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6" r:id="rId20"/>
    <p:sldId id="285" r:id="rId21"/>
    <p:sldId id="286" r:id="rId22"/>
    <p:sldId id="267" r:id="rId23"/>
    <p:sldId id="287" r:id="rId24"/>
    <p:sldId id="288" r:id="rId25"/>
    <p:sldId id="289" r:id="rId26"/>
    <p:sldId id="290" r:id="rId27"/>
    <p:sldId id="291" r:id="rId28"/>
    <p:sldId id="292" r:id="rId2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202"/>
    <a:srgbClr val="D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1" autoAdjust="0"/>
    <p:restoredTop sz="83971" autoAdjust="0"/>
  </p:normalViewPr>
  <p:slideViewPr>
    <p:cSldViewPr snapToGrid="0" snapToObjects="1">
      <p:cViewPr varScale="1">
        <p:scale>
          <a:sx n="69" d="100"/>
          <a:sy n="69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80838-A669-4C9E-83CB-52390AB3F6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>
        <a:scene3d>
          <a:camera prst="perspectiveContrastingRightFacing"/>
          <a:lightRig rig="threePt" dir="t"/>
        </a:scene3d>
      </dgm:spPr>
      <dgm:t>
        <a:bodyPr/>
        <a:lstStyle/>
        <a:p>
          <a:endParaRPr lang="es-ES"/>
        </a:p>
      </dgm:t>
    </dgm:pt>
    <dgm:pt modelId="{2831F561-B357-42EF-B19E-45C5F1DB508B}">
      <dgm:prSet phldrT="[Texto]"/>
      <dgm:spPr/>
      <dgm:t>
        <a:bodyPr/>
        <a:lstStyle/>
        <a:p>
          <a:r>
            <a:rPr lang="es-ES" dirty="0" smtClean="0"/>
            <a:t>DECLARE</a:t>
          </a:r>
          <a:endParaRPr lang="es-ES" dirty="0"/>
        </a:p>
      </dgm:t>
    </dgm:pt>
    <dgm:pt modelId="{D2A75357-CCB7-4695-8BF2-6F95BF325133}" type="parTrans" cxnId="{7515A5D9-97B1-4330-A8D4-EB6887012B30}">
      <dgm:prSet/>
      <dgm:spPr/>
      <dgm:t>
        <a:bodyPr/>
        <a:lstStyle/>
        <a:p>
          <a:endParaRPr lang="es-ES"/>
        </a:p>
      </dgm:t>
    </dgm:pt>
    <dgm:pt modelId="{59662A6B-88E0-4B8D-A546-9DB3C954F0C4}" type="sibTrans" cxnId="{7515A5D9-97B1-4330-A8D4-EB6887012B30}">
      <dgm:prSet/>
      <dgm:spPr/>
      <dgm:t>
        <a:bodyPr/>
        <a:lstStyle/>
        <a:p>
          <a:endParaRPr lang="es-ES"/>
        </a:p>
      </dgm:t>
    </dgm:pt>
    <dgm:pt modelId="{ABF80EFD-76B9-4375-AF63-239C9E35BDCE}">
      <dgm:prSet phldrT="[Texto]"/>
      <dgm:spPr/>
      <dgm:t>
        <a:bodyPr/>
        <a:lstStyle/>
        <a:p>
          <a:r>
            <a:rPr lang="es-ES" dirty="0" smtClean="0"/>
            <a:t>BEGIN</a:t>
          </a:r>
          <a:endParaRPr lang="es-ES" dirty="0"/>
        </a:p>
      </dgm:t>
    </dgm:pt>
    <dgm:pt modelId="{B49126C0-949B-4405-89D2-BA5B24672084}" type="parTrans" cxnId="{CB47791D-6963-4BE5-B28F-3A449D2351D1}">
      <dgm:prSet/>
      <dgm:spPr/>
      <dgm:t>
        <a:bodyPr/>
        <a:lstStyle/>
        <a:p>
          <a:endParaRPr lang="es-ES"/>
        </a:p>
      </dgm:t>
    </dgm:pt>
    <dgm:pt modelId="{4D1B3CEB-DBC3-4437-9647-507CD0ECB157}" type="sibTrans" cxnId="{CB47791D-6963-4BE5-B28F-3A449D2351D1}">
      <dgm:prSet/>
      <dgm:spPr/>
      <dgm:t>
        <a:bodyPr/>
        <a:lstStyle/>
        <a:p>
          <a:endParaRPr lang="es-ES"/>
        </a:p>
      </dgm:t>
    </dgm:pt>
    <dgm:pt modelId="{18146738-F3E9-4F9F-8FD9-8A05CBF86E57}">
      <dgm:prSet phldrT="[Texto]"/>
      <dgm:spPr/>
      <dgm:t>
        <a:bodyPr/>
        <a:lstStyle/>
        <a:p>
          <a:r>
            <a:rPr lang="es-ES" dirty="0" smtClean="0"/>
            <a:t>EXCEPTION</a:t>
          </a:r>
          <a:endParaRPr lang="es-ES" dirty="0"/>
        </a:p>
      </dgm:t>
    </dgm:pt>
    <dgm:pt modelId="{9EE8C9E0-D65C-4329-87D2-88E3E25F27ED}" type="parTrans" cxnId="{625E7DC9-DEBB-4E41-B6F7-92CD051F9273}">
      <dgm:prSet/>
      <dgm:spPr/>
      <dgm:t>
        <a:bodyPr/>
        <a:lstStyle/>
        <a:p>
          <a:endParaRPr lang="es-ES"/>
        </a:p>
      </dgm:t>
    </dgm:pt>
    <dgm:pt modelId="{BB3D778A-E382-4D56-9039-1B4109684CEF}" type="sibTrans" cxnId="{625E7DC9-DEBB-4E41-B6F7-92CD051F9273}">
      <dgm:prSet/>
      <dgm:spPr/>
      <dgm:t>
        <a:bodyPr/>
        <a:lstStyle/>
        <a:p>
          <a:endParaRPr lang="es-ES"/>
        </a:p>
      </dgm:t>
    </dgm:pt>
    <dgm:pt modelId="{C033D4F2-80F7-4922-9E8F-178E463BCBB0}">
      <dgm:prSet phldrT="[Texto]"/>
      <dgm:spPr/>
      <dgm:t>
        <a:bodyPr/>
        <a:lstStyle/>
        <a:p>
          <a:r>
            <a:rPr lang="es-ES" dirty="0" smtClean="0"/>
            <a:t>END;</a:t>
          </a:r>
          <a:endParaRPr lang="es-ES" dirty="0"/>
        </a:p>
      </dgm:t>
    </dgm:pt>
    <dgm:pt modelId="{907106C6-4257-430B-A561-70D78BA52A9C}" type="parTrans" cxnId="{D7ED864D-E58C-4103-A211-B86A68EF2A5A}">
      <dgm:prSet/>
      <dgm:spPr/>
      <dgm:t>
        <a:bodyPr/>
        <a:lstStyle/>
        <a:p>
          <a:endParaRPr lang="es-ES"/>
        </a:p>
      </dgm:t>
    </dgm:pt>
    <dgm:pt modelId="{9E7027B8-9640-423A-ACF4-945FF9122798}" type="sibTrans" cxnId="{D7ED864D-E58C-4103-A211-B86A68EF2A5A}">
      <dgm:prSet/>
      <dgm:spPr/>
      <dgm:t>
        <a:bodyPr/>
        <a:lstStyle/>
        <a:p>
          <a:endParaRPr lang="es-ES"/>
        </a:p>
      </dgm:t>
    </dgm:pt>
    <dgm:pt modelId="{CAC04802-3F18-4641-B55A-2DD381FE71BC}" type="pres">
      <dgm:prSet presAssocID="{66180838-A669-4C9E-83CB-52390AB3F6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0C7CED4-34B5-46E2-AFE0-06AC6FCE8E02}" type="pres">
      <dgm:prSet presAssocID="{2831F561-B357-42EF-B19E-45C5F1DB508B}" presName="parentLin" presStyleCnt="0"/>
      <dgm:spPr/>
    </dgm:pt>
    <dgm:pt modelId="{608E52C5-9B09-4B60-B33E-C163CE536088}" type="pres">
      <dgm:prSet presAssocID="{2831F561-B357-42EF-B19E-45C5F1DB508B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8743CCED-68C4-4E21-A0F2-4781C75176A1}" type="pres">
      <dgm:prSet presAssocID="{2831F561-B357-42EF-B19E-45C5F1DB508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693A6D-4C27-49EB-81A7-4DE9B2C98250}" type="pres">
      <dgm:prSet presAssocID="{2831F561-B357-42EF-B19E-45C5F1DB508B}" presName="negativeSpace" presStyleCnt="0"/>
      <dgm:spPr/>
    </dgm:pt>
    <dgm:pt modelId="{65279969-B4E8-480A-B2AB-82991A55F5CB}" type="pres">
      <dgm:prSet presAssocID="{2831F561-B357-42EF-B19E-45C5F1DB508B}" presName="childText" presStyleLbl="conFgAcc1" presStyleIdx="0" presStyleCnt="4">
        <dgm:presLayoutVars>
          <dgm:bulletEnabled val="1"/>
        </dgm:presLayoutVars>
      </dgm:prSet>
      <dgm:spPr/>
    </dgm:pt>
    <dgm:pt modelId="{79CE552D-0A5A-4EC9-A67A-D17B86B9622E}" type="pres">
      <dgm:prSet presAssocID="{59662A6B-88E0-4B8D-A546-9DB3C954F0C4}" presName="spaceBetweenRectangles" presStyleCnt="0"/>
      <dgm:spPr/>
    </dgm:pt>
    <dgm:pt modelId="{42613BE9-D40E-4B2E-A3FB-22D7D11DFEA4}" type="pres">
      <dgm:prSet presAssocID="{ABF80EFD-76B9-4375-AF63-239C9E35BDCE}" presName="parentLin" presStyleCnt="0"/>
      <dgm:spPr/>
    </dgm:pt>
    <dgm:pt modelId="{B058BED3-3896-483E-9DA3-BD5971EA3198}" type="pres">
      <dgm:prSet presAssocID="{ABF80EFD-76B9-4375-AF63-239C9E35BDCE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01614E24-26DD-41B7-ACC6-9A281CCE7E1A}" type="pres">
      <dgm:prSet presAssocID="{ABF80EFD-76B9-4375-AF63-239C9E35BDC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89302A-6F71-454E-899F-1E7575E28702}" type="pres">
      <dgm:prSet presAssocID="{ABF80EFD-76B9-4375-AF63-239C9E35BDCE}" presName="negativeSpace" presStyleCnt="0"/>
      <dgm:spPr/>
    </dgm:pt>
    <dgm:pt modelId="{F5AEC088-8A4D-4E1D-BE3D-9166D094DA9C}" type="pres">
      <dgm:prSet presAssocID="{ABF80EFD-76B9-4375-AF63-239C9E35BDCE}" presName="childText" presStyleLbl="conFgAcc1" presStyleIdx="1" presStyleCnt="4">
        <dgm:presLayoutVars>
          <dgm:bulletEnabled val="1"/>
        </dgm:presLayoutVars>
      </dgm:prSet>
      <dgm:spPr/>
    </dgm:pt>
    <dgm:pt modelId="{2EDB22BB-B0C0-4556-8F47-5CC2254E4E41}" type="pres">
      <dgm:prSet presAssocID="{4D1B3CEB-DBC3-4437-9647-507CD0ECB157}" presName="spaceBetweenRectangles" presStyleCnt="0"/>
      <dgm:spPr/>
    </dgm:pt>
    <dgm:pt modelId="{4080A10F-D81D-442D-972C-24D938E66996}" type="pres">
      <dgm:prSet presAssocID="{18146738-F3E9-4F9F-8FD9-8A05CBF86E57}" presName="parentLin" presStyleCnt="0"/>
      <dgm:spPr/>
    </dgm:pt>
    <dgm:pt modelId="{A1ACC62A-A12F-4660-A2DA-AA39D12BC9D7}" type="pres">
      <dgm:prSet presAssocID="{18146738-F3E9-4F9F-8FD9-8A05CBF86E57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6FDC2A78-0BC5-4C22-BB85-B72E5B13A713}" type="pres">
      <dgm:prSet presAssocID="{18146738-F3E9-4F9F-8FD9-8A05CBF86E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EF2279-0E15-4CCD-9B89-0D6967434891}" type="pres">
      <dgm:prSet presAssocID="{18146738-F3E9-4F9F-8FD9-8A05CBF86E57}" presName="negativeSpace" presStyleCnt="0"/>
      <dgm:spPr/>
    </dgm:pt>
    <dgm:pt modelId="{2922D14E-4315-4BDC-8269-9F5F428CCDB9}" type="pres">
      <dgm:prSet presAssocID="{18146738-F3E9-4F9F-8FD9-8A05CBF86E57}" presName="childText" presStyleLbl="conFgAcc1" presStyleIdx="2" presStyleCnt="4">
        <dgm:presLayoutVars>
          <dgm:bulletEnabled val="1"/>
        </dgm:presLayoutVars>
      </dgm:prSet>
      <dgm:spPr/>
    </dgm:pt>
    <dgm:pt modelId="{A8583A35-9047-4456-987D-03F9B7EDF9A1}" type="pres">
      <dgm:prSet presAssocID="{BB3D778A-E382-4D56-9039-1B4109684CEF}" presName="spaceBetweenRectangles" presStyleCnt="0"/>
      <dgm:spPr/>
    </dgm:pt>
    <dgm:pt modelId="{91E7D62C-1EA7-427A-BA21-9BAC6583B030}" type="pres">
      <dgm:prSet presAssocID="{C033D4F2-80F7-4922-9E8F-178E463BCBB0}" presName="parentLin" presStyleCnt="0"/>
      <dgm:spPr/>
    </dgm:pt>
    <dgm:pt modelId="{69A4963C-8F7A-4186-A696-45A8F057DF40}" type="pres">
      <dgm:prSet presAssocID="{C033D4F2-80F7-4922-9E8F-178E463BCBB0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700A4CF1-C0FA-47AE-9F12-265B86CCB265}" type="pres">
      <dgm:prSet presAssocID="{C033D4F2-80F7-4922-9E8F-178E463BCBB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CAFC86-E722-4DA0-8359-9CB9E7C7C259}" type="pres">
      <dgm:prSet presAssocID="{C033D4F2-80F7-4922-9E8F-178E463BCBB0}" presName="negativeSpace" presStyleCnt="0"/>
      <dgm:spPr/>
    </dgm:pt>
    <dgm:pt modelId="{F1A3575C-142D-4350-8A60-C0C4C858547A}" type="pres">
      <dgm:prSet presAssocID="{C033D4F2-80F7-4922-9E8F-178E463BCB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29BA38B-B832-432A-93F0-AC7A39759E3A}" type="presOf" srcId="{2831F561-B357-42EF-B19E-45C5F1DB508B}" destId="{8743CCED-68C4-4E21-A0F2-4781C75176A1}" srcOrd="1" destOrd="0" presId="urn:microsoft.com/office/officeart/2005/8/layout/list1"/>
    <dgm:cxn modelId="{75B7F006-EDA4-4E31-B056-1ED48C581582}" type="presOf" srcId="{C033D4F2-80F7-4922-9E8F-178E463BCBB0}" destId="{700A4CF1-C0FA-47AE-9F12-265B86CCB265}" srcOrd="1" destOrd="0" presId="urn:microsoft.com/office/officeart/2005/8/layout/list1"/>
    <dgm:cxn modelId="{8ED60500-94AE-402F-A9DB-5E1E64573E6D}" type="presOf" srcId="{C033D4F2-80F7-4922-9E8F-178E463BCBB0}" destId="{69A4963C-8F7A-4186-A696-45A8F057DF40}" srcOrd="0" destOrd="0" presId="urn:microsoft.com/office/officeart/2005/8/layout/list1"/>
    <dgm:cxn modelId="{A39A35F7-91B1-462A-8EAA-F58325AFE9A5}" type="presOf" srcId="{18146738-F3E9-4F9F-8FD9-8A05CBF86E57}" destId="{6FDC2A78-0BC5-4C22-BB85-B72E5B13A713}" srcOrd="1" destOrd="0" presId="urn:microsoft.com/office/officeart/2005/8/layout/list1"/>
    <dgm:cxn modelId="{625E7DC9-DEBB-4E41-B6F7-92CD051F9273}" srcId="{66180838-A669-4C9E-83CB-52390AB3F6B5}" destId="{18146738-F3E9-4F9F-8FD9-8A05CBF86E57}" srcOrd="2" destOrd="0" parTransId="{9EE8C9E0-D65C-4329-87D2-88E3E25F27ED}" sibTransId="{BB3D778A-E382-4D56-9039-1B4109684CEF}"/>
    <dgm:cxn modelId="{4565465D-6B74-4501-BFF6-144EDEBA18D9}" type="presOf" srcId="{18146738-F3E9-4F9F-8FD9-8A05CBF86E57}" destId="{A1ACC62A-A12F-4660-A2DA-AA39D12BC9D7}" srcOrd="0" destOrd="0" presId="urn:microsoft.com/office/officeart/2005/8/layout/list1"/>
    <dgm:cxn modelId="{EA994559-A7F8-4DA7-9C52-6A67967FF7BD}" type="presOf" srcId="{2831F561-B357-42EF-B19E-45C5F1DB508B}" destId="{608E52C5-9B09-4B60-B33E-C163CE536088}" srcOrd="0" destOrd="0" presId="urn:microsoft.com/office/officeart/2005/8/layout/list1"/>
    <dgm:cxn modelId="{7515A5D9-97B1-4330-A8D4-EB6887012B30}" srcId="{66180838-A669-4C9E-83CB-52390AB3F6B5}" destId="{2831F561-B357-42EF-B19E-45C5F1DB508B}" srcOrd="0" destOrd="0" parTransId="{D2A75357-CCB7-4695-8BF2-6F95BF325133}" sibTransId="{59662A6B-88E0-4B8D-A546-9DB3C954F0C4}"/>
    <dgm:cxn modelId="{D7ED864D-E58C-4103-A211-B86A68EF2A5A}" srcId="{66180838-A669-4C9E-83CB-52390AB3F6B5}" destId="{C033D4F2-80F7-4922-9E8F-178E463BCBB0}" srcOrd="3" destOrd="0" parTransId="{907106C6-4257-430B-A561-70D78BA52A9C}" sibTransId="{9E7027B8-9640-423A-ACF4-945FF9122798}"/>
    <dgm:cxn modelId="{9C4FEF97-2140-4127-8F2B-5BBACDA1E354}" type="presOf" srcId="{66180838-A669-4C9E-83CB-52390AB3F6B5}" destId="{CAC04802-3F18-4641-B55A-2DD381FE71BC}" srcOrd="0" destOrd="0" presId="urn:microsoft.com/office/officeart/2005/8/layout/list1"/>
    <dgm:cxn modelId="{86555E8A-4FF9-4CB6-8AAA-AFE2FC8078B0}" type="presOf" srcId="{ABF80EFD-76B9-4375-AF63-239C9E35BDCE}" destId="{B058BED3-3896-483E-9DA3-BD5971EA3198}" srcOrd="0" destOrd="0" presId="urn:microsoft.com/office/officeart/2005/8/layout/list1"/>
    <dgm:cxn modelId="{CB47791D-6963-4BE5-B28F-3A449D2351D1}" srcId="{66180838-A669-4C9E-83CB-52390AB3F6B5}" destId="{ABF80EFD-76B9-4375-AF63-239C9E35BDCE}" srcOrd="1" destOrd="0" parTransId="{B49126C0-949B-4405-89D2-BA5B24672084}" sibTransId="{4D1B3CEB-DBC3-4437-9647-507CD0ECB157}"/>
    <dgm:cxn modelId="{6C7CA35B-00D3-4718-A317-986821A73637}" type="presOf" srcId="{ABF80EFD-76B9-4375-AF63-239C9E35BDCE}" destId="{01614E24-26DD-41B7-ACC6-9A281CCE7E1A}" srcOrd="1" destOrd="0" presId="urn:microsoft.com/office/officeart/2005/8/layout/list1"/>
    <dgm:cxn modelId="{C0756B20-0460-4A40-AF9F-E4456B956E9A}" type="presParOf" srcId="{CAC04802-3F18-4641-B55A-2DD381FE71BC}" destId="{A0C7CED4-34B5-46E2-AFE0-06AC6FCE8E02}" srcOrd="0" destOrd="0" presId="urn:microsoft.com/office/officeart/2005/8/layout/list1"/>
    <dgm:cxn modelId="{5E6CC48B-299E-47FD-9865-111A76FC126A}" type="presParOf" srcId="{A0C7CED4-34B5-46E2-AFE0-06AC6FCE8E02}" destId="{608E52C5-9B09-4B60-B33E-C163CE536088}" srcOrd="0" destOrd="0" presId="urn:microsoft.com/office/officeart/2005/8/layout/list1"/>
    <dgm:cxn modelId="{7CAC23AB-3F0F-4914-BC2A-6BBCDB90430B}" type="presParOf" srcId="{A0C7CED4-34B5-46E2-AFE0-06AC6FCE8E02}" destId="{8743CCED-68C4-4E21-A0F2-4781C75176A1}" srcOrd="1" destOrd="0" presId="urn:microsoft.com/office/officeart/2005/8/layout/list1"/>
    <dgm:cxn modelId="{F0343A9C-7069-449F-9461-D23D3F8157C2}" type="presParOf" srcId="{CAC04802-3F18-4641-B55A-2DD381FE71BC}" destId="{BE693A6D-4C27-49EB-81A7-4DE9B2C98250}" srcOrd="1" destOrd="0" presId="urn:microsoft.com/office/officeart/2005/8/layout/list1"/>
    <dgm:cxn modelId="{2B67ED57-D248-49F3-8B1B-27018891E5B9}" type="presParOf" srcId="{CAC04802-3F18-4641-B55A-2DD381FE71BC}" destId="{65279969-B4E8-480A-B2AB-82991A55F5CB}" srcOrd="2" destOrd="0" presId="urn:microsoft.com/office/officeart/2005/8/layout/list1"/>
    <dgm:cxn modelId="{92E5DD87-5D28-47C0-AE94-D22E3056C0EF}" type="presParOf" srcId="{CAC04802-3F18-4641-B55A-2DD381FE71BC}" destId="{79CE552D-0A5A-4EC9-A67A-D17B86B9622E}" srcOrd="3" destOrd="0" presId="urn:microsoft.com/office/officeart/2005/8/layout/list1"/>
    <dgm:cxn modelId="{070678C9-125D-4E00-9D68-8C6F626D664D}" type="presParOf" srcId="{CAC04802-3F18-4641-B55A-2DD381FE71BC}" destId="{42613BE9-D40E-4B2E-A3FB-22D7D11DFEA4}" srcOrd="4" destOrd="0" presId="urn:microsoft.com/office/officeart/2005/8/layout/list1"/>
    <dgm:cxn modelId="{E9A9D9D7-9CEA-40BA-A609-0A775B965898}" type="presParOf" srcId="{42613BE9-D40E-4B2E-A3FB-22D7D11DFEA4}" destId="{B058BED3-3896-483E-9DA3-BD5971EA3198}" srcOrd="0" destOrd="0" presId="urn:microsoft.com/office/officeart/2005/8/layout/list1"/>
    <dgm:cxn modelId="{0EB8E52A-68AA-4315-8AD6-399D4EB2A621}" type="presParOf" srcId="{42613BE9-D40E-4B2E-A3FB-22D7D11DFEA4}" destId="{01614E24-26DD-41B7-ACC6-9A281CCE7E1A}" srcOrd="1" destOrd="0" presId="urn:microsoft.com/office/officeart/2005/8/layout/list1"/>
    <dgm:cxn modelId="{F2F72AD7-8C32-4FFF-93DD-9D70318E1F67}" type="presParOf" srcId="{CAC04802-3F18-4641-B55A-2DD381FE71BC}" destId="{EA89302A-6F71-454E-899F-1E7575E28702}" srcOrd="5" destOrd="0" presId="urn:microsoft.com/office/officeart/2005/8/layout/list1"/>
    <dgm:cxn modelId="{6D7216FF-2513-47E3-B081-369F10F900A9}" type="presParOf" srcId="{CAC04802-3F18-4641-B55A-2DD381FE71BC}" destId="{F5AEC088-8A4D-4E1D-BE3D-9166D094DA9C}" srcOrd="6" destOrd="0" presId="urn:microsoft.com/office/officeart/2005/8/layout/list1"/>
    <dgm:cxn modelId="{15204ECF-BA3E-4426-8C0F-2A02F08E92E9}" type="presParOf" srcId="{CAC04802-3F18-4641-B55A-2DD381FE71BC}" destId="{2EDB22BB-B0C0-4556-8F47-5CC2254E4E41}" srcOrd="7" destOrd="0" presId="urn:microsoft.com/office/officeart/2005/8/layout/list1"/>
    <dgm:cxn modelId="{AD34558B-E4AC-4068-9BD1-D30FEE4FD21A}" type="presParOf" srcId="{CAC04802-3F18-4641-B55A-2DD381FE71BC}" destId="{4080A10F-D81D-442D-972C-24D938E66996}" srcOrd="8" destOrd="0" presId="urn:microsoft.com/office/officeart/2005/8/layout/list1"/>
    <dgm:cxn modelId="{EDEC0D07-FD23-49A2-94D6-492DA2FD3ED5}" type="presParOf" srcId="{4080A10F-D81D-442D-972C-24D938E66996}" destId="{A1ACC62A-A12F-4660-A2DA-AA39D12BC9D7}" srcOrd="0" destOrd="0" presId="urn:microsoft.com/office/officeart/2005/8/layout/list1"/>
    <dgm:cxn modelId="{269CD617-AAE2-4A1F-9E6F-919264F9F3F1}" type="presParOf" srcId="{4080A10F-D81D-442D-972C-24D938E66996}" destId="{6FDC2A78-0BC5-4C22-BB85-B72E5B13A713}" srcOrd="1" destOrd="0" presId="urn:microsoft.com/office/officeart/2005/8/layout/list1"/>
    <dgm:cxn modelId="{7A1FD9F3-FAC2-40AF-9EE0-74635235687C}" type="presParOf" srcId="{CAC04802-3F18-4641-B55A-2DD381FE71BC}" destId="{B9EF2279-0E15-4CCD-9B89-0D6967434891}" srcOrd="9" destOrd="0" presId="urn:microsoft.com/office/officeart/2005/8/layout/list1"/>
    <dgm:cxn modelId="{BC3AB874-A706-4AB1-95BF-863334F9E945}" type="presParOf" srcId="{CAC04802-3F18-4641-B55A-2DD381FE71BC}" destId="{2922D14E-4315-4BDC-8269-9F5F428CCDB9}" srcOrd="10" destOrd="0" presId="urn:microsoft.com/office/officeart/2005/8/layout/list1"/>
    <dgm:cxn modelId="{24F835AF-D2E7-4A4D-98FE-48A5743B8B43}" type="presParOf" srcId="{CAC04802-3F18-4641-B55A-2DD381FE71BC}" destId="{A8583A35-9047-4456-987D-03F9B7EDF9A1}" srcOrd="11" destOrd="0" presId="urn:microsoft.com/office/officeart/2005/8/layout/list1"/>
    <dgm:cxn modelId="{243C155D-D8B2-43CC-A410-8016ED0411F7}" type="presParOf" srcId="{CAC04802-3F18-4641-B55A-2DD381FE71BC}" destId="{91E7D62C-1EA7-427A-BA21-9BAC6583B030}" srcOrd="12" destOrd="0" presId="urn:microsoft.com/office/officeart/2005/8/layout/list1"/>
    <dgm:cxn modelId="{34945B6E-1DAC-4B4F-8F44-A5C0BBC838BC}" type="presParOf" srcId="{91E7D62C-1EA7-427A-BA21-9BAC6583B030}" destId="{69A4963C-8F7A-4186-A696-45A8F057DF40}" srcOrd="0" destOrd="0" presId="urn:microsoft.com/office/officeart/2005/8/layout/list1"/>
    <dgm:cxn modelId="{F0DF1B32-2BDF-4BDF-BA43-8F2FE9ED5939}" type="presParOf" srcId="{91E7D62C-1EA7-427A-BA21-9BAC6583B030}" destId="{700A4CF1-C0FA-47AE-9F12-265B86CCB265}" srcOrd="1" destOrd="0" presId="urn:microsoft.com/office/officeart/2005/8/layout/list1"/>
    <dgm:cxn modelId="{F297C3EB-17D5-49E6-99F3-3398A4E961D1}" type="presParOf" srcId="{CAC04802-3F18-4641-B55A-2DD381FE71BC}" destId="{D7CAFC86-E722-4DA0-8359-9CB9E7C7C259}" srcOrd="13" destOrd="0" presId="urn:microsoft.com/office/officeart/2005/8/layout/list1"/>
    <dgm:cxn modelId="{94FEE664-508B-4559-9E75-B91AE0E67F10}" type="presParOf" srcId="{CAC04802-3F18-4641-B55A-2DD381FE71BC}" destId="{F1A3575C-142D-4350-8A60-C0C4C858547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814DB-0FA1-458D-B15D-80F537FBB0A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5E36166-5DC3-43A9-B15A-BAB02644076C}">
      <dgm:prSet phldrT="[Texto]"/>
      <dgm:spPr/>
      <dgm:t>
        <a:bodyPr/>
        <a:lstStyle/>
        <a:p>
          <a:r>
            <a:rPr lang="es-ES" dirty="0" smtClean="0"/>
            <a:t>DECLARE</a:t>
          </a:r>
          <a:endParaRPr lang="es-ES" dirty="0"/>
        </a:p>
      </dgm:t>
    </dgm:pt>
    <dgm:pt modelId="{E3F42A7B-6DFD-475E-B1E6-4E9787BC76B3}" type="parTrans" cxnId="{9935A96D-FA47-4258-BB47-499BF5400D04}">
      <dgm:prSet/>
      <dgm:spPr/>
      <dgm:t>
        <a:bodyPr/>
        <a:lstStyle/>
        <a:p>
          <a:endParaRPr lang="es-ES"/>
        </a:p>
      </dgm:t>
    </dgm:pt>
    <dgm:pt modelId="{000E278E-DFAA-4D46-95BB-3B840D41E2A2}" type="sibTrans" cxnId="{9935A96D-FA47-4258-BB47-499BF5400D04}">
      <dgm:prSet/>
      <dgm:spPr/>
      <dgm:t>
        <a:bodyPr/>
        <a:lstStyle/>
        <a:p>
          <a:endParaRPr lang="es-ES"/>
        </a:p>
      </dgm:t>
    </dgm:pt>
    <dgm:pt modelId="{6913923B-1BF3-4157-B3E3-FA2CE5970386}">
      <dgm:prSet phldrT="[Texto]"/>
      <dgm:spPr/>
      <dgm:t>
        <a:bodyPr/>
        <a:lstStyle/>
        <a:p>
          <a:r>
            <a:rPr lang="es-ES" dirty="0" smtClean="0"/>
            <a:t>OPEN</a:t>
          </a:r>
          <a:endParaRPr lang="es-ES" dirty="0"/>
        </a:p>
      </dgm:t>
    </dgm:pt>
    <dgm:pt modelId="{2C9792A3-8BB7-4686-947B-95D534868165}" type="parTrans" cxnId="{DC0B3B44-CCA3-4EAC-B699-4B7640C48CC2}">
      <dgm:prSet/>
      <dgm:spPr/>
      <dgm:t>
        <a:bodyPr/>
        <a:lstStyle/>
        <a:p>
          <a:endParaRPr lang="es-ES"/>
        </a:p>
      </dgm:t>
    </dgm:pt>
    <dgm:pt modelId="{FA4FE9B8-C243-457D-963F-55A346F403EA}" type="sibTrans" cxnId="{DC0B3B44-CCA3-4EAC-B699-4B7640C48CC2}">
      <dgm:prSet/>
      <dgm:spPr/>
      <dgm:t>
        <a:bodyPr/>
        <a:lstStyle/>
        <a:p>
          <a:endParaRPr lang="es-ES"/>
        </a:p>
      </dgm:t>
    </dgm:pt>
    <dgm:pt modelId="{81C5088C-C562-4FAD-B62C-0B5DEC96B067}">
      <dgm:prSet phldrT="[Texto]"/>
      <dgm:spPr/>
      <dgm:t>
        <a:bodyPr/>
        <a:lstStyle/>
        <a:p>
          <a:r>
            <a:rPr lang="es-ES" dirty="0" smtClean="0"/>
            <a:t>FETCH</a:t>
          </a:r>
          <a:endParaRPr lang="es-ES" dirty="0"/>
        </a:p>
      </dgm:t>
    </dgm:pt>
    <dgm:pt modelId="{D10F6FEF-79BB-4484-A7D2-633A0766820E}" type="parTrans" cxnId="{BB8F7CA8-777C-4C5A-BF20-359CF7C12859}">
      <dgm:prSet/>
      <dgm:spPr/>
      <dgm:t>
        <a:bodyPr/>
        <a:lstStyle/>
        <a:p>
          <a:endParaRPr lang="es-ES"/>
        </a:p>
      </dgm:t>
    </dgm:pt>
    <dgm:pt modelId="{4E53E6A3-F55D-405E-8B7D-7202E01F1EE1}" type="sibTrans" cxnId="{BB8F7CA8-777C-4C5A-BF20-359CF7C12859}">
      <dgm:prSet/>
      <dgm:spPr/>
      <dgm:t>
        <a:bodyPr/>
        <a:lstStyle/>
        <a:p>
          <a:endParaRPr lang="es-ES"/>
        </a:p>
      </dgm:t>
    </dgm:pt>
    <dgm:pt modelId="{4C8411B8-EB4B-47E0-81E3-5BCD8A7497EA}">
      <dgm:prSet phldrT="[Texto]"/>
      <dgm:spPr/>
      <dgm:t>
        <a:bodyPr/>
        <a:lstStyle/>
        <a:p>
          <a:r>
            <a:rPr lang="es-ES" dirty="0" smtClean="0"/>
            <a:t>EXIT</a:t>
          </a:r>
          <a:endParaRPr lang="es-ES" dirty="0"/>
        </a:p>
      </dgm:t>
    </dgm:pt>
    <dgm:pt modelId="{16EDC976-9D31-4F5C-AE73-09E63D8CA587}" type="parTrans" cxnId="{BECBBC87-50A9-4067-994F-1E5225B653D3}">
      <dgm:prSet/>
      <dgm:spPr/>
      <dgm:t>
        <a:bodyPr/>
        <a:lstStyle/>
        <a:p>
          <a:endParaRPr lang="es-ES"/>
        </a:p>
      </dgm:t>
    </dgm:pt>
    <dgm:pt modelId="{C7F50398-82C3-4848-86AC-CF7D610C7FDF}" type="sibTrans" cxnId="{BECBBC87-50A9-4067-994F-1E5225B653D3}">
      <dgm:prSet/>
      <dgm:spPr/>
      <dgm:t>
        <a:bodyPr/>
        <a:lstStyle/>
        <a:p>
          <a:endParaRPr lang="es-ES"/>
        </a:p>
      </dgm:t>
    </dgm:pt>
    <dgm:pt modelId="{E01536EA-78CC-472F-B224-3AE0AB027225}">
      <dgm:prSet phldrT="[Texto]"/>
      <dgm:spPr/>
      <dgm:t>
        <a:bodyPr/>
        <a:lstStyle/>
        <a:p>
          <a:r>
            <a:rPr lang="es-ES" dirty="0" smtClean="0"/>
            <a:t>CLOSE</a:t>
          </a:r>
          <a:endParaRPr lang="es-ES" dirty="0"/>
        </a:p>
      </dgm:t>
    </dgm:pt>
    <dgm:pt modelId="{F852FFD8-AFA8-44E2-B62C-B7CAF4FA7B24}" type="parTrans" cxnId="{C5C5DFE8-F26D-4A97-BE58-607C9D87C04C}">
      <dgm:prSet/>
      <dgm:spPr/>
      <dgm:t>
        <a:bodyPr/>
        <a:lstStyle/>
        <a:p>
          <a:endParaRPr lang="es-ES"/>
        </a:p>
      </dgm:t>
    </dgm:pt>
    <dgm:pt modelId="{B2F6F790-2A66-4D0F-9483-018792C693EE}" type="sibTrans" cxnId="{C5C5DFE8-F26D-4A97-BE58-607C9D87C04C}">
      <dgm:prSet/>
      <dgm:spPr/>
      <dgm:t>
        <a:bodyPr/>
        <a:lstStyle/>
        <a:p>
          <a:endParaRPr lang="es-ES"/>
        </a:p>
      </dgm:t>
    </dgm:pt>
    <dgm:pt modelId="{9FB0D8D7-DC7B-429D-B00E-8D0497742150}" type="pres">
      <dgm:prSet presAssocID="{78A814DB-0FA1-458D-B15D-80F537FBB0AA}" presName="Name0" presStyleCnt="0">
        <dgm:presLayoutVars>
          <dgm:dir/>
          <dgm:resizeHandles val="exact"/>
        </dgm:presLayoutVars>
      </dgm:prSet>
      <dgm:spPr/>
    </dgm:pt>
    <dgm:pt modelId="{1C29BDF2-A7D9-4966-8B82-3727A17B8BB0}" type="pres">
      <dgm:prSet presAssocID="{C5E36166-5DC3-43A9-B15A-BAB02644076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326F0D-5CB0-4637-8B2A-CD0FED236EA8}" type="pres">
      <dgm:prSet presAssocID="{000E278E-DFAA-4D46-95BB-3B840D41E2A2}" presName="sibTrans" presStyleLbl="sibTrans2D1" presStyleIdx="0" presStyleCnt="4"/>
      <dgm:spPr/>
      <dgm:t>
        <a:bodyPr/>
        <a:lstStyle/>
        <a:p>
          <a:endParaRPr lang="es-ES"/>
        </a:p>
      </dgm:t>
    </dgm:pt>
    <dgm:pt modelId="{47F01AE8-EFF8-466C-9780-5E1E3EBE635D}" type="pres">
      <dgm:prSet presAssocID="{000E278E-DFAA-4D46-95BB-3B840D41E2A2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3080511B-A498-4C87-85B6-E8161FF25879}" type="pres">
      <dgm:prSet presAssocID="{6913923B-1BF3-4157-B3E3-FA2CE597038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BFF436-050A-40D8-82D8-FD97F7AA45E1}" type="pres">
      <dgm:prSet presAssocID="{FA4FE9B8-C243-457D-963F-55A346F403EA}" presName="sibTrans" presStyleLbl="sibTrans2D1" presStyleIdx="1" presStyleCnt="4"/>
      <dgm:spPr/>
      <dgm:t>
        <a:bodyPr/>
        <a:lstStyle/>
        <a:p>
          <a:endParaRPr lang="es-ES"/>
        </a:p>
      </dgm:t>
    </dgm:pt>
    <dgm:pt modelId="{EB518CF8-2AFA-42D3-B3AA-541055380B93}" type="pres">
      <dgm:prSet presAssocID="{FA4FE9B8-C243-457D-963F-55A346F403EA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B05C9C35-B9BF-4151-A097-1BE3731DB189}" type="pres">
      <dgm:prSet presAssocID="{81C5088C-C562-4FAD-B62C-0B5DEC96B0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762375-B0FD-4CCA-9014-0DEE762CF2F4}" type="pres">
      <dgm:prSet presAssocID="{4E53E6A3-F55D-405E-8B7D-7202E01F1EE1}" presName="sibTrans" presStyleLbl="sibTrans2D1" presStyleIdx="2" presStyleCnt="4"/>
      <dgm:spPr/>
      <dgm:t>
        <a:bodyPr/>
        <a:lstStyle/>
        <a:p>
          <a:endParaRPr lang="es-ES"/>
        </a:p>
      </dgm:t>
    </dgm:pt>
    <dgm:pt modelId="{763F55E2-2CE5-4147-991D-1571C639240E}" type="pres">
      <dgm:prSet presAssocID="{4E53E6A3-F55D-405E-8B7D-7202E01F1EE1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77E90184-B92B-4C25-9128-E60A75EC8F6F}" type="pres">
      <dgm:prSet presAssocID="{4C8411B8-EB4B-47E0-81E3-5BCD8A7497EA}" presName="node" presStyleLbl="node1" presStyleIdx="3" presStyleCnt="5">
        <dgm:presLayoutVars>
          <dgm:bulletEnabled val="1"/>
        </dgm:presLayoutVars>
      </dgm:prSet>
      <dgm:spPr>
        <a:prstGeom prst="flowChartDecision">
          <a:avLst/>
        </a:prstGeom>
      </dgm:spPr>
      <dgm:t>
        <a:bodyPr/>
        <a:lstStyle/>
        <a:p>
          <a:endParaRPr lang="es-ES"/>
        </a:p>
      </dgm:t>
    </dgm:pt>
    <dgm:pt modelId="{36A9160C-525A-424E-9B06-89F5B386FF28}" type="pres">
      <dgm:prSet presAssocID="{C7F50398-82C3-4848-86AC-CF7D610C7FDF}" presName="sibTrans" presStyleLbl="sibTrans2D1" presStyleIdx="3" presStyleCnt="4"/>
      <dgm:spPr/>
      <dgm:t>
        <a:bodyPr/>
        <a:lstStyle/>
        <a:p>
          <a:endParaRPr lang="es-ES"/>
        </a:p>
      </dgm:t>
    </dgm:pt>
    <dgm:pt modelId="{614B1E09-BCAC-436E-ACEA-0EC6914B60F9}" type="pres">
      <dgm:prSet presAssocID="{C7F50398-82C3-4848-86AC-CF7D610C7FDF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6165100A-A58E-46C3-AB62-266A7A4870BC}" type="pres">
      <dgm:prSet presAssocID="{E01536EA-78CC-472F-B224-3AE0AB02722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CA6DB77-990F-427F-82FE-B377359C4167}" type="presOf" srcId="{6913923B-1BF3-4157-B3E3-FA2CE5970386}" destId="{3080511B-A498-4C87-85B6-E8161FF25879}" srcOrd="0" destOrd="0" presId="urn:microsoft.com/office/officeart/2005/8/layout/process1"/>
    <dgm:cxn modelId="{9935A96D-FA47-4258-BB47-499BF5400D04}" srcId="{78A814DB-0FA1-458D-B15D-80F537FBB0AA}" destId="{C5E36166-5DC3-43A9-B15A-BAB02644076C}" srcOrd="0" destOrd="0" parTransId="{E3F42A7B-6DFD-475E-B1E6-4E9787BC76B3}" sibTransId="{000E278E-DFAA-4D46-95BB-3B840D41E2A2}"/>
    <dgm:cxn modelId="{1EB5366A-4FE1-4A72-82A0-B19BFB2B3944}" type="presOf" srcId="{4E53E6A3-F55D-405E-8B7D-7202E01F1EE1}" destId="{60762375-B0FD-4CCA-9014-0DEE762CF2F4}" srcOrd="0" destOrd="0" presId="urn:microsoft.com/office/officeart/2005/8/layout/process1"/>
    <dgm:cxn modelId="{D9EE67BC-019D-431B-822D-A57F29517E7C}" type="presOf" srcId="{FA4FE9B8-C243-457D-963F-55A346F403EA}" destId="{EB518CF8-2AFA-42D3-B3AA-541055380B93}" srcOrd="1" destOrd="0" presId="urn:microsoft.com/office/officeart/2005/8/layout/process1"/>
    <dgm:cxn modelId="{8424EEC9-FAEC-4E5A-A95A-5B607176ED4D}" type="presOf" srcId="{81C5088C-C562-4FAD-B62C-0B5DEC96B067}" destId="{B05C9C35-B9BF-4151-A097-1BE3731DB189}" srcOrd="0" destOrd="0" presId="urn:microsoft.com/office/officeart/2005/8/layout/process1"/>
    <dgm:cxn modelId="{C277D590-8508-4260-BCC2-3E777E979D62}" type="presOf" srcId="{78A814DB-0FA1-458D-B15D-80F537FBB0AA}" destId="{9FB0D8D7-DC7B-429D-B00E-8D0497742150}" srcOrd="0" destOrd="0" presId="urn:microsoft.com/office/officeart/2005/8/layout/process1"/>
    <dgm:cxn modelId="{D0F54F57-DCC5-4C38-9E4E-7F5402B65A24}" type="presOf" srcId="{000E278E-DFAA-4D46-95BB-3B840D41E2A2}" destId="{47F01AE8-EFF8-466C-9780-5E1E3EBE635D}" srcOrd="1" destOrd="0" presId="urn:microsoft.com/office/officeart/2005/8/layout/process1"/>
    <dgm:cxn modelId="{96DF9E54-7EDD-4688-B473-C08A4F78DD70}" type="presOf" srcId="{000E278E-DFAA-4D46-95BB-3B840D41E2A2}" destId="{11326F0D-5CB0-4637-8B2A-CD0FED236EA8}" srcOrd="0" destOrd="0" presId="urn:microsoft.com/office/officeart/2005/8/layout/process1"/>
    <dgm:cxn modelId="{653C605E-CEB4-49DC-943A-C64F2C0C13FB}" type="presOf" srcId="{4E53E6A3-F55D-405E-8B7D-7202E01F1EE1}" destId="{763F55E2-2CE5-4147-991D-1571C639240E}" srcOrd="1" destOrd="0" presId="urn:microsoft.com/office/officeart/2005/8/layout/process1"/>
    <dgm:cxn modelId="{7908196A-42E0-4E15-93DF-A941DEF4CB1E}" type="presOf" srcId="{FA4FE9B8-C243-457D-963F-55A346F403EA}" destId="{20BFF436-050A-40D8-82D8-FD97F7AA45E1}" srcOrd="0" destOrd="0" presId="urn:microsoft.com/office/officeart/2005/8/layout/process1"/>
    <dgm:cxn modelId="{B79B1E70-978F-4248-B1E5-5F02BACD5951}" type="presOf" srcId="{C5E36166-5DC3-43A9-B15A-BAB02644076C}" destId="{1C29BDF2-A7D9-4966-8B82-3727A17B8BB0}" srcOrd="0" destOrd="0" presId="urn:microsoft.com/office/officeart/2005/8/layout/process1"/>
    <dgm:cxn modelId="{C9FFFB54-6ABB-448A-97E1-BC98CF672B43}" type="presOf" srcId="{4C8411B8-EB4B-47E0-81E3-5BCD8A7497EA}" destId="{77E90184-B92B-4C25-9128-E60A75EC8F6F}" srcOrd="0" destOrd="0" presId="urn:microsoft.com/office/officeart/2005/8/layout/process1"/>
    <dgm:cxn modelId="{BB8F7CA8-777C-4C5A-BF20-359CF7C12859}" srcId="{78A814DB-0FA1-458D-B15D-80F537FBB0AA}" destId="{81C5088C-C562-4FAD-B62C-0B5DEC96B067}" srcOrd="2" destOrd="0" parTransId="{D10F6FEF-79BB-4484-A7D2-633A0766820E}" sibTransId="{4E53E6A3-F55D-405E-8B7D-7202E01F1EE1}"/>
    <dgm:cxn modelId="{C5C5DFE8-F26D-4A97-BE58-607C9D87C04C}" srcId="{78A814DB-0FA1-458D-B15D-80F537FBB0AA}" destId="{E01536EA-78CC-472F-B224-3AE0AB027225}" srcOrd="4" destOrd="0" parTransId="{F852FFD8-AFA8-44E2-B62C-B7CAF4FA7B24}" sibTransId="{B2F6F790-2A66-4D0F-9483-018792C693EE}"/>
    <dgm:cxn modelId="{FD8227EE-A3F7-415F-8F07-97D851D951F6}" type="presOf" srcId="{E01536EA-78CC-472F-B224-3AE0AB027225}" destId="{6165100A-A58E-46C3-AB62-266A7A4870BC}" srcOrd="0" destOrd="0" presId="urn:microsoft.com/office/officeart/2005/8/layout/process1"/>
    <dgm:cxn modelId="{432ABA58-BEE1-454C-86EA-535FC004BB2C}" type="presOf" srcId="{C7F50398-82C3-4848-86AC-CF7D610C7FDF}" destId="{614B1E09-BCAC-436E-ACEA-0EC6914B60F9}" srcOrd="1" destOrd="0" presId="urn:microsoft.com/office/officeart/2005/8/layout/process1"/>
    <dgm:cxn modelId="{1F61342B-2EC6-4552-850C-3194E59AD22A}" type="presOf" srcId="{C7F50398-82C3-4848-86AC-CF7D610C7FDF}" destId="{36A9160C-525A-424E-9B06-89F5B386FF28}" srcOrd="0" destOrd="0" presId="urn:microsoft.com/office/officeart/2005/8/layout/process1"/>
    <dgm:cxn modelId="{BECBBC87-50A9-4067-994F-1E5225B653D3}" srcId="{78A814DB-0FA1-458D-B15D-80F537FBB0AA}" destId="{4C8411B8-EB4B-47E0-81E3-5BCD8A7497EA}" srcOrd="3" destOrd="0" parTransId="{16EDC976-9D31-4F5C-AE73-09E63D8CA587}" sibTransId="{C7F50398-82C3-4848-86AC-CF7D610C7FDF}"/>
    <dgm:cxn modelId="{DC0B3B44-CCA3-4EAC-B699-4B7640C48CC2}" srcId="{78A814DB-0FA1-458D-B15D-80F537FBB0AA}" destId="{6913923B-1BF3-4157-B3E3-FA2CE5970386}" srcOrd="1" destOrd="0" parTransId="{2C9792A3-8BB7-4686-947B-95D534868165}" sibTransId="{FA4FE9B8-C243-457D-963F-55A346F403EA}"/>
    <dgm:cxn modelId="{D1A69D53-1484-4623-BAC5-C7BB6688A712}" type="presParOf" srcId="{9FB0D8D7-DC7B-429D-B00E-8D0497742150}" destId="{1C29BDF2-A7D9-4966-8B82-3727A17B8BB0}" srcOrd="0" destOrd="0" presId="urn:microsoft.com/office/officeart/2005/8/layout/process1"/>
    <dgm:cxn modelId="{1D070F0D-63CD-4B78-924B-46B35A30E2A8}" type="presParOf" srcId="{9FB0D8D7-DC7B-429D-B00E-8D0497742150}" destId="{11326F0D-5CB0-4637-8B2A-CD0FED236EA8}" srcOrd="1" destOrd="0" presId="urn:microsoft.com/office/officeart/2005/8/layout/process1"/>
    <dgm:cxn modelId="{2BE63E94-731A-4918-A24D-F275781E85CA}" type="presParOf" srcId="{11326F0D-5CB0-4637-8B2A-CD0FED236EA8}" destId="{47F01AE8-EFF8-466C-9780-5E1E3EBE635D}" srcOrd="0" destOrd="0" presId="urn:microsoft.com/office/officeart/2005/8/layout/process1"/>
    <dgm:cxn modelId="{F63FAAAD-3F01-4FD5-861C-801E4A907D96}" type="presParOf" srcId="{9FB0D8D7-DC7B-429D-B00E-8D0497742150}" destId="{3080511B-A498-4C87-85B6-E8161FF25879}" srcOrd="2" destOrd="0" presId="urn:microsoft.com/office/officeart/2005/8/layout/process1"/>
    <dgm:cxn modelId="{C44C97D2-AAA2-469F-810A-87D8571C9A2D}" type="presParOf" srcId="{9FB0D8D7-DC7B-429D-B00E-8D0497742150}" destId="{20BFF436-050A-40D8-82D8-FD97F7AA45E1}" srcOrd="3" destOrd="0" presId="urn:microsoft.com/office/officeart/2005/8/layout/process1"/>
    <dgm:cxn modelId="{5B134F20-B445-4B97-838F-5259A8AE1D2A}" type="presParOf" srcId="{20BFF436-050A-40D8-82D8-FD97F7AA45E1}" destId="{EB518CF8-2AFA-42D3-B3AA-541055380B93}" srcOrd="0" destOrd="0" presId="urn:microsoft.com/office/officeart/2005/8/layout/process1"/>
    <dgm:cxn modelId="{7A9AE46C-152E-485B-B9A3-C37186D7389F}" type="presParOf" srcId="{9FB0D8D7-DC7B-429D-B00E-8D0497742150}" destId="{B05C9C35-B9BF-4151-A097-1BE3731DB189}" srcOrd="4" destOrd="0" presId="urn:microsoft.com/office/officeart/2005/8/layout/process1"/>
    <dgm:cxn modelId="{681FA9F7-B9C6-4C34-95B0-73F7A47D3E59}" type="presParOf" srcId="{9FB0D8D7-DC7B-429D-B00E-8D0497742150}" destId="{60762375-B0FD-4CCA-9014-0DEE762CF2F4}" srcOrd="5" destOrd="0" presId="urn:microsoft.com/office/officeart/2005/8/layout/process1"/>
    <dgm:cxn modelId="{87C5D3EF-97EF-4B50-BCB2-0472E94F3008}" type="presParOf" srcId="{60762375-B0FD-4CCA-9014-0DEE762CF2F4}" destId="{763F55E2-2CE5-4147-991D-1571C639240E}" srcOrd="0" destOrd="0" presId="urn:microsoft.com/office/officeart/2005/8/layout/process1"/>
    <dgm:cxn modelId="{68953216-13C3-4294-892C-F7183E5AC18A}" type="presParOf" srcId="{9FB0D8D7-DC7B-429D-B00E-8D0497742150}" destId="{77E90184-B92B-4C25-9128-E60A75EC8F6F}" srcOrd="6" destOrd="0" presId="urn:microsoft.com/office/officeart/2005/8/layout/process1"/>
    <dgm:cxn modelId="{DD8D3E6A-28BE-4A1B-984A-7D59A3419876}" type="presParOf" srcId="{9FB0D8D7-DC7B-429D-B00E-8D0497742150}" destId="{36A9160C-525A-424E-9B06-89F5B386FF28}" srcOrd="7" destOrd="0" presId="urn:microsoft.com/office/officeart/2005/8/layout/process1"/>
    <dgm:cxn modelId="{E05588F2-C66A-44AF-BFF6-3A09313F8E81}" type="presParOf" srcId="{36A9160C-525A-424E-9B06-89F5B386FF28}" destId="{614B1E09-BCAC-436E-ACEA-0EC6914B60F9}" srcOrd="0" destOrd="0" presId="urn:microsoft.com/office/officeart/2005/8/layout/process1"/>
    <dgm:cxn modelId="{96519500-BA4A-40DE-85F4-5965A525E4D5}" type="presParOf" srcId="{9FB0D8D7-DC7B-429D-B00E-8D0497742150}" destId="{6165100A-A58E-46C3-AB62-266A7A4870B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79969-B4E8-480A-B2AB-82991A55F5CB}">
      <dsp:nvSpPr>
        <dsp:cNvPr id="0" name=""/>
        <dsp:cNvSpPr/>
      </dsp:nvSpPr>
      <dsp:spPr>
        <a:xfrm>
          <a:off x="0" y="344544"/>
          <a:ext cx="19842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3CCED-68C4-4E21-A0F2-4781C75176A1}">
      <dsp:nvSpPr>
        <dsp:cNvPr id="0" name=""/>
        <dsp:cNvSpPr/>
      </dsp:nvSpPr>
      <dsp:spPr>
        <a:xfrm>
          <a:off x="99211" y="64104"/>
          <a:ext cx="13889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99" tIns="0" rIns="5249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DECLARE</a:t>
          </a:r>
          <a:endParaRPr lang="es-ES" sz="1900" kern="1200" dirty="0"/>
        </a:p>
      </dsp:txBody>
      <dsp:txXfrm>
        <a:off x="126591" y="91484"/>
        <a:ext cx="1334194" cy="506120"/>
      </dsp:txXfrm>
    </dsp:sp>
    <dsp:sp modelId="{F5AEC088-8A4D-4E1D-BE3D-9166D094DA9C}">
      <dsp:nvSpPr>
        <dsp:cNvPr id="0" name=""/>
        <dsp:cNvSpPr/>
      </dsp:nvSpPr>
      <dsp:spPr>
        <a:xfrm>
          <a:off x="0" y="1206384"/>
          <a:ext cx="19842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14E24-26DD-41B7-ACC6-9A281CCE7E1A}">
      <dsp:nvSpPr>
        <dsp:cNvPr id="0" name=""/>
        <dsp:cNvSpPr/>
      </dsp:nvSpPr>
      <dsp:spPr>
        <a:xfrm>
          <a:off x="99211" y="925944"/>
          <a:ext cx="13889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99" tIns="0" rIns="5249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BEGIN</a:t>
          </a:r>
          <a:endParaRPr lang="es-ES" sz="1900" kern="1200" dirty="0"/>
        </a:p>
      </dsp:txBody>
      <dsp:txXfrm>
        <a:off x="126591" y="953324"/>
        <a:ext cx="1334194" cy="506120"/>
      </dsp:txXfrm>
    </dsp:sp>
    <dsp:sp modelId="{2922D14E-4315-4BDC-8269-9F5F428CCDB9}">
      <dsp:nvSpPr>
        <dsp:cNvPr id="0" name=""/>
        <dsp:cNvSpPr/>
      </dsp:nvSpPr>
      <dsp:spPr>
        <a:xfrm>
          <a:off x="0" y="2068224"/>
          <a:ext cx="19842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C2A78-0BC5-4C22-BB85-B72E5B13A713}">
      <dsp:nvSpPr>
        <dsp:cNvPr id="0" name=""/>
        <dsp:cNvSpPr/>
      </dsp:nvSpPr>
      <dsp:spPr>
        <a:xfrm>
          <a:off x="99211" y="1787784"/>
          <a:ext cx="13889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99" tIns="0" rIns="5249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EXCEPTION</a:t>
          </a:r>
          <a:endParaRPr lang="es-ES" sz="1900" kern="1200" dirty="0"/>
        </a:p>
      </dsp:txBody>
      <dsp:txXfrm>
        <a:off x="126591" y="1815164"/>
        <a:ext cx="1334194" cy="506120"/>
      </dsp:txXfrm>
    </dsp:sp>
    <dsp:sp modelId="{F1A3575C-142D-4350-8A60-C0C4C858547A}">
      <dsp:nvSpPr>
        <dsp:cNvPr id="0" name=""/>
        <dsp:cNvSpPr/>
      </dsp:nvSpPr>
      <dsp:spPr>
        <a:xfrm>
          <a:off x="0" y="2930064"/>
          <a:ext cx="19842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A4CF1-C0FA-47AE-9F12-265B86CCB265}">
      <dsp:nvSpPr>
        <dsp:cNvPr id="0" name=""/>
        <dsp:cNvSpPr/>
      </dsp:nvSpPr>
      <dsp:spPr>
        <a:xfrm>
          <a:off x="99211" y="2649624"/>
          <a:ext cx="13889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99" tIns="0" rIns="5249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END;</a:t>
          </a:r>
          <a:endParaRPr lang="es-ES" sz="1900" kern="1200" dirty="0"/>
        </a:p>
      </dsp:txBody>
      <dsp:txXfrm>
        <a:off x="126591" y="2677004"/>
        <a:ext cx="133419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9BDF2-A7D9-4966-8B82-3727A17B8BB0}">
      <dsp:nvSpPr>
        <dsp:cNvPr id="0" name=""/>
        <dsp:cNvSpPr/>
      </dsp:nvSpPr>
      <dsp:spPr>
        <a:xfrm>
          <a:off x="3717" y="1637682"/>
          <a:ext cx="1152342" cy="788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DECLARE</a:t>
          </a:r>
          <a:endParaRPr lang="es-ES" sz="1800" kern="1200" dirty="0"/>
        </a:p>
      </dsp:txBody>
      <dsp:txXfrm>
        <a:off x="26815" y="1660780"/>
        <a:ext cx="1106146" cy="742438"/>
      </dsp:txXfrm>
    </dsp:sp>
    <dsp:sp modelId="{11326F0D-5CB0-4637-8B2A-CD0FED236EA8}">
      <dsp:nvSpPr>
        <dsp:cNvPr id="0" name=""/>
        <dsp:cNvSpPr/>
      </dsp:nvSpPr>
      <dsp:spPr>
        <a:xfrm>
          <a:off x="1271293" y="1889109"/>
          <a:ext cx="244296" cy="285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1271293" y="1946265"/>
        <a:ext cx="171007" cy="171468"/>
      </dsp:txXfrm>
    </dsp:sp>
    <dsp:sp modelId="{3080511B-A498-4C87-85B6-E8161FF25879}">
      <dsp:nvSpPr>
        <dsp:cNvPr id="0" name=""/>
        <dsp:cNvSpPr/>
      </dsp:nvSpPr>
      <dsp:spPr>
        <a:xfrm>
          <a:off x="1616996" y="1637682"/>
          <a:ext cx="1152342" cy="788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OPEN</a:t>
          </a:r>
          <a:endParaRPr lang="es-ES" sz="1800" kern="1200" dirty="0"/>
        </a:p>
      </dsp:txBody>
      <dsp:txXfrm>
        <a:off x="1640094" y="1660780"/>
        <a:ext cx="1106146" cy="742438"/>
      </dsp:txXfrm>
    </dsp:sp>
    <dsp:sp modelId="{20BFF436-050A-40D8-82D8-FD97F7AA45E1}">
      <dsp:nvSpPr>
        <dsp:cNvPr id="0" name=""/>
        <dsp:cNvSpPr/>
      </dsp:nvSpPr>
      <dsp:spPr>
        <a:xfrm>
          <a:off x="2884572" y="1889109"/>
          <a:ext cx="244296" cy="285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2884572" y="1946265"/>
        <a:ext cx="171007" cy="171468"/>
      </dsp:txXfrm>
    </dsp:sp>
    <dsp:sp modelId="{B05C9C35-B9BF-4151-A097-1BE3731DB189}">
      <dsp:nvSpPr>
        <dsp:cNvPr id="0" name=""/>
        <dsp:cNvSpPr/>
      </dsp:nvSpPr>
      <dsp:spPr>
        <a:xfrm>
          <a:off x="3230275" y="1637682"/>
          <a:ext cx="1152342" cy="788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FETCH</a:t>
          </a:r>
          <a:endParaRPr lang="es-ES" sz="1800" kern="1200" dirty="0"/>
        </a:p>
      </dsp:txBody>
      <dsp:txXfrm>
        <a:off x="3253373" y="1660780"/>
        <a:ext cx="1106146" cy="742438"/>
      </dsp:txXfrm>
    </dsp:sp>
    <dsp:sp modelId="{60762375-B0FD-4CCA-9014-0DEE762CF2F4}">
      <dsp:nvSpPr>
        <dsp:cNvPr id="0" name=""/>
        <dsp:cNvSpPr/>
      </dsp:nvSpPr>
      <dsp:spPr>
        <a:xfrm>
          <a:off x="4497851" y="1889109"/>
          <a:ext cx="244296" cy="285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4497851" y="1946265"/>
        <a:ext cx="171007" cy="171468"/>
      </dsp:txXfrm>
    </dsp:sp>
    <dsp:sp modelId="{77E90184-B92B-4C25-9128-E60A75EC8F6F}">
      <dsp:nvSpPr>
        <dsp:cNvPr id="0" name=""/>
        <dsp:cNvSpPr/>
      </dsp:nvSpPr>
      <dsp:spPr>
        <a:xfrm>
          <a:off x="4843554" y="1637682"/>
          <a:ext cx="1152342" cy="788634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EXIT</a:t>
          </a:r>
          <a:endParaRPr lang="es-ES" sz="1800" kern="1200" dirty="0"/>
        </a:p>
      </dsp:txBody>
      <dsp:txXfrm>
        <a:off x="5131640" y="1834841"/>
        <a:ext cx="576171" cy="394317"/>
      </dsp:txXfrm>
    </dsp:sp>
    <dsp:sp modelId="{36A9160C-525A-424E-9B06-89F5B386FF28}">
      <dsp:nvSpPr>
        <dsp:cNvPr id="0" name=""/>
        <dsp:cNvSpPr/>
      </dsp:nvSpPr>
      <dsp:spPr>
        <a:xfrm>
          <a:off x="6111130" y="1889109"/>
          <a:ext cx="244296" cy="285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6111130" y="1946265"/>
        <a:ext cx="171007" cy="171468"/>
      </dsp:txXfrm>
    </dsp:sp>
    <dsp:sp modelId="{6165100A-A58E-46C3-AB62-266A7A4870BC}">
      <dsp:nvSpPr>
        <dsp:cNvPr id="0" name=""/>
        <dsp:cNvSpPr/>
      </dsp:nvSpPr>
      <dsp:spPr>
        <a:xfrm>
          <a:off x="6456833" y="1637682"/>
          <a:ext cx="1152342" cy="788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CLOSE</a:t>
          </a:r>
          <a:endParaRPr lang="es-ES" sz="1800" kern="1200" dirty="0"/>
        </a:p>
      </dsp:txBody>
      <dsp:txXfrm>
        <a:off x="6479931" y="1660780"/>
        <a:ext cx="1106146" cy="742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2A04B-D51F-4F88-A405-EF652518DA02}" type="datetimeFigureOut">
              <a:rPr lang="es-CL" smtClean="0"/>
              <a:t>16-11-2021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2BD23-A312-4170-BCCB-F9DD0002A5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62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68447" y="2291662"/>
            <a:ext cx="7772400" cy="685347"/>
          </a:xfrm>
        </p:spPr>
        <p:txBody>
          <a:bodyPr/>
          <a:lstStyle/>
          <a:p>
            <a:r>
              <a:rPr lang="es-CL" sz="3600" b="1" dirty="0">
                <a:solidFill>
                  <a:srgbClr val="D40202"/>
                </a:solidFill>
                <a:latin typeface="Myriad Pro"/>
                <a:cs typeface="Myriad Pro"/>
              </a:rPr>
              <a:t>Bases de Datos Relacionales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Tecnologías </a:t>
            </a:r>
            <a:r>
              <a:rPr lang="es-ES" sz="1400" kern="1400" dirty="0">
                <a:solidFill>
                  <a:schemeClr val="bg1"/>
                </a:solidFill>
                <a:latin typeface="Myriad Pro Light"/>
                <a:cs typeface="Myriad Pro Light"/>
              </a:rPr>
              <a:t>de Información y Ciberseguridad</a:t>
            </a:r>
            <a:endParaRPr lang="es-CL" sz="1400" kern="1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403485" y="3024335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sz="2400" dirty="0" smtClean="0">
                <a:latin typeface="Myriad Pro"/>
                <a:cs typeface="Myriad Pro"/>
              </a:rPr>
              <a:t>TI2022 – Primavera 2021</a:t>
            </a:r>
            <a:endParaRPr lang="es-CL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625898" y="3812280"/>
            <a:ext cx="54543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Programación PL/SQL.</a:t>
            </a:r>
          </a:p>
          <a:p>
            <a:pPr algn="ctr"/>
            <a:r>
              <a:rPr lang="es-ES" sz="2400" dirty="0"/>
              <a:t>Aplicar programación PL/SQL, utilizando los recursos del motor de base de datos, en base a requerimientos específicos.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07821" y="315982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5" name="Rectángulo 4"/>
          <p:cNvSpPr/>
          <p:nvPr/>
        </p:nvSpPr>
        <p:spPr>
          <a:xfrm>
            <a:off x="705771" y="1094621"/>
            <a:ext cx="497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siguiente ejemplo utiliza un cursor explícito para mostrar cada fila de la tabla de departamentos.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705771" y="2268860"/>
            <a:ext cx="7998246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DECLARE</a:t>
            </a:r>
          </a:p>
          <a:p>
            <a:r>
              <a:rPr lang="es-CL" dirty="0"/>
              <a:t>    CURSOR </a:t>
            </a:r>
            <a:r>
              <a:rPr lang="es-CL" dirty="0" err="1"/>
              <a:t>cur_depts</a:t>
            </a:r>
            <a:r>
              <a:rPr lang="es-CL" dirty="0"/>
              <a:t> IS</a:t>
            </a:r>
          </a:p>
          <a:p>
            <a:r>
              <a:rPr lang="es-CL" dirty="0"/>
              <a:t>        SELECT </a:t>
            </a:r>
            <a:r>
              <a:rPr lang="es-CL" dirty="0" err="1"/>
              <a:t>department_id</a:t>
            </a:r>
            <a:r>
              <a:rPr lang="es-CL" dirty="0"/>
              <a:t>, </a:t>
            </a:r>
            <a:r>
              <a:rPr lang="es-CL" dirty="0" err="1"/>
              <a:t>department_name</a:t>
            </a:r>
            <a:r>
              <a:rPr lang="es-CL" dirty="0"/>
              <a:t> FROM </a:t>
            </a:r>
            <a:r>
              <a:rPr lang="es-CL" dirty="0" err="1"/>
              <a:t>departments</a:t>
            </a:r>
            <a:r>
              <a:rPr lang="es-CL" dirty="0"/>
              <a:t>;</a:t>
            </a:r>
          </a:p>
          <a:p>
            <a:r>
              <a:rPr lang="es-CL" dirty="0"/>
              <a:t>    </a:t>
            </a:r>
            <a:r>
              <a:rPr lang="es-CL" dirty="0" err="1"/>
              <a:t>v_department_id</a:t>
            </a:r>
            <a:r>
              <a:rPr lang="es-CL" dirty="0"/>
              <a:t> </a:t>
            </a:r>
            <a:r>
              <a:rPr lang="es-CL" dirty="0" err="1"/>
              <a:t>departments.department_id%TYPE</a:t>
            </a:r>
            <a:r>
              <a:rPr lang="es-CL" dirty="0"/>
              <a:t>;</a:t>
            </a:r>
          </a:p>
          <a:p>
            <a:r>
              <a:rPr lang="es-CL" dirty="0"/>
              <a:t>    </a:t>
            </a:r>
            <a:r>
              <a:rPr lang="es-CL" dirty="0" err="1"/>
              <a:t>v_department_name</a:t>
            </a:r>
            <a:r>
              <a:rPr lang="es-CL" dirty="0"/>
              <a:t> </a:t>
            </a:r>
            <a:r>
              <a:rPr lang="es-CL" dirty="0" err="1"/>
              <a:t>departments.department_name%TYPE</a:t>
            </a:r>
            <a:r>
              <a:rPr lang="es-CL" dirty="0"/>
              <a:t>;</a:t>
            </a:r>
          </a:p>
          <a:p>
            <a:r>
              <a:rPr lang="es-CL" dirty="0"/>
              <a:t>BEGIN</a:t>
            </a:r>
          </a:p>
          <a:p>
            <a:r>
              <a:rPr lang="es-CL" dirty="0"/>
              <a:t>    OPEN </a:t>
            </a:r>
            <a:r>
              <a:rPr lang="es-CL" dirty="0" err="1"/>
              <a:t>cur_depts</a:t>
            </a:r>
            <a:r>
              <a:rPr lang="es-CL" dirty="0"/>
              <a:t>;</a:t>
            </a:r>
          </a:p>
          <a:p>
            <a:r>
              <a:rPr lang="es-CL" dirty="0"/>
              <a:t>    LOOP</a:t>
            </a:r>
          </a:p>
          <a:p>
            <a:r>
              <a:rPr lang="es-CL" dirty="0"/>
              <a:t>        FETCH </a:t>
            </a:r>
            <a:r>
              <a:rPr lang="es-CL" dirty="0" err="1"/>
              <a:t>cur_depts</a:t>
            </a:r>
            <a:r>
              <a:rPr lang="es-CL" dirty="0"/>
              <a:t> INTO </a:t>
            </a:r>
            <a:r>
              <a:rPr lang="es-CL" dirty="0" err="1"/>
              <a:t>v_department_id</a:t>
            </a:r>
            <a:r>
              <a:rPr lang="es-CL" dirty="0"/>
              <a:t>, </a:t>
            </a:r>
            <a:r>
              <a:rPr lang="es-CL" dirty="0" err="1"/>
              <a:t>v_department_name</a:t>
            </a:r>
            <a:r>
              <a:rPr lang="es-CL" dirty="0"/>
              <a:t>;</a:t>
            </a:r>
          </a:p>
          <a:p>
            <a:r>
              <a:rPr lang="es-CL" dirty="0"/>
              <a:t>        EXIT WHEN </a:t>
            </a:r>
            <a:r>
              <a:rPr lang="es-CL" dirty="0" err="1"/>
              <a:t>cur_depts%NOTFOUND</a:t>
            </a:r>
            <a:r>
              <a:rPr lang="es-CL" dirty="0"/>
              <a:t>;</a:t>
            </a:r>
          </a:p>
          <a:p>
            <a:r>
              <a:rPr lang="es-CL" dirty="0"/>
              <a:t>        DBMS_OUTPUT.PUT_LINE(</a:t>
            </a:r>
            <a:r>
              <a:rPr lang="es-CL" dirty="0" err="1"/>
              <a:t>v_department_id</a:t>
            </a:r>
            <a:r>
              <a:rPr lang="es-CL" dirty="0"/>
              <a:t>||' --&gt; '||</a:t>
            </a:r>
            <a:r>
              <a:rPr lang="es-CL" dirty="0" err="1"/>
              <a:t>v_department_name</a:t>
            </a:r>
            <a:r>
              <a:rPr lang="es-CL" dirty="0"/>
              <a:t>);</a:t>
            </a:r>
          </a:p>
          <a:p>
            <a:r>
              <a:rPr lang="es-CL" dirty="0"/>
              <a:t>    END LOOP;</a:t>
            </a:r>
          </a:p>
          <a:p>
            <a:r>
              <a:rPr lang="es-CL" dirty="0"/>
              <a:t>    CLOSE </a:t>
            </a:r>
            <a:r>
              <a:rPr lang="es-CL" dirty="0" err="1"/>
              <a:t>cur_depts</a:t>
            </a:r>
            <a:r>
              <a:rPr lang="es-CL" dirty="0"/>
              <a:t>;</a:t>
            </a:r>
          </a:p>
          <a:p>
            <a:r>
              <a:rPr lang="es-CL" dirty="0"/>
              <a:t>END;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85004" y="2822858"/>
            <a:ext cx="7039779" cy="286232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dirty="0"/>
              <a:t>Al igual que con las variables que se utilizarán en el bloque de código, los cursores se definen en la sección declarativa. </a:t>
            </a:r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smtClean="0"/>
              <a:t>Para </a:t>
            </a:r>
            <a:r>
              <a:rPr lang="es-ES" sz="2000" dirty="0"/>
              <a:t>acceder a los datos representados por la definición del cursor, primero debe ABRIR </a:t>
            </a:r>
            <a:r>
              <a:rPr lang="es-ES" sz="2000" dirty="0" smtClean="0"/>
              <a:t>(</a:t>
            </a:r>
            <a:r>
              <a:rPr lang="es-ES" sz="2000" i="1" dirty="0" smtClean="0"/>
              <a:t>OPEN</a:t>
            </a:r>
            <a:r>
              <a:rPr lang="es-ES" sz="2000" dirty="0" smtClean="0"/>
              <a:t>) el </a:t>
            </a:r>
            <a:r>
              <a:rPr lang="es-ES" sz="2000" dirty="0"/>
              <a:t>cursor, luego </a:t>
            </a:r>
            <a:r>
              <a:rPr lang="es-ES" sz="2000" dirty="0" smtClean="0"/>
              <a:t>BUSCAR (</a:t>
            </a:r>
            <a:r>
              <a:rPr lang="es-ES" sz="2000" i="1" dirty="0" smtClean="0"/>
              <a:t>FETCH</a:t>
            </a:r>
            <a:r>
              <a:rPr lang="es-ES" sz="2000" dirty="0" smtClean="0"/>
              <a:t>) la </a:t>
            </a:r>
            <a:r>
              <a:rPr lang="es-ES" sz="2000" dirty="0"/>
              <a:t>fila actual del cursor para procesar los datos en esa fila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 </a:t>
            </a:r>
          </a:p>
          <a:p>
            <a:r>
              <a:rPr lang="es-ES" sz="2000" dirty="0" smtClean="0"/>
              <a:t>Cuando </a:t>
            </a:r>
            <a:r>
              <a:rPr lang="es-ES" sz="2000" dirty="0"/>
              <a:t>se procesan todos los datos requeridos </a:t>
            </a:r>
            <a:r>
              <a:rPr lang="es-ES" sz="2000" dirty="0" smtClean="0"/>
              <a:t>y/o </a:t>
            </a:r>
            <a:r>
              <a:rPr lang="es-ES" sz="2000" dirty="0"/>
              <a:t>el cursor ya no es necesario, debe CERRAR </a:t>
            </a:r>
            <a:r>
              <a:rPr lang="es-ES" sz="2000" dirty="0" smtClean="0"/>
              <a:t>(</a:t>
            </a:r>
            <a:r>
              <a:rPr lang="es-ES" sz="2000" i="1" dirty="0" smtClean="0"/>
              <a:t>CLOSE</a:t>
            </a:r>
            <a:r>
              <a:rPr lang="es-ES" sz="2000" dirty="0" smtClean="0"/>
              <a:t>) el </a:t>
            </a:r>
            <a:r>
              <a:rPr lang="es-ES" sz="2000" dirty="0"/>
              <a:t>cursor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4198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45" y="4064807"/>
            <a:ext cx="1584305" cy="208807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1436" y="1138524"/>
            <a:ext cx="6274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conjunto de filas devuelto por una consulta de varias filas se denomina </a:t>
            </a:r>
            <a:r>
              <a:rPr lang="es-ES" b="1" dirty="0"/>
              <a:t>conjunto activo </a:t>
            </a:r>
            <a:r>
              <a:rPr lang="es-ES" dirty="0"/>
              <a:t>y se almacena en el área de contexto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Su </a:t>
            </a:r>
            <a:r>
              <a:rPr lang="es-ES" dirty="0"/>
              <a:t>tamaño es la cantidad de filas que cumplen con los criterios de su consulta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Piense </a:t>
            </a:r>
            <a:r>
              <a:rPr lang="es-ES" dirty="0"/>
              <a:t>en el área de contexto (nombrada por el cursor) como un cuadro, y el conjunto activo como el contenido del </a:t>
            </a:r>
            <a:r>
              <a:rPr lang="es-ES" dirty="0" smtClean="0"/>
              <a:t>cuadro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</a:t>
            </a:r>
            <a:r>
              <a:rPr lang="es-ES" dirty="0"/>
              <a:t>obtener los datos, debe ABRIR la caja y BUSCAR cada fila de la caja de una en </a:t>
            </a:r>
            <a:r>
              <a:rPr lang="es-ES" dirty="0" smtClean="0"/>
              <a:t>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Cuando </a:t>
            </a:r>
            <a:r>
              <a:rPr lang="es-ES" dirty="0"/>
              <a:t>termine, debe CERRAR la caja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3296235" y="6141417"/>
            <a:ext cx="168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Conjunto activo</a:t>
            </a:r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169946" y="4434156"/>
            <a:ext cx="1718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Cursor Explicito </a:t>
            </a:r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11" name="Arco 10"/>
          <p:cNvSpPr/>
          <p:nvPr/>
        </p:nvSpPr>
        <p:spPr>
          <a:xfrm rot="11281082">
            <a:off x="2005447" y="4236458"/>
            <a:ext cx="1607705" cy="1375434"/>
          </a:xfrm>
          <a:prstGeom prst="arc">
            <a:avLst>
              <a:gd name="adj1" fmla="val 14514216"/>
              <a:gd name="adj2" fmla="val 0"/>
            </a:avLst>
          </a:prstGeom>
          <a:ln w="38100" cmpd="sng">
            <a:headEnd type="triangle" w="med" len="med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5" name="Grupo 14"/>
          <p:cNvGrpSpPr/>
          <p:nvPr/>
        </p:nvGrpSpPr>
        <p:grpSpPr>
          <a:xfrm>
            <a:off x="4712850" y="3963855"/>
            <a:ext cx="4056574" cy="1995113"/>
            <a:chOff x="4712850" y="3963855"/>
            <a:chExt cx="4056574" cy="1995113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5766" y="4312342"/>
              <a:ext cx="2883658" cy="1404953"/>
            </a:xfrm>
            <a:prstGeom prst="rect">
              <a:avLst/>
            </a:prstGeom>
            <a:scene3d>
              <a:camera prst="isometricOffAxis2Right">
                <a:rot lat="743037" lon="18678365" rev="281813"/>
              </a:camera>
              <a:lightRig rig="threePt" dir="t"/>
            </a:scene3d>
          </p:spPr>
        </p:pic>
        <p:sp>
          <p:nvSpPr>
            <p:cNvPr id="14" name="Operación manual 13"/>
            <p:cNvSpPr/>
            <p:nvPr/>
          </p:nvSpPr>
          <p:spPr>
            <a:xfrm rot="5151988">
              <a:off x="4904493" y="4552675"/>
              <a:ext cx="1214650" cy="1597936"/>
            </a:xfrm>
            <a:prstGeom prst="flowChartManualOperation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  <a:alpha val="4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rot="20472923">
              <a:off x="6810866" y="3963855"/>
              <a:ext cx="688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>
                  <a:solidFill>
                    <a:srgbClr val="C00000"/>
                  </a:solidFill>
                </a:rPr>
                <a:t>Tabla</a:t>
              </a:r>
              <a:endParaRPr lang="es-CL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9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206" y="710150"/>
            <a:ext cx="1584305" cy="20880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025513" y="1869259"/>
            <a:ext cx="175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1) Abra el cursor</a:t>
            </a:r>
            <a:endParaRPr lang="es-CL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472" y="2800121"/>
            <a:ext cx="1723623" cy="2036348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2731283" y="3866183"/>
            <a:ext cx="2151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2) </a:t>
            </a:r>
            <a:r>
              <a:rPr lang="es-ES" b="1" dirty="0">
                <a:solidFill>
                  <a:srgbClr val="C00000"/>
                </a:solidFill>
              </a:rPr>
              <a:t>Busque cada fila, </a:t>
            </a:r>
            <a:r>
              <a:rPr lang="es-ES" b="1" dirty="0" smtClean="0">
                <a:solidFill>
                  <a:srgbClr val="C00000"/>
                </a:solidFill>
              </a:rPr>
              <a:t/>
            </a:r>
            <a:br>
              <a:rPr lang="es-ES" b="1" dirty="0" smtClean="0">
                <a:solidFill>
                  <a:srgbClr val="C00000"/>
                </a:solidFill>
              </a:rPr>
            </a:br>
            <a:r>
              <a:rPr lang="es-ES" b="1" dirty="0" smtClean="0">
                <a:solidFill>
                  <a:srgbClr val="C00000"/>
                </a:solidFill>
              </a:rPr>
              <a:t>una </a:t>
            </a:r>
            <a:r>
              <a:rPr lang="es-ES" b="1" dirty="0">
                <a:solidFill>
                  <a:srgbClr val="C00000"/>
                </a:solidFill>
              </a:rPr>
              <a:t>a la vez</a:t>
            </a:r>
            <a:r>
              <a:rPr lang="es-ES" b="1" dirty="0" smtClean="0">
                <a:solidFill>
                  <a:srgbClr val="C00000"/>
                </a:solidFill>
              </a:rPr>
              <a:t>. (FETCH)</a:t>
            </a:r>
            <a:endParaRPr lang="es-CL" dirty="0">
              <a:solidFill>
                <a:srgbClr val="C0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302" y="4836469"/>
            <a:ext cx="1579919" cy="1873333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362680" y="5830683"/>
            <a:ext cx="1868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3) Cierre el cursor</a:t>
            </a:r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61934" y="3009019"/>
            <a:ext cx="2067554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La instrucción FETCH recupera la fila actual y avanza el cursor a la fila siguiente hasta que se recupera la última fila o hasta que se cumple una condición especificada.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19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7" grpId="1"/>
      <p:bldP spid="19" grpId="0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89967465"/>
              </p:ext>
            </p:extLst>
          </p:nvPr>
        </p:nvGraphicFramePr>
        <p:xfrm>
          <a:off x="675701" y="1437148"/>
          <a:ext cx="761289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echa curvada hacia la derecha 9"/>
          <p:cNvSpPr/>
          <p:nvPr/>
        </p:nvSpPr>
        <p:spPr>
          <a:xfrm rot="5400000">
            <a:off x="4944080" y="1764567"/>
            <a:ext cx="661012" cy="1823812"/>
          </a:xfrm>
          <a:prstGeom prst="curvedRight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75701" y="1003088"/>
            <a:ext cx="5825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Primero </a:t>
            </a:r>
            <a:r>
              <a:rPr lang="es-ES" dirty="0" smtClean="0"/>
              <a:t>DECLARE </a:t>
            </a:r>
            <a:r>
              <a:rPr lang="es-ES" dirty="0"/>
              <a:t>un cursor y luego </a:t>
            </a:r>
            <a:r>
              <a:rPr lang="es-ES" dirty="0" smtClean="0"/>
              <a:t>use </a:t>
            </a:r>
            <a:r>
              <a:rPr lang="es-ES" dirty="0"/>
              <a:t>las instrucciones OPEN, FETCH y CLOSE para controlar </a:t>
            </a:r>
            <a:r>
              <a:rPr lang="es-ES" dirty="0" smtClean="0"/>
              <a:t>el </a:t>
            </a:r>
            <a:r>
              <a:rPr lang="es-ES" dirty="0"/>
              <a:t>cursor.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675701" y="4040435"/>
            <a:ext cx="1064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Define el cursor.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233084" y="4040435"/>
            <a:ext cx="1159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>
                <a:solidFill>
                  <a:srgbClr val="C00000"/>
                </a:solidFill>
              </a:rPr>
              <a:t>Llena </a:t>
            </a:r>
            <a:r>
              <a:rPr lang="es-ES" b="1" dirty="0">
                <a:solidFill>
                  <a:srgbClr val="C00000"/>
                </a:solidFill>
              </a:rPr>
              <a:t>el </a:t>
            </a:r>
            <a:r>
              <a:rPr lang="es-ES" b="1" dirty="0" smtClean="0">
                <a:solidFill>
                  <a:srgbClr val="C00000"/>
                </a:solidFill>
              </a:rPr>
              <a:t>cursor activo con los datos</a:t>
            </a:r>
            <a:r>
              <a:rPr lang="es-ES" b="1" dirty="0">
                <a:solidFill>
                  <a:srgbClr val="C00000"/>
                </a:solidFill>
              </a:rPr>
              <a:t>.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885478" y="4040434"/>
            <a:ext cx="117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>
                <a:solidFill>
                  <a:srgbClr val="C00000"/>
                </a:solidFill>
              </a:rPr>
              <a:t>Recupera </a:t>
            </a:r>
            <a:r>
              <a:rPr lang="es-ES" b="1" dirty="0">
                <a:solidFill>
                  <a:srgbClr val="C00000"/>
                </a:solidFill>
              </a:rPr>
              <a:t>la fila actual en variables.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222680" y="4052172"/>
            <a:ext cx="1858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Prueba las filas restantes. Regrese a FETCH si encuentra una fila adicional.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144155" y="4039811"/>
            <a:ext cx="1193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b="1" dirty="0">
                <a:solidFill>
                  <a:srgbClr val="C00000"/>
                </a:solidFill>
              </a:rPr>
              <a:t>Suelta el conjunto activo.</a:t>
            </a:r>
          </a:p>
        </p:txBody>
      </p:sp>
    </p:spTree>
    <p:extLst>
      <p:ext uri="{BB962C8B-B14F-4D97-AF65-F5344CB8AC3E}">
        <p14:creationId xmlns:p14="http://schemas.microsoft.com/office/powerpoint/2010/main" val="291784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C29BDF2-A7D9-4966-8B82-3727A17B8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1C29BDF2-A7D9-4966-8B82-3727A17B8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1C29BDF2-A7D9-4966-8B82-3727A17B8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326F0D-5CB0-4637-8B2A-CD0FED236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11326F0D-5CB0-4637-8B2A-CD0FED236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11326F0D-5CB0-4637-8B2A-CD0FED236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80511B-A498-4C87-85B6-E8161FF25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3080511B-A498-4C87-85B6-E8161FF25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3080511B-A498-4C87-85B6-E8161FF25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BFF436-050A-40D8-82D8-FD97F7AA4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20BFF436-050A-40D8-82D8-FD97F7AA4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20BFF436-050A-40D8-82D8-FD97F7AA4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05C9C35-B9BF-4151-A097-1BE3731DB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B05C9C35-B9BF-4151-A097-1BE3731DB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B05C9C35-B9BF-4151-A097-1BE3731DB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762375-B0FD-4CCA-9014-0DEE762CF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60762375-B0FD-4CCA-9014-0DEE762CF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60762375-B0FD-4CCA-9014-0DEE762CF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E90184-B92B-4C25-9128-E60A75EC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77E90184-B92B-4C25-9128-E60A75EC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77E90184-B92B-4C25-9128-E60A75EC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A9160C-525A-424E-9B06-89F5B386F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36A9160C-525A-424E-9B06-89F5B386F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graphicEl>
                                              <a:dgm id="{36A9160C-525A-424E-9B06-89F5B386F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65100A-A58E-46C3-AB62-266A7A487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graphicEl>
                                              <a:dgm id="{6165100A-A58E-46C3-AB62-266A7A487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graphicEl>
                                              <a:dgm id="{6165100A-A58E-46C3-AB62-266A7A487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10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1656031" y="1367844"/>
            <a:ext cx="4572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L" dirty="0"/>
              <a:t>CURSOR </a:t>
            </a:r>
            <a:r>
              <a:rPr lang="es-CL" dirty="0" err="1" smtClean="0"/>
              <a:t>nombre_cursor</a:t>
            </a:r>
            <a:r>
              <a:rPr lang="es-CL" dirty="0" smtClean="0"/>
              <a:t> IS </a:t>
            </a:r>
            <a:r>
              <a:rPr lang="es-CL" dirty="0" err="1" smtClean="0"/>
              <a:t>declaración_select</a:t>
            </a:r>
            <a:r>
              <a:rPr lang="es-CL" dirty="0" smtClean="0"/>
              <a:t>;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705771" y="1021468"/>
            <a:ext cx="950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Sintaxis: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600419" y="2308544"/>
            <a:ext cx="7479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EJEMPLO: </a:t>
            </a:r>
            <a:r>
              <a:rPr lang="es-ES" dirty="0" smtClean="0"/>
              <a:t>El </a:t>
            </a:r>
            <a:r>
              <a:rPr lang="es-ES" dirty="0"/>
              <a:t>cursor </a:t>
            </a:r>
            <a:r>
              <a:rPr lang="es-ES" dirty="0" err="1"/>
              <a:t>cur_emps</a:t>
            </a:r>
            <a:r>
              <a:rPr lang="es-ES" dirty="0"/>
              <a:t> se declara para recuperar las columnas </a:t>
            </a:r>
            <a:r>
              <a:rPr lang="es-ES" dirty="0" err="1"/>
              <a:t>employee_id</a:t>
            </a:r>
            <a:r>
              <a:rPr lang="es-ES" dirty="0"/>
              <a:t> y </a:t>
            </a:r>
            <a:r>
              <a:rPr lang="es-ES" dirty="0" err="1"/>
              <a:t>last_name</a:t>
            </a:r>
            <a:r>
              <a:rPr lang="es-ES" dirty="0"/>
              <a:t> de los empleados que trabajan en el departamento con un </a:t>
            </a:r>
            <a:r>
              <a:rPr lang="es-ES" dirty="0" err="1"/>
              <a:t>department_id</a:t>
            </a:r>
            <a:r>
              <a:rPr lang="es-ES" dirty="0"/>
              <a:t> de 30</a:t>
            </a:r>
            <a:endParaRPr lang="es-CL" dirty="0"/>
          </a:p>
        </p:txBody>
      </p:sp>
      <p:sp>
        <p:nvSpPr>
          <p:cNvPr id="8" name="Rectángulo 7"/>
          <p:cNvSpPr/>
          <p:nvPr/>
        </p:nvSpPr>
        <p:spPr>
          <a:xfrm>
            <a:off x="963976" y="3669452"/>
            <a:ext cx="429107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DECLARE</a:t>
            </a:r>
          </a:p>
          <a:p>
            <a:r>
              <a:rPr lang="en-US" dirty="0" smtClean="0"/>
              <a:t>	CURSOR </a:t>
            </a:r>
            <a:r>
              <a:rPr lang="en-US" dirty="0" err="1"/>
              <a:t>cur_emps</a:t>
            </a:r>
            <a:r>
              <a:rPr lang="en-US" dirty="0"/>
              <a:t> IS</a:t>
            </a:r>
          </a:p>
          <a:p>
            <a:r>
              <a:rPr lang="en-US" dirty="0" smtClean="0"/>
              <a:t>		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FROM </a:t>
            </a:r>
            <a:r>
              <a:rPr lang="en-US" dirty="0"/>
              <a:t>employees</a:t>
            </a:r>
          </a:p>
          <a:p>
            <a:r>
              <a:rPr lang="en-US" dirty="0" smtClean="0"/>
              <a:t>		WHERE </a:t>
            </a:r>
            <a:r>
              <a:rPr lang="en-US" dirty="0" err="1"/>
              <a:t>department_id</a:t>
            </a:r>
            <a:r>
              <a:rPr lang="en-US" dirty="0"/>
              <a:t> = 30;</a:t>
            </a:r>
          </a:p>
          <a:p>
            <a:r>
              <a:rPr lang="en-US" dirty="0"/>
              <a:t>...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6004193" y="3668021"/>
            <a:ext cx="27034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Tenga en cuenta que incluso si actualmente solo hay un empleado en el departamento # 30, deberíamos declarar un cursor, porque en el futuro puede haber más de un empleado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17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3" name="Rectángulo 2"/>
          <p:cNvSpPr/>
          <p:nvPr/>
        </p:nvSpPr>
        <p:spPr>
          <a:xfrm>
            <a:off x="823749" y="840033"/>
            <a:ext cx="4137378" cy="1754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DECLARE</a:t>
            </a:r>
          </a:p>
          <a:p>
            <a:r>
              <a:rPr lang="en-US" dirty="0" smtClean="0"/>
              <a:t>	CURSOR </a:t>
            </a:r>
            <a:r>
              <a:rPr lang="en-US" dirty="0" err="1"/>
              <a:t>cur_depts</a:t>
            </a:r>
            <a:r>
              <a:rPr lang="en-US" dirty="0"/>
              <a:t> IS</a:t>
            </a:r>
          </a:p>
          <a:p>
            <a:r>
              <a:rPr lang="en-US" dirty="0" smtClean="0"/>
              <a:t>		SELECT </a:t>
            </a:r>
            <a:r>
              <a:rPr lang="en-US" dirty="0"/>
              <a:t>* FROM departments</a:t>
            </a:r>
          </a:p>
          <a:p>
            <a:r>
              <a:rPr lang="en-US" dirty="0" smtClean="0"/>
              <a:t>		WHERE </a:t>
            </a:r>
            <a:r>
              <a:rPr lang="en-US" dirty="0" err="1"/>
              <a:t>location_id</a:t>
            </a:r>
            <a:r>
              <a:rPr lang="en-US" dirty="0"/>
              <a:t> = 1700</a:t>
            </a:r>
          </a:p>
          <a:p>
            <a:r>
              <a:rPr lang="en-US" dirty="0" smtClean="0"/>
              <a:t>		ORDER </a:t>
            </a:r>
            <a:r>
              <a:rPr lang="en-US" dirty="0"/>
              <a:t>BY </a:t>
            </a:r>
            <a:r>
              <a:rPr lang="en-US" dirty="0" err="1"/>
              <a:t>department_name</a:t>
            </a:r>
            <a:r>
              <a:rPr lang="en-US" dirty="0"/>
              <a:t>;</a:t>
            </a:r>
          </a:p>
          <a:p>
            <a:r>
              <a:rPr lang="en-US" dirty="0"/>
              <a:t>...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705771" y="2685976"/>
            <a:ext cx="820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El cursor </a:t>
            </a:r>
            <a:r>
              <a:rPr lang="es-CL" dirty="0" err="1"/>
              <a:t>cur_depts</a:t>
            </a:r>
            <a:r>
              <a:rPr lang="es-CL" dirty="0"/>
              <a:t> se declara para recuperar todos los detalles de los departamentos con </a:t>
            </a:r>
            <a:r>
              <a:rPr lang="es-CL" dirty="0" err="1"/>
              <a:t>location_id</a:t>
            </a:r>
            <a:r>
              <a:rPr lang="es-CL" dirty="0"/>
              <a:t> </a:t>
            </a:r>
            <a:r>
              <a:rPr lang="es-CL" dirty="0" smtClean="0"/>
              <a:t>1700, ordenados ascendentemente por nombre del departamento.</a:t>
            </a:r>
            <a:endParaRPr lang="es-CL" dirty="0"/>
          </a:p>
        </p:txBody>
      </p:sp>
      <p:sp>
        <p:nvSpPr>
          <p:cNvPr id="11" name="Rectángulo 10"/>
          <p:cNvSpPr/>
          <p:nvPr/>
        </p:nvSpPr>
        <p:spPr>
          <a:xfrm>
            <a:off x="451217" y="3623291"/>
            <a:ext cx="5283540" cy="2585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DECLARE</a:t>
            </a:r>
          </a:p>
          <a:p>
            <a:r>
              <a:rPr lang="en-US" dirty="0" smtClean="0"/>
              <a:t>	CURSOR </a:t>
            </a:r>
            <a:r>
              <a:rPr lang="en-US" dirty="0" err="1"/>
              <a:t>cur_depts_emps</a:t>
            </a:r>
            <a:r>
              <a:rPr lang="en-US" dirty="0"/>
              <a:t> IS</a:t>
            </a:r>
          </a:p>
          <a:p>
            <a:r>
              <a:rPr lang="en-US" dirty="0" smtClean="0"/>
              <a:t>		SELECT </a:t>
            </a:r>
            <a:r>
              <a:rPr lang="en-US" dirty="0" err="1"/>
              <a:t>department_name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    COUNT</a:t>
            </a:r>
            <a:r>
              <a:rPr lang="en-US" dirty="0"/>
              <a:t>(*) AS </a:t>
            </a:r>
            <a:r>
              <a:rPr lang="en-US" dirty="0" err="1" smtClean="0"/>
              <a:t>cuantos</a:t>
            </a:r>
            <a:endParaRPr lang="en-US" dirty="0"/>
          </a:p>
          <a:p>
            <a:r>
              <a:rPr lang="en-US" dirty="0" smtClean="0"/>
              <a:t>		FROM </a:t>
            </a:r>
            <a:r>
              <a:rPr lang="en-US" dirty="0"/>
              <a:t>departments d, employees e</a:t>
            </a:r>
          </a:p>
          <a:p>
            <a:r>
              <a:rPr lang="en-US" dirty="0" smtClean="0"/>
              <a:t>		WHERE </a:t>
            </a:r>
            <a:r>
              <a:rPr lang="en-US" dirty="0" err="1"/>
              <a:t>d.department_id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endParaRPr lang="en-US" dirty="0"/>
          </a:p>
          <a:p>
            <a:r>
              <a:rPr lang="en-US" dirty="0" smtClean="0"/>
              <a:t>		GROUP </a:t>
            </a:r>
            <a:r>
              <a:rPr lang="en-US" dirty="0"/>
              <a:t>BY </a:t>
            </a:r>
            <a:r>
              <a:rPr lang="en-US" dirty="0" err="1"/>
              <a:t>d.department_name</a:t>
            </a:r>
            <a:endParaRPr lang="en-US" dirty="0"/>
          </a:p>
          <a:p>
            <a:r>
              <a:rPr lang="en-US" dirty="0" smtClean="0"/>
              <a:t>		HAVING </a:t>
            </a:r>
            <a:r>
              <a:rPr lang="en-US" dirty="0"/>
              <a:t>COUNT(*) &gt; 1;</a:t>
            </a:r>
          </a:p>
          <a:p>
            <a:r>
              <a:rPr lang="en-US" dirty="0"/>
              <a:t>...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6141156" y="3993888"/>
            <a:ext cx="24014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Una instrucción SELECT en una declaración de cursor puede incluir combinaciones, funciones de grupo y </a:t>
            </a:r>
            <a:r>
              <a:rPr lang="es-ES" dirty="0" err="1"/>
              <a:t>subconsultas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44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897700"/>
            <a:ext cx="6067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instrucción FETCH recupera las filas del cursor una a la </a:t>
            </a:r>
            <a:r>
              <a:rPr lang="es-ES" dirty="0" smtClean="0"/>
              <a:t>vez.</a:t>
            </a:r>
          </a:p>
          <a:p>
            <a:r>
              <a:rPr lang="es-ES" dirty="0" smtClean="0"/>
              <a:t>Después </a:t>
            </a:r>
            <a:r>
              <a:rPr lang="es-ES" dirty="0"/>
              <a:t>de cada búsqueda exitosa, el cursor avanza a la siguiente fila del conjunto activo.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485218" y="2018819"/>
            <a:ext cx="6130072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DECLARE</a:t>
            </a:r>
          </a:p>
          <a:p>
            <a:r>
              <a:rPr lang="es-CL" dirty="0" smtClean="0"/>
              <a:t>	CURSOR </a:t>
            </a:r>
            <a:r>
              <a:rPr lang="es-CL" dirty="0" err="1"/>
              <a:t>cur_emps</a:t>
            </a:r>
            <a:r>
              <a:rPr lang="es-CL" dirty="0"/>
              <a:t> IS</a:t>
            </a:r>
          </a:p>
          <a:p>
            <a:r>
              <a:rPr lang="es-CL" dirty="0" smtClean="0"/>
              <a:t>		SELECT </a:t>
            </a:r>
            <a:r>
              <a:rPr lang="es-CL" dirty="0" err="1"/>
              <a:t>employee_id</a:t>
            </a:r>
            <a:r>
              <a:rPr lang="es-CL" dirty="0"/>
              <a:t>, </a:t>
            </a:r>
            <a:r>
              <a:rPr lang="es-CL" dirty="0" err="1"/>
              <a:t>last_name</a:t>
            </a:r>
            <a:r>
              <a:rPr lang="es-CL" dirty="0"/>
              <a:t> FROM </a:t>
            </a:r>
            <a:r>
              <a:rPr lang="es-CL" dirty="0" err="1"/>
              <a:t>employees</a:t>
            </a:r>
            <a:endParaRPr lang="es-CL" dirty="0"/>
          </a:p>
          <a:p>
            <a:r>
              <a:rPr lang="es-CL" dirty="0" smtClean="0"/>
              <a:t>		WHERE </a:t>
            </a:r>
            <a:r>
              <a:rPr lang="es-CL" dirty="0" err="1"/>
              <a:t>department_id</a:t>
            </a:r>
            <a:r>
              <a:rPr lang="es-CL" dirty="0"/>
              <a:t> =50;</a:t>
            </a:r>
          </a:p>
          <a:p>
            <a:r>
              <a:rPr lang="es-CL" dirty="0" smtClean="0"/>
              <a:t>	</a:t>
            </a:r>
            <a:r>
              <a:rPr lang="es-CL" dirty="0" err="1" smtClean="0"/>
              <a:t>v_empno</a:t>
            </a:r>
            <a:r>
              <a:rPr lang="es-CL" dirty="0" smtClean="0"/>
              <a:t>  </a:t>
            </a:r>
            <a:r>
              <a:rPr lang="es-CL" dirty="0" err="1" smtClean="0"/>
              <a:t>employees.employee_id%TYPE</a:t>
            </a:r>
            <a:r>
              <a:rPr lang="es-CL" dirty="0"/>
              <a:t>;</a:t>
            </a:r>
          </a:p>
          <a:p>
            <a:r>
              <a:rPr lang="es-CL" dirty="0" smtClean="0"/>
              <a:t>	</a:t>
            </a:r>
            <a:r>
              <a:rPr lang="es-CL" dirty="0" err="1" smtClean="0"/>
              <a:t>v_lname</a:t>
            </a:r>
            <a:r>
              <a:rPr lang="es-CL" dirty="0" smtClean="0"/>
              <a:t>   </a:t>
            </a:r>
            <a:r>
              <a:rPr lang="es-CL" dirty="0" err="1" smtClean="0"/>
              <a:t>employees.last_name%TYPE</a:t>
            </a:r>
            <a:r>
              <a:rPr lang="es-CL" dirty="0"/>
              <a:t>;</a:t>
            </a:r>
          </a:p>
          <a:p>
            <a:r>
              <a:rPr lang="es-CL" dirty="0"/>
              <a:t>BEGIN</a:t>
            </a:r>
          </a:p>
          <a:p>
            <a:r>
              <a:rPr lang="es-CL" dirty="0" smtClean="0"/>
              <a:t>	OPEN </a:t>
            </a:r>
            <a:r>
              <a:rPr lang="es-CL" dirty="0" err="1"/>
              <a:t>cur_emps</a:t>
            </a:r>
            <a:r>
              <a:rPr lang="es-CL" dirty="0"/>
              <a:t>;</a:t>
            </a:r>
          </a:p>
          <a:p>
            <a:r>
              <a:rPr lang="es-CL" dirty="0" smtClean="0"/>
              <a:t>	LOOP</a:t>
            </a:r>
            <a:endParaRPr lang="es-CL" dirty="0"/>
          </a:p>
          <a:p>
            <a:r>
              <a:rPr lang="es-CL" dirty="0" smtClean="0"/>
              <a:t>		FETCH </a:t>
            </a:r>
            <a:r>
              <a:rPr lang="es-CL" dirty="0" err="1"/>
              <a:t>cur_emps</a:t>
            </a:r>
            <a:r>
              <a:rPr lang="es-CL" dirty="0"/>
              <a:t> INTO </a:t>
            </a:r>
            <a:r>
              <a:rPr lang="es-CL" dirty="0" err="1"/>
              <a:t>v_empno</a:t>
            </a:r>
            <a:r>
              <a:rPr lang="es-CL" dirty="0"/>
              <a:t>, </a:t>
            </a:r>
            <a:r>
              <a:rPr lang="es-CL" dirty="0" err="1"/>
              <a:t>v_lname</a:t>
            </a:r>
            <a:r>
              <a:rPr lang="es-CL" dirty="0"/>
              <a:t>;</a:t>
            </a:r>
          </a:p>
          <a:p>
            <a:r>
              <a:rPr lang="es-CL" dirty="0" smtClean="0"/>
              <a:t>		EXIT </a:t>
            </a:r>
            <a:r>
              <a:rPr lang="es-CL" dirty="0"/>
              <a:t>WHEN </a:t>
            </a:r>
            <a:r>
              <a:rPr lang="es-CL" dirty="0" err="1"/>
              <a:t>cur_emps%NOTFOUND</a:t>
            </a:r>
            <a:r>
              <a:rPr lang="es-CL" dirty="0"/>
              <a:t>; </a:t>
            </a:r>
            <a:r>
              <a:rPr lang="es-CL" dirty="0" smtClean="0"/>
              <a:t>						DBMS_OUTPUT.PUT_LINE</a:t>
            </a:r>
            <a:r>
              <a:rPr lang="es-CL" dirty="0"/>
              <a:t>( </a:t>
            </a:r>
            <a:r>
              <a:rPr lang="es-CL" dirty="0" err="1"/>
              <a:t>v_empno</a:t>
            </a:r>
            <a:r>
              <a:rPr lang="es-CL" dirty="0"/>
              <a:t> ||' '||</a:t>
            </a:r>
            <a:r>
              <a:rPr lang="es-CL" dirty="0" err="1"/>
              <a:t>v_lname</a:t>
            </a:r>
            <a:r>
              <a:rPr lang="es-CL" dirty="0" smtClean="0"/>
              <a:t>);</a:t>
            </a:r>
          </a:p>
          <a:p>
            <a:r>
              <a:rPr lang="es-CL" dirty="0"/>
              <a:t>	</a:t>
            </a:r>
            <a:r>
              <a:rPr lang="es-CL" dirty="0" smtClean="0"/>
              <a:t>END </a:t>
            </a:r>
            <a:r>
              <a:rPr lang="es-CL" dirty="0"/>
              <a:t>LOOP</a:t>
            </a:r>
            <a:r>
              <a:rPr lang="es-CL" dirty="0" smtClean="0"/>
              <a:t>;</a:t>
            </a:r>
          </a:p>
          <a:p>
            <a:r>
              <a:rPr lang="es-CL" dirty="0"/>
              <a:t>	</a:t>
            </a:r>
            <a:r>
              <a:rPr lang="es-CL" dirty="0" smtClean="0"/>
              <a:t>CLOSE </a:t>
            </a:r>
            <a:r>
              <a:rPr lang="es-CL" dirty="0" err="1" smtClean="0"/>
              <a:t>cur_emps</a:t>
            </a:r>
            <a:r>
              <a:rPr lang="es-CL" dirty="0" smtClean="0"/>
              <a:t>;</a:t>
            </a:r>
            <a:endParaRPr lang="es-CL" dirty="0"/>
          </a:p>
          <a:p>
            <a:r>
              <a:rPr lang="es-CL" dirty="0"/>
              <a:t>END;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03111" y="2302933"/>
            <a:ext cx="5350933" cy="9144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6773333" y="2575467"/>
            <a:ext cx="194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Se define el cursor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903112" y="3200229"/>
            <a:ext cx="4210756" cy="5138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/>
          <p:cNvSpPr/>
          <p:nvPr/>
        </p:nvSpPr>
        <p:spPr>
          <a:xfrm>
            <a:off x="5926668" y="3149597"/>
            <a:ext cx="260773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Se definen variables para cada dato </a:t>
            </a:r>
            <a:r>
              <a:rPr lang="es-ES" b="1" dirty="0" err="1" smtClean="0">
                <a:solidFill>
                  <a:srgbClr val="C00000"/>
                </a:solidFill>
              </a:rPr>
              <a:t>recepcionado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934054" y="3970737"/>
            <a:ext cx="1820435" cy="3190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3203325" y="3920105"/>
            <a:ext cx="17976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Se abre el cursor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379965" y="4518080"/>
            <a:ext cx="4162879" cy="3190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5926669" y="4166648"/>
            <a:ext cx="260773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Los datos recuperados de la fila desde el cursor, se guardan en las variables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1436410" y="4805253"/>
            <a:ext cx="3462968" cy="3190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/>
          <p:cNvSpPr/>
          <p:nvPr/>
        </p:nvSpPr>
        <p:spPr>
          <a:xfrm>
            <a:off x="5758900" y="4155646"/>
            <a:ext cx="324616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Usamos </a:t>
            </a:r>
            <a:r>
              <a:rPr lang="es-ES" b="1" dirty="0" err="1" smtClean="0">
                <a:solidFill>
                  <a:srgbClr val="C00000"/>
                </a:solidFill>
              </a:rPr>
              <a:t>cur_emps%NOTFOUND</a:t>
            </a:r>
            <a:r>
              <a:rPr lang="es-ES" b="1" dirty="0" smtClean="0">
                <a:solidFill>
                  <a:srgbClr val="C00000"/>
                </a:solidFill>
              </a:rPr>
              <a:t> </a:t>
            </a:r>
            <a:r>
              <a:rPr lang="es-ES" b="1" dirty="0">
                <a:solidFill>
                  <a:srgbClr val="C00000"/>
                </a:solidFill>
              </a:rPr>
              <a:t>para salir del </a:t>
            </a:r>
            <a:r>
              <a:rPr lang="es-ES" b="1" dirty="0" smtClean="0">
                <a:solidFill>
                  <a:srgbClr val="C00000"/>
                </a:solidFill>
              </a:rPr>
              <a:t>LOOP cuando ya no quedan filas en el cursor</a:t>
            </a:r>
            <a:endParaRPr lang="es-C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3" name="Rectángulo 2"/>
          <p:cNvSpPr/>
          <p:nvPr/>
        </p:nvSpPr>
        <p:spPr>
          <a:xfrm>
            <a:off x="705771" y="867288"/>
            <a:ext cx="79117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Siga estas pautas cuando obtenga datos </a:t>
            </a:r>
            <a:r>
              <a:rPr lang="es-ES" sz="2000" b="1" dirty="0" smtClean="0">
                <a:solidFill>
                  <a:srgbClr val="C00000"/>
                </a:solidFill>
              </a:rPr>
              <a:t>del cursor: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Incluya </a:t>
            </a:r>
            <a:r>
              <a:rPr lang="es-ES" dirty="0"/>
              <a:t>el mismo número de variables en la cláusula </a:t>
            </a:r>
            <a:r>
              <a:rPr lang="es-ES" dirty="0" smtClean="0"/>
              <a:t>INTO</a:t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la instrucción FETCH que las columnas de la instrucción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SELECT </a:t>
            </a:r>
            <a:r>
              <a:rPr lang="es-ES" dirty="0"/>
              <a:t>y asegúrese de que los tipos de datos sean </a:t>
            </a:r>
            <a:r>
              <a:rPr lang="es-ES" dirty="0" smtClean="0"/>
              <a:t>compatibles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Haga </a:t>
            </a:r>
            <a:r>
              <a:rPr lang="es-ES" dirty="0"/>
              <a:t>coincidir cada variable para que se corresponda con la posición de las columnas en la definición del </a:t>
            </a:r>
            <a:r>
              <a:rPr lang="es-ES" dirty="0" smtClean="0"/>
              <a:t>cursor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Utilice %TYPE </a:t>
            </a:r>
            <a:r>
              <a:rPr lang="es-ES" dirty="0"/>
              <a:t>para asegurarse de que los tipos de datos sean compatibles entre la variable y la </a:t>
            </a:r>
            <a:r>
              <a:rPr lang="es-ES" dirty="0" smtClean="0"/>
              <a:t>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Prueba </a:t>
            </a:r>
            <a:r>
              <a:rPr lang="es-ES" dirty="0"/>
              <a:t>para ver si el cursor contiene </a:t>
            </a:r>
            <a:r>
              <a:rPr lang="es-ES" dirty="0" smtClean="0"/>
              <a:t>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 </a:t>
            </a:r>
            <a:r>
              <a:rPr lang="es-ES" dirty="0"/>
              <a:t>una búsqueda no adquiere ningún valor, entonces no hay filas para procesar (o dejar de procesar) en el conjunto activo y no se registra ningún </a:t>
            </a:r>
            <a:r>
              <a:rPr lang="es-ES" dirty="0" smtClean="0"/>
              <a:t>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Puede </a:t>
            </a:r>
            <a:r>
              <a:rPr lang="es-ES" dirty="0"/>
              <a:t>utilizar el atributo de cursor% NOTFOUND para probar la condición de salida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904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827028"/>
            <a:ext cx="3981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dirty="0">
                <a:solidFill>
                  <a:srgbClr val="C00000"/>
                </a:solidFill>
              </a:rPr>
              <a:t>¿Qué hay de malo en este ejemplo?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6707" y="1747444"/>
            <a:ext cx="6578155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dirty="0"/>
              <a:t>DECLARE</a:t>
            </a:r>
          </a:p>
          <a:p>
            <a:r>
              <a:rPr lang="es-CL" b="1" dirty="0" smtClean="0"/>
              <a:t>	CURSOR </a:t>
            </a:r>
            <a:r>
              <a:rPr lang="es-CL" b="1" dirty="0" err="1"/>
              <a:t>cur_emps</a:t>
            </a:r>
            <a:r>
              <a:rPr lang="es-CL" b="1" dirty="0"/>
              <a:t> IS</a:t>
            </a:r>
          </a:p>
          <a:p>
            <a:r>
              <a:rPr lang="es-CL" b="1" dirty="0" smtClean="0"/>
              <a:t>		SELECT </a:t>
            </a:r>
            <a:r>
              <a:rPr lang="es-CL" b="1" dirty="0" err="1"/>
              <a:t>employee_id</a:t>
            </a:r>
            <a:r>
              <a:rPr lang="es-CL" b="1" dirty="0"/>
              <a:t>, </a:t>
            </a:r>
            <a:r>
              <a:rPr lang="es-CL" b="1" dirty="0" err="1"/>
              <a:t>last_name</a:t>
            </a:r>
            <a:r>
              <a:rPr lang="es-CL" b="1" dirty="0"/>
              <a:t>, </a:t>
            </a:r>
            <a:r>
              <a:rPr lang="es-CL" b="1" dirty="0" err="1"/>
              <a:t>salary</a:t>
            </a:r>
            <a:r>
              <a:rPr lang="es-CL" b="1" dirty="0"/>
              <a:t> FROM </a:t>
            </a:r>
            <a:r>
              <a:rPr lang="es-CL" b="1" dirty="0" err="1"/>
              <a:t>employees</a:t>
            </a:r>
            <a:endParaRPr lang="es-CL" b="1" dirty="0"/>
          </a:p>
          <a:p>
            <a:r>
              <a:rPr lang="es-CL" b="1" dirty="0" smtClean="0"/>
              <a:t>		WHERE </a:t>
            </a:r>
            <a:r>
              <a:rPr lang="es-CL" b="1" dirty="0" err="1"/>
              <a:t>department_id</a:t>
            </a:r>
            <a:r>
              <a:rPr lang="es-CL" b="1" dirty="0"/>
              <a:t> =30;</a:t>
            </a:r>
          </a:p>
          <a:p>
            <a:r>
              <a:rPr lang="es-CL" b="1" dirty="0" smtClean="0"/>
              <a:t>	</a:t>
            </a:r>
            <a:r>
              <a:rPr lang="es-CL" b="1" dirty="0" err="1" smtClean="0"/>
              <a:t>v_empno</a:t>
            </a:r>
            <a:r>
              <a:rPr lang="es-CL" b="1" dirty="0" smtClean="0"/>
              <a:t>  </a:t>
            </a:r>
            <a:r>
              <a:rPr lang="es-CL" b="1" dirty="0" err="1" smtClean="0"/>
              <a:t>employees.employee_id%TYPE</a:t>
            </a:r>
            <a:r>
              <a:rPr lang="es-CL" b="1" dirty="0"/>
              <a:t>;</a:t>
            </a:r>
          </a:p>
          <a:p>
            <a:r>
              <a:rPr lang="es-CL" b="1" dirty="0" smtClean="0"/>
              <a:t>	</a:t>
            </a:r>
            <a:r>
              <a:rPr lang="es-CL" b="1" dirty="0" err="1" smtClean="0"/>
              <a:t>v_lname</a:t>
            </a:r>
            <a:r>
              <a:rPr lang="es-CL" b="1" dirty="0" smtClean="0"/>
              <a:t>   </a:t>
            </a:r>
            <a:r>
              <a:rPr lang="es-CL" b="1" dirty="0" err="1" smtClean="0"/>
              <a:t>employees.last_name%TYPE</a:t>
            </a:r>
            <a:r>
              <a:rPr lang="es-CL" b="1" dirty="0"/>
              <a:t>;</a:t>
            </a:r>
          </a:p>
          <a:p>
            <a:r>
              <a:rPr lang="es-CL" b="1" dirty="0" smtClean="0"/>
              <a:t>BEGIN</a:t>
            </a:r>
            <a:endParaRPr lang="es-CL" b="1" dirty="0"/>
          </a:p>
          <a:p>
            <a:r>
              <a:rPr lang="es-CL" b="1" dirty="0" smtClean="0"/>
              <a:t>	OPEN </a:t>
            </a:r>
            <a:r>
              <a:rPr lang="es-CL" b="1" dirty="0" err="1"/>
              <a:t>cur_emps</a:t>
            </a:r>
            <a:r>
              <a:rPr lang="es-CL" b="1" dirty="0"/>
              <a:t>;</a:t>
            </a:r>
          </a:p>
          <a:p>
            <a:r>
              <a:rPr lang="es-CL" b="1" dirty="0" smtClean="0"/>
              <a:t>	LOOP</a:t>
            </a:r>
            <a:endParaRPr lang="es-CL" b="1" dirty="0"/>
          </a:p>
          <a:p>
            <a:r>
              <a:rPr lang="es-CL" b="1" dirty="0" smtClean="0"/>
              <a:t>		FETCH </a:t>
            </a:r>
            <a:r>
              <a:rPr lang="es-CL" b="1" dirty="0" err="1"/>
              <a:t>cur_emps</a:t>
            </a:r>
            <a:r>
              <a:rPr lang="es-CL" b="1" dirty="0"/>
              <a:t> INTO </a:t>
            </a:r>
            <a:r>
              <a:rPr lang="es-CL" b="1" dirty="0" err="1"/>
              <a:t>v_empno</a:t>
            </a:r>
            <a:r>
              <a:rPr lang="es-CL" b="1" dirty="0"/>
              <a:t>, </a:t>
            </a:r>
            <a:r>
              <a:rPr lang="es-CL" b="1" dirty="0" err="1"/>
              <a:t>v_lname</a:t>
            </a:r>
            <a:r>
              <a:rPr lang="es-CL" b="1" dirty="0"/>
              <a:t>;</a:t>
            </a:r>
          </a:p>
          <a:p>
            <a:r>
              <a:rPr lang="es-CL" b="1" dirty="0" smtClean="0"/>
              <a:t>		EXIT </a:t>
            </a:r>
            <a:r>
              <a:rPr lang="es-CL" b="1" dirty="0"/>
              <a:t>WHEN </a:t>
            </a:r>
            <a:r>
              <a:rPr lang="es-CL" b="1" dirty="0" err="1"/>
              <a:t>cur_emps%NOTFOUND</a:t>
            </a:r>
            <a:r>
              <a:rPr lang="es-CL" b="1" dirty="0"/>
              <a:t>;</a:t>
            </a:r>
          </a:p>
          <a:p>
            <a:r>
              <a:rPr lang="es-CL" b="1" dirty="0" smtClean="0"/>
              <a:t>		DBMS_OUTPUT.PUT_LINE</a:t>
            </a:r>
            <a:r>
              <a:rPr lang="es-CL" b="1" dirty="0"/>
              <a:t>( </a:t>
            </a:r>
            <a:r>
              <a:rPr lang="es-CL" b="1" dirty="0" err="1"/>
              <a:t>v_empno</a:t>
            </a:r>
            <a:r>
              <a:rPr lang="es-CL" b="1" dirty="0"/>
              <a:t> ||' '||</a:t>
            </a:r>
            <a:r>
              <a:rPr lang="es-CL" b="1" dirty="0" err="1"/>
              <a:t>v_lname</a:t>
            </a:r>
            <a:r>
              <a:rPr lang="es-CL" b="1" dirty="0"/>
              <a:t>);</a:t>
            </a:r>
          </a:p>
          <a:p>
            <a:r>
              <a:rPr lang="es-CL" b="1" dirty="0" smtClean="0"/>
              <a:t>	END </a:t>
            </a:r>
            <a:r>
              <a:rPr lang="es-CL" b="1" dirty="0"/>
              <a:t>LOOP;</a:t>
            </a:r>
          </a:p>
          <a:p>
            <a:r>
              <a:rPr lang="es-CL" b="1" dirty="0" smtClean="0"/>
              <a:t>	CLOSE </a:t>
            </a:r>
            <a:r>
              <a:rPr lang="es-CL" b="1" dirty="0" err="1" smtClean="0"/>
              <a:t>cur_emps</a:t>
            </a:r>
            <a:r>
              <a:rPr lang="es-CL" b="1" dirty="0" smtClean="0"/>
              <a:t>;</a:t>
            </a:r>
            <a:endParaRPr lang="es-CL" b="1" dirty="0"/>
          </a:p>
          <a:p>
            <a:r>
              <a:rPr lang="es-CL" b="1" dirty="0"/>
              <a:t>END;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4585855" y="2715492"/>
            <a:ext cx="4419214" cy="1586498"/>
            <a:chOff x="4585855" y="2715492"/>
            <a:chExt cx="4419214" cy="1586498"/>
          </a:xfrm>
        </p:grpSpPr>
        <p:sp>
          <p:nvSpPr>
            <p:cNvPr id="7" name="Rectángulo 6"/>
            <p:cNvSpPr/>
            <p:nvPr/>
          </p:nvSpPr>
          <p:spPr>
            <a:xfrm>
              <a:off x="5694218" y="2824662"/>
              <a:ext cx="3310851" cy="1477328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/>
                <a:t>La instrucción SELECT en la declaración del cursor devuelve tres columnas, pero la instrucción FETCH hace referencia solo a dos variables.</a:t>
              </a:r>
              <a:endParaRPr lang="en-US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 flipH="1" flipV="1">
              <a:off x="4585855" y="2715492"/>
              <a:ext cx="1108363" cy="38792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H="1">
              <a:off x="4585855" y="3792709"/>
              <a:ext cx="1108363" cy="5092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5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5771" y="773543"/>
            <a:ext cx="3656909" cy="64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2400" b="1" dirty="0" err="1" smtClean="0">
                <a:solidFill>
                  <a:srgbClr val="D40202"/>
                </a:solidFill>
                <a:latin typeface="Myriad Pro"/>
                <a:cs typeface="Myriad Pro"/>
              </a:rPr>
              <a:t>SubProgramas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05770" y="1557723"/>
            <a:ext cx="5888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Pueden declararse como procedimientos o como funciones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C00000"/>
                </a:solidFill>
              </a:rPr>
              <a:t>Procedimiento</a:t>
            </a:r>
            <a:r>
              <a:rPr lang="es-ES" b="1" dirty="0">
                <a:solidFill>
                  <a:srgbClr val="C00000"/>
                </a:solidFill>
              </a:rPr>
              <a:t>:</a:t>
            </a:r>
            <a:r>
              <a:rPr lang="es-ES" dirty="0"/>
              <a:t> realiza una </a:t>
            </a:r>
            <a:r>
              <a:rPr lang="es-ES" dirty="0" smtClean="0"/>
              <a:t>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C00000"/>
                </a:solidFill>
              </a:rPr>
              <a:t>Función</a:t>
            </a:r>
            <a:r>
              <a:rPr lang="es-ES" b="1" dirty="0">
                <a:solidFill>
                  <a:srgbClr val="C00000"/>
                </a:solidFill>
              </a:rPr>
              <a:t>:</a:t>
            </a:r>
            <a:r>
              <a:rPr lang="es-ES" dirty="0"/>
              <a:t> calcula y devuelve un valor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885128" y="3285549"/>
            <a:ext cx="3298193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L" dirty="0" smtClean="0"/>
              <a:t>PROCEDURE nombre</a:t>
            </a:r>
          </a:p>
          <a:p>
            <a:r>
              <a:rPr lang="es-CL" dirty="0" smtClean="0"/>
              <a:t>IS</a:t>
            </a:r>
          </a:p>
          <a:p>
            <a:r>
              <a:rPr lang="es-CL" dirty="0" smtClean="0"/>
              <a:t>	-- declaración de variables</a:t>
            </a:r>
          </a:p>
          <a:p>
            <a:r>
              <a:rPr lang="es-CL" dirty="0" smtClean="0"/>
              <a:t>BEGIN</a:t>
            </a:r>
          </a:p>
          <a:p>
            <a:r>
              <a:rPr lang="es-CL" dirty="0" smtClean="0"/>
              <a:t>	-- instrucciones</a:t>
            </a:r>
          </a:p>
          <a:p>
            <a:r>
              <a:rPr lang="es-CL" dirty="0" smtClean="0"/>
              <a:t>[EXCEPTION]</a:t>
            </a:r>
          </a:p>
          <a:p>
            <a:r>
              <a:rPr lang="es-CL" dirty="0" smtClean="0"/>
              <a:t>END;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5043056" y="3024823"/>
            <a:ext cx="33389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nombre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 smtClean="0"/>
              <a:t>tipoDato</a:t>
            </a:r>
            <a:endParaRPr lang="en-US" dirty="0"/>
          </a:p>
          <a:p>
            <a:r>
              <a:rPr lang="en-US" dirty="0" smtClean="0"/>
              <a:t>	-- </a:t>
            </a:r>
            <a:r>
              <a:rPr lang="en-US" dirty="0" err="1" smtClean="0"/>
              <a:t>declaración</a:t>
            </a:r>
            <a:r>
              <a:rPr lang="en-US" dirty="0" smtClean="0"/>
              <a:t> de variable(s</a:t>
            </a:r>
            <a:r>
              <a:rPr lang="en-US" dirty="0"/>
              <a:t>)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BEGIN</a:t>
            </a:r>
          </a:p>
          <a:p>
            <a:r>
              <a:rPr lang="en-US" dirty="0" smtClean="0"/>
              <a:t>	-- </a:t>
            </a:r>
            <a:r>
              <a:rPr lang="en-US" dirty="0" err="1" smtClean="0"/>
              <a:t>instrucciones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smtClean="0"/>
              <a:t>valor;</a:t>
            </a:r>
            <a:endParaRPr lang="en-US" dirty="0"/>
          </a:p>
          <a:p>
            <a:r>
              <a:rPr lang="en-US" dirty="0"/>
              <a:t>[EXCEPTION]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6542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33" y="4601817"/>
            <a:ext cx="4431654" cy="172018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5771" y="1298089"/>
            <a:ext cx="7171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Descripción </a:t>
            </a:r>
            <a:r>
              <a:rPr lang="es-ES" sz="2400" b="1" dirty="0" smtClean="0">
                <a:solidFill>
                  <a:srgbClr val="C00000"/>
                </a:solidFill>
              </a:rPr>
              <a:t>PL/SQL</a:t>
            </a:r>
          </a:p>
          <a:p>
            <a:endParaRPr lang="es-ES" dirty="0" smtClean="0"/>
          </a:p>
          <a:p>
            <a:r>
              <a:rPr lang="es-ES" dirty="0" smtClean="0"/>
              <a:t>• Es una extensión </a:t>
            </a:r>
            <a:r>
              <a:rPr lang="es-ES" dirty="0"/>
              <a:t>del lenguaje de procedimientos a </a:t>
            </a:r>
            <a:r>
              <a:rPr lang="es-ES" dirty="0" smtClean="0"/>
              <a:t>SQL</a:t>
            </a:r>
          </a:p>
          <a:p>
            <a:endParaRPr lang="es-ES" dirty="0" smtClean="0"/>
          </a:p>
          <a:p>
            <a:r>
              <a:rPr lang="es-ES" dirty="0" smtClean="0"/>
              <a:t>• Corresponde a un </a:t>
            </a:r>
            <a:r>
              <a:rPr lang="es-ES" dirty="0"/>
              <a:t>lenguaje de programación de tercera generación (3GL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• PL/SQL es un </a:t>
            </a:r>
            <a:r>
              <a:rPr lang="es-ES" dirty="0"/>
              <a:t>lenguaje de programación patentado por </a:t>
            </a:r>
            <a:r>
              <a:rPr lang="es-ES" dirty="0" smtClean="0"/>
              <a:t>Oracle</a:t>
            </a:r>
          </a:p>
          <a:p>
            <a:endParaRPr lang="es-ES" dirty="0" smtClean="0"/>
          </a:p>
          <a:p>
            <a:r>
              <a:rPr lang="es-ES" dirty="0" smtClean="0"/>
              <a:t>• </a:t>
            </a:r>
            <a:r>
              <a:rPr lang="es-ES" dirty="0"/>
              <a:t>Combina la lógica del programa y el flujo de control con SQL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9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5771" y="773543"/>
            <a:ext cx="3656909" cy="64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2400" b="1" dirty="0" err="1" smtClean="0">
                <a:solidFill>
                  <a:srgbClr val="D40202"/>
                </a:solidFill>
                <a:latin typeface="Myriad Pro"/>
                <a:cs typeface="Myriad Pro"/>
              </a:rPr>
              <a:t>SubProgramas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79845" y="1595966"/>
            <a:ext cx="5265538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CREATE OR REPLACE PROCEDURE </a:t>
            </a:r>
            <a:r>
              <a:rPr lang="en-US" dirty="0" err="1" smtClean="0"/>
              <a:t>imprime_fecha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v_fecha</a:t>
            </a:r>
            <a:r>
              <a:rPr lang="en-US" dirty="0" smtClean="0"/>
              <a:t> </a:t>
            </a:r>
            <a:r>
              <a:rPr lang="en-US" dirty="0"/>
              <a:t>VARCHAR2(30);</a:t>
            </a:r>
          </a:p>
          <a:p>
            <a:r>
              <a:rPr lang="en-US" dirty="0"/>
              <a:t>BEGIN</a:t>
            </a:r>
          </a:p>
          <a:p>
            <a:r>
              <a:rPr lang="en-US" dirty="0" smtClean="0"/>
              <a:t>	SELECT </a:t>
            </a:r>
            <a:r>
              <a:rPr lang="en-US" dirty="0"/>
              <a:t>TO_CHAR(SYSDATE</a:t>
            </a:r>
            <a:r>
              <a:rPr lang="en-US" dirty="0" smtClean="0"/>
              <a:t>, </a:t>
            </a:r>
            <a:r>
              <a:rPr lang="en-US" dirty="0"/>
              <a:t>'</a:t>
            </a:r>
            <a:r>
              <a:rPr lang="en-US" dirty="0" smtClean="0"/>
              <a:t>DD / Mon / </a:t>
            </a:r>
            <a:r>
              <a:rPr lang="en-US" dirty="0"/>
              <a:t>YYYY')</a:t>
            </a:r>
          </a:p>
          <a:p>
            <a:r>
              <a:rPr lang="en-US" dirty="0" smtClean="0"/>
              <a:t>		INTO </a:t>
            </a:r>
            <a:r>
              <a:rPr lang="en-US" dirty="0" err="1" smtClean="0"/>
              <a:t>v_fecha</a:t>
            </a:r>
            <a:r>
              <a:rPr lang="en-US" dirty="0" smtClean="0"/>
              <a:t>	FROM </a:t>
            </a:r>
            <a:r>
              <a:rPr lang="en-US" dirty="0"/>
              <a:t>DUAL;</a:t>
            </a:r>
          </a:p>
          <a:p>
            <a:r>
              <a:rPr lang="en-US" dirty="0" smtClean="0"/>
              <a:t>	DBMS_OUTPUT.PUT_LINE(</a:t>
            </a:r>
            <a:r>
              <a:rPr lang="en-US" dirty="0" err="1" smtClean="0"/>
              <a:t>v_date</a:t>
            </a:r>
            <a:r>
              <a:rPr lang="en-US" dirty="0"/>
              <a:t>);</a:t>
            </a:r>
          </a:p>
          <a:p>
            <a:r>
              <a:rPr lang="en-US" dirty="0"/>
              <a:t>END;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19058" y="3669667"/>
            <a:ext cx="692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Este bloque </a:t>
            </a:r>
            <a:r>
              <a:rPr lang="es-ES" dirty="0"/>
              <a:t>de código </a:t>
            </a:r>
            <a:r>
              <a:rPr lang="es-ES" dirty="0" smtClean="0"/>
              <a:t>crea </a:t>
            </a:r>
            <a:r>
              <a:rPr lang="es-ES" dirty="0"/>
              <a:t>un procedimiento llamado </a:t>
            </a:r>
            <a:r>
              <a:rPr lang="es-ES" dirty="0" smtClean="0"/>
              <a:t>IMPRIME_FECHA</a:t>
            </a:r>
          </a:p>
          <a:p>
            <a:r>
              <a:rPr lang="es-ES" dirty="0" smtClean="0"/>
              <a:t>Este un procedimiento PL/SQL que no es un bloque anónimo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6174953" y="4951842"/>
            <a:ext cx="237330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BEGIN</a:t>
            </a:r>
          </a:p>
          <a:p>
            <a:r>
              <a:rPr lang="es-CL" dirty="0" smtClean="0"/>
              <a:t>	</a:t>
            </a:r>
            <a:r>
              <a:rPr lang="es-CL" dirty="0" err="1" smtClean="0"/>
              <a:t>imprime_fecha</a:t>
            </a:r>
            <a:r>
              <a:rPr lang="es-CL" dirty="0" smtClean="0"/>
              <a:t>;</a:t>
            </a:r>
            <a:endParaRPr lang="es-CL" dirty="0"/>
          </a:p>
          <a:p>
            <a:r>
              <a:rPr lang="es-CL" dirty="0"/>
              <a:t>END;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465934" y="4950420"/>
            <a:ext cx="4450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Puede llamar a este procedimiento en una sección ejecutable</a:t>
            </a:r>
            <a:r>
              <a:rPr lang="es-ES" dirty="0" smtClean="0"/>
              <a:t>:</a:t>
            </a:r>
          </a:p>
          <a:p>
            <a:r>
              <a:rPr lang="es-ES" dirty="0"/>
              <a:t>(cuando se llame mostrará la fecha de </a:t>
            </a:r>
            <a:r>
              <a:rPr lang="es-ES" dirty="0" smtClean="0"/>
              <a:t>hoy)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27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5771" y="773543"/>
            <a:ext cx="3656909" cy="64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2400" b="1" dirty="0" err="1" smtClean="0">
                <a:solidFill>
                  <a:srgbClr val="D40202"/>
                </a:solidFill>
                <a:latin typeface="Myriad Pro"/>
                <a:cs typeface="Myriad Pro"/>
              </a:rPr>
              <a:t>SubProgramas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15091" y="1923748"/>
            <a:ext cx="5661979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CREATE OR REPLACE FUNCTION </a:t>
            </a:r>
            <a:r>
              <a:rPr lang="en-US" dirty="0" smtClean="0"/>
              <a:t>manana </a:t>
            </a:r>
            <a:r>
              <a:rPr lang="en-US" dirty="0"/>
              <a:t>(</a:t>
            </a:r>
            <a:r>
              <a:rPr lang="en-US" dirty="0" err="1" smtClean="0"/>
              <a:t>p_hoy</a:t>
            </a:r>
            <a:r>
              <a:rPr lang="en-US" dirty="0" smtClean="0"/>
              <a:t> </a:t>
            </a:r>
            <a:r>
              <a:rPr lang="en-US" dirty="0"/>
              <a:t>IN DATE)</a:t>
            </a:r>
          </a:p>
          <a:p>
            <a:r>
              <a:rPr lang="en-US" dirty="0" smtClean="0"/>
              <a:t>	RETURN </a:t>
            </a:r>
            <a:r>
              <a:rPr lang="en-US" dirty="0"/>
              <a:t>DATE </a:t>
            </a:r>
            <a:endParaRPr lang="en-US" dirty="0" smtClean="0"/>
          </a:p>
          <a:p>
            <a:r>
              <a:rPr lang="en-US" dirty="0" smtClean="0"/>
              <a:t>IS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v_manana</a:t>
            </a:r>
            <a:r>
              <a:rPr lang="en-US" dirty="0" smtClean="0"/>
              <a:t> </a:t>
            </a:r>
            <a:r>
              <a:rPr lang="en-US" dirty="0"/>
              <a:t>DATE;</a:t>
            </a:r>
          </a:p>
          <a:p>
            <a:r>
              <a:rPr lang="en-US" dirty="0"/>
              <a:t>BEGIN</a:t>
            </a:r>
          </a:p>
          <a:p>
            <a:r>
              <a:rPr lang="en-US" dirty="0" smtClean="0"/>
              <a:t>	SELECT </a:t>
            </a:r>
            <a:r>
              <a:rPr lang="en-US" dirty="0" err="1" smtClean="0"/>
              <a:t>p_hoy</a:t>
            </a:r>
            <a:r>
              <a:rPr lang="en-US" dirty="0" smtClean="0"/>
              <a:t> </a:t>
            </a:r>
            <a:r>
              <a:rPr lang="en-US" dirty="0"/>
              <a:t>+ 1 INTO </a:t>
            </a:r>
            <a:r>
              <a:rPr lang="en-US" dirty="0" err="1" smtClean="0"/>
              <a:t>v_manana</a:t>
            </a:r>
            <a:r>
              <a:rPr lang="en-US" dirty="0" smtClean="0"/>
              <a:t>	FROM </a:t>
            </a:r>
            <a:r>
              <a:rPr lang="en-US" dirty="0"/>
              <a:t>DUAL;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v_manana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END;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13050" y="4851219"/>
            <a:ext cx="6499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Este bloque crea una FUNCIÓN que devolverá la fecha de mañana (al igual que SYSDATE es una función que devuelve la fecha de hoy).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96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815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dirty="0">
                <a:latin typeface="Arial,Bold"/>
              </a:rPr>
              <a:t>Parámetros y </a:t>
            </a:r>
            <a:r>
              <a:rPr lang="es-CL" b="1" dirty="0" smtClean="0">
                <a:latin typeface="Arial,Bold"/>
              </a:rPr>
              <a:t>los Modos </a:t>
            </a:r>
            <a:r>
              <a:rPr lang="es-CL" b="1" dirty="0">
                <a:latin typeface="Arial,Bold"/>
              </a:rPr>
              <a:t>de Parámetros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484909" y="1823149"/>
            <a:ext cx="6373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Se declaran después del nombre del subprograma en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es-CL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cabecera </a:t>
            </a:r>
            <a:r>
              <a:rPr lang="es-CL" sz="2000" dirty="0">
                <a:solidFill>
                  <a:srgbClr val="000000"/>
                </a:solidFill>
                <a:latin typeface="Arial" panose="020B0604020202020204" pitchFamily="34" charset="0"/>
              </a:rPr>
              <a:t>PL/SQL</a:t>
            </a:r>
          </a:p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Transfieren o comunican datos entre el entorno de</a:t>
            </a:r>
          </a:p>
          <a:p>
            <a:r>
              <a:rPr lang="es-CL" sz="2000" dirty="0">
                <a:solidFill>
                  <a:srgbClr val="000000"/>
                </a:solidFill>
                <a:latin typeface="Arial" panose="020B0604020202020204" pitchFamily="34" charset="0"/>
              </a:rPr>
              <a:t>llamada y el subprograma</a:t>
            </a:r>
          </a:p>
          <a:p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Se utilizan como variables locales, pero dependen </a:t>
            </a:r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del </a:t>
            </a:r>
            <a:r>
              <a:rPr lang="es-CL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modo </a:t>
            </a:r>
            <a:r>
              <a:rPr lang="es-CL" sz="2000" dirty="0">
                <a:solidFill>
                  <a:srgbClr val="000000"/>
                </a:solidFill>
                <a:latin typeface="Arial" panose="020B0604020202020204" pitchFamily="34" charset="0"/>
              </a:rPr>
              <a:t>de transferencia de parámetros</a:t>
            </a:r>
            <a:r>
              <a:rPr lang="es-CL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s-CL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83729" y="3783555"/>
            <a:ext cx="7607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Arial" panose="020B0604020202020204" pitchFamily="34" charset="0"/>
              </a:rPr>
              <a:t>– </a:t>
            </a:r>
            <a:r>
              <a:rPr lang="es-CL" dirty="0">
                <a:solidFill>
                  <a:srgbClr val="000000"/>
                </a:solidFill>
                <a:latin typeface="Arial" panose="020B0604020202020204" pitchFamily="34" charset="0"/>
              </a:rPr>
              <a:t>Un modo de parámetro </a:t>
            </a:r>
            <a:r>
              <a:rPr lang="es-CL" dirty="0">
                <a:solidFill>
                  <a:srgbClr val="000000"/>
                </a:solidFill>
                <a:latin typeface="CourierNew"/>
              </a:rPr>
              <a:t>IN </a:t>
            </a:r>
            <a:r>
              <a:rPr lang="es-CL" dirty="0">
                <a:solidFill>
                  <a:srgbClr val="000000"/>
                </a:solidFill>
                <a:latin typeface="Arial" panose="020B0604020202020204" pitchFamily="34" charset="0"/>
              </a:rPr>
              <a:t>(valor por defecto) proporciona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valores para que un subprograma los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procese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</a:rPr>
              <a:t>–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Un modo de parámetro </a:t>
            </a:r>
            <a:r>
              <a:rPr lang="es-ES" dirty="0">
                <a:solidFill>
                  <a:srgbClr val="000000"/>
                </a:solidFill>
                <a:latin typeface="CourierNew"/>
              </a:rPr>
              <a:t>OUT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devuelve un valor al emisor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de </a:t>
            </a:r>
            <a:r>
              <a:rPr lang="es-CL" dirty="0" smtClean="0">
                <a:solidFill>
                  <a:srgbClr val="000000"/>
                </a:solidFill>
                <a:latin typeface="Arial" panose="020B0604020202020204" pitchFamily="34" charset="0"/>
              </a:rPr>
              <a:t>la llamada</a:t>
            </a:r>
          </a:p>
          <a:p>
            <a:endParaRPr lang="es-C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</a:rPr>
              <a:t>–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Un modo de parámetro </a:t>
            </a:r>
            <a:r>
              <a:rPr lang="es-ES" dirty="0">
                <a:solidFill>
                  <a:srgbClr val="000000"/>
                </a:solidFill>
                <a:latin typeface="CourierNew"/>
              </a:rPr>
              <a:t>IN OUT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proporciona un valor de</a:t>
            </a:r>
          </a:p>
          <a:p>
            <a:r>
              <a:rPr lang="es-CL" dirty="0">
                <a:solidFill>
                  <a:srgbClr val="000000"/>
                </a:solidFill>
                <a:latin typeface="Arial" panose="020B0604020202020204" pitchFamily="34" charset="0"/>
              </a:rPr>
              <a:t>entrada, que se puede devolver (salida) como valor</a:t>
            </a:r>
          </a:p>
          <a:p>
            <a:r>
              <a:rPr lang="es-CL" dirty="0">
                <a:solidFill>
                  <a:srgbClr val="000000"/>
                </a:solidFill>
                <a:latin typeface="Arial" panose="020B0604020202020204" pitchFamily="34" charset="0"/>
              </a:rPr>
              <a:t>modificado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103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815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dirty="0">
                <a:latin typeface="Arial,Bold"/>
              </a:rPr>
              <a:t>Parámetros y </a:t>
            </a:r>
            <a:r>
              <a:rPr lang="es-CL" b="1" dirty="0" smtClean="0">
                <a:latin typeface="Arial,Bold"/>
              </a:rPr>
              <a:t>los Modos </a:t>
            </a:r>
            <a:r>
              <a:rPr lang="es-CL" b="1" dirty="0">
                <a:latin typeface="Arial,Bold"/>
              </a:rPr>
              <a:t>de Parámetros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955963" y="2270478"/>
            <a:ext cx="783549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New,Bold"/>
              </a:rPr>
              <a:t>CREATE </a:t>
            </a:r>
            <a:r>
              <a:rPr lang="en-US" b="1" dirty="0">
                <a:solidFill>
                  <a:srgbClr val="000000"/>
                </a:solidFill>
                <a:latin typeface="CourierNew,Bold"/>
              </a:rPr>
              <a:t>PROCEDURE </a:t>
            </a:r>
            <a:r>
              <a:rPr lang="en-US" b="1" dirty="0" err="1" smtClean="0">
                <a:solidFill>
                  <a:srgbClr val="000000"/>
                </a:solidFill>
                <a:latin typeface="CourierNew,Bold"/>
              </a:rPr>
              <a:t>subir_sueldo</a:t>
            </a:r>
            <a:r>
              <a:rPr lang="en-US" b="1" dirty="0" smtClean="0">
                <a:solidFill>
                  <a:srgbClr val="000000"/>
                </a:solidFill>
                <a:latin typeface="CourierNew,Bold"/>
              </a:rPr>
              <a:t>( </a:t>
            </a:r>
            <a:r>
              <a:rPr lang="en-US" b="1" dirty="0" err="1" smtClean="0">
                <a:solidFill>
                  <a:srgbClr val="FF0000"/>
                </a:solidFill>
                <a:latin typeface="CourierNew,Bold"/>
              </a:rPr>
              <a:t>p_id</a:t>
            </a:r>
            <a:r>
              <a:rPr lang="en-US" b="1" dirty="0" smtClean="0">
                <a:solidFill>
                  <a:srgbClr val="FF0000"/>
                </a:solidFill>
                <a:latin typeface="CourierNew,Bold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New,Bold"/>
              </a:rPr>
              <a:t>NUMBER,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urierNew,Bold"/>
              </a:rPr>
              <a:t>p_sal</a:t>
            </a:r>
            <a:r>
              <a:rPr lang="en-US" b="1" dirty="0">
                <a:solidFill>
                  <a:srgbClr val="FF0000"/>
                </a:solidFill>
                <a:latin typeface="CourierNew,Bold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New,Bold"/>
              </a:rPr>
              <a:t>NUMBER 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New,Bold"/>
              </a:rPr>
              <a:t>IS</a:t>
            </a:r>
            <a:endParaRPr lang="en-US" b="1" dirty="0">
              <a:solidFill>
                <a:srgbClr val="000000"/>
              </a:solidFill>
              <a:latin typeface="CourierNew,Bold"/>
            </a:endParaRPr>
          </a:p>
          <a:p>
            <a:r>
              <a:rPr lang="es-CL" b="1" dirty="0">
                <a:solidFill>
                  <a:srgbClr val="000000"/>
                </a:solidFill>
                <a:latin typeface="CourierNew,Bold"/>
              </a:rPr>
              <a:t>BEGIN</a:t>
            </a:r>
          </a:p>
          <a:p>
            <a:r>
              <a:rPr lang="es-CL" b="1" dirty="0" smtClean="0">
                <a:solidFill>
                  <a:srgbClr val="000000"/>
                </a:solidFill>
                <a:latin typeface="CourierNew,Bold"/>
              </a:rPr>
              <a:t>     . </a:t>
            </a:r>
            <a:r>
              <a:rPr lang="es-CL" b="1" dirty="0">
                <a:solidFill>
                  <a:srgbClr val="000000"/>
                </a:solidFill>
                <a:latin typeface="CourierNew,Bold"/>
              </a:rPr>
              <a:t>. .</a:t>
            </a:r>
          </a:p>
          <a:p>
            <a:r>
              <a:rPr lang="es-CL" b="1" dirty="0">
                <a:solidFill>
                  <a:srgbClr val="000000"/>
                </a:solidFill>
                <a:latin typeface="CourierNew,Bold"/>
              </a:rPr>
              <a:t>END </a:t>
            </a:r>
            <a:r>
              <a:rPr lang="es-CL" b="1" dirty="0" err="1" smtClean="0">
                <a:solidFill>
                  <a:srgbClr val="000000"/>
                </a:solidFill>
                <a:latin typeface="CourierNew,Bold"/>
              </a:rPr>
              <a:t>subir_sueldo</a:t>
            </a:r>
            <a:r>
              <a:rPr lang="es-CL" b="1" dirty="0" smtClean="0">
                <a:solidFill>
                  <a:srgbClr val="000000"/>
                </a:solidFill>
                <a:latin typeface="CourierNew,Bold"/>
              </a:rPr>
              <a:t>;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705771" y="1766039"/>
            <a:ext cx="5971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rgbClr val="000000"/>
                </a:solidFill>
                <a:latin typeface="CourierNew,Bold"/>
              </a:rPr>
              <a:t>-- Definición de procedimiento, </a:t>
            </a:r>
            <a:r>
              <a:rPr lang="es-CL" b="1" i="1" dirty="0" err="1">
                <a:solidFill>
                  <a:srgbClr val="000000"/>
                </a:solidFill>
                <a:latin typeface="CourierNew,Bold"/>
              </a:rPr>
              <a:t>parámetros_formales</a:t>
            </a:r>
            <a:r>
              <a:rPr lang="es-CL" b="1" dirty="0">
                <a:solidFill>
                  <a:srgbClr val="000000"/>
                </a:solidFill>
                <a:latin typeface="CourierNew,Bold"/>
              </a:rPr>
              <a:t> </a:t>
            </a:r>
            <a:endParaRPr lang="es-CL" b="1" i="1" dirty="0">
              <a:solidFill>
                <a:srgbClr val="000000"/>
              </a:solidFill>
              <a:latin typeface="CourierNew,BoldItalic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938824" y="5004000"/>
            <a:ext cx="382466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New,Bold"/>
              </a:rPr>
              <a:t>…..</a:t>
            </a:r>
            <a:endParaRPr lang="en-US" b="1" i="1" dirty="0" smtClean="0">
              <a:solidFill>
                <a:srgbClr val="000000"/>
              </a:solidFill>
              <a:latin typeface="CourierNew,BoldItalic"/>
            </a:endParaRPr>
          </a:p>
          <a:p>
            <a:r>
              <a:rPr lang="es-CL" b="1" dirty="0" err="1" smtClean="0">
                <a:solidFill>
                  <a:srgbClr val="000000"/>
                </a:solidFill>
                <a:latin typeface="CourierNew,Bold"/>
              </a:rPr>
              <a:t>v_emp_id</a:t>
            </a:r>
            <a:r>
              <a:rPr lang="es-CL" b="1" dirty="0" smtClean="0">
                <a:solidFill>
                  <a:srgbClr val="000000"/>
                </a:solidFill>
                <a:latin typeface="CourierNew,Bold"/>
              </a:rPr>
              <a:t> := 100;</a:t>
            </a:r>
          </a:p>
          <a:p>
            <a:r>
              <a:rPr lang="es-CL" b="1" dirty="0" err="1">
                <a:solidFill>
                  <a:srgbClr val="000000"/>
                </a:solidFill>
                <a:latin typeface="CourierNew,Bold"/>
              </a:rPr>
              <a:t>s</a:t>
            </a:r>
            <a:r>
              <a:rPr lang="es-CL" b="1" dirty="0" err="1" smtClean="0">
                <a:solidFill>
                  <a:srgbClr val="000000"/>
                </a:solidFill>
                <a:latin typeface="CourierNew,Bold"/>
              </a:rPr>
              <a:t>ubir_sueldo</a:t>
            </a:r>
            <a:r>
              <a:rPr lang="es-CL" b="1" dirty="0" smtClean="0">
                <a:solidFill>
                  <a:srgbClr val="000000"/>
                </a:solidFill>
                <a:latin typeface="CourierNew,Bold"/>
              </a:rPr>
              <a:t>( </a:t>
            </a:r>
            <a:r>
              <a:rPr lang="es-CL" b="1" dirty="0" err="1" smtClean="0">
                <a:solidFill>
                  <a:srgbClr val="FF0000"/>
                </a:solidFill>
                <a:latin typeface="CourierNew,Bold"/>
              </a:rPr>
              <a:t>v_emp_id</a:t>
            </a:r>
            <a:r>
              <a:rPr lang="es-CL" b="1" dirty="0" smtClean="0">
                <a:solidFill>
                  <a:srgbClr val="FF0000"/>
                </a:solidFill>
                <a:latin typeface="CourierNew,Bold"/>
              </a:rPr>
              <a:t>, </a:t>
            </a:r>
            <a:r>
              <a:rPr lang="es-CL" b="1" dirty="0" smtClean="0">
                <a:solidFill>
                  <a:schemeClr val="accent3">
                    <a:lumMod val="75000"/>
                  </a:schemeClr>
                </a:solidFill>
                <a:latin typeface="CourierNew,Bold"/>
              </a:rPr>
              <a:t>2000 </a:t>
            </a:r>
            <a:r>
              <a:rPr lang="es-CL" b="1" dirty="0" smtClean="0">
                <a:solidFill>
                  <a:srgbClr val="000000"/>
                </a:solidFill>
                <a:latin typeface="CourierNew,Bold"/>
              </a:rPr>
              <a:t>);</a:t>
            </a:r>
          </a:p>
          <a:p>
            <a:r>
              <a:rPr lang="es-ES" b="1" dirty="0" smtClean="0">
                <a:solidFill>
                  <a:srgbClr val="000000"/>
                </a:solidFill>
                <a:latin typeface="CourierNew,Bold"/>
              </a:rPr>
              <a:t>….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955963" y="4496123"/>
            <a:ext cx="7772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 smtClean="0">
                <a:solidFill>
                  <a:srgbClr val="000000"/>
                </a:solidFill>
                <a:latin typeface="CourierNew,Bold"/>
              </a:rPr>
              <a:t>-- Llamada a procedimiento, parámetros reales (argumentos)</a:t>
            </a:r>
            <a:endParaRPr lang="es-CL" b="1" i="1" dirty="0" smtClean="0">
              <a:solidFill>
                <a:srgbClr val="000000"/>
              </a:solidFill>
              <a:latin typeface="CourierNew,BoldItalic"/>
            </a:endParaRPr>
          </a:p>
        </p:txBody>
      </p:sp>
      <p:cxnSp>
        <p:nvCxnSpPr>
          <p:cNvPr id="13" name="Conector angular 12"/>
          <p:cNvCxnSpPr/>
          <p:nvPr/>
        </p:nvCxnSpPr>
        <p:spPr>
          <a:xfrm rot="5400000" flipH="1" flipV="1">
            <a:off x="3171882" y="3519057"/>
            <a:ext cx="2951018" cy="1260760"/>
          </a:xfrm>
          <a:prstGeom prst="bentConnector3">
            <a:avLst>
              <a:gd name="adj1" fmla="val 523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5400000" flipH="1" flipV="1">
            <a:off x="4643014" y="3034552"/>
            <a:ext cx="2812472" cy="2091225"/>
          </a:xfrm>
          <a:prstGeom prst="bentConnector3">
            <a:avLst>
              <a:gd name="adj1" fmla="val 42611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815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dirty="0">
                <a:latin typeface="Arial,Bold"/>
              </a:rPr>
              <a:t>Parámetros y </a:t>
            </a:r>
            <a:r>
              <a:rPr lang="es-CL" b="1" dirty="0" smtClean="0">
                <a:latin typeface="Arial,Bold"/>
              </a:rPr>
              <a:t>los Modos </a:t>
            </a:r>
            <a:r>
              <a:rPr lang="es-CL" b="1" dirty="0">
                <a:latin typeface="Arial,Bold"/>
              </a:rPr>
              <a:t>de Parámetros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705771" y="1481986"/>
            <a:ext cx="5514921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,Bold"/>
              </a:rPr>
              <a:t>CREATE OR REPLACE PROCEDURE </a:t>
            </a:r>
            <a:r>
              <a:rPr lang="en-US" dirty="0" err="1" smtClean="0">
                <a:solidFill>
                  <a:srgbClr val="000000"/>
                </a:solidFill>
                <a:latin typeface="CourierNew,Bold"/>
              </a:rPr>
              <a:t>subir_sueldo</a:t>
            </a:r>
            <a:endParaRPr lang="en-US" dirty="0">
              <a:solidFill>
                <a:srgbClr val="000000"/>
              </a:solidFill>
              <a:latin typeface="CourierNew,Bold"/>
            </a:endParaRP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(</a:t>
            </a:r>
            <a:r>
              <a:rPr lang="es-CL" dirty="0" err="1">
                <a:solidFill>
                  <a:srgbClr val="FF0000"/>
                </a:solidFill>
                <a:latin typeface="CourierNew,Bold"/>
              </a:rPr>
              <a:t>p_id</a:t>
            </a:r>
            <a:r>
              <a:rPr lang="es-CL" dirty="0">
                <a:solidFill>
                  <a:srgbClr val="FF0000"/>
                </a:solidFill>
                <a:latin typeface="CourierNew,Bold"/>
              </a:rPr>
              <a:t> </a:t>
            </a:r>
            <a:r>
              <a:rPr lang="es-CL" dirty="0">
                <a:solidFill>
                  <a:schemeClr val="accent3">
                    <a:lumMod val="75000"/>
                  </a:schemeClr>
                </a:solidFill>
                <a:latin typeface="CourierNew,Bold"/>
              </a:rPr>
              <a:t>IN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employees.employee_id%TYPE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,</a:t>
            </a:r>
          </a:p>
          <a:p>
            <a:r>
              <a:rPr lang="es-CL" dirty="0" smtClean="0">
                <a:solidFill>
                  <a:srgbClr val="FF0000"/>
                </a:solidFill>
                <a:latin typeface="CourierNew,Bold"/>
              </a:rPr>
              <a:t>	 </a:t>
            </a:r>
            <a:r>
              <a:rPr lang="es-CL" dirty="0" err="1" smtClean="0">
                <a:solidFill>
                  <a:srgbClr val="FF0000"/>
                </a:solidFill>
                <a:latin typeface="CourierNew,Bold"/>
              </a:rPr>
              <a:t>p_porcentaje</a:t>
            </a:r>
            <a:r>
              <a:rPr lang="es-CL" dirty="0" smtClean="0">
                <a:solidFill>
                  <a:srgbClr val="FF0000"/>
                </a:solidFill>
                <a:latin typeface="CourierNew,Bold"/>
              </a:rPr>
              <a:t> </a:t>
            </a:r>
            <a:r>
              <a:rPr lang="es-CL" dirty="0">
                <a:solidFill>
                  <a:schemeClr val="accent3">
                    <a:lumMod val="75000"/>
                  </a:schemeClr>
                </a:solidFill>
                <a:latin typeface="CourierNew,Bold"/>
              </a:rPr>
              <a:t>IN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 NUMBER)</a:t>
            </a:r>
          </a:p>
          <a:p>
            <a:r>
              <a:rPr lang="es-CL" dirty="0">
                <a:solidFill>
                  <a:srgbClr val="000000"/>
                </a:solidFill>
                <a:latin typeface="CourierNew,Bold"/>
              </a:rPr>
              <a:t>IS</a:t>
            </a:r>
          </a:p>
          <a:p>
            <a:r>
              <a:rPr lang="es-CL" dirty="0">
                <a:solidFill>
                  <a:srgbClr val="000000"/>
                </a:solidFill>
                <a:latin typeface="CourierNew,Bold"/>
              </a:rPr>
              <a:t>BEGIN</a:t>
            </a: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UPDATE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employees</a:t>
            </a:r>
            <a:endParaRPr lang="es-CL" dirty="0">
              <a:solidFill>
                <a:srgbClr val="000000"/>
              </a:solidFill>
              <a:latin typeface="CourierNew,Bold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New,Bold"/>
              </a:rPr>
              <a:t>	SET </a:t>
            </a:r>
            <a:r>
              <a:rPr lang="en-US" dirty="0">
                <a:solidFill>
                  <a:srgbClr val="000000"/>
                </a:solidFill>
                <a:latin typeface="CourierNew,Bold"/>
              </a:rPr>
              <a:t>salary = salary * (1 + </a:t>
            </a:r>
            <a:r>
              <a:rPr lang="en-US" dirty="0" err="1" smtClean="0">
                <a:solidFill>
                  <a:srgbClr val="000000"/>
                </a:solidFill>
                <a:latin typeface="CourierNew,Bold"/>
              </a:rPr>
              <a:t>p_porcentaje</a:t>
            </a:r>
            <a:r>
              <a:rPr lang="en-US" dirty="0" smtClean="0">
                <a:solidFill>
                  <a:srgbClr val="000000"/>
                </a:solidFill>
                <a:latin typeface="CourierNew,Bold"/>
              </a:rPr>
              <a:t>/100</a:t>
            </a:r>
            <a:r>
              <a:rPr lang="en-US" dirty="0">
                <a:solidFill>
                  <a:srgbClr val="000000"/>
                </a:solidFill>
                <a:latin typeface="CourierNew,Bold"/>
              </a:rPr>
              <a:t>)</a:t>
            </a: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WHERE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employee_id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 =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p_id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;</a:t>
            </a:r>
          </a:p>
          <a:p>
            <a:r>
              <a:rPr lang="es-CL" dirty="0">
                <a:solidFill>
                  <a:srgbClr val="000000"/>
                </a:solidFill>
                <a:latin typeface="CourierNew,Bold"/>
              </a:rPr>
              <a:t>END </a:t>
            </a:r>
            <a:r>
              <a:rPr lang="en-US" dirty="0" err="1" smtClean="0">
                <a:solidFill>
                  <a:srgbClr val="000000"/>
                </a:solidFill>
                <a:latin typeface="CourierNew,Bold"/>
              </a:rPr>
              <a:t>subir_sueldo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;</a:t>
            </a:r>
            <a:endParaRPr lang="es-CL" dirty="0">
              <a:solidFill>
                <a:srgbClr val="000000"/>
              </a:solidFill>
              <a:latin typeface="CourierNew,Bold"/>
            </a:endParaRPr>
          </a:p>
          <a:p>
            <a:r>
              <a:rPr lang="es-CL" b="1" dirty="0">
                <a:solidFill>
                  <a:srgbClr val="000000"/>
                </a:solidFill>
                <a:latin typeface="CourierNew,Bold"/>
              </a:rPr>
              <a:t>/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693803" y="5264729"/>
            <a:ext cx="36984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b="1" dirty="0">
                <a:solidFill>
                  <a:srgbClr val="000000"/>
                </a:solidFill>
                <a:latin typeface="CourierNew,Bold"/>
              </a:rPr>
              <a:t>EXECUTE </a:t>
            </a:r>
            <a:r>
              <a:rPr lang="es-CL" b="1" dirty="0" err="1" smtClean="0">
                <a:solidFill>
                  <a:srgbClr val="000000"/>
                </a:solidFill>
                <a:latin typeface="CourierNew,Bold"/>
              </a:rPr>
              <a:t>subir_sueldo</a:t>
            </a:r>
            <a:r>
              <a:rPr lang="es-CL" b="1" dirty="0" smtClean="0">
                <a:solidFill>
                  <a:srgbClr val="000000"/>
                </a:solidFill>
                <a:latin typeface="CourierNew,Bold"/>
              </a:rPr>
              <a:t>(</a:t>
            </a:r>
            <a:r>
              <a:rPr lang="es-CL" b="1" dirty="0" smtClean="0">
                <a:solidFill>
                  <a:srgbClr val="FF0000"/>
                </a:solidFill>
                <a:latin typeface="CourierNew,Bold"/>
              </a:rPr>
              <a:t>176</a:t>
            </a:r>
            <a:r>
              <a:rPr lang="es-CL" b="1" dirty="0">
                <a:solidFill>
                  <a:srgbClr val="000000"/>
                </a:solidFill>
                <a:latin typeface="CourierNew,Bold"/>
              </a:rPr>
              <a:t>, </a:t>
            </a:r>
            <a:r>
              <a:rPr lang="es-CL" b="1" dirty="0">
                <a:solidFill>
                  <a:srgbClr val="FF0000"/>
                </a:solidFill>
                <a:latin typeface="CourierNew,Bold"/>
              </a:rPr>
              <a:t>10</a:t>
            </a:r>
            <a:r>
              <a:rPr lang="es-CL" b="1" dirty="0">
                <a:solidFill>
                  <a:srgbClr val="000000"/>
                </a:solidFill>
                <a:latin typeface="CourierNew,Bold"/>
              </a:rPr>
              <a:t>)</a:t>
            </a:r>
            <a:endParaRPr lang="es-CL" dirty="0"/>
          </a:p>
        </p:txBody>
      </p:sp>
      <p:grpSp>
        <p:nvGrpSpPr>
          <p:cNvPr id="25" name="Grupo 24"/>
          <p:cNvGrpSpPr/>
          <p:nvPr/>
        </p:nvGrpSpPr>
        <p:grpSpPr>
          <a:xfrm>
            <a:off x="554182" y="1953490"/>
            <a:ext cx="3131127" cy="3406033"/>
            <a:chOff x="554182" y="1953490"/>
            <a:chExt cx="3131127" cy="3406033"/>
          </a:xfrm>
        </p:grpSpPr>
        <p:cxnSp>
          <p:nvCxnSpPr>
            <p:cNvPr id="21" name="Conector angular 20"/>
            <p:cNvCxnSpPr/>
            <p:nvPr/>
          </p:nvCxnSpPr>
          <p:spPr>
            <a:xfrm rot="16200000" flipV="1">
              <a:off x="416730" y="2090943"/>
              <a:ext cx="3406032" cy="3131127"/>
            </a:xfrm>
            <a:prstGeom prst="bentConnector3">
              <a:avLst>
                <a:gd name="adj1" fmla="val 137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554182" y="1953490"/>
              <a:ext cx="651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2119747" y="2424545"/>
            <a:ext cx="4100945" cy="2934979"/>
            <a:chOff x="2119747" y="2424545"/>
            <a:chExt cx="4100945" cy="2934979"/>
          </a:xfrm>
        </p:grpSpPr>
        <p:cxnSp>
          <p:nvCxnSpPr>
            <p:cNvPr id="27" name="Conector angular 26"/>
            <p:cNvCxnSpPr/>
            <p:nvPr/>
          </p:nvCxnSpPr>
          <p:spPr>
            <a:xfrm rot="5400000" flipH="1" flipV="1">
              <a:off x="3818020" y="2956853"/>
              <a:ext cx="2644032" cy="2161309"/>
            </a:xfrm>
            <a:prstGeom prst="bentConnector3">
              <a:avLst>
                <a:gd name="adj1" fmla="val 18036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angular 29"/>
            <p:cNvCxnSpPr/>
            <p:nvPr/>
          </p:nvCxnSpPr>
          <p:spPr>
            <a:xfrm rot="10800000">
              <a:off x="2119747" y="2424545"/>
              <a:ext cx="4100945" cy="290946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ángulo 32"/>
          <p:cNvSpPr/>
          <p:nvPr/>
        </p:nvSpPr>
        <p:spPr>
          <a:xfrm>
            <a:off x="6594762" y="2694709"/>
            <a:ext cx="2319844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TimesNewRoman"/>
              </a:rPr>
              <a:t>Primero se </a:t>
            </a:r>
            <a:r>
              <a:rPr lang="es-ES" dirty="0">
                <a:latin typeface="TimesNewRoman"/>
              </a:rPr>
              <a:t>crea </a:t>
            </a:r>
            <a:r>
              <a:rPr lang="es-ES" dirty="0" smtClean="0">
                <a:latin typeface="TimesNewRoman"/>
              </a:rPr>
              <a:t>el procedimiento </a:t>
            </a:r>
            <a:r>
              <a:rPr lang="es-ES" dirty="0" err="1" smtClean="0">
                <a:latin typeface="TimesNewRoman"/>
              </a:rPr>
              <a:t>subir_</a:t>
            </a:r>
            <a:r>
              <a:rPr lang="es-ES" dirty="0" err="1" smtClean="0">
                <a:latin typeface="CourierNew"/>
              </a:rPr>
              <a:t>sueldo</a:t>
            </a:r>
            <a:r>
              <a:rPr lang="es-ES" dirty="0" smtClean="0">
                <a:latin typeface="CourierNew"/>
              </a:rPr>
              <a:t> </a:t>
            </a:r>
            <a:r>
              <a:rPr lang="es-ES" dirty="0">
                <a:latin typeface="TimesNewRoman"/>
              </a:rPr>
              <a:t>en la base de datos. </a:t>
            </a:r>
            <a:endParaRPr lang="es-ES" dirty="0" smtClean="0">
              <a:latin typeface="TimesNewRoman"/>
            </a:endParaRPr>
          </a:p>
          <a:p>
            <a:pPr algn="ctr"/>
            <a:r>
              <a:rPr lang="es-ES" dirty="0" smtClean="0">
                <a:latin typeface="TimesNewRoman"/>
              </a:rPr>
              <a:t>Al llamar </a:t>
            </a:r>
            <a:r>
              <a:rPr lang="es-ES" dirty="0">
                <a:latin typeface="TimesNewRoman"/>
              </a:rPr>
              <a:t>a </a:t>
            </a:r>
            <a:r>
              <a:rPr lang="es-ES" dirty="0" err="1" smtClean="0">
                <a:latin typeface="TimesNewRoman"/>
              </a:rPr>
              <a:t>subir</a:t>
            </a:r>
            <a:r>
              <a:rPr lang="es-ES" dirty="0" err="1" smtClean="0">
                <a:latin typeface="CourierNew"/>
              </a:rPr>
              <a:t>_sueldo</a:t>
            </a:r>
            <a:r>
              <a:rPr lang="es-ES" dirty="0" smtClean="0">
                <a:latin typeface="CourierNew"/>
              </a:rPr>
              <a:t> se</a:t>
            </a:r>
            <a:r>
              <a:rPr lang="es-ES" dirty="0" smtClean="0">
                <a:latin typeface="TimesNewRoman"/>
              </a:rPr>
              <a:t> </a:t>
            </a:r>
            <a:r>
              <a:rPr lang="es-ES" dirty="0">
                <a:latin typeface="TimesNewRoman"/>
              </a:rPr>
              <a:t>proporciona </a:t>
            </a:r>
            <a:r>
              <a:rPr lang="es-ES" dirty="0" smtClean="0">
                <a:latin typeface="CourierNew"/>
              </a:rPr>
              <a:t>176 </a:t>
            </a:r>
            <a:r>
              <a:rPr lang="es-ES" dirty="0">
                <a:latin typeface="TimesNewRoman"/>
              </a:rPr>
              <a:t>para el identificador de empleado y un aumento del salario del 10 por </a:t>
            </a:r>
            <a:r>
              <a:rPr lang="es-ES" dirty="0" smtClean="0">
                <a:latin typeface="TimesNewRoman"/>
              </a:rPr>
              <a:t>ciento</a:t>
            </a:r>
            <a:r>
              <a:rPr lang="es-CL" dirty="0" smtClean="0">
                <a:latin typeface="TimesNewRoman"/>
              </a:rPr>
              <a:t>.</a:t>
            </a:r>
            <a:endParaRPr lang="es-CL" dirty="0"/>
          </a:p>
        </p:txBody>
      </p:sp>
      <p:sp>
        <p:nvSpPr>
          <p:cNvPr id="34" name="Rectángulo 33"/>
          <p:cNvSpPr/>
          <p:nvPr/>
        </p:nvSpPr>
        <p:spPr>
          <a:xfrm>
            <a:off x="598802" y="5908600"/>
            <a:ext cx="5964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  <a:latin typeface="TimesNewRoman"/>
              </a:rPr>
              <a:t>Los 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TimesNewRoman"/>
              </a:rPr>
              <a:t>parámetros 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CourierNew"/>
              </a:rPr>
              <a:t>IN 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TimesNewRoman"/>
              </a:rPr>
              <a:t>se transfieren como valores de sólo lectura del entorno de llamada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  <a:latin typeface="TimesNewRoman"/>
              </a:rPr>
              <a:t>al </a:t>
            </a:r>
            <a:r>
              <a:rPr lang="es-CL" b="1" dirty="0" smtClean="0">
                <a:solidFill>
                  <a:schemeClr val="accent3">
                    <a:lumMod val="50000"/>
                  </a:schemeClr>
                </a:solidFill>
                <a:latin typeface="TimesNewRoman"/>
              </a:rPr>
              <a:t>procedimiento</a:t>
            </a:r>
            <a:endParaRPr lang="es-CL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815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dirty="0">
                <a:latin typeface="Arial,Bold"/>
              </a:rPr>
              <a:t>Parámetros y </a:t>
            </a:r>
            <a:r>
              <a:rPr lang="es-CL" b="1" dirty="0" smtClean="0">
                <a:latin typeface="Arial,Bold"/>
              </a:rPr>
              <a:t>los Modos </a:t>
            </a:r>
            <a:r>
              <a:rPr lang="es-CL" b="1" dirty="0">
                <a:latin typeface="Arial,Bold"/>
              </a:rPr>
              <a:t>de Parámetros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554182" y="1305342"/>
            <a:ext cx="6234545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,Bold"/>
              </a:rPr>
              <a:t>CREATE OR REPLACE PROCEDURE </a:t>
            </a:r>
            <a:r>
              <a:rPr lang="en-US" dirty="0" err="1" smtClean="0">
                <a:solidFill>
                  <a:srgbClr val="000000"/>
                </a:solidFill>
                <a:latin typeface="CourierNew,Bold"/>
              </a:rPr>
              <a:t>consulta_emp</a:t>
            </a:r>
            <a:endParaRPr lang="en-US" dirty="0">
              <a:solidFill>
                <a:srgbClr val="000000"/>
              </a:solidFill>
              <a:latin typeface="CourierNew,Bold"/>
            </a:endParaRP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(</a:t>
            </a:r>
            <a:r>
              <a:rPr lang="es-CL" dirty="0" err="1">
                <a:solidFill>
                  <a:srgbClr val="FF0000"/>
                </a:solidFill>
                <a:latin typeface="CourierNew,Bold"/>
              </a:rPr>
              <a:t>p_id</a:t>
            </a:r>
            <a:r>
              <a:rPr lang="es-CL" dirty="0">
                <a:solidFill>
                  <a:srgbClr val="92D050"/>
                </a:solidFill>
                <a:latin typeface="CourierNew,Bold"/>
              </a:rPr>
              <a:t> IN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employees.employee_id%TYPE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,</a:t>
            </a:r>
          </a:p>
          <a:p>
            <a:r>
              <a:rPr lang="es-CL" dirty="0" smtClean="0">
                <a:solidFill>
                  <a:srgbClr val="FF0000"/>
                </a:solidFill>
                <a:latin typeface="CourierNew,Bold"/>
              </a:rPr>
              <a:t>	    </a:t>
            </a:r>
            <a:r>
              <a:rPr lang="es-CL" dirty="0" err="1" smtClean="0">
                <a:solidFill>
                  <a:srgbClr val="FF0000"/>
                </a:solidFill>
                <a:latin typeface="CourierNew,Bold"/>
              </a:rPr>
              <a:t>p_apellido</a:t>
            </a:r>
            <a:r>
              <a:rPr lang="es-CL" dirty="0" smtClean="0">
                <a:solidFill>
                  <a:srgbClr val="FF0000"/>
                </a:solidFill>
                <a:latin typeface="CourierNew,Bold"/>
              </a:rPr>
              <a:t> </a:t>
            </a:r>
            <a:r>
              <a:rPr lang="es-CL" dirty="0">
                <a:solidFill>
                  <a:srgbClr val="00B0F0"/>
                </a:solidFill>
                <a:latin typeface="CourierNew,Bold"/>
              </a:rPr>
              <a:t>OUT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employees.last_name%TYPE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,</a:t>
            </a:r>
          </a:p>
          <a:p>
            <a:r>
              <a:rPr lang="es-CL" dirty="0" smtClean="0">
                <a:solidFill>
                  <a:srgbClr val="FF0000"/>
                </a:solidFill>
                <a:latin typeface="CourierNew,Bold"/>
              </a:rPr>
              <a:t>	         </a:t>
            </a:r>
            <a:r>
              <a:rPr lang="es-CL" dirty="0" err="1" smtClean="0">
                <a:solidFill>
                  <a:srgbClr val="FF0000"/>
                </a:solidFill>
                <a:latin typeface="CourierNew,Bold"/>
              </a:rPr>
              <a:t>p_sueldo</a:t>
            </a:r>
            <a:r>
              <a:rPr lang="es-CL" dirty="0" smtClean="0">
                <a:solidFill>
                  <a:srgbClr val="FF0000"/>
                </a:solidFill>
                <a:latin typeface="CourierNew,Bold"/>
              </a:rPr>
              <a:t>    </a:t>
            </a:r>
            <a:r>
              <a:rPr lang="es-CL" dirty="0" smtClean="0">
                <a:solidFill>
                  <a:srgbClr val="00B0F0"/>
                </a:solidFill>
                <a:latin typeface="CourierNew,Bold"/>
              </a:rPr>
              <a:t>OUT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employees.salary%TYPE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) IS</a:t>
            </a:r>
          </a:p>
          <a:p>
            <a:r>
              <a:rPr lang="es-CL" dirty="0">
                <a:solidFill>
                  <a:srgbClr val="000000"/>
                </a:solidFill>
                <a:latin typeface="CourierNew,Bold"/>
              </a:rPr>
              <a:t>BEGIN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New,Bold"/>
              </a:rPr>
              <a:t>	SELECT </a:t>
            </a:r>
            <a:r>
              <a:rPr lang="en-US" dirty="0" err="1">
                <a:solidFill>
                  <a:srgbClr val="000000"/>
                </a:solidFill>
                <a:latin typeface="CourierNew,Bold"/>
              </a:rPr>
              <a:t>last_name</a:t>
            </a:r>
            <a:r>
              <a:rPr lang="en-US" dirty="0">
                <a:solidFill>
                  <a:srgbClr val="000000"/>
                </a:solidFill>
                <a:latin typeface="CourierNew,Bold"/>
              </a:rPr>
              <a:t>, salary INTO </a:t>
            </a:r>
            <a:r>
              <a:rPr lang="en-US" dirty="0" err="1" smtClean="0">
                <a:solidFill>
                  <a:srgbClr val="000000"/>
                </a:solidFill>
                <a:latin typeface="CourierNew,Bold"/>
              </a:rPr>
              <a:t>p_apellido</a:t>
            </a:r>
            <a:r>
              <a:rPr lang="en-US" dirty="0" smtClean="0">
                <a:solidFill>
                  <a:srgbClr val="000000"/>
                </a:solidFill>
                <a:latin typeface="CourierNew,Bold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New,Bold"/>
              </a:rPr>
              <a:t>p_sueldo</a:t>
            </a:r>
            <a:endParaRPr lang="en-US" dirty="0">
              <a:solidFill>
                <a:srgbClr val="000000"/>
              </a:solidFill>
              <a:latin typeface="CourierNew,Bold"/>
            </a:endParaRP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FROM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employees</a:t>
            </a:r>
            <a:endParaRPr lang="es-CL" dirty="0">
              <a:solidFill>
                <a:srgbClr val="000000"/>
              </a:solidFill>
              <a:latin typeface="CourierNew,Bold"/>
            </a:endParaRP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WHERE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employee_id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 = </a:t>
            </a:r>
            <a:r>
              <a:rPr lang="es-CL" dirty="0" err="1">
                <a:solidFill>
                  <a:srgbClr val="000000"/>
                </a:solidFill>
                <a:latin typeface="CourierNew,Bold"/>
              </a:rPr>
              <a:t>p_id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;</a:t>
            </a:r>
          </a:p>
          <a:p>
            <a:r>
              <a:rPr lang="es-CL" dirty="0">
                <a:solidFill>
                  <a:srgbClr val="000000"/>
                </a:solidFill>
                <a:latin typeface="CourierNew,Bold"/>
              </a:rPr>
              <a:t>END </a:t>
            </a:r>
            <a:r>
              <a:rPr lang="es-CL" dirty="0" err="1" smtClean="0">
                <a:solidFill>
                  <a:srgbClr val="000000"/>
                </a:solidFill>
                <a:latin typeface="CourierNew,Bold"/>
              </a:rPr>
              <a:t>consulta_emp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;</a:t>
            </a:r>
            <a:endParaRPr lang="es-CL" dirty="0">
              <a:solidFill>
                <a:srgbClr val="000000"/>
              </a:solidFill>
              <a:latin typeface="CourierNew,Bold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64475" y="4154667"/>
            <a:ext cx="627868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>
                <a:latin typeface="CourierNew,Bold"/>
              </a:rPr>
              <a:t>DECLARE</a:t>
            </a:r>
          </a:p>
          <a:p>
            <a:r>
              <a:rPr lang="es-CL" dirty="0" smtClean="0">
                <a:latin typeface="CourierNew,Bold"/>
              </a:rPr>
              <a:t>	</a:t>
            </a:r>
            <a:r>
              <a:rPr lang="es-CL" dirty="0" err="1" smtClean="0">
                <a:latin typeface="CourierNew,Bold"/>
              </a:rPr>
              <a:t>v_emp_apellido</a:t>
            </a:r>
            <a:r>
              <a:rPr lang="es-CL" dirty="0" smtClean="0">
                <a:latin typeface="CourierNew,Bold"/>
              </a:rPr>
              <a:t> </a:t>
            </a:r>
            <a:r>
              <a:rPr lang="es-CL" dirty="0" err="1">
                <a:latin typeface="CourierNew,Bold"/>
              </a:rPr>
              <a:t>employees.last_name%TYPE</a:t>
            </a:r>
            <a:r>
              <a:rPr lang="es-CL" dirty="0">
                <a:latin typeface="CourierNew,Bold"/>
              </a:rPr>
              <a:t>;</a:t>
            </a:r>
          </a:p>
          <a:p>
            <a:r>
              <a:rPr lang="es-CL" dirty="0" smtClean="0">
                <a:latin typeface="CourierNew,Bold"/>
              </a:rPr>
              <a:t>	</a:t>
            </a:r>
            <a:r>
              <a:rPr lang="es-CL" dirty="0" err="1" smtClean="0">
                <a:latin typeface="CourierNew,Bold"/>
              </a:rPr>
              <a:t>v_emp_sueldo</a:t>
            </a:r>
            <a:r>
              <a:rPr lang="es-CL" dirty="0" smtClean="0">
                <a:latin typeface="CourierNew,Bold"/>
              </a:rPr>
              <a:t> </a:t>
            </a:r>
            <a:r>
              <a:rPr lang="es-CL" dirty="0" err="1">
                <a:latin typeface="CourierNew,Bold"/>
              </a:rPr>
              <a:t>employees.salary%TYPE</a:t>
            </a:r>
            <a:r>
              <a:rPr lang="es-CL" dirty="0">
                <a:latin typeface="CourierNew,Bold"/>
              </a:rPr>
              <a:t>;</a:t>
            </a:r>
          </a:p>
          <a:p>
            <a:r>
              <a:rPr lang="es-CL" dirty="0">
                <a:latin typeface="CourierNew,Bold"/>
              </a:rPr>
              <a:t>BEGIN</a:t>
            </a:r>
          </a:p>
          <a:p>
            <a:r>
              <a:rPr lang="es-CL" dirty="0" smtClean="0">
                <a:latin typeface="CourierNew,Bold"/>
              </a:rPr>
              <a:t>	</a:t>
            </a:r>
            <a:r>
              <a:rPr lang="es-CL" dirty="0" err="1" smtClean="0">
                <a:latin typeface="CourierNew,Bold"/>
              </a:rPr>
              <a:t>consulta_emp</a:t>
            </a:r>
            <a:r>
              <a:rPr lang="es-CL" dirty="0" smtClean="0">
                <a:latin typeface="CourierNew,Bold"/>
              </a:rPr>
              <a:t>(</a:t>
            </a:r>
            <a:r>
              <a:rPr lang="es-CL" dirty="0" smtClean="0">
                <a:solidFill>
                  <a:srgbClr val="FF0000"/>
                </a:solidFill>
                <a:latin typeface="CourierNew,Bold"/>
              </a:rPr>
              <a:t>171</a:t>
            </a:r>
            <a:r>
              <a:rPr lang="es-CL" dirty="0">
                <a:latin typeface="CourierNew,Bold"/>
              </a:rPr>
              <a:t>, </a:t>
            </a:r>
            <a:r>
              <a:rPr lang="es-CL" dirty="0" err="1" smtClean="0">
                <a:solidFill>
                  <a:srgbClr val="FF0000"/>
                </a:solidFill>
                <a:latin typeface="CourierNew,Bold"/>
              </a:rPr>
              <a:t>v_emp_apellido</a:t>
            </a:r>
            <a:r>
              <a:rPr lang="es-CL" dirty="0" smtClean="0">
                <a:latin typeface="CourierNew,Bold"/>
              </a:rPr>
              <a:t>, </a:t>
            </a:r>
            <a:r>
              <a:rPr lang="es-CL" dirty="0" err="1" smtClean="0">
                <a:solidFill>
                  <a:srgbClr val="FF0000"/>
                </a:solidFill>
                <a:latin typeface="CourierNew,Bold"/>
              </a:rPr>
              <a:t>v_emp_sueldo</a:t>
            </a:r>
            <a:r>
              <a:rPr lang="es-CL" dirty="0" smtClean="0">
                <a:latin typeface="CourierNew,Bold"/>
              </a:rPr>
              <a:t>);</a:t>
            </a:r>
            <a:endParaRPr lang="es-CL" dirty="0">
              <a:latin typeface="CourierNew,Bold"/>
            </a:endParaRPr>
          </a:p>
          <a:p>
            <a:r>
              <a:rPr lang="es-CL" dirty="0" smtClean="0">
                <a:latin typeface="CourierNew,Bold"/>
              </a:rPr>
              <a:t>	DBMS_OUTPUT.PUT_LINE(</a:t>
            </a:r>
            <a:r>
              <a:rPr lang="es-CL" dirty="0" err="1" smtClean="0">
                <a:latin typeface="CourierNew,Bold"/>
              </a:rPr>
              <a:t>v_emp_apellido</a:t>
            </a:r>
            <a:r>
              <a:rPr lang="es-CL" dirty="0" smtClean="0">
                <a:latin typeface="CourierNew,Bold"/>
              </a:rPr>
              <a:t>||' gana </a:t>
            </a:r>
            <a:r>
              <a:rPr lang="es-CL" dirty="0">
                <a:latin typeface="CourierNew,Bold"/>
              </a:rPr>
              <a:t>'||</a:t>
            </a:r>
          </a:p>
          <a:p>
            <a:r>
              <a:rPr lang="es-CL" dirty="0" smtClean="0">
                <a:latin typeface="CourierNew,Bold"/>
              </a:rPr>
              <a:t>		</a:t>
            </a:r>
            <a:r>
              <a:rPr lang="es-CL" dirty="0" err="1" smtClean="0">
                <a:latin typeface="CourierNew,Bold"/>
              </a:rPr>
              <a:t>to_char</a:t>
            </a:r>
            <a:r>
              <a:rPr lang="es-CL" dirty="0" smtClean="0">
                <a:latin typeface="CourierNew,Bold"/>
              </a:rPr>
              <a:t>(</a:t>
            </a:r>
            <a:r>
              <a:rPr lang="es-CL" dirty="0" err="1" smtClean="0">
                <a:latin typeface="CourierNew,Bold"/>
              </a:rPr>
              <a:t>v_emp_sueldo</a:t>
            </a:r>
            <a:r>
              <a:rPr lang="es-CL" dirty="0" smtClean="0">
                <a:latin typeface="CourierNew,Bold"/>
              </a:rPr>
              <a:t>, </a:t>
            </a:r>
            <a:r>
              <a:rPr lang="es-CL" dirty="0">
                <a:latin typeface="CourierNew,Bold"/>
              </a:rPr>
              <a:t>'$999,999.00'));</a:t>
            </a:r>
          </a:p>
          <a:p>
            <a:r>
              <a:rPr lang="es-CL" dirty="0">
                <a:latin typeface="CourierNew,Bold"/>
              </a:rPr>
              <a:t>END</a:t>
            </a:r>
            <a:r>
              <a:rPr lang="es-CL" dirty="0" smtClean="0">
                <a:latin typeface="CourierNew,Bold"/>
              </a:rPr>
              <a:t>;</a:t>
            </a:r>
            <a:endParaRPr lang="es-CL" dirty="0"/>
          </a:p>
        </p:txBody>
      </p:sp>
      <p:grpSp>
        <p:nvGrpSpPr>
          <p:cNvPr id="46" name="Grupo 45"/>
          <p:cNvGrpSpPr/>
          <p:nvPr/>
        </p:nvGrpSpPr>
        <p:grpSpPr>
          <a:xfrm>
            <a:off x="387923" y="1823148"/>
            <a:ext cx="3463644" cy="3485682"/>
            <a:chOff x="387923" y="1823148"/>
            <a:chExt cx="3463644" cy="3485682"/>
          </a:xfrm>
        </p:grpSpPr>
        <p:cxnSp>
          <p:nvCxnSpPr>
            <p:cNvPr id="10" name="Conector angular 9"/>
            <p:cNvCxnSpPr/>
            <p:nvPr/>
          </p:nvCxnSpPr>
          <p:spPr>
            <a:xfrm rot="16200000" flipV="1">
              <a:off x="376905" y="1834168"/>
              <a:ext cx="3485681" cy="3463643"/>
            </a:xfrm>
            <a:prstGeom prst="bentConnector3">
              <a:avLst>
                <a:gd name="adj1" fmla="val 37281"/>
              </a:avLst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>
              <a:off x="387923" y="1823148"/>
              <a:ext cx="665022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rma libre 43"/>
          <p:cNvSpPr/>
          <p:nvPr/>
        </p:nvSpPr>
        <p:spPr>
          <a:xfrm>
            <a:off x="1524000" y="2181726"/>
            <a:ext cx="3416995" cy="3160295"/>
          </a:xfrm>
          <a:custGeom>
            <a:avLst/>
            <a:gdLst>
              <a:gd name="connsiteX0" fmla="*/ 0 w 3416995"/>
              <a:gd name="connsiteY0" fmla="*/ 0 h 3160295"/>
              <a:gd name="connsiteX1" fmla="*/ 48126 w 3416995"/>
              <a:gd name="connsiteY1" fmla="*/ 288758 h 3160295"/>
              <a:gd name="connsiteX2" fmla="*/ 80211 w 3416995"/>
              <a:gd name="connsiteY2" fmla="*/ 401053 h 3160295"/>
              <a:gd name="connsiteX3" fmla="*/ 112295 w 3416995"/>
              <a:gd name="connsiteY3" fmla="*/ 449179 h 3160295"/>
              <a:gd name="connsiteX4" fmla="*/ 160421 w 3416995"/>
              <a:gd name="connsiteY4" fmla="*/ 465221 h 3160295"/>
              <a:gd name="connsiteX5" fmla="*/ 240632 w 3416995"/>
              <a:gd name="connsiteY5" fmla="*/ 513348 h 3160295"/>
              <a:gd name="connsiteX6" fmla="*/ 304800 w 3416995"/>
              <a:gd name="connsiteY6" fmla="*/ 545432 h 3160295"/>
              <a:gd name="connsiteX7" fmla="*/ 401053 w 3416995"/>
              <a:gd name="connsiteY7" fmla="*/ 561474 h 3160295"/>
              <a:gd name="connsiteX8" fmla="*/ 465221 w 3416995"/>
              <a:gd name="connsiteY8" fmla="*/ 577516 h 3160295"/>
              <a:gd name="connsiteX9" fmla="*/ 641684 w 3416995"/>
              <a:gd name="connsiteY9" fmla="*/ 593558 h 3160295"/>
              <a:gd name="connsiteX10" fmla="*/ 770021 w 3416995"/>
              <a:gd name="connsiteY10" fmla="*/ 609600 h 3160295"/>
              <a:gd name="connsiteX11" fmla="*/ 882316 w 3416995"/>
              <a:gd name="connsiteY11" fmla="*/ 641685 h 3160295"/>
              <a:gd name="connsiteX12" fmla="*/ 946484 w 3416995"/>
              <a:gd name="connsiteY12" fmla="*/ 657727 h 3160295"/>
              <a:gd name="connsiteX13" fmla="*/ 994611 w 3416995"/>
              <a:gd name="connsiteY13" fmla="*/ 673769 h 3160295"/>
              <a:gd name="connsiteX14" fmla="*/ 1058779 w 3416995"/>
              <a:gd name="connsiteY14" fmla="*/ 689811 h 3160295"/>
              <a:gd name="connsiteX15" fmla="*/ 1155032 w 3416995"/>
              <a:gd name="connsiteY15" fmla="*/ 721895 h 3160295"/>
              <a:gd name="connsiteX16" fmla="*/ 1283368 w 3416995"/>
              <a:gd name="connsiteY16" fmla="*/ 770021 h 3160295"/>
              <a:gd name="connsiteX17" fmla="*/ 1379621 w 3416995"/>
              <a:gd name="connsiteY17" fmla="*/ 802106 h 3160295"/>
              <a:gd name="connsiteX18" fmla="*/ 1620253 w 3416995"/>
              <a:gd name="connsiteY18" fmla="*/ 882316 h 3160295"/>
              <a:gd name="connsiteX19" fmla="*/ 1764632 w 3416995"/>
              <a:gd name="connsiteY19" fmla="*/ 930442 h 3160295"/>
              <a:gd name="connsiteX20" fmla="*/ 1812758 w 3416995"/>
              <a:gd name="connsiteY20" fmla="*/ 946485 h 3160295"/>
              <a:gd name="connsiteX21" fmla="*/ 1860884 w 3416995"/>
              <a:gd name="connsiteY21" fmla="*/ 962527 h 3160295"/>
              <a:gd name="connsiteX22" fmla="*/ 1973179 w 3416995"/>
              <a:gd name="connsiteY22" fmla="*/ 1026695 h 3160295"/>
              <a:gd name="connsiteX23" fmla="*/ 2021305 w 3416995"/>
              <a:gd name="connsiteY23" fmla="*/ 1042737 h 3160295"/>
              <a:gd name="connsiteX24" fmla="*/ 2117558 w 3416995"/>
              <a:gd name="connsiteY24" fmla="*/ 1090863 h 3160295"/>
              <a:gd name="connsiteX25" fmla="*/ 2213811 w 3416995"/>
              <a:gd name="connsiteY25" fmla="*/ 1138990 h 3160295"/>
              <a:gd name="connsiteX26" fmla="*/ 2261937 w 3416995"/>
              <a:gd name="connsiteY26" fmla="*/ 1171074 h 3160295"/>
              <a:gd name="connsiteX27" fmla="*/ 2310063 w 3416995"/>
              <a:gd name="connsiteY27" fmla="*/ 1187116 h 3160295"/>
              <a:gd name="connsiteX28" fmla="*/ 2358189 w 3416995"/>
              <a:gd name="connsiteY28" fmla="*/ 1219200 h 3160295"/>
              <a:gd name="connsiteX29" fmla="*/ 2470484 w 3416995"/>
              <a:gd name="connsiteY29" fmla="*/ 1283369 h 3160295"/>
              <a:gd name="connsiteX30" fmla="*/ 2518611 w 3416995"/>
              <a:gd name="connsiteY30" fmla="*/ 1331495 h 3160295"/>
              <a:gd name="connsiteX31" fmla="*/ 2566737 w 3416995"/>
              <a:gd name="connsiteY31" fmla="*/ 1347537 h 3160295"/>
              <a:gd name="connsiteX32" fmla="*/ 2646947 w 3416995"/>
              <a:gd name="connsiteY32" fmla="*/ 1411706 h 3160295"/>
              <a:gd name="connsiteX33" fmla="*/ 2695074 w 3416995"/>
              <a:gd name="connsiteY33" fmla="*/ 1475874 h 3160295"/>
              <a:gd name="connsiteX34" fmla="*/ 2743200 w 3416995"/>
              <a:gd name="connsiteY34" fmla="*/ 1491916 h 3160295"/>
              <a:gd name="connsiteX35" fmla="*/ 2823411 w 3416995"/>
              <a:gd name="connsiteY35" fmla="*/ 1572127 h 3160295"/>
              <a:gd name="connsiteX36" fmla="*/ 2871537 w 3416995"/>
              <a:gd name="connsiteY36" fmla="*/ 1636295 h 3160295"/>
              <a:gd name="connsiteX37" fmla="*/ 2951747 w 3416995"/>
              <a:gd name="connsiteY37" fmla="*/ 1716506 h 3160295"/>
              <a:gd name="connsiteX38" fmla="*/ 2967789 w 3416995"/>
              <a:gd name="connsiteY38" fmla="*/ 1764632 h 3160295"/>
              <a:gd name="connsiteX39" fmla="*/ 2999874 w 3416995"/>
              <a:gd name="connsiteY39" fmla="*/ 1796716 h 3160295"/>
              <a:gd name="connsiteX40" fmla="*/ 3031958 w 3416995"/>
              <a:gd name="connsiteY40" fmla="*/ 1844842 h 3160295"/>
              <a:gd name="connsiteX41" fmla="*/ 3128211 w 3416995"/>
              <a:gd name="connsiteY41" fmla="*/ 2021306 h 3160295"/>
              <a:gd name="connsiteX42" fmla="*/ 3208421 w 3416995"/>
              <a:gd name="connsiteY42" fmla="*/ 2165685 h 3160295"/>
              <a:gd name="connsiteX43" fmla="*/ 3224463 w 3416995"/>
              <a:gd name="connsiteY43" fmla="*/ 2229853 h 3160295"/>
              <a:gd name="connsiteX44" fmla="*/ 3256547 w 3416995"/>
              <a:gd name="connsiteY44" fmla="*/ 2326106 h 3160295"/>
              <a:gd name="connsiteX45" fmla="*/ 3272589 w 3416995"/>
              <a:gd name="connsiteY45" fmla="*/ 2374232 h 3160295"/>
              <a:gd name="connsiteX46" fmla="*/ 3304674 w 3416995"/>
              <a:gd name="connsiteY46" fmla="*/ 2502569 h 3160295"/>
              <a:gd name="connsiteX47" fmla="*/ 3320716 w 3416995"/>
              <a:gd name="connsiteY47" fmla="*/ 2582779 h 3160295"/>
              <a:gd name="connsiteX48" fmla="*/ 3352800 w 3416995"/>
              <a:gd name="connsiteY48" fmla="*/ 2679032 h 3160295"/>
              <a:gd name="connsiteX49" fmla="*/ 3368842 w 3416995"/>
              <a:gd name="connsiteY49" fmla="*/ 2791327 h 3160295"/>
              <a:gd name="connsiteX50" fmla="*/ 3400926 w 3416995"/>
              <a:gd name="connsiteY50" fmla="*/ 2855495 h 3160295"/>
              <a:gd name="connsiteX51" fmla="*/ 3416968 w 3416995"/>
              <a:gd name="connsiteY51" fmla="*/ 3160295 h 316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416995" h="3160295">
                <a:moveTo>
                  <a:pt x="0" y="0"/>
                </a:moveTo>
                <a:cubicBezTo>
                  <a:pt x="29866" y="418128"/>
                  <a:pt x="-21385" y="103394"/>
                  <a:pt x="48126" y="288758"/>
                </a:cubicBezTo>
                <a:cubicBezTo>
                  <a:pt x="63550" y="329890"/>
                  <a:pt x="60814" y="362261"/>
                  <a:pt x="80211" y="401053"/>
                </a:cubicBezTo>
                <a:cubicBezTo>
                  <a:pt x="88833" y="418298"/>
                  <a:pt x="97240" y="437135"/>
                  <a:pt x="112295" y="449179"/>
                </a:cubicBezTo>
                <a:cubicBezTo>
                  <a:pt x="125499" y="459742"/>
                  <a:pt x="144379" y="459874"/>
                  <a:pt x="160421" y="465221"/>
                </a:cubicBezTo>
                <a:cubicBezTo>
                  <a:pt x="213775" y="518577"/>
                  <a:pt x="167744" y="482111"/>
                  <a:pt x="240632" y="513348"/>
                </a:cubicBezTo>
                <a:cubicBezTo>
                  <a:pt x="262612" y="522768"/>
                  <a:pt x="281895" y="538560"/>
                  <a:pt x="304800" y="545432"/>
                </a:cubicBezTo>
                <a:cubicBezTo>
                  <a:pt x="335955" y="554778"/>
                  <a:pt x="369158" y="555095"/>
                  <a:pt x="401053" y="561474"/>
                </a:cubicBezTo>
                <a:cubicBezTo>
                  <a:pt x="422672" y="565798"/>
                  <a:pt x="443367" y="574602"/>
                  <a:pt x="465221" y="577516"/>
                </a:cubicBezTo>
                <a:cubicBezTo>
                  <a:pt x="523766" y="585322"/>
                  <a:pt x="582945" y="587375"/>
                  <a:pt x="641684" y="593558"/>
                </a:cubicBezTo>
                <a:cubicBezTo>
                  <a:pt x="684559" y="598071"/>
                  <a:pt x="727242" y="604253"/>
                  <a:pt x="770021" y="609600"/>
                </a:cubicBezTo>
                <a:cubicBezTo>
                  <a:pt x="970617" y="659749"/>
                  <a:pt x="721217" y="595656"/>
                  <a:pt x="882316" y="641685"/>
                </a:cubicBezTo>
                <a:cubicBezTo>
                  <a:pt x="903515" y="647742"/>
                  <a:pt x="925285" y="651670"/>
                  <a:pt x="946484" y="657727"/>
                </a:cubicBezTo>
                <a:cubicBezTo>
                  <a:pt x="962743" y="662373"/>
                  <a:pt x="978352" y="669123"/>
                  <a:pt x="994611" y="673769"/>
                </a:cubicBezTo>
                <a:cubicBezTo>
                  <a:pt x="1015810" y="679826"/>
                  <a:pt x="1037661" y="683476"/>
                  <a:pt x="1058779" y="689811"/>
                </a:cubicBezTo>
                <a:cubicBezTo>
                  <a:pt x="1091173" y="699529"/>
                  <a:pt x="1155032" y="721895"/>
                  <a:pt x="1155032" y="721895"/>
                </a:cubicBezTo>
                <a:cubicBezTo>
                  <a:pt x="1238785" y="777730"/>
                  <a:pt x="1165953" y="737998"/>
                  <a:pt x="1283368" y="770021"/>
                </a:cubicBezTo>
                <a:cubicBezTo>
                  <a:pt x="1315996" y="778920"/>
                  <a:pt x="1347537" y="791411"/>
                  <a:pt x="1379621" y="802106"/>
                </a:cubicBezTo>
                <a:lnTo>
                  <a:pt x="1620253" y="882316"/>
                </a:lnTo>
                <a:lnTo>
                  <a:pt x="1764632" y="930442"/>
                </a:lnTo>
                <a:lnTo>
                  <a:pt x="1812758" y="946485"/>
                </a:lnTo>
                <a:cubicBezTo>
                  <a:pt x="1828800" y="951832"/>
                  <a:pt x="1846814" y="953147"/>
                  <a:pt x="1860884" y="962527"/>
                </a:cubicBezTo>
                <a:cubicBezTo>
                  <a:pt x="1909216" y="994748"/>
                  <a:pt x="1916191" y="1002272"/>
                  <a:pt x="1973179" y="1026695"/>
                </a:cubicBezTo>
                <a:cubicBezTo>
                  <a:pt x="1988722" y="1033356"/>
                  <a:pt x="2006180" y="1035175"/>
                  <a:pt x="2021305" y="1042737"/>
                </a:cubicBezTo>
                <a:cubicBezTo>
                  <a:pt x="2145697" y="1104933"/>
                  <a:pt x="1996593" y="1050541"/>
                  <a:pt x="2117558" y="1090863"/>
                </a:cubicBezTo>
                <a:cubicBezTo>
                  <a:pt x="2255470" y="1182807"/>
                  <a:pt x="2080985" y="1072578"/>
                  <a:pt x="2213811" y="1138990"/>
                </a:cubicBezTo>
                <a:cubicBezTo>
                  <a:pt x="2231056" y="1147612"/>
                  <a:pt x="2244692" y="1162452"/>
                  <a:pt x="2261937" y="1171074"/>
                </a:cubicBezTo>
                <a:cubicBezTo>
                  <a:pt x="2277062" y="1178636"/>
                  <a:pt x="2294938" y="1179554"/>
                  <a:pt x="2310063" y="1187116"/>
                </a:cubicBezTo>
                <a:cubicBezTo>
                  <a:pt x="2327308" y="1195738"/>
                  <a:pt x="2341449" y="1209634"/>
                  <a:pt x="2358189" y="1219200"/>
                </a:cubicBezTo>
                <a:cubicBezTo>
                  <a:pt x="2408113" y="1247728"/>
                  <a:pt x="2427847" y="1247839"/>
                  <a:pt x="2470484" y="1283369"/>
                </a:cubicBezTo>
                <a:cubicBezTo>
                  <a:pt x="2487913" y="1297893"/>
                  <a:pt x="2499734" y="1318911"/>
                  <a:pt x="2518611" y="1331495"/>
                </a:cubicBezTo>
                <a:cubicBezTo>
                  <a:pt x="2532681" y="1340875"/>
                  <a:pt x="2551612" y="1339975"/>
                  <a:pt x="2566737" y="1347537"/>
                </a:cubicBezTo>
                <a:cubicBezTo>
                  <a:pt x="2596345" y="1362341"/>
                  <a:pt x="2625630" y="1386125"/>
                  <a:pt x="2646947" y="1411706"/>
                </a:cubicBezTo>
                <a:cubicBezTo>
                  <a:pt x="2664064" y="1432246"/>
                  <a:pt x="2674534" y="1458758"/>
                  <a:pt x="2695074" y="1475874"/>
                </a:cubicBezTo>
                <a:cubicBezTo>
                  <a:pt x="2708064" y="1486699"/>
                  <a:pt x="2727158" y="1486569"/>
                  <a:pt x="2743200" y="1491916"/>
                </a:cubicBezTo>
                <a:cubicBezTo>
                  <a:pt x="2769937" y="1518653"/>
                  <a:pt x="2800724" y="1541878"/>
                  <a:pt x="2823411" y="1572127"/>
                </a:cubicBezTo>
                <a:cubicBezTo>
                  <a:pt x="2839453" y="1593516"/>
                  <a:pt x="2853774" y="1616312"/>
                  <a:pt x="2871537" y="1636295"/>
                </a:cubicBezTo>
                <a:cubicBezTo>
                  <a:pt x="2896658" y="1664556"/>
                  <a:pt x="2951747" y="1716506"/>
                  <a:pt x="2951747" y="1716506"/>
                </a:cubicBezTo>
                <a:cubicBezTo>
                  <a:pt x="2957094" y="1732548"/>
                  <a:pt x="2959089" y="1750132"/>
                  <a:pt x="2967789" y="1764632"/>
                </a:cubicBezTo>
                <a:cubicBezTo>
                  <a:pt x="2975571" y="1777601"/>
                  <a:pt x="2990426" y="1784906"/>
                  <a:pt x="2999874" y="1796716"/>
                </a:cubicBezTo>
                <a:cubicBezTo>
                  <a:pt x="3011918" y="1811771"/>
                  <a:pt x="3022726" y="1827916"/>
                  <a:pt x="3031958" y="1844842"/>
                </a:cubicBezTo>
                <a:cubicBezTo>
                  <a:pt x="3141142" y="2045014"/>
                  <a:pt x="3054924" y="1911377"/>
                  <a:pt x="3128211" y="2021306"/>
                </a:cubicBezTo>
                <a:cubicBezTo>
                  <a:pt x="3167469" y="2139081"/>
                  <a:pt x="3136381" y="2093644"/>
                  <a:pt x="3208421" y="2165685"/>
                </a:cubicBezTo>
                <a:cubicBezTo>
                  <a:pt x="3213768" y="2187074"/>
                  <a:pt x="3218128" y="2208735"/>
                  <a:pt x="3224463" y="2229853"/>
                </a:cubicBezTo>
                <a:cubicBezTo>
                  <a:pt x="3234181" y="2262247"/>
                  <a:pt x="3245852" y="2294022"/>
                  <a:pt x="3256547" y="2326106"/>
                </a:cubicBezTo>
                <a:cubicBezTo>
                  <a:pt x="3261894" y="2342148"/>
                  <a:pt x="3268488" y="2357827"/>
                  <a:pt x="3272589" y="2374232"/>
                </a:cubicBezTo>
                <a:cubicBezTo>
                  <a:pt x="3283284" y="2417011"/>
                  <a:pt x="3296026" y="2459330"/>
                  <a:pt x="3304674" y="2502569"/>
                </a:cubicBezTo>
                <a:cubicBezTo>
                  <a:pt x="3310021" y="2529306"/>
                  <a:pt x="3313542" y="2556474"/>
                  <a:pt x="3320716" y="2582779"/>
                </a:cubicBezTo>
                <a:cubicBezTo>
                  <a:pt x="3329615" y="2615407"/>
                  <a:pt x="3352800" y="2679032"/>
                  <a:pt x="3352800" y="2679032"/>
                </a:cubicBezTo>
                <a:cubicBezTo>
                  <a:pt x="3358147" y="2716464"/>
                  <a:pt x="3358893" y="2754848"/>
                  <a:pt x="3368842" y="2791327"/>
                </a:cubicBezTo>
                <a:cubicBezTo>
                  <a:pt x="3375134" y="2814398"/>
                  <a:pt x="3397196" y="2831874"/>
                  <a:pt x="3400926" y="2855495"/>
                </a:cubicBezTo>
                <a:cubicBezTo>
                  <a:pt x="3418391" y="2966106"/>
                  <a:pt x="3416968" y="3056012"/>
                  <a:pt x="3416968" y="3160295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Forma libre 44"/>
          <p:cNvSpPr/>
          <p:nvPr/>
        </p:nvSpPr>
        <p:spPr>
          <a:xfrm>
            <a:off x="2326105" y="2470484"/>
            <a:ext cx="4106779" cy="2743200"/>
          </a:xfrm>
          <a:custGeom>
            <a:avLst/>
            <a:gdLst>
              <a:gd name="connsiteX0" fmla="*/ 0 w 4106779"/>
              <a:gd name="connsiteY0" fmla="*/ 0 h 2743200"/>
              <a:gd name="connsiteX1" fmla="*/ 160421 w 4106779"/>
              <a:gd name="connsiteY1" fmla="*/ 32084 h 2743200"/>
              <a:gd name="connsiteX2" fmla="*/ 288758 w 4106779"/>
              <a:gd name="connsiteY2" fmla="*/ 64169 h 2743200"/>
              <a:gd name="connsiteX3" fmla="*/ 465221 w 4106779"/>
              <a:gd name="connsiteY3" fmla="*/ 80211 h 2743200"/>
              <a:gd name="connsiteX4" fmla="*/ 545432 w 4106779"/>
              <a:gd name="connsiteY4" fmla="*/ 96253 h 2743200"/>
              <a:gd name="connsiteX5" fmla="*/ 753979 w 4106779"/>
              <a:gd name="connsiteY5" fmla="*/ 128337 h 2743200"/>
              <a:gd name="connsiteX6" fmla="*/ 802106 w 4106779"/>
              <a:gd name="connsiteY6" fmla="*/ 144379 h 2743200"/>
              <a:gd name="connsiteX7" fmla="*/ 930442 w 4106779"/>
              <a:gd name="connsiteY7" fmla="*/ 176463 h 2743200"/>
              <a:gd name="connsiteX8" fmla="*/ 1042737 w 4106779"/>
              <a:gd name="connsiteY8" fmla="*/ 208548 h 2743200"/>
              <a:gd name="connsiteX9" fmla="*/ 1155032 w 4106779"/>
              <a:gd name="connsiteY9" fmla="*/ 240632 h 2743200"/>
              <a:gd name="connsiteX10" fmla="*/ 1203158 w 4106779"/>
              <a:gd name="connsiteY10" fmla="*/ 272716 h 2743200"/>
              <a:gd name="connsiteX11" fmla="*/ 1315453 w 4106779"/>
              <a:gd name="connsiteY11" fmla="*/ 304800 h 2743200"/>
              <a:gd name="connsiteX12" fmla="*/ 1411706 w 4106779"/>
              <a:gd name="connsiteY12" fmla="*/ 336884 h 2743200"/>
              <a:gd name="connsiteX13" fmla="*/ 1459832 w 4106779"/>
              <a:gd name="connsiteY13" fmla="*/ 352927 h 2743200"/>
              <a:gd name="connsiteX14" fmla="*/ 1507958 w 4106779"/>
              <a:gd name="connsiteY14" fmla="*/ 368969 h 2743200"/>
              <a:gd name="connsiteX15" fmla="*/ 1604211 w 4106779"/>
              <a:gd name="connsiteY15" fmla="*/ 417095 h 2743200"/>
              <a:gd name="connsiteX16" fmla="*/ 1748590 w 4106779"/>
              <a:gd name="connsiteY16" fmla="*/ 465221 h 2743200"/>
              <a:gd name="connsiteX17" fmla="*/ 1796716 w 4106779"/>
              <a:gd name="connsiteY17" fmla="*/ 497305 h 2743200"/>
              <a:gd name="connsiteX18" fmla="*/ 1844842 w 4106779"/>
              <a:gd name="connsiteY18" fmla="*/ 513348 h 2743200"/>
              <a:gd name="connsiteX19" fmla="*/ 1941095 w 4106779"/>
              <a:gd name="connsiteY19" fmla="*/ 561474 h 2743200"/>
              <a:gd name="connsiteX20" fmla="*/ 2117558 w 4106779"/>
              <a:gd name="connsiteY20" fmla="*/ 625642 h 2743200"/>
              <a:gd name="connsiteX21" fmla="*/ 2165684 w 4106779"/>
              <a:gd name="connsiteY21" fmla="*/ 641684 h 2743200"/>
              <a:gd name="connsiteX22" fmla="*/ 2277979 w 4106779"/>
              <a:gd name="connsiteY22" fmla="*/ 705853 h 2743200"/>
              <a:gd name="connsiteX23" fmla="*/ 2374232 w 4106779"/>
              <a:gd name="connsiteY23" fmla="*/ 737937 h 2743200"/>
              <a:gd name="connsiteX24" fmla="*/ 2422358 w 4106779"/>
              <a:gd name="connsiteY24" fmla="*/ 753979 h 2743200"/>
              <a:gd name="connsiteX25" fmla="*/ 2486527 w 4106779"/>
              <a:gd name="connsiteY25" fmla="*/ 786063 h 2743200"/>
              <a:gd name="connsiteX26" fmla="*/ 2630906 w 4106779"/>
              <a:gd name="connsiteY26" fmla="*/ 850232 h 2743200"/>
              <a:gd name="connsiteX27" fmla="*/ 2679032 w 4106779"/>
              <a:gd name="connsiteY27" fmla="*/ 866274 h 2743200"/>
              <a:gd name="connsiteX28" fmla="*/ 2775284 w 4106779"/>
              <a:gd name="connsiteY28" fmla="*/ 930442 h 2743200"/>
              <a:gd name="connsiteX29" fmla="*/ 2903621 w 4106779"/>
              <a:gd name="connsiteY29" fmla="*/ 962527 h 2743200"/>
              <a:gd name="connsiteX30" fmla="*/ 3015916 w 4106779"/>
              <a:gd name="connsiteY30" fmla="*/ 1026695 h 2743200"/>
              <a:gd name="connsiteX31" fmla="*/ 3064042 w 4106779"/>
              <a:gd name="connsiteY31" fmla="*/ 1058779 h 2743200"/>
              <a:gd name="connsiteX32" fmla="*/ 3096127 w 4106779"/>
              <a:gd name="connsiteY32" fmla="*/ 1090863 h 2743200"/>
              <a:gd name="connsiteX33" fmla="*/ 3144253 w 4106779"/>
              <a:gd name="connsiteY33" fmla="*/ 1106905 h 2743200"/>
              <a:gd name="connsiteX34" fmla="*/ 3176337 w 4106779"/>
              <a:gd name="connsiteY34" fmla="*/ 1138990 h 2743200"/>
              <a:gd name="connsiteX35" fmla="*/ 3352800 w 4106779"/>
              <a:gd name="connsiteY35" fmla="*/ 1283369 h 2743200"/>
              <a:gd name="connsiteX36" fmla="*/ 3384884 w 4106779"/>
              <a:gd name="connsiteY36" fmla="*/ 1331495 h 2743200"/>
              <a:gd name="connsiteX37" fmla="*/ 3465095 w 4106779"/>
              <a:gd name="connsiteY37" fmla="*/ 1411705 h 2743200"/>
              <a:gd name="connsiteX38" fmla="*/ 3497179 w 4106779"/>
              <a:gd name="connsiteY38" fmla="*/ 1459832 h 2743200"/>
              <a:gd name="connsiteX39" fmla="*/ 3593432 w 4106779"/>
              <a:gd name="connsiteY39" fmla="*/ 1540042 h 2743200"/>
              <a:gd name="connsiteX40" fmla="*/ 3657600 w 4106779"/>
              <a:gd name="connsiteY40" fmla="*/ 1652337 h 2743200"/>
              <a:gd name="connsiteX41" fmla="*/ 3689684 w 4106779"/>
              <a:gd name="connsiteY41" fmla="*/ 1700463 h 2743200"/>
              <a:gd name="connsiteX42" fmla="*/ 3721769 w 4106779"/>
              <a:gd name="connsiteY42" fmla="*/ 1764632 h 2743200"/>
              <a:gd name="connsiteX43" fmla="*/ 3753853 w 4106779"/>
              <a:gd name="connsiteY43" fmla="*/ 1812758 h 2743200"/>
              <a:gd name="connsiteX44" fmla="*/ 3801979 w 4106779"/>
              <a:gd name="connsiteY44" fmla="*/ 1892969 h 2743200"/>
              <a:gd name="connsiteX45" fmla="*/ 3818021 w 4106779"/>
              <a:gd name="connsiteY45" fmla="*/ 1957137 h 2743200"/>
              <a:gd name="connsiteX46" fmla="*/ 3898232 w 4106779"/>
              <a:gd name="connsiteY46" fmla="*/ 2069432 h 2743200"/>
              <a:gd name="connsiteX47" fmla="*/ 3914274 w 4106779"/>
              <a:gd name="connsiteY47" fmla="*/ 2117558 h 2743200"/>
              <a:gd name="connsiteX48" fmla="*/ 3930316 w 4106779"/>
              <a:gd name="connsiteY48" fmla="*/ 2181727 h 2743200"/>
              <a:gd name="connsiteX49" fmla="*/ 3962400 w 4106779"/>
              <a:gd name="connsiteY49" fmla="*/ 2229853 h 2743200"/>
              <a:gd name="connsiteX50" fmla="*/ 4010527 w 4106779"/>
              <a:gd name="connsiteY50" fmla="*/ 2326105 h 2743200"/>
              <a:gd name="connsiteX51" fmla="*/ 4026569 w 4106779"/>
              <a:gd name="connsiteY51" fmla="*/ 2422358 h 2743200"/>
              <a:gd name="connsiteX52" fmla="*/ 4042611 w 4106779"/>
              <a:gd name="connsiteY52" fmla="*/ 2470484 h 2743200"/>
              <a:gd name="connsiteX53" fmla="*/ 4074695 w 4106779"/>
              <a:gd name="connsiteY53" fmla="*/ 2614863 h 2743200"/>
              <a:gd name="connsiteX54" fmla="*/ 4106779 w 4106779"/>
              <a:gd name="connsiteY5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06779" h="2743200">
                <a:moveTo>
                  <a:pt x="0" y="0"/>
                </a:moveTo>
                <a:cubicBezTo>
                  <a:pt x="53474" y="10695"/>
                  <a:pt x="108687" y="14839"/>
                  <a:pt x="160421" y="32084"/>
                </a:cubicBezTo>
                <a:cubicBezTo>
                  <a:pt x="212806" y="49546"/>
                  <a:pt x="226809" y="56425"/>
                  <a:pt x="288758" y="64169"/>
                </a:cubicBezTo>
                <a:cubicBezTo>
                  <a:pt x="347365" y="71495"/>
                  <a:pt x="406400" y="74864"/>
                  <a:pt x="465221" y="80211"/>
                </a:cubicBezTo>
                <a:lnTo>
                  <a:pt x="545432" y="96253"/>
                </a:lnTo>
                <a:cubicBezTo>
                  <a:pt x="627049" y="111092"/>
                  <a:pt x="669855" y="116319"/>
                  <a:pt x="753979" y="128337"/>
                </a:cubicBezTo>
                <a:cubicBezTo>
                  <a:pt x="770021" y="133684"/>
                  <a:pt x="785792" y="139930"/>
                  <a:pt x="802106" y="144379"/>
                </a:cubicBezTo>
                <a:cubicBezTo>
                  <a:pt x="844648" y="155981"/>
                  <a:pt x="888609" y="162519"/>
                  <a:pt x="930442" y="176463"/>
                </a:cubicBezTo>
                <a:cubicBezTo>
                  <a:pt x="1045840" y="214928"/>
                  <a:pt x="901725" y="168258"/>
                  <a:pt x="1042737" y="208548"/>
                </a:cubicBezTo>
                <a:cubicBezTo>
                  <a:pt x="1203786" y="254563"/>
                  <a:pt x="954495" y="190498"/>
                  <a:pt x="1155032" y="240632"/>
                </a:cubicBezTo>
                <a:cubicBezTo>
                  <a:pt x="1171074" y="251327"/>
                  <a:pt x="1185257" y="265556"/>
                  <a:pt x="1203158" y="272716"/>
                </a:cubicBezTo>
                <a:cubicBezTo>
                  <a:pt x="1239303" y="287174"/>
                  <a:pt x="1278245" y="293351"/>
                  <a:pt x="1315453" y="304800"/>
                </a:cubicBezTo>
                <a:cubicBezTo>
                  <a:pt x="1347777" y="314746"/>
                  <a:pt x="1379622" y="326189"/>
                  <a:pt x="1411706" y="336884"/>
                </a:cubicBezTo>
                <a:lnTo>
                  <a:pt x="1459832" y="352927"/>
                </a:lnTo>
                <a:cubicBezTo>
                  <a:pt x="1475874" y="358274"/>
                  <a:pt x="1493888" y="359589"/>
                  <a:pt x="1507958" y="368969"/>
                </a:cubicBezTo>
                <a:cubicBezTo>
                  <a:pt x="1570154" y="410433"/>
                  <a:pt x="1537793" y="394956"/>
                  <a:pt x="1604211" y="417095"/>
                </a:cubicBezTo>
                <a:cubicBezTo>
                  <a:pt x="1713564" y="489997"/>
                  <a:pt x="1575684" y="407586"/>
                  <a:pt x="1748590" y="465221"/>
                </a:cubicBezTo>
                <a:cubicBezTo>
                  <a:pt x="1766881" y="471318"/>
                  <a:pt x="1779471" y="488683"/>
                  <a:pt x="1796716" y="497305"/>
                </a:cubicBezTo>
                <a:cubicBezTo>
                  <a:pt x="1811841" y="504867"/>
                  <a:pt x="1829717" y="505786"/>
                  <a:pt x="1844842" y="513348"/>
                </a:cubicBezTo>
                <a:cubicBezTo>
                  <a:pt x="2015192" y="598524"/>
                  <a:pt x="1779822" y="500997"/>
                  <a:pt x="1941095" y="561474"/>
                </a:cubicBezTo>
                <a:cubicBezTo>
                  <a:pt x="2119673" y="628440"/>
                  <a:pt x="1915340" y="558236"/>
                  <a:pt x="2117558" y="625642"/>
                </a:cubicBezTo>
                <a:lnTo>
                  <a:pt x="2165684" y="641684"/>
                </a:lnTo>
                <a:cubicBezTo>
                  <a:pt x="2209094" y="670624"/>
                  <a:pt x="2227096" y="685500"/>
                  <a:pt x="2277979" y="705853"/>
                </a:cubicBezTo>
                <a:cubicBezTo>
                  <a:pt x="2309380" y="718413"/>
                  <a:pt x="2342148" y="727242"/>
                  <a:pt x="2374232" y="737937"/>
                </a:cubicBezTo>
                <a:cubicBezTo>
                  <a:pt x="2390274" y="743284"/>
                  <a:pt x="2407233" y="746417"/>
                  <a:pt x="2422358" y="753979"/>
                </a:cubicBezTo>
                <a:cubicBezTo>
                  <a:pt x="2443748" y="764674"/>
                  <a:pt x="2465764" y="774198"/>
                  <a:pt x="2486527" y="786063"/>
                </a:cubicBezTo>
                <a:cubicBezTo>
                  <a:pt x="2593304" y="847079"/>
                  <a:pt x="2462842" y="794211"/>
                  <a:pt x="2630906" y="850232"/>
                </a:cubicBezTo>
                <a:lnTo>
                  <a:pt x="2679032" y="866274"/>
                </a:lnTo>
                <a:cubicBezTo>
                  <a:pt x="2731329" y="918571"/>
                  <a:pt x="2711439" y="913029"/>
                  <a:pt x="2775284" y="930442"/>
                </a:cubicBezTo>
                <a:cubicBezTo>
                  <a:pt x="2817826" y="942044"/>
                  <a:pt x="2903621" y="962527"/>
                  <a:pt x="2903621" y="962527"/>
                </a:cubicBezTo>
                <a:cubicBezTo>
                  <a:pt x="3020882" y="1040699"/>
                  <a:pt x="2873435" y="945277"/>
                  <a:pt x="3015916" y="1026695"/>
                </a:cubicBezTo>
                <a:cubicBezTo>
                  <a:pt x="3032656" y="1036261"/>
                  <a:pt x="3048987" y="1046735"/>
                  <a:pt x="3064042" y="1058779"/>
                </a:cubicBezTo>
                <a:cubicBezTo>
                  <a:pt x="3075853" y="1068227"/>
                  <a:pt x="3083158" y="1083081"/>
                  <a:pt x="3096127" y="1090863"/>
                </a:cubicBezTo>
                <a:cubicBezTo>
                  <a:pt x="3110627" y="1099563"/>
                  <a:pt x="3128211" y="1101558"/>
                  <a:pt x="3144253" y="1106905"/>
                </a:cubicBezTo>
                <a:cubicBezTo>
                  <a:pt x="3154948" y="1117600"/>
                  <a:pt x="3164237" y="1129915"/>
                  <a:pt x="3176337" y="1138990"/>
                </a:cubicBezTo>
                <a:cubicBezTo>
                  <a:pt x="3245175" y="1190619"/>
                  <a:pt x="3303057" y="1208754"/>
                  <a:pt x="3352800" y="1283369"/>
                </a:cubicBezTo>
                <a:cubicBezTo>
                  <a:pt x="3363495" y="1299411"/>
                  <a:pt x="3372188" y="1316985"/>
                  <a:pt x="3384884" y="1331495"/>
                </a:cubicBezTo>
                <a:cubicBezTo>
                  <a:pt x="3409783" y="1359951"/>
                  <a:pt x="3444121" y="1380244"/>
                  <a:pt x="3465095" y="1411705"/>
                </a:cubicBezTo>
                <a:cubicBezTo>
                  <a:pt x="3475790" y="1427747"/>
                  <a:pt x="3484836" y="1445020"/>
                  <a:pt x="3497179" y="1459832"/>
                </a:cubicBezTo>
                <a:cubicBezTo>
                  <a:pt x="3535777" y="1506149"/>
                  <a:pt x="3546113" y="1508496"/>
                  <a:pt x="3593432" y="1540042"/>
                </a:cubicBezTo>
                <a:cubicBezTo>
                  <a:pt x="3671604" y="1657303"/>
                  <a:pt x="3576182" y="1509856"/>
                  <a:pt x="3657600" y="1652337"/>
                </a:cubicBezTo>
                <a:cubicBezTo>
                  <a:pt x="3667166" y="1669077"/>
                  <a:pt x="3680118" y="1683723"/>
                  <a:pt x="3689684" y="1700463"/>
                </a:cubicBezTo>
                <a:cubicBezTo>
                  <a:pt x="3701549" y="1721227"/>
                  <a:pt x="3709904" y="1743868"/>
                  <a:pt x="3721769" y="1764632"/>
                </a:cubicBezTo>
                <a:cubicBezTo>
                  <a:pt x="3731335" y="1781372"/>
                  <a:pt x="3745231" y="1795513"/>
                  <a:pt x="3753853" y="1812758"/>
                </a:cubicBezTo>
                <a:cubicBezTo>
                  <a:pt x="3795503" y="1896059"/>
                  <a:pt x="3739311" y="1830299"/>
                  <a:pt x="3801979" y="1892969"/>
                </a:cubicBezTo>
                <a:cubicBezTo>
                  <a:pt x="3807326" y="1914358"/>
                  <a:pt x="3809336" y="1936872"/>
                  <a:pt x="3818021" y="1957137"/>
                </a:cubicBezTo>
                <a:cubicBezTo>
                  <a:pt x="3825838" y="1975376"/>
                  <a:pt x="3892759" y="2062135"/>
                  <a:pt x="3898232" y="2069432"/>
                </a:cubicBezTo>
                <a:cubicBezTo>
                  <a:pt x="3903579" y="2085474"/>
                  <a:pt x="3909629" y="2101299"/>
                  <a:pt x="3914274" y="2117558"/>
                </a:cubicBezTo>
                <a:cubicBezTo>
                  <a:pt x="3920331" y="2138758"/>
                  <a:pt x="3921631" y="2161462"/>
                  <a:pt x="3930316" y="2181727"/>
                </a:cubicBezTo>
                <a:cubicBezTo>
                  <a:pt x="3937911" y="2199448"/>
                  <a:pt x="3953778" y="2212608"/>
                  <a:pt x="3962400" y="2229853"/>
                </a:cubicBezTo>
                <a:cubicBezTo>
                  <a:pt x="4028813" y="2362678"/>
                  <a:pt x="3918582" y="2188191"/>
                  <a:pt x="4010527" y="2326105"/>
                </a:cubicBezTo>
                <a:cubicBezTo>
                  <a:pt x="4015874" y="2358189"/>
                  <a:pt x="4019513" y="2390606"/>
                  <a:pt x="4026569" y="2422358"/>
                </a:cubicBezTo>
                <a:cubicBezTo>
                  <a:pt x="4030237" y="2438865"/>
                  <a:pt x="4038943" y="2453977"/>
                  <a:pt x="4042611" y="2470484"/>
                </a:cubicBezTo>
                <a:cubicBezTo>
                  <a:pt x="4080255" y="2639882"/>
                  <a:pt x="4038582" y="2506524"/>
                  <a:pt x="4074695" y="2614863"/>
                </a:cubicBezTo>
                <a:cubicBezTo>
                  <a:pt x="4091806" y="2734644"/>
                  <a:pt x="4064000" y="2700421"/>
                  <a:pt x="4106779" y="274320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7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815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dirty="0">
                <a:latin typeface="Arial,Bold"/>
              </a:rPr>
              <a:t>Parámetros y </a:t>
            </a:r>
            <a:r>
              <a:rPr lang="es-CL" b="1" dirty="0" smtClean="0">
                <a:latin typeface="Arial,Bold"/>
              </a:rPr>
              <a:t>los Modos </a:t>
            </a:r>
            <a:r>
              <a:rPr lang="es-CL" b="1" dirty="0">
                <a:latin typeface="Arial,Bold"/>
              </a:rPr>
              <a:t>de Parámetros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705771" y="1377735"/>
            <a:ext cx="6256503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New,Bold"/>
              </a:rPr>
              <a:t>CREATE OR REPLACE PROCEDURE </a:t>
            </a:r>
            <a:r>
              <a:rPr lang="en-US" dirty="0" err="1" smtClean="0">
                <a:solidFill>
                  <a:srgbClr val="000000"/>
                </a:solidFill>
                <a:latin typeface="CourierNew,Bold"/>
              </a:rPr>
              <a:t>formato_fono</a:t>
            </a:r>
            <a:endParaRPr lang="en-US" dirty="0">
              <a:solidFill>
                <a:srgbClr val="000000"/>
              </a:solidFill>
              <a:latin typeface="CourierNew,Bold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New,Bold"/>
              </a:rPr>
              <a:t>	(</a:t>
            </a:r>
            <a:r>
              <a:rPr lang="en-US" dirty="0" err="1">
                <a:solidFill>
                  <a:srgbClr val="FF0000"/>
                </a:solidFill>
                <a:latin typeface="CourierNew,Bold"/>
              </a:rPr>
              <a:t>fono_nro</a:t>
            </a:r>
            <a:r>
              <a:rPr lang="en-US" dirty="0" smtClean="0">
                <a:solidFill>
                  <a:srgbClr val="FF0000"/>
                </a:solidFill>
                <a:latin typeface="CourierNew,Bold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New,Bold"/>
              </a:rPr>
              <a:t>IN OUT </a:t>
            </a:r>
            <a:r>
              <a:rPr lang="en-US" dirty="0">
                <a:solidFill>
                  <a:srgbClr val="000000"/>
                </a:solidFill>
                <a:latin typeface="CourierNew,Bold"/>
              </a:rPr>
              <a:t>VARCHAR2) IS</a:t>
            </a:r>
          </a:p>
          <a:p>
            <a:r>
              <a:rPr lang="es-CL" dirty="0">
                <a:solidFill>
                  <a:srgbClr val="000000"/>
                </a:solidFill>
                <a:latin typeface="CourierNew,Bold"/>
              </a:rPr>
              <a:t>BEGIN</a:t>
            </a: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</a:t>
            </a:r>
            <a:r>
              <a:rPr lang="es-CL" dirty="0" err="1" smtClean="0">
                <a:solidFill>
                  <a:srgbClr val="000000"/>
                </a:solidFill>
                <a:latin typeface="CourierNew,Bold"/>
              </a:rPr>
              <a:t>fono_nro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 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:= 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'(+' </a:t>
            </a:r>
            <a:r>
              <a:rPr lang="es-CL" dirty="0">
                <a:solidFill>
                  <a:srgbClr val="000000"/>
                </a:solidFill>
                <a:latin typeface="CourierNew,Bold"/>
              </a:rPr>
              <a:t>|| 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SUBSTR(fono_nro,1,2) 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|| ') '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 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||</a:t>
            </a: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			SUBSTR(fono_nro,3,1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) 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|| '-' ||</a:t>
            </a: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			SUBSTR(fono_nro,4,4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) 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|| '-' ||</a:t>
            </a:r>
          </a:p>
          <a:p>
            <a:r>
              <a:rPr lang="es-CL" dirty="0" smtClean="0">
                <a:solidFill>
                  <a:srgbClr val="000000"/>
                </a:solidFill>
                <a:latin typeface="CourierNew,Bold"/>
              </a:rPr>
              <a:t>				SUBSTR(fono_nro,8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);</a:t>
            </a:r>
            <a:endParaRPr lang="es-CL" dirty="0">
              <a:solidFill>
                <a:srgbClr val="000000"/>
              </a:solidFill>
              <a:latin typeface="CourierNew,Bold"/>
            </a:endParaRPr>
          </a:p>
          <a:p>
            <a:r>
              <a:rPr lang="es-CL" dirty="0">
                <a:solidFill>
                  <a:srgbClr val="000000"/>
                </a:solidFill>
                <a:latin typeface="CourierNew,Bold"/>
              </a:rPr>
              <a:t>END </a:t>
            </a:r>
            <a:r>
              <a:rPr lang="es-CL" dirty="0" err="1" smtClean="0">
                <a:solidFill>
                  <a:srgbClr val="000000"/>
                </a:solidFill>
                <a:latin typeface="CourierNew,Bold"/>
              </a:rPr>
              <a:t>formato_fono</a:t>
            </a:r>
            <a:r>
              <a:rPr lang="es-CL" dirty="0" smtClean="0">
                <a:solidFill>
                  <a:srgbClr val="000000"/>
                </a:solidFill>
                <a:latin typeface="CourierNew,Bold"/>
              </a:rPr>
              <a:t>;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548883" y="4163666"/>
            <a:ext cx="17139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b="1" dirty="0" smtClean="0">
                <a:latin typeface="Arial,Bold"/>
              </a:rPr>
              <a:t>‘56963301575</a:t>
            </a:r>
            <a:r>
              <a:rPr lang="es-CL" b="1" dirty="0">
                <a:latin typeface="Arial,Bold"/>
              </a:rPr>
              <a:t>'</a:t>
            </a:r>
            <a:endParaRPr lang="es-CL" dirty="0"/>
          </a:p>
        </p:txBody>
      </p:sp>
      <p:sp>
        <p:nvSpPr>
          <p:cNvPr id="15" name="Rectángulo 14"/>
          <p:cNvSpPr/>
          <p:nvPr/>
        </p:nvSpPr>
        <p:spPr>
          <a:xfrm>
            <a:off x="6218884" y="4177514"/>
            <a:ext cx="22204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b="1" dirty="0" smtClean="0">
                <a:latin typeface="Arial,Bold"/>
              </a:rPr>
              <a:t>‘(+56) 9-6330-1575</a:t>
            </a:r>
            <a:r>
              <a:rPr lang="es-CL" b="1" dirty="0">
                <a:latin typeface="Arial,Bold"/>
              </a:rPr>
              <a:t>'</a:t>
            </a:r>
            <a:endParaRPr lang="es-CL" dirty="0"/>
          </a:p>
        </p:txBody>
      </p:sp>
      <p:sp>
        <p:nvSpPr>
          <p:cNvPr id="9" name="Flecha derecha 8"/>
          <p:cNvSpPr/>
          <p:nvPr/>
        </p:nvSpPr>
        <p:spPr>
          <a:xfrm rot="18702962">
            <a:off x="2310259" y="3813466"/>
            <a:ext cx="786063" cy="528389"/>
          </a:xfrm>
          <a:prstGeom prst="rightArrow">
            <a:avLst>
              <a:gd name="adj1" fmla="val 27199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lecha derecha 16"/>
          <p:cNvSpPr/>
          <p:nvPr/>
        </p:nvSpPr>
        <p:spPr>
          <a:xfrm rot="2584835">
            <a:off x="5358332" y="3805696"/>
            <a:ext cx="786063" cy="528389"/>
          </a:xfrm>
          <a:prstGeom prst="rightArrow">
            <a:avLst>
              <a:gd name="adj1" fmla="val 27199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705771" y="4810486"/>
            <a:ext cx="82349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el ejemplo de la diapositiva se crea un procedimiento con un parámetro IN OUT para aceptar </a:t>
            </a:r>
            <a:r>
              <a:rPr lang="es-ES" dirty="0" smtClean="0"/>
              <a:t>una cadena </a:t>
            </a:r>
            <a:r>
              <a:rPr lang="es-ES" dirty="0"/>
              <a:t>de </a:t>
            </a:r>
            <a:r>
              <a:rPr lang="es-ES" dirty="0" smtClean="0"/>
              <a:t>caracteres </a:t>
            </a:r>
            <a:r>
              <a:rPr lang="es-ES" dirty="0"/>
              <a:t>que contenga los dígitos de un número de teléfono. El </a:t>
            </a:r>
            <a:r>
              <a:rPr lang="es-ES" dirty="0" smtClean="0"/>
              <a:t>procedimiento devuelve </a:t>
            </a:r>
            <a:r>
              <a:rPr lang="es-ES" dirty="0"/>
              <a:t>el número de teléfono con </a:t>
            </a:r>
            <a:r>
              <a:rPr lang="es-ES" dirty="0" smtClean="0"/>
              <a:t>el código del país </a:t>
            </a:r>
            <a:r>
              <a:rPr lang="es-ES" dirty="0"/>
              <a:t>entre </a:t>
            </a:r>
            <a:r>
              <a:rPr lang="es-ES" dirty="0" smtClean="0"/>
              <a:t>paréntesis, luego el código de área </a:t>
            </a:r>
            <a:r>
              <a:rPr lang="es-ES" dirty="0"/>
              <a:t>y un </a:t>
            </a:r>
            <a:r>
              <a:rPr lang="es-ES" dirty="0" err="1"/>
              <a:t>guión</a:t>
            </a:r>
            <a:r>
              <a:rPr lang="es-ES" dirty="0"/>
              <a:t> </a:t>
            </a:r>
            <a:r>
              <a:rPr lang="es-ES" dirty="0" smtClean="0"/>
              <a:t>se utiliza para separar el resto de los números en grupos de 4.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45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8" name="Rectángulo 7"/>
          <p:cNvSpPr/>
          <p:nvPr/>
        </p:nvSpPr>
        <p:spPr>
          <a:xfrm>
            <a:off x="705770" y="1041507"/>
            <a:ext cx="6263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bloque PL/SQL </a:t>
            </a:r>
            <a:r>
              <a:rPr lang="es-ES" dirty="0" smtClean="0"/>
              <a:t>de una FUNCIÓN debe </a:t>
            </a:r>
            <a:r>
              <a:rPr lang="es-ES" dirty="0"/>
              <a:t>tener al menos una sentencia RETURN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831273" y="1974374"/>
            <a:ext cx="59436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New,Bold"/>
              </a:rPr>
              <a:t>CREATE [OR REPLACE] FUNCTION </a:t>
            </a:r>
            <a:r>
              <a:rPr lang="en-US" i="1" dirty="0" err="1" smtClean="0">
                <a:latin typeface="CourierNew,BoldItalic"/>
              </a:rPr>
              <a:t>nombre_función</a:t>
            </a:r>
            <a:endParaRPr lang="en-US" i="1" dirty="0" smtClean="0">
              <a:latin typeface="CourierNew,BoldItalic"/>
            </a:endParaRPr>
          </a:p>
          <a:p>
            <a:r>
              <a:rPr lang="es-CL" dirty="0" smtClean="0">
                <a:latin typeface="CourierNew,Bold"/>
              </a:rPr>
              <a:t>	[(</a:t>
            </a:r>
            <a:r>
              <a:rPr lang="es-CL" i="1" dirty="0" smtClean="0">
                <a:latin typeface="CourierNew,BoldItalic"/>
              </a:rPr>
              <a:t>parámetro1 </a:t>
            </a:r>
            <a:r>
              <a:rPr lang="es-CL" dirty="0">
                <a:latin typeface="CourierNew,Bold"/>
              </a:rPr>
              <a:t>[</a:t>
            </a:r>
            <a:r>
              <a:rPr lang="es-CL" i="1" dirty="0" smtClean="0">
                <a:latin typeface="CourierNew,BoldItalic"/>
              </a:rPr>
              <a:t>modo1</a:t>
            </a:r>
            <a:r>
              <a:rPr lang="es-CL" dirty="0">
                <a:latin typeface="CourierNew,Bold"/>
              </a:rPr>
              <a:t>] </a:t>
            </a:r>
            <a:r>
              <a:rPr lang="es-CL" i="1" dirty="0" smtClean="0">
                <a:latin typeface="CourierNew,BoldItalic"/>
              </a:rPr>
              <a:t>tipo_dato1</a:t>
            </a:r>
            <a:r>
              <a:rPr lang="es-CL" i="1" dirty="0">
                <a:latin typeface="CourierNew,BoldItalic"/>
              </a:rPr>
              <a:t>, </a:t>
            </a:r>
            <a:r>
              <a:rPr lang="es-CL" dirty="0">
                <a:latin typeface="CourierNew,Bold"/>
              </a:rPr>
              <a:t>. . .)]</a:t>
            </a:r>
          </a:p>
          <a:p>
            <a:r>
              <a:rPr lang="es-CL" dirty="0">
                <a:latin typeface="CourierNew,Bold"/>
              </a:rPr>
              <a:t>RETURN </a:t>
            </a:r>
            <a:r>
              <a:rPr lang="es-CL" i="1" dirty="0" err="1" smtClean="0">
                <a:latin typeface="CourierNew,BoldItalic"/>
              </a:rPr>
              <a:t>tipo_dato</a:t>
            </a:r>
            <a:r>
              <a:rPr lang="es-CL" i="1" dirty="0" smtClean="0">
                <a:latin typeface="CourierNew,BoldItalic"/>
              </a:rPr>
              <a:t> </a:t>
            </a:r>
            <a:r>
              <a:rPr lang="es-CL" dirty="0">
                <a:latin typeface="CourierNew,Bold"/>
              </a:rPr>
              <a:t>IS|AS</a:t>
            </a:r>
          </a:p>
          <a:p>
            <a:r>
              <a:rPr lang="es-CL" dirty="0" smtClean="0">
                <a:latin typeface="CourierNew,Bold"/>
              </a:rPr>
              <a:t>	[</a:t>
            </a:r>
            <a:r>
              <a:rPr lang="es-CL" i="1" dirty="0" err="1" smtClean="0">
                <a:latin typeface="CourierNew,BoldItalic"/>
              </a:rPr>
              <a:t>declaraciones_variables_locales</a:t>
            </a:r>
            <a:r>
              <a:rPr lang="es-CL" dirty="0" smtClean="0">
                <a:latin typeface="CourierNew,Bold"/>
              </a:rPr>
              <a:t>;</a:t>
            </a:r>
            <a:endParaRPr lang="es-CL" dirty="0">
              <a:latin typeface="CourierNew,Bold"/>
            </a:endParaRPr>
          </a:p>
          <a:p>
            <a:r>
              <a:rPr lang="es-CL" dirty="0" smtClean="0">
                <a:latin typeface="CourierNew,Bold"/>
              </a:rPr>
              <a:t>	. </a:t>
            </a:r>
            <a:r>
              <a:rPr lang="es-CL" dirty="0">
                <a:latin typeface="CourierNew,Bold"/>
              </a:rPr>
              <a:t>. .]</a:t>
            </a:r>
          </a:p>
          <a:p>
            <a:r>
              <a:rPr lang="es-CL" dirty="0">
                <a:latin typeface="CourierNew,Bold"/>
              </a:rPr>
              <a:t>BEGIN</a:t>
            </a:r>
          </a:p>
          <a:p>
            <a:r>
              <a:rPr lang="es-CL" dirty="0" smtClean="0">
                <a:latin typeface="CourierNew,Bold"/>
              </a:rPr>
              <a:t>	-- </a:t>
            </a:r>
            <a:r>
              <a:rPr lang="es-CL" i="1" dirty="0" smtClean="0">
                <a:latin typeface="CourierNew,BoldItalic"/>
              </a:rPr>
              <a:t>acciones;</a:t>
            </a:r>
            <a:endParaRPr lang="es-CL" i="1" dirty="0">
              <a:latin typeface="CourierNew,BoldItalic"/>
            </a:endParaRPr>
          </a:p>
          <a:p>
            <a:r>
              <a:rPr lang="es-CL" dirty="0" smtClean="0">
                <a:latin typeface="CourierNew,Bold"/>
              </a:rPr>
              <a:t>	RETURN </a:t>
            </a:r>
            <a:r>
              <a:rPr lang="es-CL" i="1" dirty="0" smtClean="0">
                <a:latin typeface="CourierNew,BoldItalic"/>
              </a:rPr>
              <a:t>expresión</a:t>
            </a:r>
            <a:r>
              <a:rPr lang="es-CL" dirty="0">
                <a:latin typeface="CourierNew,Bold"/>
              </a:rPr>
              <a:t>;</a:t>
            </a:r>
          </a:p>
          <a:p>
            <a:r>
              <a:rPr lang="es-CL" dirty="0">
                <a:latin typeface="CourierNew,Bold"/>
              </a:rPr>
              <a:t>END </a:t>
            </a:r>
            <a:r>
              <a:rPr lang="es-CL" dirty="0" smtClean="0">
                <a:latin typeface="CourierNew,Bold"/>
              </a:rPr>
              <a:t>[</a:t>
            </a:r>
            <a:r>
              <a:rPr lang="en-US" i="1" dirty="0" err="1" smtClean="0">
                <a:latin typeface="CourierNew,BoldItalic"/>
              </a:rPr>
              <a:t>nombre_función</a:t>
            </a:r>
            <a:r>
              <a:rPr lang="es-CL" dirty="0" smtClean="0">
                <a:latin typeface="CourierNew,Bold"/>
              </a:rPr>
              <a:t>];</a:t>
            </a:r>
            <a:endParaRPr lang="es-C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31273" y="2840182"/>
            <a:ext cx="4031672" cy="1719515"/>
          </a:xfrm>
          <a:prstGeom prst="roundRect">
            <a:avLst/>
          </a:prstGeom>
          <a:noFill/>
          <a:ln w="38100" cap="flat" cmpd="sng" algn="ctr">
            <a:solidFill>
              <a:srgbClr val="F4020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4886602" y="351527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  <a:latin typeface="Arial,Bold"/>
              </a:rPr>
              <a:t>Bloque PL/SQL</a:t>
            </a:r>
            <a:endParaRPr lang="es-CL" dirty="0"/>
          </a:p>
        </p:txBody>
      </p:sp>
      <p:sp>
        <p:nvSpPr>
          <p:cNvPr id="13" name="Rectángulo 12"/>
          <p:cNvSpPr/>
          <p:nvPr/>
        </p:nvSpPr>
        <p:spPr>
          <a:xfrm>
            <a:off x="575124" y="4846233"/>
            <a:ext cx="8429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imesNewRoman"/>
              </a:rPr>
              <a:t>• </a:t>
            </a:r>
            <a:r>
              <a:rPr lang="es-ES" dirty="0">
                <a:latin typeface="TimesNewRoman"/>
              </a:rPr>
              <a:t>La opción </a:t>
            </a:r>
            <a:r>
              <a:rPr lang="es-ES" dirty="0">
                <a:latin typeface="CourierNew"/>
              </a:rPr>
              <a:t>REPLACE </a:t>
            </a:r>
            <a:r>
              <a:rPr lang="es-ES" dirty="0">
                <a:latin typeface="TimesNewRoman"/>
              </a:rPr>
              <a:t>indica que si la función existe, se borrará y se sustituirá por la </a:t>
            </a:r>
            <a:r>
              <a:rPr lang="es-ES" dirty="0" smtClean="0">
                <a:latin typeface="TimesNewRoman"/>
              </a:rPr>
              <a:t>nueva versión </a:t>
            </a:r>
            <a:r>
              <a:rPr lang="es-ES" dirty="0">
                <a:latin typeface="TimesNewRoman"/>
              </a:rPr>
              <a:t>creada por la sentencia.</a:t>
            </a:r>
          </a:p>
          <a:p>
            <a:r>
              <a:rPr lang="es-ES" dirty="0">
                <a:latin typeface="TimesNewRoman"/>
              </a:rPr>
              <a:t>• El tipo de dato </a:t>
            </a:r>
            <a:r>
              <a:rPr lang="es-ES" dirty="0">
                <a:latin typeface="CourierNew"/>
              </a:rPr>
              <a:t>RETURN </a:t>
            </a:r>
            <a:r>
              <a:rPr lang="es-ES" dirty="0">
                <a:latin typeface="TimesNewRoman"/>
              </a:rPr>
              <a:t>no debe incluir una especificación de tamaño.</a:t>
            </a:r>
          </a:p>
          <a:p>
            <a:r>
              <a:rPr lang="es-ES" dirty="0">
                <a:latin typeface="TimesNewRoman"/>
              </a:rPr>
              <a:t>• El bloque PL/SQL empieza por </a:t>
            </a:r>
            <a:r>
              <a:rPr lang="es-ES" dirty="0">
                <a:latin typeface="CourierNew"/>
              </a:rPr>
              <a:t>BEGIN </a:t>
            </a:r>
            <a:r>
              <a:rPr lang="es-ES" dirty="0">
                <a:latin typeface="TimesNewRoman"/>
              </a:rPr>
              <a:t>después de la declaración de todas las variables </a:t>
            </a:r>
            <a:r>
              <a:rPr lang="es-ES" dirty="0" smtClean="0">
                <a:latin typeface="TimesNewRoman"/>
              </a:rPr>
              <a:t>locales y </a:t>
            </a:r>
            <a:r>
              <a:rPr lang="es-ES" dirty="0">
                <a:latin typeface="TimesNewRoman"/>
              </a:rPr>
              <a:t>termina en </a:t>
            </a:r>
            <a:r>
              <a:rPr lang="es-ES" dirty="0">
                <a:latin typeface="CourierNew"/>
              </a:rPr>
              <a:t>END</a:t>
            </a:r>
            <a:r>
              <a:rPr lang="es-ES" dirty="0">
                <a:latin typeface="TimesNewRoman"/>
              </a:rPr>
              <a:t>, seguido opcionalmente por </a:t>
            </a:r>
            <a:r>
              <a:rPr lang="es-ES" i="1" dirty="0" err="1" smtClean="0">
                <a:latin typeface="CourierNew,Italic"/>
              </a:rPr>
              <a:t>nombre_función</a:t>
            </a:r>
            <a:r>
              <a:rPr lang="es-ES" dirty="0" smtClean="0">
                <a:latin typeface="TimesNewRoman"/>
              </a:rPr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32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954595"/>
            <a:ext cx="5444837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New,Bold"/>
              </a:rPr>
              <a:t>CREATE OR REPLACE FUNCTION </a:t>
            </a:r>
            <a:r>
              <a:rPr lang="en-US" dirty="0" err="1" smtClean="0">
                <a:latin typeface="CourierNew,Bold"/>
              </a:rPr>
              <a:t>obten_sueldo</a:t>
            </a:r>
            <a:endParaRPr lang="en-US" dirty="0">
              <a:latin typeface="CourierNew,Bold"/>
            </a:endParaRPr>
          </a:p>
          <a:p>
            <a:r>
              <a:rPr lang="en-US" dirty="0" smtClean="0">
                <a:latin typeface="CourierNew,Bold"/>
              </a:rPr>
              <a:t>	(</a:t>
            </a:r>
            <a:r>
              <a:rPr lang="en-US" dirty="0" err="1">
                <a:latin typeface="CourierNew,Bold"/>
              </a:rPr>
              <a:t>p_id</a:t>
            </a:r>
            <a:r>
              <a:rPr lang="en-US" dirty="0">
                <a:latin typeface="CourierNew,Bold"/>
              </a:rPr>
              <a:t> </a:t>
            </a:r>
            <a:r>
              <a:rPr lang="en-US" dirty="0" err="1">
                <a:latin typeface="CourierNew,Bold"/>
              </a:rPr>
              <a:t>employees.employee_id%TYPE</a:t>
            </a:r>
            <a:r>
              <a:rPr lang="en-US" dirty="0">
                <a:latin typeface="CourierNew,Bold"/>
              </a:rPr>
              <a:t>) </a:t>
            </a:r>
            <a:endParaRPr lang="en-US" dirty="0" smtClean="0">
              <a:latin typeface="CourierNew,Bold"/>
            </a:endParaRPr>
          </a:p>
          <a:p>
            <a:r>
              <a:rPr lang="en-US" dirty="0" smtClean="0">
                <a:latin typeface="CourierNew,Bold"/>
              </a:rPr>
              <a:t>RETURN </a:t>
            </a:r>
            <a:r>
              <a:rPr lang="en-US" dirty="0">
                <a:latin typeface="CourierNew,Bold"/>
              </a:rPr>
              <a:t>NUMBER IS</a:t>
            </a:r>
          </a:p>
          <a:p>
            <a:r>
              <a:rPr lang="es-CL" dirty="0" smtClean="0">
                <a:latin typeface="CourierNew,Bold"/>
              </a:rPr>
              <a:t>	</a:t>
            </a:r>
            <a:r>
              <a:rPr lang="es-CL" dirty="0" err="1" smtClean="0">
                <a:latin typeface="CourierNew,Bold"/>
              </a:rPr>
              <a:t>v_sueldo</a:t>
            </a:r>
            <a:r>
              <a:rPr lang="es-CL" dirty="0" smtClean="0">
                <a:latin typeface="CourierNew,Bold"/>
              </a:rPr>
              <a:t> </a:t>
            </a:r>
            <a:r>
              <a:rPr lang="es-CL" dirty="0" err="1">
                <a:latin typeface="CourierNew,Bold"/>
              </a:rPr>
              <a:t>employees.salary%TYPE</a:t>
            </a:r>
            <a:r>
              <a:rPr lang="es-CL" dirty="0">
                <a:latin typeface="CourierNew,Bold"/>
              </a:rPr>
              <a:t> := 0;</a:t>
            </a:r>
          </a:p>
          <a:p>
            <a:r>
              <a:rPr lang="es-CL" dirty="0" smtClean="0">
                <a:latin typeface="CourierNew,Bold"/>
              </a:rPr>
              <a:t>	BEGIN</a:t>
            </a:r>
            <a:endParaRPr lang="es-CL" dirty="0">
              <a:latin typeface="CourierNew,Bold"/>
            </a:endParaRPr>
          </a:p>
          <a:p>
            <a:r>
              <a:rPr lang="es-CL" dirty="0" smtClean="0">
                <a:latin typeface="CourierNew,Bold"/>
              </a:rPr>
              <a:t>		SELECT </a:t>
            </a:r>
            <a:r>
              <a:rPr lang="es-CL" dirty="0" err="1" smtClean="0">
                <a:latin typeface="CourierNew,Bold"/>
              </a:rPr>
              <a:t>salary</a:t>
            </a:r>
            <a:r>
              <a:rPr lang="es-CL" dirty="0" smtClean="0">
                <a:latin typeface="CourierNew,Bold"/>
              </a:rPr>
              <a:t> INTO </a:t>
            </a:r>
            <a:r>
              <a:rPr lang="es-CL" dirty="0" err="1" smtClean="0">
                <a:latin typeface="CourierNew,Bold"/>
              </a:rPr>
              <a:t>v_sueldo</a:t>
            </a:r>
            <a:endParaRPr lang="es-CL" dirty="0">
              <a:latin typeface="CourierNew,Bold"/>
            </a:endParaRPr>
          </a:p>
          <a:p>
            <a:r>
              <a:rPr lang="es-CL" dirty="0" smtClean="0">
                <a:latin typeface="CourierNew,Bold"/>
              </a:rPr>
              <a:t>			FROM </a:t>
            </a:r>
            <a:r>
              <a:rPr lang="es-CL" dirty="0" err="1">
                <a:latin typeface="CourierNew,Bold"/>
              </a:rPr>
              <a:t>employees</a:t>
            </a:r>
            <a:endParaRPr lang="es-CL" dirty="0">
              <a:latin typeface="CourierNew,Bold"/>
            </a:endParaRPr>
          </a:p>
          <a:p>
            <a:r>
              <a:rPr lang="es-CL" dirty="0" smtClean="0">
                <a:latin typeface="CourierNew,Bold"/>
              </a:rPr>
              <a:t>			WHERE </a:t>
            </a:r>
            <a:r>
              <a:rPr lang="es-CL" dirty="0" err="1">
                <a:latin typeface="CourierNew,Bold"/>
              </a:rPr>
              <a:t>employee_id</a:t>
            </a:r>
            <a:r>
              <a:rPr lang="es-CL" dirty="0">
                <a:latin typeface="CourierNew,Bold"/>
              </a:rPr>
              <a:t> = </a:t>
            </a:r>
            <a:r>
              <a:rPr lang="es-CL" dirty="0" err="1">
                <a:latin typeface="CourierNew,Bold"/>
              </a:rPr>
              <a:t>p_id</a:t>
            </a:r>
            <a:r>
              <a:rPr lang="es-CL" dirty="0">
                <a:latin typeface="CourierNew,Bold"/>
              </a:rPr>
              <a:t>;</a:t>
            </a:r>
          </a:p>
          <a:p>
            <a:r>
              <a:rPr lang="es-CL" dirty="0" smtClean="0">
                <a:latin typeface="CourierNew,Bold"/>
              </a:rPr>
              <a:t>		RETURN </a:t>
            </a:r>
            <a:r>
              <a:rPr lang="es-CL" dirty="0" err="1" smtClean="0">
                <a:latin typeface="CourierNew,Bold"/>
              </a:rPr>
              <a:t>v_sueldo</a:t>
            </a:r>
            <a:r>
              <a:rPr lang="es-CL" dirty="0" smtClean="0">
                <a:latin typeface="CourierNew,Bold"/>
              </a:rPr>
              <a:t>;</a:t>
            </a:r>
            <a:endParaRPr lang="es-CL" dirty="0">
              <a:latin typeface="CourierNew,Bold"/>
            </a:endParaRPr>
          </a:p>
          <a:p>
            <a:r>
              <a:rPr lang="es-CL" dirty="0" smtClean="0">
                <a:latin typeface="CourierNew,Bold"/>
              </a:rPr>
              <a:t>	END </a:t>
            </a:r>
            <a:r>
              <a:rPr lang="es-CL" dirty="0" err="1" smtClean="0">
                <a:latin typeface="CourierNew,Bold"/>
              </a:rPr>
              <a:t>obten_sueldo</a:t>
            </a:r>
            <a:r>
              <a:rPr lang="es-CL" dirty="0" smtClean="0">
                <a:latin typeface="CourierNew,Bold"/>
              </a:rPr>
              <a:t>;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705770" y="4066101"/>
            <a:ext cx="7496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NewRoman"/>
              </a:rPr>
              <a:t>La función </a:t>
            </a:r>
            <a:r>
              <a:rPr lang="es-ES" dirty="0" err="1" smtClean="0">
                <a:latin typeface="TimesNewRoman"/>
              </a:rPr>
              <a:t>obten</a:t>
            </a:r>
            <a:r>
              <a:rPr lang="es-ES" dirty="0" err="1" smtClean="0">
                <a:latin typeface="CourierNew"/>
              </a:rPr>
              <a:t>_sueldo</a:t>
            </a:r>
            <a:r>
              <a:rPr lang="es-ES" dirty="0" smtClean="0">
                <a:latin typeface="CourierNew"/>
              </a:rPr>
              <a:t> </a:t>
            </a:r>
            <a:r>
              <a:rPr lang="es-ES" dirty="0">
                <a:latin typeface="TimesNewRoman"/>
              </a:rPr>
              <a:t>se crea con un único parámetro de entrada y devuelve el salario en forma </a:t>
            </a:r>
            <a:r>
              <a:rPr lang="es-ES" dirty="0" smtClean="0">
                <a:latin typeface="TimesNewRoman"/>
              </a:rPr>
              <a:t>de </a:t>
            </a:r>
            <a:r>
              <a:rPr lang="es-CL" dirty="0" smtClean="0">
                <a:latin typeface="TimesNewRoman"/>
              </a:rPr>
              <a:t>número</a:t>
            </a:r>
            <a:r>
              <a:rPr lang="es-CL" dirty="0">
                <a:latin typeface="TimesNewRoman"/>
              </a:rPr>
              <a:t>.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1592866" y="5335223"/>
            <a:ext cx="591629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dirty="0">
                <a:latin typeface="CourierNew,Bold"/>
              </a:rPr>
              <a:t>EXECUTE </a:t>
            </a:r>
            <a:r>
              <a:rPr lang="es-CL" b="1" dirty="0" err="1" smtClean="0">
                <a:latin typeface="CourierNew,Bold"/>
              </a:rPr>
              <a:t>dbms_output.put_line</a:t>
            </a:r>
            <a:r>
              <a:rPr lang="es-CL" b="1" dirty="0" smtClean="0">
                <a:latin typeface="CourierNew,Bold"/>
              </a:rPr>
              <a:t>(</a:t>
            </a:r>
            <a:r>
              <a:rPr lang="es-CL" b="1" dirty="0" err="1" smtClean="0">
                <a:latin typeface="CourierNew,Bold"/>
              </a:rPr>
              <a:t>obten_sueldo</a:t>
            </a:r>
            <a:r>
              <a:rPr lang="es-CL" b="1" dirty="0" smtClean="0">
                <a:latin typeface="CourierNew,Bold"/>
              </a:rPr>
              <a:t>(100</a:t>
            </a:r>
            <a:r>
              <a:rPr lang="es-CL" b="1" dirty="0">
                <a:latin typeface="CourierNew,Bold"/>
              </a:rPr>
              <a:t>))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2208137" y="5196723"/>
            <a:ext cx="46857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smtClean="0">
                <a:latin typeface="CourierNew,Bold"/>
              </a:rPr>
              <a:t>VARIABLE b_salary NUMBER</a:t>
            </a:r>
          </a:p>
          <a:p>
            <a:r>
              <a:rPr lang="es-CL" b="1" smtClean="0">
                <a:latin typeface="CourierNew,Bold"/>
              </a:rPr>
              <a:t>EXECUTE :b_salary := obten_sueldo(100)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1516666" y="4752176"/>
            <a:ext cx="5874327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dirty="0">
                <a:latin typeface="CourierNew,Bold"/>
              </a:rPr>
              <a:t>DECLARE</a:t>
            </a:r>
          </a:p>
          <a:p>
            <a:r>
              <a:rPr lang="es-CL" b="1" dirty="0" smtClean="0">
                <a:latin typeface="CourierNew,Bold"/>
              </a:rPr>
              <a:t>	sal </a:t>
            </a:r>
            <a:r>
              <a:rPr lang="es-CL" b="1" dirty="0" err="1">
                <a:latin typeface="CourierNew,Bold"/>
              </a:rPr>
              <a:t>employees.salary%type</a:t>
            </a:r>
            <a:r>
              <a:rPr lang="es-CL" b="1" dirty="0">
                <a:latin typeface="CourierNew,Bold"/>
              </a:rPr>
              <a:t>;</a:t>
            </a:r>
          </a:p>
          <a:p>
            <a:r>
              <a:rPr lang="es-CL" b="1" dirty="0">
                <a:latin typeface="CourierNew,Bold"/>
              </a:rPr>
              <a:t>BEGIN</a:t>
            </a:r>
          </a:p>
          <a:p>
            <a:r>
              <a:rPr lang="es-CL" b="1" dirty="0" smtClean="0">
                <a:latin typeface="CourierNew,Bold"/>
              </a:rPr>
              <a:t>	sal </a:t>
            </a:r>
            <a:r>
              <a:rPr lang="es-CL" b="1" dirty="0">
                <a:latin typeface="CourierNew,Bold"/>
              </a:rPr>
              <a:t>:= </a:t>
            </a:r>
            <a:r>
              <a:rPr lang="es-CL" b="1" dirty="0" err="1" smtClean="0">
                <a:latin typeface="CourierNew,Bold"/>
              </a:rPr>
              <a:t>obten_sueldo</a:t>
            </a:r>
            <a:r>
              <a:rPr lang="es-CL" b="1" dirty="0" smtClean="0">
                <a:latin typeface="CourierNew,Bold"/>
              </a:rPr>
              <a:t>(100</a:t>
            </a:r>
            <a:r>
              <a:rPr lang="es-CL" b="1" dirty="0">
                <a:latin typeface="CourierNew,Bold"/>
              </a:rPr>
              <a:t>);</a:t>
            </a:r>
          </a:p>
          <a:p>
            <a:r>
              <a:rPr lang="en-US" b="1" dirty="0" smtClean="0">
                <a:latin typeface="CourierNew,Bold"/>
              </a:rPr>
              <a:t>	DBMS_OUTPUT.PUT_LINE(‘El </a:t>
            </a:r>
            <a:r>
              <a:rPr lang="en-US" b="1" dirty="0" err="1" smtClean="0">
                <a:latin typeface="CourierNew,Bold"/>
              </a:rPr>
              <a:t>sueldo</a:t>
            </a:r>
            <a:r>
              <a:rPr lang="en-US" b="1" dirty="0" smtClean="0">
                <a:latin typeface="CourierNew,Bold"/>
              </a:rPr>
              <a:t> </a:t>
            </a:r>
            <a:r>
              <a:rPr lang="en-US" b="1" dirty="0" err="1" smtClean="0">
                <a:latin typeface="CourierNew,Bold"/>
              </a:rPr>
              <a:t>es</a:t>
            </a:r>
            <a:r>
              <a:rPr lang="en-US" b="1" dirty="0">
                <a:latin typeface="CourierNew,Bold"/>
              </a:rPr>
              <a:t>: '|| </a:t>
            </a:r>
            <a:r>
              <a:rPr lang="en-US" b="1" dirty="0" err="1">
                <a:latin typeface="CourierNew,Bold"/>
              </a:rPr>
              <a:t>sal</a:t>
            </a:r>
            <a:r>
              <a:rPr lang="en-US" b="1" dirty="0">
                <a:latin typeface="CourierNew,Bold"/>
              </a:rPr>
              <a:t>);</a:t>
            </a:r>
          </a:p>
          <a:p>
            <a:r>
              <a:rPr lang="es-CL" b="1" dirty="0">
                <a:latin typeface="CourierNew,Bold"/>
              </a:rPr>
              <a:t>END;</a:t>
            </a:r>
            <a:endParaRPr lang="es-CL" dirty="0"/>
          </a:p>
        </p:txBody>
      </p:sp>
      <p:sp>
        <p:nvSpPr>
          <p:cNvPr id="14" name="Rectángulo 13"/>
          <p:cNvSpPr/>
          <p:nvPr/>
        </p:nvSpPr>
        <p:spPr>
          <a:xfrm>
            <a:off x="1901332" y="5238884"/>
            <a:ext cx="510499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b="1" dirty="0">
                <a:latin typeface="CourierNew,Bold"/>
              </a:rPr>
              <a:t>SELECT </a:t>
            </a:r>
            <a:r>
              <a:rPr lang="es-CL" b="1" dirty="0" err="1">
                <a:latin typeface="CourierNew,Bold"/>
              </a:rPr>
              <a:t>job_id</a:t>
            </a:r>
            <a:r>
              <a:rPr lang="es-CL" b="1" dirty="0">
                <a:latin typeface="CourierNew,Bold"/>
              </a:rPr>
              <a:t>, </a:t>
            </a:r>
            <a:r>
              <a:rPr lang="es-CL" b="1" dirty="0" err="1" smtClean="0">
                <a:latin typeface="CourierNew,Bold"/>
              </a:rPr>
              <a:t>obten_sueldo</a:t>
            </a:r>
            <a:r>
              <a:rPr lang="es-CL" b="1" dirty="0" smtClean="0">
                <a:latin typeface="CourierNew,Bold"/>
              </a:rPr>
              <a:t>(</a:t>
            </a:r>
            <a:r>
              <a:rPr lang="es-CL" b="1" dirty="0" err="1" smtClean="0">
                <a:latin typeface="CourierNew,Bold"/>
              </a:rPr>
              <a:t>employee_id</a:t>
            </a:r>
            <a:r>
              <a:rPr lang="es-CL" b="1" dirty="0">
                <a:latin typeface="CourierNew,Bold"/>
              </a:rPr>
              <a:t>)</a:t>
            </a:r>
          </a:p>
          <a:p>
            <a:r>
              <a:rPr lang="es-CL" b="1" dirty="0">
                <a:latin typeface="CourierNew,Bold"/>
              </a:rPr>
              <a:t>FROM </a:t>
            </a:r>
            <a:r>
              <a:rPr lang="es-CL" b="1" dirty="0" err="1">
                <a:latin typeface="CourierNew,Bold"/>
              </a:rPr>
              <a:t>employees</a:t>
            </a:r>
            <a:r>
              <a:rPr lang="es-CL" b="1" dirty="0">
                <a:latin typeface="CourierNew,Bold"/>
              </a:rPr>
              <a:t>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442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09" y="3975226"/>
            <a:ext cx="2542998" cy="216911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1107000"/>
            <a:ext cx="6223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A pesar de lo poderoso que es SQL, simplemente no ofrece la flexibilidad y la potencia que los desarrolladores necesitan para crear aplicaciones completas. </a:t>
            </a:r>
            <a:endParaRPr lang="es-CL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705771" y="2419635"/>
            <a:ext cx="783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El lenguaje PL/SQL de Oracle asegura que podamos permanecer completamente dentro del entorno Oracle independiente del sistema operativo y aún escriben aplicaciones altamente eficientes que cumplen con los requisitos de nuestros usuarios.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05772" y="2142173"/>
            <a:ext cx="8085688" cy="4278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1600" dirty="0" smtClean="0"/>
              <a:t>DECLARE </a:t>
            </a:r>
          </a:p>
          <a:p>
            <a:r>
              <a:rPr lang="es-CL" sz="1600" dirty="0" smtClean="0"/>
              <a:t>	CURSOR </a:t>
            </a:r>
            <a:r>
              <a:rPr lang="es-CL" sz="1600" dirty="0" err="1" smtClean="0"/>
              <a:t>c_employees</a:t>
            </a:r>
            <a:r>
              <a:rPr lang="es-CL" sz="1600" dirty="0" smtClean="0"/>
              <a:t> IS 	SELECT * FROM </a:t>
            </a:r>
            <a:r>
              <a:rPr lang="es-CL" sz="1600" dirty="0" err="1" smtClean="0"/>
              <a:t>employees</a:t>
            </a:r>
            <a:r>
              <a:rPr lang="es-CL" sz="1600" dirty="0" smtClean="0"/>
              <a:t>; </a:t>
            </a:r>
          </a:p>
          <a:p>
            <a:r>
              <a:rPr lang="es-CL" sz="1600" dirty="0" smtClean="0"/>
              <a:t>BEGIN </a:t>
            </a:r>
          </a:p>
          <a:p>
            <a:r>
              <a:rPr lang="es-CL" sz="1600" dirty="0" smtClean="0"/>
              <a:t>	FOR </a:t>
            </a:r>
            <a:r>
              <a:rPr lang="es-CL" sz="1600" dirty="0" err="1" smtClean="0"/>
              <a:t>c_emp</a:t>
            </a:r>
            <a:r>
              <a:rPr lang="es-CL" sz="1600" dirty="0" smtClean="0"/>
              <a:t> in </a:t>
            </a:r>
            <a:r>
              <a:rPr lang="es-CL" sz="1600" dirty="0" err="1" smtClean="0"/>
              <a:t>c_employees</a:t>
            </a:r>
            <a:r>
              <a:rPr lang="es-CL" sz="1600" dirty="0" smtClean="0"/>
              <a:t> </a:t>
            </a:r>
          </a:p>
          <a:p>
            <a:r>
              <a:rPr lang="es-CL" sz="1600" dirty="0" smtClean="0"/>
              <a:t>	LOOP </a:t>
            </a:r>
          </a:p>
          <a:p>
            <a:r>
              <a:rPr lang="es-CL" sz="1600" dirty="0" smtClean="0"/>
              <a:t>		IF </a:t>
            </a:r>
            <a:r>
              <a:rPr lang="es-CL" sz="1600" dirty="0" err="1" smtClean="0"/>
              <a:t>c_emp.job_id</a:t>
            </a:r>
            <a:r>
              <a:rPr lang="es-CL" sz="1600" dirty="0" smtClean="0"/>
              <a:t> = 'SA_REP' AND </a:t>
            </a:r>
            <a:r>
              <a:rPr lang="es-CL" sz="1600" dirty="0" err="1" smtClean="0"/>
              <a:t>c_emp.hire_date</a:t>
            </a:r>
            <a:r>
              <a:rPr lang="es-CL" sz="1600" dirty="0" smtClean="0"/>
              <a:t> &lt;= '05-Feb-2005' THEN</a:t>
            </a:r>
          </a:p>
          <a:p>
            <a:r>
              <a:rPr lang="es-CL" sz="1600" dirty="0" smtClean="0"/>
              <a:t>			UPDATE </a:t>
            </a:r>
            <a:r>
              <a:rPr lang="es-CL" sz="1600" dirty="0" err="1" smtClean="0"/>
              <a:t>employees</a:t>
            </a:r>
            <a:r>
              <a:rPr lang="es-CL" sz="1600" dirty="0" smtClean="0"/>
              <a:t> 	SET </a:t>
            </a:r>
            <a:r>
              <a:rPr lang="es-CL" sz="1600" dirty="0" err="1" smtClean="0"/>
              <a:t>job_id</a:t>
            </a:r>
            <a:r>
              <a:rPr lang="es-CL" sz="1600" dirty="0" smtClean="0"/>
              <a:t> = 'SR_SA_REP' </a:t>
            </a:r>
          </a:p>
          <a:p>
            <a:r>
              <a:rPr lang="es-CL" sz="1600" dirty="0" smtClean="0"/>
              <a:t>			WHERE </a:t>
            </a:r>
            <a:r>
              <a:rPr lang="es-CL" sz="1600" dirty="0" err="1" smtClean="0"/>
              <a:t>employee_id</a:t>
            </a:r>
            <a:r>
              <a:rPr lang="es-CL" sz="1600" dirty="0" smtClean="0"/>
              <a:t> = </a:t>
            </a:r>
            <a:r>
              <a:rPr lang="es-CL" sz="1600" dirty="0" err="1" smtClean="0"/>
              <a:t>c_emp.employee_id</a:t>
            </a:r>
            <a:r>
              <a:rPr lang="es-CL" sz="1600" dirty="0" smtClean="0"/>
              <a:t>; </a:t>
            </a:r>
          </a:p>
          <a:p>
            <a:r>
              <a:rPr lang="es-CL" sz="1600" dirty="0" smtClean="0"/>
              <a:t>		ELSIF </a:t>
            </a:r>
            <a:r>
              <a:rPr lang="es-CL" sz="1600" dirty="0" err="1" smtClean="0"/>
              <a:t>c_emp.job_id</a:t>
            </a:r>
            <a:r>
              <a:rPr lang="es-CL" sz="1600" dirty="0" smtClean="0"/>
              <a:t> = 'MK_REP' AND </a:t>
            </a:r>
            <a:r>
              <a:rPr lang="es-CL" sz="1600" dirty="0" err="1" smtClean="0"/>
              <a:t>c_emp.hire_date</a:t>
            </a:r>
            <a:r>
              <a:rPr lang="es-CL" sz="1600" dirty="0" smtClean="0"/>
              <a:t> &lt;= '05-Feb-2005' THEN </a:t>
            </a:r>
          </a:p>
          <a:p>
            <a:r>
              <a:rPr lang="es-CL" sz="1600" dirty="0" smtClean="0"/>
              <a:t>			UPDATE </a:t>
            </a:r>
            <a:r>
              <a:rPr lang="es-CL" sz="1600" dirty="0" err="1" smtClean="0"/>
              <a:t>employees</a:t>
            </a:r>
            <a:r>
              <a:rPr lang="es-CL" sz="1600" dirty="0" smtClean="0"/>
              <a:t> 	SET </a:t>
            </a:r>
            <a:r>
              <a:rPr lang="es-CL" sz="1600" dirty="0" err="1" smtClean="0"/>
              <a:t>job_id</a:t>
            </a:r>
            <a:r>
              <a:rPr lang="es-CL" sz="1600" dirty="0" smtClean="0"/>
              <a:t> = 'SR_MK_REP' </a:t>
            </a:r>
          </a:p>
          <a:p>
            <a:r>
              <a:rPr lang="es-CL" sz="1600" dirty="0" smtClean="0"/>
              <a:t>			WHERE </a:t>
            </a:r>
            <a:r>
              <a:rPr lang="es-CL" sz="1600" dirty="0" err="1" smtClean="0"/>
              <a:t>employee_id</a:t>
            </a:r>
            <a:r>
              <a:rPr lang="es-CL" sz="1600" dirty="0" smtClean="0"/>
              <a:t> = </a:t>
            </a:r>
            <a:r>
              <a:rPr lang="es-CL" sz="1600" dirty="0" err="1" smtClean="0"/>
              <a:t>c_emp.employee_id</a:t>
            </a:r>
            <a:r>
              <a:rPr lang="es-CL" sz="1600" dirty="0" smtClean="0"/>
              <a:t>; </a:t>
            </a:r>
          </a:p>
          <a:p>
            <a:r>
              <a:rPr lang="es-CL" sz="1600" dirty="0" smtClean="0"/>
              <a:t>		ELSIF </a:t>
            </a:r>
            <a:r>
              <a:rPr lang="es-CL" sz="1600" dirty="0" err="1" smtClean="0"/>
              <a:t>c_emp.job_id</a:t>
            </a:r>
            <a:r>
              <a:rPr lang="es-CL" sz="1600" dirty="0" smtClean="0"/>
              <a:t> = 'ST_CLERK' AND </a:t>
            </a:r>
            <a:r>
              <a:rPr lang="es-CL" sz="1600" dirty="0" err="1" smtClean="0"/>
              <a:t>c_emp.hire_date</a:t>
            </a:r>
            <a:r>
              <a:rPr lang="es-CL" sz="1600" dirty="0" smtClean="0"/>
              <a:t> &lt;= '05-Feb-2005' THEN</a:t>
            </a:r>
          </a:p>
          <a:p>
            <a:r>
              <a:rPr lang="es-CL" sz="1600" dirty="0" smtClean="0"/>
              <a:t>			UPDATE </a:t>
            </a:r>
            <a:r>
              <a:rPr lang="es-CL" sz="1600" dirty="0" err="1" smtClean="0"/>
              <a:t>employees</a:t>
            </a:r>
            <a:r>
              <a:rPr lang="es-CL" sz="1600" dirty="0" smtClean="0"/>
              <a:t> 	SET </a:t>
            </a:r>
            <a:r>
              <a:rPr lang="es-CL" sz="1600" dirty="0" err="1" smtClean="0"/>
              <a:t>job_id</a:t>
            </a:r>
            <a:r>
              <a:rPr lang="es-CL" sz="1600" dirty="0" smtClean="0"/>
              <a:t> = 'SR_ST_CLRK' </a:t>
            </a:r>
          </a:p>
          <a:p>
            <a:r>
              <a:rPr lang="es-CL" sz="1600" dirty="0" smtClean="0"/>
              <a:t>			WHERE </a:t>
            </a:r>
            <a:r>
              <a:rPr lang="es-CL" sz="1600" dirty="0" err="1" smtClean="0"/>
              <a:t>employee_id</a:t>
            </a:r>
            <a:r>
              <a:rPr lang="es-CL" sz="1600" dirty="0" smtClean="0"/>
              <a:t> = </a:t>
            </a:r>
            <a:r>
              <a:rPr lang="es-CL" sz="1600" dirty="0" err="1" smtClean="0"/>
              <a:t>c_emp.employee_id</a:t>
            </a:r>
            <a:r>
              <a:rPr lang="es-CL" sz="1600" dirty="0" smtClean="0"/>
              <a:t>; </a:t>
            </a:r>
          </a:p>
          <a:p>
            <a:r>
              <a:rPr lang="es-CL" sz="1600" dirty="0" smtClean="0"/>
              <a:t>		END IF; </a:t>
            </a:r>
          </a:p>
          <a:p>
            <a:r>
              <a:rPr lang="es-CL" sz="1600" dirty="0" smtClean="0"/>
              <a:t>	END LOOP; </a:t>
            </a:r>
          </a:p>
          <a:p>
            <a:r>
              <a:rPr lang="es-CL" sz="1600" dirty="0" smtClean="0"/>
              <a:t>END;</a:t>
            </a:r>
            <a:endParaRPr lang="es-CL" sz="16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1178805" y="1957507"/>
            <a:ext cx="2173904" cy="774676"/>
            <a:chOff x="1178805" y="1957507"/>
            <a:chExt cx="2173904" cy="774676"/>
          </a:xfrm>
        </p:grpSpPr>
        <p:sp>
          <p:nvSpPr>
            <p:cNvPr id="10" name="Rectángulo redondeado 9"/>
            <p:cNvSpPr/>
            <p:nvPr/>
          </p:nvSpPr>
          <p:spPr>
            <a:xfrm>
              <a:off x="1178805" y="2419635"/>
              <a:ext cx="2173904" cy="312548"/>
            </a:xfrm>
            <a:prstGeom prst="roundRect">
              <a:avLst/>
            </a:prstGeom>
            <a:noFill/>
            <a:ln w="38100" cap="flat" cmpd="sng" algn="ctr">
              <a:solidFill>
                <a:srgbClr val="D4020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054991" y="1957507"/>
              <a:ext cx="95846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CURSOR</a:t>
              </a:r>
              <a:endParaRPr lang="es-CL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054991" y="3619964"/>
            <a:ext cx="5980218" cy="2555257"/>
            <a:chOff x="2054991" y="3619964"/>
            <a:chExt cx="5980218" cy="2555257"/>
          </a:xfrm>
        </p:grpSpPr>
        <p:sp>
          <p:nvSpPr>
            <p:cNvPr id="13" name="Rectángulo redondeado 12"/>
            <p:cNvSpPr/>
            <p:nvPr/>
          </p:nvSpPr>
          <p:spPr>
            <a:xfrm>
              <a:off x="2054991" y="3619964"/>
              <a:ext cx="4125472" cy="555429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2054991" y="4406747"/>
              <a:ext cx="4125472" cy="476475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2054991" y="5114576"/>
              <a:ext cx="4125472" cy="549007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491470" y="5805889"/>
              <a:ext cx="543739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dirty="0" smtClean="0"/>
                <a:t>SQL</a:t>
              </a:r>
              <a:endParaRPr lang="es-CL" dirty="0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H="1" flipV="1">
              <a:off x="6257581" y="3897426"/>
              <a:ext cx="1101686" cy="1766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6257581" y="4644985"/>
              <a:ext cx="1101686" cy="1025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 flipV="1">
              <a:off x="6257581" y="5401670"/>
              <a:ext cx="1101686" cy="2687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" name="Grupo 26"/>
          <p:cNvGrpSpPr/>
          <p:nvPr/>
        </p:nvGrpSpPr>
        <p:grpSpPr>
          <a:xfrm>
            <a:off x="1542360" y="2952582"/>
            <a:ext cx="6835180" cy="2853307"/>
            <a:chOff x="1542360" y="2952582"/>
            <a:chExt cx="6835180" cy="2853307"/>
          </a:xfrm>
        </p:grpSpPr>
        <p:sp>
          <p:nvSpPr>
            <p:cNvPr id="25" name="Rectángulo redondeado 24"/>
            <p:cNvSpPr/>
            <p:nvPr/>
          </p:nvSpPr>
          <p:spPr>
            <a:xfrm>
              <a:off x="1542360" y="3393195"/>
              <a:ext cx="6830459" cy="2412694"/>
            </a:xfrm>
            <a:prstGeom prst="roundRect">
              <a:avLst>
                <a:gd name="adj" fmla="val 10731"/>
              </a:avLst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895707" y="2952582"/>
              <a:ext cx="24818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dirty="0" smtClean="0"/>
                <a:t>CONTROL CONDICIONAL</a:t>
              </a:r>
              <a:endParaRPr lang="es-CL" dirty="0"/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198653" y="3975226"/>
            <a:ext cx="125592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CONTROL ITERATIVO</a:t>
            </a:r>
            <a:endParaRPr lang="es-CL" dirty="0"/>
          </a:p>
        </p:txBody>
      </p:sp>
      <p:grpSp>
        <p:nvGrpSpPr>
          <p:cNvPr id="33" name="Grupo 32"/>
          <p:cNvGrpSpPr/>
          <p:nvPr/>
        </p:nvGrpSpPr>
        <p:grpSpPr>
          <a:xfrm>
            <a:off x="826613" y="3393195"/>
            <a:ext cx="506428" cy="2412694"/>
            <a:chOff x="826613" y="3393195"/>
            <a:chExt cx="506428" cy="2412694"/>
          </a:xfrm>
        </p:grpSpPr>
        <p:cxnSp>
          <p:nvCxnSpPr>
            <p:cNvPr id="30" name="Conector recto de flecha 29"/>
            <p:cNvCxnSpPr/>
            <p:nvPr/>
          </p:nvCxnSpPr>
          <p:spPr>
            <a:xfrm flipV="1">
              <a:off x="826613" y="3393195"/>
              <a:ext cx="506428" cy="504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826613" y="4677079"/>
              <a:ext cx="506428" cy="1128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Conector recto de flecha 34"/>
          <p:cNvCxnSpPr/>
          <p:nvPr/>
        </p:nvCxnSpPr>
        <p:spPr>
          <a:xfrm flipV="1">
            <a:off x="605928" y="3137248"/>
            <a:ext cx="572877" cy="760178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Arco 50"/>
          <p:cNvSpPr/>
          <p:nvPr/>
        </p:nvSpPr>
        <p:spPr>
          <a:xfrm rot="20068507">
            <a:off x="2441024" y="2381730"/>
            <a:ext cx="2269821" cy="619225"/>
          </a:xfrm>
          <a:prstGeom prst="arc">
            <a:avLst>
              <a:gd name="adj1" fmla="val 16200000"/>
              <a:gd name="adj2" fmla="val 652581"/>
            </a:avLst>
          </a:prstGeom>
          <a:ln w="34925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96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5" name="Rectángulo 4"/>
          <p:cNvSpPr/>
          <p:nvPr/>
        </p:nvSpPr>
        <p:spPr>
          <a:xfrm>
            <a:off x="705771" y="827028"/>
            <a:ext cx="425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Un </a:t>
            </a:r>
            <a:r>
              <a:rPr lang="es-ES" dirty="0"/>
              <a:t>bloque </a:t>
            </a:r>
            <a:r>
              <a:rPr lang="es-ES" dirty="0" smtClean="0"/>
              <a:t>PL/SQL </a:t>
            </a:r>
            <a:r>
              <a:rPr lang="es-ES" dirty="0"/>
              <a:t>consta de tres secciones</a:t>
            </a:r>
            <a:endParaRPr lang="es-CL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7596"/>
              </p:ext>
            </p:extLst>
          </p:nvPr>
        </p:nvGraphicFramePr>
        <p:xfrm>
          <a:off x="578771" y="1458279"/>
          <a:ext cx="60960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229">
                  <a:extLst>
                    <a:ext uri="{9D8B030D-6E8A-4147-A177-3AD203B41FA5}">
                      <a16:colId xmlns:a16="http://schemas.microsoft.com/office/drawing/2014/main" val="2000262550"/>
                    </a:ext>
                  </a:extLst>
                </a:gridCol>
                <a:gridCol w="3499771">
                  <a:extLst>
                    <a:ext uri="{9D8B030D-6E8A-4147-A177-3AD203B41FA5}">
                      <a16:colId xmlns:a16="http://schemas.microsoft.com/office/drawing/2014/main" val="200157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Sección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7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Declarativa (Opcional)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sección declarativa comienza con la palabra clave DECLARE y termina cuando se inicia la sección ejecutable.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00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Ejecutable (Obligatorio)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sección ejecutable comienza con la palabra clave BEGIN y termina con END. Observe que END termina con un punto y coma. La sección ejecutable de un bloque PL / SQL puede incluir cualquier número de bloques PL / SQL anidados.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Manejo de excepciones (Opcional)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sección de excepción está anidada dentro de la sección ejecutable. Esta sección comienza con la palabra clave EXCEPTION.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1877"/>
                  </a:ext>
                </a:extLst>
              </a:tr>
            </a:tbl>
          </a:graphicData>
        </a:graphic>
      </p:graphicFrame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3836150126"/>
              </p:ext>
            </p:extLst>
          </p:nvPr>
        </p:nvGraphicFramePr>
        <p:xfrm>
          <a:off x="6951049" y="2432378"/>
          <a:ext cx="1984221" cy="34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6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5" name="Rectángulo 4"/>
          <p:cNvSpPr/>
          <p:nvPr/>
        </p:nvSpPr>
        <p:spPr>
          <a:xfrm>
            <a:off x="705771" y="827028"/>
            <a:ext cx="425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Un </a:t>
            </a:r>
            <a:r>
              <a:rPr lang="es-ES" dirty="0"/>
              <a:t>bloque </a:t>
            </a:r>
            <a:r>
              <a:rPr lang="es-ES" dirty="0" smtClean="0"/>
              <a:t>PL/SQL </a:t>
            </a:r>
            <a:r>
              <a:rPr lang="es-ES" dirty="0"/>
              <a:t>consta de tres secciones</a:t>
            </a:r>
            <a:endParaRPr lang="es-CL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11351"/>
              </p:ext>
            </p:extLst>
          </p:nvPr>
        </p:nvGraphicFramePr>
        <p:xfrm>
          <a:off x="705771" y="1476693"/>
          <a:ext cx="6338515" cy="475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5352">
                  <a:extLst>
                    <a:ext uri="{9D8B030D-6E8A-4147-A177-3AD203B41FA5}">
                      <a16:colId xmlns:a16="http://schemas.microsoft.com/office/drawing/2014/main" val="608538253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988542670"/>
                    </a:ext>
                  </a:extLst>
                </a:gridCol>
                <a:gridCol w="1354463">
                  <a:extLst>
                    <a:ext uri="{9D8B030D-6E8A-4147-A177-3AD203B41FA5}">
                      <a16:colId xmlns:a16="http://schemas.microsoft.com/office/drawing/2014/main" val="27613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SECCIÓN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INCLUSIÓN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Declarativo</a:t>
                      </a:r>
                      <a:br>
                        <a:rPr lang="es-CL" dirty="0" smtClean="0"/>
                      </a:br>
                      <a:r>
                        <a:rPr lang="es-CL" dirty="0" smtClean="0"/>
                        <a:t>(DECLARE)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Contiene declaraciones de todas las variables, constantes, cursores y excepciones definidas por el usuario a las que se hace referencia en las secciones de ejecutables y excepciones.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Opcional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Ejecutable</a:t>
                      </a:r>
                    </a:p>
                    <a:p>
                      <a:r>
                        <a:rPr lang="es-CL" dirty="0" smtClean="0"/>
                        <a:t>(BEGIN</a:t>
                      </a:r>
                    </a:p>
                    <a:p>
                      <a:r>
                        <a:rPr lang="es-CL" dirty="0" smtClean="0"/>
                        <a:t>… </a:t>
                      </a:r>
                    </a:p>
                    <a:p>
                      <a:r>
                        <a:rPr lang="es-CL" dirty="0" smtClean="0"/>
                        <a:t>END;)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Contiene sentencias SQL para recuperar datos de la base de datos y sentencias PL / SQL para manipular datos en el bloque. Debe contener al menos una declaración.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Obligatorio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Excepción</a:t>
                      </a:r>
                    </a:p>
                    <a:p>
                      <a:r>
                        <a:rPr lang="es-CL" dirty="0" smtClean="0"/>
                        <a:t>(EXCEPTION)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Especifica las acciones a realizar cuando surgen errores y condiciones anormales en la sección ejecutable.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Opcional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3617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629400" y="2312076"/>
            <a:ext cx="2162059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DECLARE no es necesario si no se requieren variables, constantes, cursores o excepciones definidas por el usuario.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35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7" name="Rectángulo 6"/>
          <p:cNvSpPr/>
          <p:nvPr/>
        </p:nvSpPr>
        <p:spPr>
          <a:xfrm>
            <a:off x="705770" y="1207294"/>
            <a:ext cx="79302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Características de los bloques anónimos</a:t>
            </a:r>
            <a:r>
              <a:rPr lang="es-ES" sz="2000" b="1" dirty="0" smtClean="0">
                <a:solidFill>
                  <a:srgbClr val="C00000"/>
                </a:solidFill>
              </a:rPr>
              <a:t>: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Bloque </a:t>
            </a:r>
            <a:r>
              <a:rPr lang="es-ES" sz="2000" dirty="0"/>
              <a:t>sin </a:t>
            </a:r>
            <a:r>
              <a:rPr lang="es-ES" sz="2000" dirty="0" smtClean="0"/>
              <a:t>nombre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No es almacenado </a:t>
            </a:r>
            <a:r>
              <a:rPr lang="es-ES" sz="2000" dirty="0"/>
              <a:t>en la base de </a:t>
            </a:r>
            <a:r>
              <a:rPr lang="es-ES" sz="2000" dirty="0" smtClean="0"/>
              <a:t>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Es declarado </a:t>
            </a:r>
            <a:r>
              <a:rPr lang="es-ES" sz="2000" dirty="0"/>
              <a:t>en línea en el punto en una aplicación donde se </a:t>
            </a:r>
            <a:r>
              <a:rPr lang="es-ES" sz="2000" dirty="0" smtClean="0"/>
              <a:t>ejecuta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Se compila </a:t>
            </a:r>
            <a:r>
              <a:rPr lang="es-ES" sz="2000" dirty="0"/>
              <a:t>cada vez que se ejecuta la </a:t>
            </a:r>
            <a:r>
              <a:rPr lang="es-ES" sz="2000" dirty="0" smtClean="0"/>
              <a:t>aplicación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Es pasado </a:t>
            </a:r>
            <a:r>
              <a:rPr lang="es-ES" sz="2000" dirty="0"/>
              <a:t>al motor </a:t>
            </a:r>
            <a:r>
              <a:rPr lang="es-ES" sz="2000" dirty="0" smtClean="0"/>
              <a:t>PL/SQL </a:t>
            </a:r>
            <a:r>
              <a:rPr lang="es-ES" sz="2000" dirty="0"/>
              <a:t>para su ejecución en tiempo de </a:t>
            </a:r>
            <a:r>
              <a:rPr lang="es-ES" sz="2000" dirty="0" smtClean="0"/>
              <a:t>ejecución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No </a:t>
            </a:r>
            <a:r>
              <a:rPr lang="es-ES" sz="2000" dirty="0"/>
              <a:t>se puede invocar o llamar porque no tiene un nombre y no existe después de que se ejecuta</a:t>
            </a:r>
            <a:endParaRPr lang="es-CL" sz="2000" dirty="0"/>
          </a:p>
        </p:txBody>
      </p:sp>
      <p:sp>
        <p:nvSpPr>
          <p:cNvPr id="8" name="Rectángulo 7"/>
          <p:cNvSpPr/>
          <p:nvPr/>
        </p:nvSpPr>
        <p:spPr>
          <a:xfrm>
            <a:off x="1886180" y="4311713"/>
            <a:ext cx="2476500" cy="1892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[DECLARE]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BEGIN</a:t>
            </a:r>
          </a:p>
          <a:p>
            <a:r>
              <a:rPr lang="en-US" b="1" dirty="0"/>
              <a:t>	--</a:t>
            </a:r>
            <a:r>
              <a:rPr lang="en-US" b="1" dirty="0" err="1" smtClean="0"/>
              <a:t>declaraciones</a:t>
            </a:r>
            <a:r>
              <a:rPr lang="en-US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[</a:t>
            </a:r>
            <a:r>
              <a:rPr lang="en-US" b="1" dirty="0"/>
              <a:t>EXCEPTION]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END;</a:t>
            </a:r>
          </a:p>
        </p:txBody>
      </p:sp>
      <p:sp>
        <p:nvSpPr>
          <p:cNvPr id="9" name="Doble onda 8"/>
          <p:cNvSpPr/>
          <p:nvPr/>
        </p:nvSpPr>
        <p:spPr>
          <a:xfrm>
            <a:off x="4930659" y="4634255"/>
            <a:ext cx="3860800" cy="858857"/>
          </a:xfrm>
          <a:prstGeom prst="doubleWave">
            <a:avLst>
              <a:gd name="adj1" fmla="val 4771"/>
              <a:gd name="adj2" fmla="val 0"/>
            </a:avLst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Las palabras </a:t>
            </a:r>
            <a:r>
              <a:rPr lang="es-ES" dirty="0" smtClean="0"/>
              <a:t>clave/secciones </a:t>
            </a:r>
            <a:br>
              <a:rPr lang="es-ES" dirty="0" smtClean="0"/>
            </a:br>
            <a:r>
              <a:rPr lang="es-ES" dirty="0" smtClean="0"/>
              <a:t>DECLARE </a:t>
            </a:r>
            <a:r>
              <a:rPr lang="es-ES" dirty="0"/>
              <a:t>y EXCEPTION </a:t>
            </a:r>
            <a:r>
              <a:rPr lang="es-ES" dirty="0" smtClean="0"/>
              <a:t>son opcionales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21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1" y="1365935"/>
            <a:ext cx="551723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 smtClean="0"/>
              <a:t>BEGIN </a:t>
            </a:r>
          </a:p>
          <a:p>
            <a:r>
              <a:rPr lang="es-CL" dirty="0" smtClean="0"/>
              <a:t>	DBMS_OUTPUT.PUT_LINE('¡ PL/SQL es muy fácil !'); </a:t>
            </a:r>
          </a:p>
          <a:p>
            <a:r>
              <a:rPr lang="es-CL" dirty="0" smtClean="0"/>
              <a:t>END; 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705771" y="996603"/>
            <a:ext cx="4263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Solo sección ejecutable (mínimo requerido)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05771" y="3613666"/>
            <a:ext cx="414291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DECLARE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v_date</a:t>
            </a:r>
            <a:r>
              <a:rPr lang="en-US" dirty="0" smtClean="0"/>
              <a:t> </a:t>
            </a:r>
            <a:r>
              <a:rPr lang="en-US" dirty="0"/>
              <a:t>DATE := SYSDATE; </a:t>
            </a:r>
            <a:endParaRPr lang="en-US" dirty="0" smtClean="0"/>
          </a:p>
          <a:p>
            <a:r>
              <a:rPr lang="en-US" dirty="0" smtClean="0"/>
              <a:t>BEGIN </a:t>
            </a:r>
          </a:p>
          <a:p>
            <a:r>
              <a:rPr lang="en-US" dirty="0"/>
              <a:t>	</a:t>
            </a:r>
            <a:r>
              <a:rPr lang="en-US" dirty="0" smtClean="0"/>
              <a:t>DBMS_OUTPUT.PUT_LINE(</a:t>
            </a:r>
            <a:r>
              <a:rPr lang="en-US" dirty="0" err="1" smtClean="0"/>
              <a:t>v_date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END</a:t>
            </a:r>
            <a:r>
              <a:rPr lang="en-US" dirty="0"/>
              <a:t>; 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705771" y="3244334"/>
            <a:ext cx="3549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Secciones </a:t>
            </a:r>
            <a:r>
              <a:rPr lang="es-CL" dirty="0"/>
              <a:t>declarativas y ejecutables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458091" y="2763967"/>
            <a:ext cx="3273541" cy="2031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PUT_LINE es una función en el paquete DBMS_OUTPUT que muestra </a:t>
            </a:r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argumento entregado </a:t>
            </a:r>
            <a:r>
              <a:rPr lang="es-C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 </a:t>
            </a:r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estos ejemplos, el texto y </a:t>
            </a:r>
            <a:r>
              <a:rPr lang="es-C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valor almacenado en </a:t>
            </a:r>
            <a:r>
              <a:rPr lang="es-CL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v_date</a:t>
            </a:r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respectivamente) </a:t>
            </a:r>
            <a:r>
              <a:rPr lang="es-C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la pantalla para que el usuario lo vea.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1" b="9964"/>
          <a:stretch/>
        </p:blipFill>
        <p:spPr>
          <a:xfrm>
            <a:off x="5303838" y="0"/>
            <a:ext cx="3840162" cy="644400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408870" y="5565695"/>
            <a:ext cx="5649030" cy="646331"/>
            <a:chOff x="408870" y="5565695"/>
            <a:chExt cx="5649030" cy="646331"/>
          </a:xfrm>
        </p:grpSpPr>
        <p:sp>
          <p:nvSpPr>
            <p:cNvPr id="13" name="CuadroTexto 12"/>
            <p:cNvSpPr txBox="1"/>
            <p:nvPr/>
          </p:nvSpPr>
          <p:spPr>
            <a:xfrm>
              <a:off x="408870" y="5565695"/>
              <a:ext cx="4142914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 smtClean="0"/>
                <a:t>Para ver la salida en Oracle SQL </a:t>
              </a:r>
              <a:r>
                <a:rPr lang="es-ES" dirty="0" err="1" smtClean="0"/>
                <a:t>Developer</a:t>
              </a:r>
              <a:r>
                <a:rPr lang="es-ES" dirty="0" smtClean="0"/>
                <a:t>, debe activar esta opción</a:t>
              </a:r>
              <a:endParaRPr lang="es-CL" dirty="0"/>
            </a:p>
          </p:txBody>
        </p:sp>
        <p:sp>
          <p:nvSpPr>
            <p:cNvPr id="14" name="Flecha derecha 13"/>
            <p:cNvSpPr/>
            <p:nvPr/>
          </p:nvSpPr>
          <p:spPr>
            <a:xfrm>
              <a:off x="4673600" y="5753100"/>
              <a:ext cx="1384300" cy="279400"/>
            </a:xfrm>
            <a:prstGeom prst="rightArrow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719" y="1735267"/>
            <a:ext cx="5467350" cy="248602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06937" y="4835482"/>
            <a:ext cx="254307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Presione en el signo “</a:t>
            </a:r>
            <a:r>
              <a:rPr lang="es-ES" b="1" dirty="0" smtClean="0"/>
              <a:t>+</a:t>
            </a:r>
            <a:r>
              <a:rPr lang="es-ES" dirty="0" smtClean="0"/>
              <a:t>” y seleccione la conexión correspondiente</a:t>
            </a:r>
            <a:endParaRPr lang="es-CL" dirty="0"/>
          </a:p>
        </p:txBody>
      </p:sp>
      <p:cxnSp>
        <p:nvCxnSpPr>
          <p:cNvPr id="20" name="Conector recto de flecha 19"/>
          <p:cNvCxnSpPr/>
          <p:nvPr/>
        </p:nvCxnSpPr>
        <p:spPr>
          <a:xfrm flipH="1" flipV="1">
            <a:off x="3987800" y="2552700"/>
            <a:ext cx="1905000" cy="22827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892800" y="3448290"/>
            <a:ext cx="2296488" cy="138719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7" name="Rectángulo 6"/>
          <p:cNvSpPr/>
          <p:nvPr/>
        </p:nvSpPr>
        <p:spPr>
          <a:xfrm>
            <a:off x="705771" y="1762874"/>
            <a:ext cx="6389091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DECLARE</a:t>
            </a:r>
          </a:p>
          <a:p>
            <a:r>
              <a:rPr lang="es-CL" dirty="0" smtClean="0"/>
              <a:t>	</a:t>
            </a:r>
            <a:r>
              <a:rPr lang="es-CL" dirty="0" err="1" smtClean="0"/>
              <a:t>v_first_name</a:t>
            </a:r>
            <a:r>
              <a:rPr lang="es-CL" dirty="0" smtClean="0"/>
              <a:t> </a:t>
            </a:r>
            <a:r>
              <a:rPr lang="es-CL" dirty="0"/>
              <a:t>VARCHAR2(25);</a:t>
            </a:r>
          </a:p>
          <a:p>
            <a:r>
              <a:rPr lang="es-CL" dirty="0" smtClean="0"/>
              <a:t>	</a:t>
            </a:r>
            <a:r>
              <a:rPr lang="es-CL" dirty="0" err="1" smtClean="0"/>
              <a:t>v_last_name</a:t>
            </a:r>
            <a:r>
              <a:rPr lang="es-CL" dirty="0" smtClean="0"/>
              <a:t> </a:t>
            </a:r>
            <a:r>
              <a:rPr lang="es-CL" dirty="0"/>
              <a:t>VARCHAR2(25);</a:t>
            </a:r>
          </a:p>
          <a:p>
            <a:r>
              <a:rPr lang="es-CL" dirty="0"/>
              <a:t>BEGIN</a:t>
            </a:r>
          </a:p>
          <a:p>
            <a:r>
              <a:rPr lang="es-CL" dirty="0" smtClean="0"/>
              <a:t>	SELECT </a:t>
            </a:r>
            <a:r>
              <a:rPr lang="es-CL" dirty="0" err="1"/>
              <a:t>first_name</a:t>
            </a:r>
            <a:r>
              <a:rPr lang="es-CL" dirty="0"/>
              <a:t>, </a:t>
            </a:r>
            <a:r>
              <a:rPr lang="es-CL" dirty="0" err="1"/>
              <a:t>last_name</a:t>
            </a:r>
            <a:endParaRPr lang="es-CL" dirty="0"/>
          </a:p>
          <a:p>
            <a:r>
              <a:rPr lang="es-CL" dirty="0" smtClean="0"/>
              <a:t>			INTO </a:t>
            </a:r>
            <a:r>
              <a:rPr lang="es-CL" dirty="0" err="1"/>
              <a:t>v_first_name</a:t>
            </a:r>
            <a:r>
              <a:rPr lang="es-CL" dirty="0"/>
              <a:t>, </a:t>
            </a:r>
            <a:r>
              <a:rPr lang="es-CL" dirty="0" err="1"/>
              <a:t>v_last_name</a:t>
            </a:r>
            <a:endParaRPr lang="es-CL" dirty="0"/>
          </a:p>
          <a:p>
            <a:r>
              <a:rPr lang="es-CL" dirty="0" smtClean="0"/>
              <a:t>		FROM </a:t>
            </a:r>
            <a:r>
              <a:rPr lang="es-CL" dirty="0" err="1"/>
              <a:t>employees</a:t>
            </a:r>
            <a:endParaRPr lang="es-CL" dirty="0"/>
          </a:p>
          <a:p>
            <a:r>
              <a:rPr lang="es-CL" dirty="0" smtClean="0"/>
              <a:t>		WHERE </a:t>
            </a:r>
            <a:r>
              <a:rPr lang="es-CL" dirty="0" err="1"/>
              <a:t>last_name</a:t>
            </a:r>
            <a:r>
              <a:rPr lang="es-CL" dirty="0"/>
              <a:t> = 'Bates';</a:t>
            </a:r>
          </a:p>
          <a:p>
            <a:r>
              <a:rPr lang="es-CL" dirty="0" smtClean="0"/>
              <a:t>	DBMS_OUTPUT.PUT_LINE </a:t>
            </a:r>
            <a:r>
              <a:rPr lang="es-CL" dirty="0"/>
              <a:t>('El empleado del mes es: '</a:t>
            </a:r>
          </a:p>
          <a:p>
            <a:r>
              <a:rPr lang="es-CL" dirty="0" smtClean="0"/>
              <a:t>		|| </a:t>
            </a:r>
            <a:r>
              <a:rPr lang="es-CL" dirty="0" err="1"/>
              <a:t>v_first_name</a:t>
            </a:r>
            <a:r>
              <a:rPr lang="es-CL" dirty="0"/>
              <a:t> || ' ' || </a:t>
            </a:r>
            <a:r>
              <a:rPr lang="es-CL" dirty="0" err="1"/>
              <a:t>v_last_name</a:t>
            </a:r>
            <a:r>
              <a:rPr lang="es-CL" dirty="0"/>
              <a:t> || '.');</a:t>
            </a:r>
          </a:p>
          <a:p>
            <a:r>
              <a:rPr lang="es-CL" dirty="0"/>
              <a:t>EXCEPTION</a:t>
            </a:r>
          </a:p>
          <a:p>
            <a:r>
              <a:rPr lang="es-CL" dirty="0" smtClean="0"/>
              <a:t>	WHEN </a:t>
            </a:r>
            <a:r>
              <a:rPr lang="es-CL" dirty="0"/>
              <a:t>TOO_MANY_ROWS THEN</a:t>
            </a:r>
          </a:p>
          <a:p>
            <a:r>
              <a:rPr lang="es-CL" dirty="0" smtClean="0"/>
              <a:t>		DBMS_OUTPUT.PUT_LINE </a:t>
            </a:r>
            <a:r>
              <a:rPr lang="es-CL" dirty="0"/>
              <a:t>('Su declaración de selección </a:t>
            </a:r>
          </a:p>
          <a:p>
            <a:r>
              <a:rPr lang="es-CL" dirty="0" smtClean="0"/>
              <a:t>			recuperó </a:t>
            </a:r>
            <a:r>
              <a:rPr lang="es-CL" dirty="0"/>
              <a:t>varias filas. Considere usar un cursor o</a:t>
            </a:r>
          </a:p>
          <a:p>
            <a:r>
              <a:rPr lang="es-CL" dirty="0" smtClean="0"/>
              <a:t>			cambiar </a:t>
            </a:r>
            <a:r>
              <a:rPr lang="es-CL" dirty="0"/>
              <a:t>los criterios de búsqueda.');</a:t>
            </a:r>
          </a:p>
          <a:p>
            <a:r>
              <a:rPr lang="es-CL" dirty="0"/>
              <a:t>END;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05771" y="901935"/>
            <a:ext cx="488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¿Qué sucede si la declaración SELECT encuentra más de un empleado con </a:t>
            </a:r>
            <a:r>
              <a:rPr lang="es-ES" dirty="0" smtClean="0"/>
              <a:t>el apellido </a:t>
            </a:r>
            <a:r>
              <a:rPr lang="es-ES" i="1" dirty="0" smtClean="0"/>
              <a:t>‘Bates</a:t>
            </a:r>
            <a:r>
              <a:rPr lang="es-ES" dirty="0" smtClean="0"/>
              <a:t>’</a:t>
            </a:r>
            <a:r>
              <a:rPr lang="es-ES" i="1" dirty="0" smtClean="0"/>
              <a:t>?</a:t>
            </a:r>
            <a:endParaRPr lang="es-CL" i="1" dirty="0"/>
          </a:p>
        </p:txBody>
      </p:sp>
      <p:sp>
        <p:nvSpPr>
          <p:cNvPr id="9" name="Rectángulo 8"/>
          <p:cNvSpPr/>
          <p:nvPr/>
        </p:nvSpPr>
        <p:spPr>
          <a:xfrm>
            <a:off x="5595271" y="2270705"/>
            <a:ext cx="3196188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Solo hay espacio para un nombre y un apellido. Sin la sección EXCEPCIÓN, la sección DECLARATIVA abortaría y devolvería un mensaje de </a:t>
            </a:r>
            <a:r>
              <a:rPr lang="es-ES" dirty="0" smtClean="0"/>
              <a:t>error.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383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705771" y="177363"/>
            <a:ext cx="3656909" cy="649665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Programación PL/SQL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94862" y="319489"/>
            <a:ext cx="169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Secuencias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rgbClr val="FF0000"/>
                </a:solidFill>
              </a:rPr>
              <a:t>Cursores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Procedimientos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Triggers</a:t>
            </a:r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705770" y="1045339"/>
            <a:ext cx="6203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El servidor Oracle asigna un área de memoria privada llamada área de contexto para almacenar los datos procesados por una declaración SQL</a:t>
            </a:r>
          </a:p>
          <a:p>
            <a:r>
              <a:rPr lang="es-ES" sz="2000" dirty="0"/>
              <a:t>Cada área de </a:t>
            </a:r>
            <a:r>
              <a:rPr lang="es-ES" sz="2000" dirty="0" smtClean="0"/>
              <a:t>contexto </a:t>
            </a:r>
            <a:r>
              <a:rPr lang="es-ES" sz="2000" dirty="0"/>
              <a:t>tiene un cursor asociado.</a:t>
            </a:r>
          </a:p>
          <a:p>
            <a:r>
              <a:rPr lang="es-ES" sz="2000" dirty="0"/>
              <a:t>Puede pensar en un cursor como una etiqueta para el área de contexto o como un puntero al área de </a:t>
            </a:r>
            <a:r>
              <a:rPr lang="es-ES" sz="2000" dirty="0" smtClean="0"/>
              <a:t>contexto</a:t>
            </a:r>
            <a:endParaRPr 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705770" y="3332923"/>
            <a:ext cx="77016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Hay dos tipos de cursores</a:t>
            </a:r>
            <a:r>
              <a:rPr lang="es-ES" sz="2000" dirty="0" smtClean="0"/>
              <a:t>: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C00000"/>
                </a:solidFill>
              </a:rPr>
              <a:t>Cursores </a:t>
            </a:r>
            <a:r>
              <a:rPr lang="es-ES" sz="2000" b="1" dirty="0">
                <a:solidFill>
                  <a:srgbClr val="C00000"/>
                </a:solidFill>
              </a:rPr>
              <a:t>implícitos: </a:t>
            </a:r>
            <a:r>
              <a:rPr lang="es-ES" sz="2000" dirty="0"/>
              <a:t>definidos automáticamente por Oracle para todas las sentencias DML de SQL (INSERT, UPDATE, DELETE y MERGE), y para sentencias SELECT que devuelven solo una </a:t>
            </a:r>
            <a:r>
              <a:rPr lang="es-ES" sz="2000" dirty="0" smtClean="0"/>
              <a:t>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C00000"/>
                </a:solidFill>
              </a:rPr>
              <a:t>Cursores </a:t>
            </a:r>
            <a:r>
              <a:rPr lang="es-ES" sz="2000" b="1" dirty="0">
                <a:solidFill>
                  <a:srgbClr val="C00000"/>
                </a:solidFill>
              </a:rPr>
              <a:t>explícitos: </a:t>
            </a:r>
            <a:r>
              <a:rPr lang="es-ES" sz="2000" dirty="0"/>
              <a:t>declarados por el programador para consultas que devuelven más de una </a:t>
            </a:r>
            <a:r>
              <a:rPr lang="es-ES" sz="2000" dirty="0" smtClean="0"/>
              <a:t>fila. (Puede </a:t>
            </a:r>
            <a:r>
              <a:rPr lang="es-ES" sz="2000" dirty="0"/>
              <a:t>utilizar cursores explícitos para nombrar un área de contexto y acceder a sus datos </a:t>
            </a:r>
            <a:r>
              <a:rPr lang="es-ES" sz="2000" dirty="0" smtClean="0"/>
              <a:t>almacenados )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039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3100</Words>
  <Application>Microsoft Office PowerPoint</Application>
  <PresentationFormat>Presentación en pantalla (4:3)</PresentationFormat>
  <Paragraphs>637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9" baseType="lpstr">
      <vt:lpstr>Arial</vt:lpstr>
      <vt:lpstr>Arial,Bold</vt:lpstr>
      <vt:lpstr>Calibri</vt:lpstr>
      <vt:lpstr>CourierNew</vt:lpstr>
      <vt:lpstr>CourierNew,Bold</vt:lpstr>
      <vt:lpstr>CourierNew,BoldItalic</vt:lpstr>
      <vt:lpstr>CourierNew,Italic</vt:lpstr>
      <vt:lpstr>Myriad Pro</vt:lpstr>
      <vt:lpstr>Myriad Pro Light</vt:lpstr>
      <vt:lpstr>TimesNewRoman</vt:lpstr>
      <vt:lpstr>Tema de Office</vt:lpstr>
      <vt:lpstr>Bases de Datos Relacionales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  <vt:lpstr>Programación PL/SQL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Francisco Prieto Rossi</cp:lastModifiedBy>
  <cp:revision>177</cp:revision>
  <dcterms:created xsi:type="dcterms:W3CDTF">2015-06-26T15:52:47Z</dcterms:created>
  <dcterms:modified xsi:type="dcterms:W3CDTF">2021-11-16T16:05:59Z</dcterms:modified>
</cp:coreProperties>
</file>