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3"/>
  </p:notesMasterIdLst>
  <p:sldIdLst>
    <p:sldId id="334" r:id="rId6"/>
    <p:sldId id="336"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15" r:id="rId21"/>
    <p:sldId id="317"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Robledo Espejo" initials="BRE" lastIdx="1" clrIdx="0">
    <p:extLst>
      <p:ext uri="{19B8F6BF-5375-455C-9EA6-DF929625EA0E}">
        <p15:presenceInfo xmlns:p15="http://schemas.microsoft.com/office/powerpoint/2012/main" userId="S-1-5-21-1538672992-175319928-926709054-1446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C8F"/>
    <a:srgbClr val="FA7564"/>
    <a:srgbClr val="F96551"/>
    <a:srgbClr val="449492"/>
    <a:srgbClr val="A4D5D4"/>
    <a:srgbClr val="F95E49"/>
    <a:srgbClr val="4AA2A0"/>
    <a:srgbClr val="660066"/>
    <a:srgbClr val="5AB2B2"/>
    <a:srgbClr val="55D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3" autoAdjust="0"/>
    <p:restoredTop sz="88534" autoAdjust="0"/>
  </p:normalViewPr>
  <p:slideViewPr>
    <p:cSldViewPr snapToGrid="0">
      <p:cViewPr varScale="1">
        <p:scale>
          <a:sx n="93" d="100"/>
          <a:sy n="93" d="100"/>
        </p:scale>
        <p:origin x="189" y="54"/>
      </p:cViewPr>
      <p:guideLst>
        <p:guide orient="horz" pos="1026"/>
        <p:guide pos="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B76A5-0B03-4682-B1BD-001B5FB71B44}" type="datetimeFigureOut">
              <a:rPr lang="es-ES" smtClean="0"/>
              <a:pPr/>
              <a:t>06/07/2021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A2AC7-833F-42A5-81B5-DAA72BB25EDC}" type="slidenum">
              <a:rPr lang="es-ES" smtClean="0"/>
              <a:pPr/>
              <a:t>‹Nº›</a:t>
            </a:fld>
            <a:endParaRPr lang="es-ES" dirty="0"/>
          </a:p>
        </p:txBody>
      </p:sp>
    </p:spTree>
    <p:extLst>
      <p:ext uri="{BB962C8B-B14F-4D97-AF65-F5344CB8AC3E}">
        <p14:creationId xmlns:p14="http://schemas.microsoft.com/office/powerpoint/2010/main" val="119876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a:t>
            </a:fld>
            <a:endParaRPr lang="es-ES" dirty="0"/>
          </a:p>
        </p:txBody>
      </p:sp>
    </p:spTree>
    <p:extLst>
      <p:ext uri="{BB962C8B-B14F-4D97-AF65-F5344CB8AC3E}">
        <p14:creationId xmlns:p14="http://schemas.microsoft.com/office/powerpoint/2010/main" val="1067320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 </a:t>
            </a:r>
          </a:p>
          <a:p>
            <a:endParaRPr lang="es-CL" baseline="0" dirty="0"/>
          </a:p>
          <a:p>
            <a:endParaRPr lang="es-CL" dirty="0"/>
          </a:p>
          <a:p>
            <a:r>
              <a:rPr lang="es-CL" dirty="0"/>
              <a:t>Uso</a:t>
            </a:r>
            <a:r>
              <a:rPr lang="es-CL" baseline="0" dirty="0"/>
              <a:t> de operadores aritméticos</a:t>
            </a:r>
          </a:p>
          <a:p>
            <a:endParaRPr lang="es-CL" baseline="0" dirty="0"/>
          </a:p>
          <a:p>
            <a:r>
              <a:rPr lang="es-CL" baseline="0" dirty="0"/>
              <a:t>La siguiente instrucción tiene una columna especial: </a:t>
            </a:r>
          </a:p>
          <a:p>
            <a:endParaRPr lang="es-CL" baseline="0" dirty="0"/>
          </a:p>
          <a:p>
            <a:r>
              <a:rPr lang="es-CL" baseline="0" dirty="0"/>
              <a:t>SELECT DESCRIPCION, PRECIOS, EXISTENCIAS,PRECIOS * EXISTENCIAS FROM PRODUCTOS;</a:t>
            </a:r>
          </a:p>
          <a:p>
            <a:endParaRPr lang="es-CL" dirty="0"/>
          </a:p>
          <a:p>
            <a:r>
              <a:rPr lang="es-CL" dirty="0"/>
              <a:t>Tenga en</a:t>
            </a:r>
            <a:r>
              <a:rPr lang="es-CL" baseline="0" dirty="0"/>
              <a:t> cuenta que la columna calculada resultante, PRECIOS*EXISTENCIAS (cuarta columna), no es una nueva columna en la tabla PRODUCTOS; es solo para visualidad.</a:t>
            </a:r>
          </a:p>
          <a:p>
            <a:endParaRPr lang="es-CL" baseline="0" dirty="0"/>
          </a:p>
          <a:p>
            <a:r>
              <a:rPr lang="es-CL" baseline="0" dirty="0"/>
              <a:t>Por defecto, el nombre de la nueva columna procede del cálculo que lo genera, en este caso, PRECIO*EXISTENCIAS.</a:t>
            </a:r>
          </a:p>
          <a:p>
            <a:endParaRPr lang="es-CL" baseline="0" dirty="0"/>
          </a:p>
          <a:p>
            <a:r>
              <a:rPr lang="es-CL" baseline="0" dirty="0"/>
              <a:t>El resultado de multiplicar los dos valores es el que se muestra en esta columna</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10</a:t>
            </a:fld>
            <a:endParaRPr lang="es-ES" dirty="0"/>
          </a:p>
        </p:txBody>
      </p:sp>
    </p:spTree>
    <p:extLst>
      <p:ext uri="{BB962C8B-B14F-4D97-AF65-F5344CB8AC3E}">
        <p14:creationId xmlns:p14="http://schemas.microsoft.com/office/powerpoint/2010/main" val="3946713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 </a:t>
            </a:r>
          </a:p>
          <a:p>
            <a:endParaRPr lang="es-CL" baseline="0" dirty="0"/>
          </a:p>
          <a:p>
            <a:r>
              <a:rPr lang="es-CL" dirty="0"/>
              <a:t>Uso de operadores aritméticos </a:t>
            </a:r>
          </a:p>
          <a:p>
            <a:endParaRPr lang="es-CL" dirty="0"/>
          </a:p>
          <a:p>
            <a:r>
              <a:rPr lang="es-CL" dirty="0"/>
              <a:t>Lo</a:t>
            </a:r>
            <a:r>
              <a:rPr lang="es-CL" baseline="0" dirty="0"/>
              <a:t> que siempre debemos tener en cuenta cuando realizamos operaciones matemáticas, es que existen reglas de prioridades de los operadores que usamos, por lo cual recuerda los siguientes consejos:</a:t>
            </a:r>
          </a:p>
          <a:p>
            <a:endParaRPr lang="es-CL" baseline="0" dirty="0"/>
          </a:p>
          <a:p>
            <a:r>
              <a:rPr lang="es-CL" baseline="0" dirty="0"/>
              <a:t>1.- Si una expresión aritmética contiene más de un operador, la multiplicación y división se evalúan primero. Si los operadores en una expresión tienen la misma prioridad, la evaluación se realiza de izquierda a derecha. </a:t>
            </a:r>
          </a:p>
          <a:p>
            <a:r>
              <a:rPr lang="es-CL" baseline="0" dirty="0"/>
              <a:t>2.- Puede utilizar los paréntesis para forzar la expresión que se incluye entre paréntesis, para que se evalúe primero. </a:t>
            </a:r>
          </a:p>
          <a:p>
            <a:r>
              <a:rPr lang="es-CL" baseline="0" dirty="0"/>
              <a:t>3.- Los operadores de la misma prioridad se evalúan de izquierda a derecha.</a:t>
            </a: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11</a:t>
            </a:fld>
            <a:endParaRPr lang="es-ES" dirty="0"/>
          </a:p>
        </p:txBody>
      </p:sp>
    </p:spTree>
    <p:extLst>
      <p:ext uri="{BB962C8B-B14F-4D97-AF65-F5344CB8AC3E}">
        <p14:creationId xmlns:p14="http://schemas.microsoft.com/office/powerpoint/2010/main" val="4161957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 </a:t>
            </a:r>
            <a:endParaRPr lang="es-CL" baseline="0" dirty="0"/>
          </a:p>
          <a:p>
            <a:endParaRPr lang="es-CL" dirty="0"/>
          </a:p>
          <a:p>
            <a:r>
              <a:rPr lang="es-CL" dirty="0"/>
              <a:t>Un problema</a:t>
            </a:r>
            <a:r>
              <a:rPr lang="es-CL" baseline="0" dirty="0"/>
              <a:t> que se presenta cuando ocupamos expresiones con operadores matemáticos, es que el nombre de la columna muestra la fórmula utilizada, pero no es muy descriptivo de lo que está mostrando la columna. Por eso mira la siguiente sintaxis:</a:t>
            </a:r>
          </a:p>
          <a:p>
            <a:endParaRPr lang="es-CL" baseline="0" dirty="0"/>
          </a:p>
          <a:p>
            <a:r>
              <a:rPr lang="es-CL" baseline="0" dirty="0"/>
              <a:t>SELECT Descripcion, Precios * Existencias AS “STOCK VALORIZADO” FROM Productos;</a:t>
            </a:r>
          </a:p>
          <a:p>
            <a:endParaRPr lang="es-CL" baseline="0" dirty="0"/>
          </a:p>
          <a:p>
            <a:r>
              <a:rPr lang="es-CL" baseline="0" dirty="0"/>
              <a:t>El ejemplo muestra los nombres de los productos (Descripcion) junto con el stock valorizado.</a:t>
            </a:r>
          </a:p>
          <a:p>
            <a:r>
              <a:rPr lang="es-CL" baseline="0" dirty="0"/>
              <a:t>Observa que la palabra clave opcional AS se ha utilizado antes que el nombre de alias de columna.</a:t>
            </a:r>
          </a:p>
          <a:p>
            <a:endParaRPr lang="es-CL" baseline="0" dirty="0"/>
          </a:p>
          <a:p>
            <a:r>
              <a:rPr lang="es-CL" baseline="0" dirty="0"/>
              <a:t>El resultado de la consulta es el mismo si se utiliza o no la palabra clave AS. Debido a que stock valorizado contiene un espacio, está incluido entre comillas dobles. El resultado es que ahora tenemos un mejor título a mostrar para la columna que se ha calculado. </a:t>
            </a:r>
            <a:endParaRPr lang="es-419"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12</a:t>
            </a:fld>
            <a:endParaRPr lang="es-ES" dirty="0"/>
          </a:p>
        </p:txBody>
      </p:sp>
    </p:spTree>
    <p:extLst>
      <p:ext uri="{BB962C8B-B14F-4D97-AF65-F5344CB8AC3E}">
        <p14:creationId xmlns:p14="http://schemas.microsoft.com/office/powerpoint/2010/main" val="68346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 </a:t>
            </a:r>
          </a:p>
          <a:p>
            <a:endParaRPr lang="es-CL" baseline="0" dirty="0"/>
          </a:p>
          <a:p>
            <a:r>
              <a:rPr lang="es-CL" dirty="0"/>
              <a:t>Lo que no hemos considerado es que estas columnas especiales que hemos agregado</a:t>
            </a:r>
            <a:r>
              <a:rPr lang="es-CL" baseline="0" dirty="0"/>
              <a:t> solo han trabajado con fórmulas matemáticas. Pero…</a:t>
            </a:r>
          </a:p>
          <a:p>
            <a:endParaRPr lang="es-CL" baseline="0" dirty="0"/>
          </a:p>
          <a:p>
            <a:r>
              <a:rPr lang="es-CL" baseline="0" dirty="0"/>
              <a:t>¿Qué sucede con las columnas que contienen texto?</a:t>
            </a:r>
          </a:p>
          <a:p>
            <a:endParaRPr lang="es-CL" baseline="0" dirty="0"/>
          </a:p>
          <a:p>
            <a:endParaRPr lang="es-CL" baseline="0" dirty="0"/>
          </a:p>
          <a:p>
            <a:r>
              <a:rPr lang="es-CL" baseline="0" dirty="0"/>
              <a:t>Puede enlazar columnas a otras columnas, expresiones aritméticas o valores constantes para crear una expresión de carácter con el operador de concatenación.</a:t>
            </a:r>
          </a:p>
          <a:p>
            <a:endParaRPr lang="es-CL" baseline="0" dirty="0"/>
          </a:p>
          <a:p>
            <a:r>
              <a:rPr lang="es-CL" baseline="0" dirty="0"/>
              <a:t>Las columnas a ambos lados del operador se combinan para crear una sola columna de salida.</a:t>
            </a:r>
          </a:p>
          <a:p>
            <a:endParaRPr lang="es-CL" baseline="0" dirty="0"/>
          </a:p>
          <a:p>
            <a:r>
              <a:rPr lang="es-CL" baseline="0" dirty="0"/>
              <a:t>En ORACLE el concatenador es ||</a:t>
            </a:r>
          </a:p>
          <a:p>
            <a:r>
              <a:rPr lang="es-CL" baseline="0" dirty="0"/>
              <a:t>En MySQL y SQL server el concatenador es +</a:t>
            </a:r>
          </a:p>
          <a:p>
            <a:r>
              <a:rPr lang="es-CL" baseline="0" dirty="0"/>
              <a:t>Además en MySQL y en ORACLE se puede usar la función concat (campo1, campo2)</a:t>
            </a:r>
          </a:p>
          <a:p>
            <a:endParaRPr lang="es-CL" baseline="0" dirty="0"/>
          </a:p>
          <a:p>
            <a:r>
              <a:rPr lang="es-CL" baseline="0" dirty="0"/>
              <a:t>Un ejemplo de esta concatenación es la siguiente sintaxis: SELECT CIUDAD | | ZONA AS Ubicación FROM OFICINAS; </a:t>
            </a:r>
          </a:p>
          <a:p>
            <a:endParaRPr lang="es-CL" baseline="0" dirty="0"/>
          </a:p>
          <a:p>
            <a:endParaRPr lang="es-419"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13</a:t>
            </a:fld>
            <a:endParaRPr lang="es-ES" dirty="0"/>
          </a:p>
        </p:txBody>
      </p:sp>
    </p:spTree>
    <p:extLst>
      <p:ext uri="{BB962C8B-B14F-4D97-AF65-F5344CB8AC3E}">
        <p14:creationId xmlns:p14="http://schemas.microsoft.com/office/powerpoint/2010/main" val="3511606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 </a:t>
            </a:r>
            <a:endParaRPr lang="es-CL" baseline="0" dirty="0"/>
          </a:p>
          <a:p>
            <a:endParaRPr lang="es-CL" dirty="0"/>
          </a:p>
          <a:p>
            <a:r>
              <a:rPr lang="es-CL" dirty="0"/>
              <a:t>Veamos un ejemplo de concatenación y cuál sería</a:t>
            </a:r>
            <a:r>
              <a:rPr lang="es-CL" baseline="0" dirty="0"/>
              <a:t> su resultado:</a:t>
            </a:r>
          </a:p>
          <a:p>
            <a:endParaRPr lang="es-CL" baseline="0" dirty="0"/>
          </a:p>
          <a:p>
            <a:r>
              <a:rPr lang="es-CL" baseline="0" dirty="0"/>
              <a:t>SELECT CIUDAD | | ZONA AS Ubicación FROM OFICINAS;</a:t>
            </a:r>
          </a:p>
          <a:p>
            <a:endParaRPr lang="es-CL" baseline="0" dirty="0"/>
          </a:p>
          <a:p>
            <a:r>
              <a:rPr lang="es-CL" baseline="0" dirty="0"/>
              <a:t>Esta instrucción junta las dos columnas en una sola pero no tiene un formato adecuado, lo que se arregla de la siguiente forma:</a:t>
            </a:r>
          </a:p>
          <a:p>
            <a:endParaRPr lang="es-CL" baseline="0" dirty="0"/>
          </a:p>
          <a:p>
            <a:r>
              <a:rPr lang="es-CL" baseline="0" dirty="0"/>
              <a:t>SELECT CIUDAD | | de la zona AS Ubicación FROM OFICINAS;</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14</a:t>
            </a:fld>
            <a:endParaRPr lang="es-ES" dirty="0"/>
          </a:p>
        </p:txBody>
      </p:sp>
    </p:spTree>
    <p:extLst>
      <p:ext uri="{BB962C8B-B14F-4D97-AF65-F5344CB8AC3E}">
        <p14:creationId xmlns:p14="http://schemas.microsoft.com/office/powerpoint/2010/main" val="114383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 </a:t>
            </a:r>
          </a:p>
          <a:p>
            <a:endParaRPr lang="es-CL" dirty="0"/>
          </a:p>
          <a:p>
            <a:r>
              <a:rPr lang="es-CL" dirty="0"/>
              <a:t>Por</a:t>
            </a:r>
            <a:r>
              <a:rPr lang="es-CL" baseline="0" dirty="0"/>
              <a:t> último nos queda un pequeño detalle que aclarar.</a:t>
            </a:r>
          </a:p>
          <a:p>
            <a:endParaRPr lang="es-CL" baseline="0" dirty="0"/>
          </a:p>
          <a:p>
            <a:r>
              <a:rPr lang="es-CL" baseline="0" dirty="0"/>
              <a:t>A menos que indique, SQL muestra los resultados de una consulta sin eliminar las filas duplicadas.</a:t>
            </a:r>
          </a:p>
          <a:p>
            <a:endParaRPr lang="es-CL" baseline="0" dirty="0"/>
          </a:p>
          <a:p>
            <a:r>
              <a:rPr lang="es-CL" baseline="0" dirty="0"/>
              <a:t>Para eliminar filas duplicadas en el resultado, incluya la palabra clave DISTINCT </a:t>
            </a:r>
          </a:p>
          <a:p>
            <a:endParaRPr lang="es-CL" baseline="0" dirty="0"/>
          </a:p>
          <a:p>
            <a:r>
              <a:rPr lang="es-CL" baseline="0" dirty="0"/>
              <a:t>Puede especificar varias columnas después del cualificador DISTINCT</a:t>
            </a: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15</a:t>
            </a:fld>
            <a:endParaRPr lang="es-ES" dirty="0"/>
          </a:p>
        </p:txBody>
      </p:sp>
    </p:spTree>
    <p:extLst>
      <p:ext uri="{BB962C8B-B14F-4D97-AF65-F5344CB8AC3E}">
        <p14:creationId xmlns:p14="http://schemas.microsoft.com/office/powerpoint/2010/main" val="3122392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a:t>Nota</a:t>
            </a:r>
            <a:r>
              <a:rPr lang="es-CL" b="1" baseline="0" dirty="0"/>
              <a:t> al docente: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Generar junto a sus estudiantes ideas fuerza respecto de la r</a:t>
            </a:r>
            <a:r>
              <a:rPr lang="es-CL" sz="1200" dirty="0">
                <a:solidFill>
                  <a:schemeClr val="bg1"/>
                </a:solidFill>
                <a:latin typeface="Myriad pro" panose="020B0503030403020204" pitchFamily="34" charset="0"/>
              </a:rPr>
              <a:t>ecuperación de datos mediante sentencia select</a:t>
            </a:r>
            <a:r>
              <a:rPr lang="es-CL" sz="1000" baseline="0" dirty="0">
                <a:solidFill>
                  <a:schemeClr val="bg1"/>
                </a:solidFill>
                <a:latin typeface="Myriad pro" panose="020B0503030403020204" pitchFamily="34" charset="0"/>
              </a:rPr>
              <a:t>, descripción y usos de sentencia select y operadores y funciones de la sentencia select. Para esto le recomendamos realizar un cuadro resumen en la pizarra.</a:t>
            </a:r>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16</a:t>
            </a:fld>
            <a:endParaRPr lang="es-ES" dirty="0"/>
          </a:p>
        </p:txBody>
      </p:sp>
    </p:spTree>
    <p:extLst>
      <p:ext uri="{BB962C8B-B14F-4D97-AF65-F5344CB8AC3E}">
        <p14:creationId xmlns:p14="http://schemas.microsoft.com/office/powerpoint/2010/main" val="794991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17</a:t>
            </a:fld>
            <a:endParaRPr lang="es-ES" dirty="0"/>
          </a:p>
        </p:txBody>
      </p:sp>
    </p:spTree>
    <p:extLst>
      <p:ext uri="{BB962C8B-B14F-4D97-AF65-F5344CB8AC3E}">
        <p14:creationId xmlns:p14="http://schemas.microsoft.com/office/powerpoint/2010/main" val="3914133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a:t>Nota</a:t>
            </a:r>
            <a:r>
              <a:rPr lang="es-CL" b="1" baseline="0" dirty="0"/>
              <a:t> al docente:</a:t>
            </a:r>
          </a:p>
          <a:p>
            <a:pPr marL="0" marR="0" indent="0" algn="l" defTabSz="914400" rtl="0" eaLnBrk="1" fontAlgn="auto" latinLnBrk="0" hangingPunct="1">
              <a:lnSpc>
                <a:spcPct val="100000"/>
              </a:lnSpc>
              <a:spcBef>
                <a:spcPts val="0"/>
              </a:spcBef>
              <a:spcAft>
                <a:spcPts val="0"/>
              </a:spcAft>
              <a:buClrTx/>
              <a:buSzTx/>
              <a:buFontTx/>
              <a:buNone/>
              <a:tabLst/>
              <a:defRPr/>
            </a:pPr>
            <a:r>
              <a:rPr lang="es-CL" dirty="0"/>
              <a:t>Las principales características que debes conocer para recuperar datos mediante la sentencia SELECT.</a:t>
            </a: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a:t>
            </a:fld>
            <a:endParaRPr lang="es-ES" dirty="0"/>
          </a:p>
        </p:txBody>
      </p:sp>
    </p:spTree>
    <p:extLst>
      <p:ext uri="{BB962C8B-B14F-4D97-AF65-F5344CB8AC3E}">
        <p14:creationId xmlns:p14="http://schemas.microsoft.com/office/powerpoint/2010/main" val="794991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baseline="0" dirty="0"/>
              <a:t>Nota al docente:</a:t>
            </a:r>
          </a:p>
          <a:p>
            <a:endParaRPr lang="es-CL" dirty="0"/>
          </a:p>
          <a:p>
            <a:r>
              <a:rPr lang="es-CL" dirty="0"/>
              <a:t>Escritura de sentencias SQL</a:t>
            </a:r>
          </a:p>
          <a:p>
            <a:endParaRPr lang="es-CL" dirty="0"/>
          </a:p>
          <a:p>
            <a:r>
              <a:rPr lang="es-CL" dirty="0"/>
              <a:t>Con las siguientes</a:t>
            </a:r>
            <a:r>
              <a:rPr lang="es-CL" baseline="0" dirty="0"/>
              <a:t> sencillas reglas y directrices, puedes construir sentencias válidas que son fáciles de leer y editar:</a:t>
            </a:r>
          </a:p>
          <a:p>
            <a:endParaRPr lang="es-CL" baseline="0" dirty="0"/>
          </a:p>
          <a:p>
            <a:r>
              <a:rPr lang="es-CL" baseline="0" dirty="0"/>
              <a:t>1 Las sentencias SQL no son sensibles a mayúsculas/minúsculas.</a:t>
            </a:r>
          </a:p>
          <a:p>
            <a:r>
              <a:rPr lang="es-CL" baseline="0" dirty="0"/>
              <a:t>2 Las sentencias SQL se pueden introducir en una o más líneas. </a:t>
            </a:r>
          </a:p>
          <a:p>
            <a:r>
              <a:rPr lang="es-CL" baseline="0" dirty="0"/>
              <a:t>3 Las palabras clave no se pueden dividir entre líneas o abreviar. </a:t>
            </a:r>
          </a:p>
          <a:p>
            <a:r>
              <a:rPr lang="es-CL" baseline="0" dirty="0"/>
              <a:t>4 Las cláusulas se suelen colocar en líneas independientes para que resulte más fácil su lectura o edición. </a:t>
            </a:r>
          </a:p>
          <a:p>
            <a:r>
              <a:rPr lang="es-CL" baseline="0" dirty="0"/>
              <a:t>5 La indentación se debe utilizar para que sea más fácil de leer el código.</a:t>
            </a:r>
          </a:p>
          <a:p>
            <a:r>
              <a:rPr lang="es-CL" baseline="0" dirty="0"/>
              <a:t>6 Normalmente, las palabras claves se introducen en mayúsculas; el resto de palabras, como nombres de tablas y columnas, se introducen en minúsculas. </a:t>
            </a:r>
          </a:p>
          <a:p>
            <a:endParaRPr lang="es-419"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3</a:t>
            </a:fld>
            <a:endParaRPr lang="es-ES" dirty="0"/>
          </a:p>
        </p:txBody>
      </p:sp>
    </p:spTree>
    <p:extLst>
      <p:ext uri="{BB962C8B-B14F-4D97-AF65-F5344CB8AC3E}">
        <p14:creationId xmlns:p14="http://schemas.microsoft.com/office/powerpoint/2010/main" val="1019023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baseline="0" dirty="0"/>
              <a:t>Nota al docente:</a:t>
            </a:r>
          </a:p>
          <a:p>
            <a:endParaRPr lang="es-CL" dirty="0"/>
          </a:p>
          <a:p>
            <a:r>
              <a:rPr lang="es-CL" dirty="0"/>
              <a:t>Recuperación de datos mediante</a:t>
            </a:r>
            <a:r>
              <a:rPr lang="es-CL" baseline="0" dirty="0"/>
              <a:t> la sentencia SELECT</a:t>
            </a:r>
          </a:p>
          <a:p>
            <a:endParaRPr lang="es-CL" baseline="0" dirty="0"/>
          </a:p>
          <a:p>
            <a:r>
              <a:rPr lang="es-CL" baseline="0" dirty="0"/>
              <a:t>Para extraer datos de la base de datos, debe utilizar la sentencia SQL SELECT.</a:t>
            </a:r>
          </a:p>
          <a:p>
            <a:r>
              <a:rPr lang="es-CL" baseline="0" dirty="0"/>
              <a:t>Sin embargo, puede que necesite restringir las columnas que se muestran.</a:t>
            </a:r>
          </a:p>
          <a:p>
            <a:endParaRPr lang="es-CL" baseline="0" dirty="0"/>
          </a:p>
          <a:p>
            <a:r>
              <a:rPr lang="es-CL" baseline="0" dirty="0"/>
              <a:t>Describiremos aquí todas las cláusulas de la sentencias SELECT que se necesitan para realizar estas acciones. </a:t>
            </a:r>
          </a:p>
          <a:p>
            <a:endParaRPr lang="es-CL" baseline="0" dirty="0"/>
          </a:p>
          <a:p>
            <a:r>
              <a:rPr lang="es-CL" baseline="0" dirty="0"/>
              <a:t>Todas las columnas de una tabla devueltas por una consulta.</a:t>
            </a:r>
          </a:p>
          <a:p>
            <a:endParaRPr lang="es-CL" baseline="0" dirty="0"/>
          </a:p>
          <a:p>
            <a:r>
              <a:rPr lang="es-CL" baseline="0" dirty="0"/>
              <a:t>1 Todas las columnas de una tabla devueltas por una consulta.</a:t>
            </a:r>
          </a:p>
          <a:p>
            <a:r>
              <a:rPr lang="es-CL" baseline="0" dirty="0"/>
              <a:t>2 Algunas columnas de la tabla, así como sea necesario.</a:t>
            </a:r>
          </a:p>
          <a:p>
            <a:r>
              <a:rPr lang="es-CL" baseline="0" dirty="0"/>
              <a:t>3 Las filas de una tabla devueltas por una consulta.</a:t>
            </a:r>
          </a:p>
          <a:p>
            <a:r>
              <a:rPr lang="es-CL" baseline="0" dirty="0"/>
              <a:t>4 Datos almacenados en diferentes tablas especificando el enlace entre ellas.</a:t>
            </a:r>
          </a:p>
          <a:p>
            <a:endParaRPr lang="es-CL" baseline="0" dirty="0"/>
          </a:p>
          <a:p>
            <a:r>
              <a:rPr lang="es-CL" baseline="0" dirty="0"/>
              <a:t> </a:t>
            </a:r>
            <a:endParaRPr lang="es-419" baseline="0" dirty="0"/>
          </a:p>
          <a:p>
            <a:endParaRPr lang="es-CL" baseline="0"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4</a:t>
            </a:fld>
            <a:endParaRPr lang="es-ES" dirty="0"/>
          </a:p>
        </p:txBody>
      </p:sp>
    </p:spTree>
    <p:extLst>
      <p:ext uri="{BB962C8B-B14F-4D97-AF65-F5344CB8AC3E}">
        <p14:creationId xmlns:p14="http://schemas.microsoft.com/office/powerpoint/2010/main" val="1604663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baseline="0" dirty="0"/>
              <a:t>Nota al docente: </a:t>
            </a:r>
          </a:p>
          <a:p>
            <a:endParaRPr lang="es-CL" baseline="0" dirty="0"/>
          </a:p>
          <a:p>
            <a:r>
              <a:rPr lang="es-CL" dirty="0"/>
              <a:t>En</a:t>
            </a:r>
            <a:r>
              <a:rPr lang="es-CL" baseline="0" dirty="0"/>
              <a:t> su formato más simple, una sentencia SELECT debe incluir lo siguiente:</a:t>
            </a:r>
          </a:p>
          <a:p>
            <a:endParaRPr lang="es-CL" baseline="0" dirty="0"/>
          </a:p>
          <a:p>
            <a:r>
              <a:rPr lang="es-CL" dirty="0"/>
              <a:t>Una cláusula SELECT</a:t>
            </a:r>
            <a:r>
              <a:rPr lang="es-CL" baseline="0" dirty="0"/>
              <a:t> que especifica las columnas que se van a mostrar.</a:t>
            </a:r>
          </a:p>
          <a:p>
            <a:endParaRPr lang="es-CL" baseline="0" dirty="0"/>
          </a:p>
          <a:p>
            <a:r>
              <a:rPr lang="es-CL" baseline="0" dirty="0"/>
              <a:t>Una cláusula FROM que identifica la tabla que contiene las columnas que se muestran en la cláusula SELECT. </a:t>
            </a:r>
          </a:p>
          <a:p>
            <a:endParaRPr lang="es-CL" baseline="0" dirty="0"/>
          </a:p>
          <a:p>
            <a:endParaRPr lang="es-CL" baseline="0" dirty="0"/>
          </a:p>
          <a:p>
            <a:r>
              <a:rPr lang="es-CL" baseline="0" dirty="0"/>
              <a:t> Observando la estructura anterior, esta se desglosa en:</a:t>
            </a:r>
          </a:p>
          <a:p>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SELECT</a:t>
            </a:r>
            <a:r>
              <a:rPr lang="es-CL" baseline="0" dirty="0"/>
              <a:t>                        Es una lista de una o más columnas.</a:t>
            </a:r>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                                  Selecciona todas las columnas.</a:t>
            </a:r>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DISTINCT                    Suprime los duplicados.</a:t>
            </a:r>
          </a:p>
          <a:p>
            <a:r>
              <a:rPr lang="es-CL" baseline="0" dirty="0"/>
              <a:t>columna | expresión   Selecciona la columna o expresión especificada. </a:t>
            </a:r>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Alias                            Proporciona diferentes cabeceras de las columnas seleccionadas. </a:t>
            </a:r>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FROM tabla                Especifica la tabla que</a:t>
            </a:r>
            <a:r>
              <a:rPr lang="es-CL" baseline="0" dirty="0"/>
              <a:t> contiene las columnas. </a:t>
            </a: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L" baseline="0" dirty="0"/>
          </a:p>
          <a:p>
            <a:endParaRPr lang="es-CL"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L" baseline="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5</a:t>
            </a:fld>
            <a:endParaRPr lang="es-ES" dirty="0"/>
          </a:p>
        </p:txBody>
      </p:sp>
    </p:spTree>
    <p:extLst>
      <p:ext uri="{BB962C8B-B14F-4D97-AF65-F5344CB8AC3E}">
        <p14:creationId xmlns:p14="http://schemas.microsoft.com/office/powerpoint/2010/main" val="1170439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 </a:t>
            </a:r>
          </a:p>
          <a:p>
            <a:endParaRPr lang="es-CL" dirty="0"/>
          </a:p>
          <a:p>
            <a:r>
              <a:rPr lang="es-CL" dirty="0"/>
              <a:t>Se</a:t>
            </a:r>
            <a:r>
              <a:rPr lang="es-CL" baseline="0" dirty="0"/>
              <a:t> puede mostrar todas las columnas de datos en una tabla insertando la siguiente palabra clave SELECT con un asterisco (*). Por ejemplo:</a:t>
            </a:r>
          </a:p>
          <a:p>
            <a:endParaRPr lang="es-CL" baseline="0" dirty="0"/>
          </a:p>
          <a:p>
            <a:r>
              <a:rPr lang="es-CL" baseline="0" dirty="0"/>
              <a:t>SELECT * FROM Productos;</a:t>
            </a:r>
          </a:p>
          <a:p>
            <a:endParaRPr lang="es-CL" baseline="0" dirty="0"/>
          </a:p>
          <a:p>
            <a:r>
              <a:rPr lang="es-CL" baseline="0" dirty="0"/>
              <a:t>En el siguiente ejemplo, la tabla PRODUCTOS contiene cinco columnas:</a:t>
            </a:r>
          </a:p>
          <a:p>
            <a:r>
              <a:rPr lang="es-CL" baseline="0" dirty="0"/>
              <a:t>IDFAB, IDPRODUCTO, DESCRIPCION, PRECIOS, EXISTENCIAS.</a:t>
            </a:r>
          </a:p>
          <a:p>
            <a:endParaRPr lang="es-CL" baseline="0" dirty="0"/>
          </a:p>
          <a:p>
            <a:r>
              <a:rPr lang="es-CL" baseline="0" dirty="0"/>
              <a:t>El resultado de ejecutar la sentencia anterior sería algo parecido a esto:</a:t>
            </a:r>
          </a:p>
          <a:p>
            <a:endParaRPr lang="es-419"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6</a:t>
            </a:fld>
            <a:endParaRPr lang="es-ES" dirty="0"/>
          </a:p>
        </p:txBody>
      </p:sp>
    </p:spTree>
    <p:extLst>
      <p:ext uri="{BB962C8B-B14F-4D97-AF65-F5344CB8AC3E}">
        <p14:creationId xmlns:p14="http://schemas.microsoft.com/office/powerpoint/2010/main" val="3881391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 </a:t>
            </a:r>
          </a:p>
          <a:p>
            <a:endParaRPr lang="es-CL" baseline="0" dirty="0"/>
          </a:p>
          <a:p>
            <a:r>
              <a:rPr lang="es-CL" dirty="0"/>
              <a:t>También</a:t>
            </a:r>
            <a:r>
              <a:rPr lang="es-CL" baseline="0" dirty="0"/>
              <a:t> se puede mostrar todas las columnas en la tabla después de la palabra clave SELECT, ejecutando la siguiente sentencia:</a:t>
            </a:r>
          </a:p>
          <a:p>
            <a:endParaRPr lang="es-CL" baseline="0" dirty="0"/>
          </a:p>
          <a:p>
            <a:r>
              <a:rPr lang="es-CL" baseline="0" dirty="0"/>
              <a:t>SELECT IdFab, IdProducto, Descripcion, Precios, Existencias FROM Productos.</a:t>
            </a:r>
          </a:p>
          <a:p>
            <a:endParaRPr lang="es-CL" baseline="0" dirty="0"/>
          </a:p>
          <a:p>
            <a:r>
              <a:rPr lang="es-CL" baseline="0" dirty="0"/>
              <a:t>Obtendríamos el resultado mostrado (puedes notar que en la sentencia se han indicado las columnas que deseamos mostrar):</a:t>
            </a:r>
            <a:endParaRPr lang="es-419"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7</a:t>
            </a:fld>
            <a:endParaRPr lang="es-ES" dirty="0"/>
          </a:p>
        </p:txBody>
      </p:sp>
    </p:spTree>
    <p:extLst>
      <p:ext uri="{BB962C8B-B14F-4D97-AF65-F5344CB8AC3E}">
        <p14:creationId xmlns:p14="http://schemas.microsoft.com/office/powerpoint/2010/main" val="3111431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 </a:t>
            </a:r>
          </a:p>
          <a:p>
            <a:endParaRPr lang="es-CL" baseline="0" dirty="0"/>
          </a:p>
          <a:p>
            <a:r>
              <a:rPr lang="es-CL" dirty="0"/>
              <a:t>También se puede utilizar la sentencia SELECT para mostrar</a:t>
            </a:r>
            <a:r>
              <a:rPr lang="es-CL" baseline="0" dirty="0"/>
              <a:t> algunas columnas de la tabla, indicando los nombres de la columna, separados por comas. </a:t>
            </a:r>
          </a:p>
          <a:p>
            <a:endParaRPr lang="es-CL" baseline="0" dirty="0"/>
          </a:p>
          <a:p>
            <a:r>
              <a:rPr lang="es-CL" baseline="0" dirty="0"/>
              <a:t>En la cláusula SELECT especifique las columnas que desee, en el orden en el que desee que aparezcan en la salida.</a:t>
            </a:r>
          </a:p>
          <a:p>
            <a:endParaRPr lang="es-CL" baseline="0" dirty="0"/>
          </a:p>
          <a:p>
            <a:r>
              <a:rPr lang="es-CL" baseline="0" dirty="0"/>
              <a:t>En el siguiente ejemplo vemos la sentencia que se ejecuta, y cuál es el resultado de la base de datos:</a:t>
            </a:r>
          </a:p>
          <a:p>
            <a:endParaRPr lang="es-CL" baseline="0" dirty="0"/>
          </a:p>
          <a:p>
            <a:r>
              <a:rPr lang="es-CL" baseline="0" dirty="0"/>
              <a:t>SELECT Descripcion, Precios, Existencias FROM PRODUCTOS;</a:t>
            </a:r>
          </a:p>
          <a:p>
            <a:endParaRPr lang="es-CL" baseline="0"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8</a:t>
            </a:fld>
            <a:endParaRPr lang="es-ES" dirty="0"/>
          </a:p>
        </p:txBody>
      </p:sp>
    </p:spTree>
    <p:extLst>
      <p:ext uri="{BB962C8B-B14F-4D97-AF65-F5344CB8AC3E}">
        <p14:creationId xmlns:p14="http://schemas.microsoft.com/office/powerpoint/2010/main" val="1279157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baseline="0" dirty="0"/>
              <a:t>Nota al docente: </a:t>
            </a:r>
          </a:p>
          <a:p>
            <a:endParaRPr lang="es-CL" baseline="0" dirty="0"/>
          </a:p>
          <a:p>
            <a:r>
              <a:rPr lang="es-CL" dirty="0"/>
              <a:t>Puede que necesite modificar la forma</a:t>
            </a:r>
            <a:r>
              <a:rPr lang="es-CL" baseline="0" dirty="0"/>
              <a:t> en la que se muestran los datos, realizar cálculos o consultas de casos de posibilidades.</a:t>
            </a:r>
          </a:p>
          <a:p>
            <a:endParaRPr lang="es-CL" baseline="0" dirty="0"/>
          </a:p>
          <a:p>
            <a:r>
              <a:rPr lang="es-CL" baseline="0" dirty="0"/>
              <a:t>Todo esto es posible mediante las expresiones aritméticas. </a:t>
            </a:r>
          </a:p>
          <a:p>
            <a:endParaRPr lang="es-CL" baseline="0" dirty="0"/>
          </a:p>
          <a:p>
            <a:r>
              <a:rPr lang="es-CL" baseline="0" dirty="0"/>
              <a:t>Una expresión aritmética puede contener nombres de columnas, valores numéricos constantes y operadores aritméticos. </a:t>
            </a:r>
          </a:p>
          <a:p>
            <a:endParaRPr lang="es-CL" baseline="0" dirty="0"/>
          </a:p>
          <a:p>
            <a:r>
              <a:rPr lang="es-CL" baseline="0" dirty="0"/>
              <a:t>Los operadores aritméticos son:</a:t>
            </a:r>
          </a:p>
          <a:p>
            <a:endParaRPr lang="es-CL" baseline="0" dirty="0"/>
          </a:p>
          <a:p>
            <a:r>
              <a:rPr lang="es-CL" baseline="0" dirty="0"/>
              <a:t>+ Suma</a:t>
            </a:r>
          </a:p>
          <a:p>
            <a:pPr marL="0" indent="0">
              <a:buFontTx/>
              <a:buNone/>
            </a:pPr>
            <a:r>
              <a:rPr lang="es-CL" baseline="0" dirty="0"/>
              <a:t>-Resta</a:t>
            </a:r>
          </a:p>
          <a:p>
            <a:pPr marL="0" indent="0">
              <a:buFontTx/>
              <a:buNone/>
            </a:pPr>
            <a:r>
              <a:rPr lang="es-CL" baseline="0" dirty="0"/>
              <a:t>* Multiplicación</a:t>
            </a:r>
          </a:p>
          <a:p>
            <a:pPr marL="0" indent="0">
              <a:buFontTx/>
              <a:buNone/>
            </a:pPr>
            <a:r>
              <a:rPr lang="es-CL" baseline="0" dirty="0"/>
              <a:t>/División </a:t>
            </a:r>
          </a:p>
          <a:p>
            <a:endParaRPr lang="es-CL" baseline="0" dirty="0"/>
          </a:p>
          <a:p>
            <a:endParaRPr lang="es-419" dirty="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9</a:t>
            </a:fld>
            <a:endParaRPr lang="es-ES" dirty="0"/>
          </a:p>
        </p:txBody>
      </p:sp>
    </p:spTree>
    <p:extLst>
      <p:ext uri="{BB962C8B-B14F-4D97-AF65-F5344CB8AC3E}">
        <p14:creationId xmlns:p14="http://schemas.microsoft.com/office/powerpoint/2010/main" val="2488369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00806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4768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66407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008068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3114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676886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988600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68037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8565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924248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7983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3114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1286281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476897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6640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67688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98860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6803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856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92424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7983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06/07/2021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128628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8054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8537-76F2-4A4C-AB0B-82714346D649}" type="datetimeFigureOut">
              <a:rPr lang="es-ES" smtClean="0"/>
              <a:pPr/>
              <a:t>06/07/2021</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80547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13000" b="-13000"/>
          </a:stretch>
        </a:blipFill>
        <a:effectLst/>
      </p:bgPr>
    </p:bg>
    <p:spTree>
      <p:nvGrpSpPr>
        <p:cNvPr id="1" name=""/>
        <p:cNvGrpSpPr/>
        <p:nvPr/>
      </p:nvGrpSpPr>
      <p:grpSpPr>
        <a:xfrm>
          <a:off x="0" y="0"/>
          <a:ext cx="0" cy="0"/>
          <a:chOff x="0" y="0"/>
          <a:chExt cx="0" cy="0"/>
        </a:xfrm>
      </p:grpSpPr>
      <p:sp>
        <p:nvSpPr>
          <p:cNvPr id="7" name="CuadroTexto 6"/>
          <p:cNvSpPr txBox="1"/>
          <p:nvPr/>
        </p:nvSpPr>
        <p:spPr>
          <a:xfrm>
            <a:off x="168954" y="4279053"/>
            <a:ext cx="11581767" cy="584775"/>
          </a:xfrm>
          <a:prstGeom prst="rect">
            <a:avLst/>
          </a:prstGeom>
          <a:noFill/>
        </p:spPr>
        <p:txBody>
          <a:bodyPr wrap="square" rtlCol="0">
            <a:spAutoFit/>
          </a:bodyPr>
          <a:lstStyle/>
          <a:p>
            <a:r>
              <a:rPr lang="es-CL" sz="3200" b="1" dirty="0">
                <a:solidFill>
                  <a:schemeClr val="bg1"/>
                </a:solidFill>
                <a:latin typeface="Myriad pro" panose="020B0503030403020204" pitchFamily="34" charset="0"/>
              </a:rPr>
              <a:t>Opcional Extra 1:</a:t>
            </a:r>
            <a:r>
              <a:rPr lang="es-CL" sz="2000" dirty="0">
                <a:solidFill>
                  <a:schemeClr val="bg1"/>
                </a:solidFill>
                <a:latin typeface="Myriad pro" panose="020B0503030403020204" pitchFamily="34" charset="0"/>
              </a:rPr>
              <a:t> Recuperación de datos mediante sentencia select</a:t>
            </a:r>
            <a:endParaRPr lang="es-CL" sz="1400" dirty="0">
              <a:solidFill>
                <a:schemeClr val="bg1"/>
              </a:solidFill>
              <a:latin typeface="Myriad pro" panose="020B0503030403020204" pitchFamily="34" charset="0"/>
            </a:endParaRPr>
          </a:p>
        </p:txBody>
      </p:sp>
      <p:pic>
        <p:nvPicPr>
          <p:cNvPr id="8" name="Imagen 7"/>
          <p:cNvPicPr/>
          <p:nvPr/>
        </p:nvPicPr>
        <p:blipFill>
          <a:blip r:embed="rId4" cstate="print">
            <a:extLst>
              <a:ext uri="{28A0092B-C50C-407E-A947-70E740481C1C}">
                <a14:useLocalDpi xmlns:a14="http://schemas.microsoft.com/office/drawing/2010/main" val="0"/>
              </a:ext>
            </a:extLst>
          </a:blip>
          <a:stretch>
            <a:fillRect/>
          </a:stretch>
        </p:blipFill>
        <p:spPr>
          <a:xfrm>
            <a:off x="5018088" y="0"/>
            <a:ext cx="2155825" cy="1022350"/>
          </a:xfrm>
          <a:prstGeom prst="rect">
            <a:avLst/>
          </a:prstGeom>
        </p:spPr>
      </p:pic>
      <p:pic>
        <p:nvPicPr>
          <p:cNvPr id="9" name="Imagen 8"/>
          <p:cNvPicPr/>
          <p:nvPr/>
        </p:nvPicPr>
        <p:blipFill>
          <a:blip r:embed="rId5" cstate="print">
            <a:extLst>
              <a:ext uri="{28A0092B-C50C-407E-A947-70E740481C1C}">
                <a14:useLocalDpi xmlns:a14="http://schemas.microsoft.com/office/drawing/2010/main" val="0"/>
              </a:ext>
            </a:extLst>
          </a:blip>
          <a:stretch>
            <a:fillRect/>
          </a:stretch>
        </p:blipFill>
        <p:spPr>
          <a:xfrm>
            <a:off x="7105333" y="5319350"/>
            <a:ext cx="7430135" cy="1374775"/>
          </a:xfrm>
          <a:prstGeom prst="rect">
            <a:avLst/>
          </a:prstGeom>
        </p:spPr>
      </p:pic>
    </p:spTree>
    <p:extLst>
      <p:ext uri="{BB962C8B-B14F-4D97-AF65-F5344CB8AC3E}">
        <p14:creationId xmlns:p14="http://schemas.microsoft.com/office/powerpoint/2010/main" val="270204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sp>
        <p:nvSpPr>
          <p:cNvPr id="5" name="Rectángulo redondeado 4"/>
          <p:cNvSpPr/>
          <p:nvPr/>
        </p:nvSpPr>
        <p:spPr>
          <a:xfrm>
            <a:off x="465513" y="4867162"/>
            <a:ext cx="3664527" cy="1411718"/>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a:solidFill>
                <a:schemeClr val="bg1"/>
              </a:solidFill>
            </a:endParaRPr>
          </a:p>
          <a:p>
            <a:pPr algn="ctr"/>
            <a:endParaRPr lang="es-CL" cap="all" dirty="0">
              <a:solidFill>
                <a:schemeClr val="bg1"/>
              </a:solidFill>
            </a:endParaRPr>
          </a:p>
          <a:p>
            <a:pPr algn="ctr"/>
            <a:endParaRPr lang="es-ES" cap="all" dirty="0">
              <a:solidFill>
                <a:schemeClr val="bg1"/>
              </a:solidFill>
            </a:endParaRPr>
          </a:p>
        </p:txBody>
      </p:sp>
      <p:sp>
        <p:nvSpPr>
          <p:cNvPr id="6" name="Rectángulo 5"/>
          <p:cNvSpPr/>
          <p:nvPr/>
        </p:nvSpPr>
        <p:spPr>
          <a:xfrm>
            <a:off x="1257993" y="2258235"/>
            <a:ext cx="8876608" cy="896445"/>
          </a:xfrm>
          <a:prstGeom prst="rect">
            <a:avLst/>
          </a:prstGeom>
          <a:solidFill>
            <a:srgbClr val="449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SELECT DESCRIPCION,PRECIOS, EXISTENCIAS, PRECIOS * EXISTENCIAS</a:t>
            </a:r>
          </a:p>
          <a:p>
            <a:pPr algn="ctr"/>
            <a:r>
              <a:rPr lang="es-CL" cap="all" dirty="0">
                <a:solidFill>
                  <a:schemeClr val="bg1"/>
                </a:solidFill>
              </a:rPr>
              <a:t>FROM PRODUCTOS;</a:t>
            </a:r>
          </a:p>
        </p:txBody>
      </p:sp>
      <p:pic>
        <p:nvPicPr>
          <p:cNvPr id="2" name="Imagen 1"/>
          <p:cNvPicPr>
            <a:picLocks noChangeAspect="1"/>
          </p:cNvPicPr>
          <p:nvPr/>
        </p:nvPicPr>
        <p:blipFill>
          <a:blip r:embed="rId4"/>
          <a:stretch>
            <a:fillRect/>
          </a:stretch>
        </p:blipFill>
        <p:spPr>
          <a:xfrm>
            <a:off x="4732197" y="3496147"/>
            <a:ext cx="4857050" cy="2900923"/>
          </a:xfrm>
          <a:prstGeom prst="rect">
            <a:avLst/>
          </a:prstGeom>
        </p:spPr>
      </p:pic>
      <p:sp>
        <p:nvSpPr>
          <p:cNvPr id="9" name="Flecha derecha 8"/>
          <p:cNvSpPr/>
          <p:nvPr/>
        </p:nvSpPr>
        <p:spPr>
          <a:xfrm>
            <a:off x="2800004" y="3496147"/>
            <a:ext cx="1080654" cy="1030779"/>
          </a:xfrm>
          <a:prstGeom prst="rightArrow">
            <a:avLst/>
          </a:prstGeom>
          <a:solidFill>
            <a:srgbClr val="44949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dirty="0"/>
          </a:p>
        </p:txBody>
      </p:sp>
      <p:sp>
        <p:nvSpPr>
          <p:cNvPr id="8" name="7 CuadroTexto"/>
          <p:cNvSpPr txBox="1"/>
          <p:nvPr/>
        </p:nvSpPr>
        <p:spPr>
          <a:xfrm>
            <a:off x="1002030" y="1643591"/>
            <a:ext cx="9342120" cy="400110"/>
          </a:xfrm>
          <a:prstGeom prst="rect">
            <a:avLst/>
          </a:prstGeom>
          <a:noFill/>
        </p:spPr>
        <p:txBody>
          <a:bodyPr wrap="square" rtlCol="0">
            <a:spAutoFit/>
          </a:bodyPr>
          <a:lstStyle/>
          <a:p>
            <a:pPr algn="ctr"/>
            <a:r>
              <a:rPr lang="es-CL" sz="2000" dirty="0"/>
              <a:t>En el siguiente ejemplo, la tabla PRODUCTOS contiene tres columnas:</a:t>
            </a:r>
          </a:p>
        </p:txBody>
      </p:sp>
      <p:sp>
        <p:nvSpPr>
          <p:cNvPr id="10" name="9 CuadroTexto"/>
          <p:cNvSpPr txBox="1"/>
          <p:nvPr/>
        </p:nvSpPr>
        <p:spPr>
          <a:xfrm>
            <a:off x="655320" y="4937760"/>
            <a:ext cx="3169920" cy="1200329"/>
          </a:xfrm>
          <a:prstGeom prst="rect">
            <a:avLst/>
          </a:prstGeom>
          <a:noFill/>
        </p:spPr>
        <p:txBody>
          <a:bodyPr wrap="square" rtlCol="0">
            <a:spAutoFit/>
          </a:bodyPr>
          <a:lstStyle/>
          <a:p>
            <a:r>
              <a:rPr lang="es-CL" dirty="0">
                <a:solidFill>
                  <a:schemeClr val="bg1"/>
                </a:solidFill>
              </a:rPr>
              <a:t>Usamos el operador aritmético de multiplicación para obtener el resultado entre precios y existencias.</a:t>
            </a:r>
          </a:p>
        </p:txBody>
      </p:sp>
      <p:sp>
        <p:nvSpPr>
          <p:cNvPr id="12" name="Rectángulo 11"/>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3" name="CuadroTexto 12"/>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2. Operadores y funciones de la sentencia </a:t>
            </a:r>
            <a:r>
              <a:rPr lang="es-CL" dirty="0" err="1"/>
              <a:t>select</a:t>
            </a:r>
            <a:endParaRPr lang="es-CL" dirty="0"/>
          </a:p>
        </p:txBody>
      </p:sp>
    </p:spTree>
    <p:extLst>
      <p:ext uri="{BB962C8B-B14F-4D97-AF65-F5344CB8AC3E}">
        <p14:creationId xmlns:p14="http://schemas.microsoft.com/office/powerpoint/2010/main" val="275731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graphicFrame>
        <p:nvGraphicFramePr>
          <p:cNvPr id="5" name="Tabla 4"/>
          <p:cNvGraphicFramePr>
            <a:graphicFrameLocks noGrp="1"/>
          </p:cNvGraphicFramePr>
          <p:nvPr>
            <p:extLst>
              <p:ext uri="{D42A27DB-BD31-4B8C-83A1-F6EECF244321}">
                <p14:modId xmlns:p14="http://schemas.microsoft.com/office/powerpoint/2010/main" val="1949163085"/>
              </p:ext>
            </p:extLst>
          </p:nvPr>
        </p:nvGraphicFramePr>
        <p:xfrm>
          <a:off x="3073979" y="2269170"/>
          <a:ext cx="5692831" cy="3276990"/>
        </p:xfrm>
        <a:graphic>
          <a:graphicData uri="http://schemas.openxmlformats.org/drawingml/2006/table">
            <a:tbl>
              <a:tblPr bandRow="1">
                <a:tableStyleId>{5C22544A-7EE6-4342-B048-85BDC9FD1C3A}</a:tableStyleId>
              </a:tblPr>
              <a:tblGrid>
                <a:gridCol w="622824">
                  <a:extLst>
                    <a:ext uri="{9D8B030D-6E8A-4147-A177-3AD203B41FA5}">
                      <a16:colId xmlns:a16="http://schemas.microsoft.com/office/drawing/2014/main" val="20000"/>
                    </a:ext>
                  </a:extLst>
                </a:gridCol>
                <a:gridCol w="5070007">
                  <a:extLst>
                    <a:ext uri="{9D8B030D-6E8A-4147-A177-3AD203B41FA5}">
                      <a16:colId xmlns:a16="http://schemas.microsoft.com/office/drawing/2014/main" val="20001"/>
                    </a:ext>
                  </a:extLst>
                </a:gridCol>
              </a:tblGrid>
              <a:tr h="1495110">
                <a:tc>
                  <a:txBody>
                    <a:bodyPr/>
                    <a:lstStyle/>
                    <a:p>
                      <a:pPr algn="just"/>
                      <a:r>
                        <a:rPr lang="es-419" sz="2800" dirty="0">
                          <a:solidFill>
                            <a:schemeClr val="bg1"/>
                          </a:solidFill>
                        </a:rPr>
                        <a:t>1</a:t>
                      </a:r>
                      <a:endParaRPr lang="es-ES" sz="2800" dirty="0">
                        <a:solidFill>
                          <a:schemeClr val="bg1"/>
                        </a:solidFill>
                      </a:endParaRPr>
                    </a:p>
                  </a:txBody>
                  <a:tcPr>
                    <a:solidFill>
                      <a:srgbClr val="A4D5D4"/>
                    </a:solidFill>
                  </a:tcPr>
                </a:tc>
                <a:tc>
                  <a:txBody>
                    <a:bodyPr/>
                    <a:lstStyle/>
                    <a:p>
                      <a:pPr algn="just"/>
                      <a:r>
                        <a:rPr lang="es-CL" baseline="0" dirty="0"/>
                        <a:t>Si una expresión aritmética contiene más de un operador, la multiplicación y división se evalúan primero. Si los operadores en una expresión tienen la misma prioridad, la evaluación se realiza de izquierda a derecha. </a:t>
                      </a:r>
                    </a:p>
                  </a:txBody>
                  <a:tcPr>
                    <a:solidFill>
                      <a:srgbClr val="A4D5D4"/>
                    </a:solidFill>
                  </a:tcPr>
                </a:tc>
                <a:extLst>
                  <a:ext uri="{0D108BD9-81ED-4DB2-BD59-A6C34878D82A}">
                    <a16:rowId xmlns:a16="http://schemas.microsoft.com/office/drawing/2014/main" val="10000"/>
                  </a:ext>
                </a:extLst>
              </a:tr>
              <a:tr h="944880">
                <a:tc>
                  <a:txBody>
                    <a:bodyPr/>
                    <a:lstStyle/>
                    <a:p>
                      <a:pPr algn="just"/>
                      <a:r>
                        <a:rPr lang="es-419" sz="2800" dirty="0">
                          <a:solidFill>
                            <a:schemeClr val="accent6">
                              <a:lumMod val="75000"/>
                            </a:schemeClr>
                          </a:solidFill>
                        </a:rPr>
                        <a:t>2</a:t>
                      </a:r>
                      <a:endParaRPr lang="es-ES" sz="2800" dirty="0">
                        <a:solidFill>
                          <a:schemeClr val="accent6">
                            <a:lumMod val="75000"/>
                          </a:schemeClr>
                        </a:solidFill>
                      </a:endParaRPr>
                    </a:p>
                  </a:txBody>
                  <a:tcPr/>
                </a:tc>
                <a:tc>
                  <a:txBody>
                    <a:bodyPr/>
                    <a:lstStyle/>
                    <a:p>
                      <a:pPr algn="just"/>
                      <a:r>
                        <a:rPr lang="es-CL" baseline="0" dirty="0"/>
                        <a:t>Puede utilizar los paréntesis para forzar la expresión que se incluye entre paréntesis, para que se evalúe primero.</a:t>
                      </a:r>
                      <a:endParaRPr lang="es-ES" dirty="0"/>
                    </a:p>
                  </a:txBody>
                  <a:tcPr/>
                </a:tc>
                <a:extLst>
                  <a:ext uri="{0D108BD9-81ED-4DB2-BD59-A6C34878D82A}">
                    <a16:rowId xmlns:a16="http://schemas.microsoft.com/office/drawing/2014/main" val="10001"/>
                  </a:ext>
                </a:extLst>
              </a:tr>
              <a:tr h="837000">
                <a:tc>
                  <a:txBody>
                    <a:bodyPr/>
                    <a:lstStyle/>
                    <a:p>
                      <a:pPr algn="just"/>
                      <a:r>
                        <a:rPr lang="es-419" sz="2800" dirty="0">
                          <a:solidFill>
                            <a:schemeClr val="bg1"/>
                          </a:solidFill>
                        </a:rPr>
                        <a:t>3</a:t>
                      </a:r>
                      <a:endParaRPr lang="es-ES" sz="2800" dirty="0">
                        <a:solidFill>
                          <a:schemeClr val="bg1"/>
                        </a:solidFill>
                      </a:endParaRPr>
                    </a:p>
                  </a:txBody>
                  <a:tcPr>
                    <a:solidFill>
                      <a:srgbClr val="A4D5D4"/>
                    </a:solidFill>
                  </a:tcPr>
                </a:tc>
                <a:tc>
                  <a:txBody>
                    <a:bodyPr/>
                    <a:lstStyle/>
                    <a:p>
                      <a:pPr algn="just"/>
                      <a:r>
                        <a:rPr lang="es-CL" baseline="0" dirty="0"/>
                        <a:t>Los operadores de la misma prioridad se evalúan de izquierda a derecha.</a:t>
                      </a:r>
                    </a:p>
                  </a:txBody>
                  <a:tcPr>
                    <a:solidFill>
                      <a:srgbClr val="A4D5D4"/>
                    </a:solidFill>
                  </a:tcPr>
                </a:tc>
                <a:extLst>
                  <a:ext uri="{0D108BD9-81ED-4DB2-BD59-A6C34878D82A}">
                    <a16:rowId xmlns:a16="http://schemas.microsoft.com/office/drawing/2014/main" val="10002"/>
                  </a:ext>
                </a:extLst>
              </a:tr>
            </a:tbl>
          </a:graphicData>
        </a:graphic>
      </p:graphicFrame>
      <p:sp>
        <p:nvSpPr>
          <p:cNvPr id="8" name="7 CuadroTexto"/>
          <p:cNvSpPr txBox="1"/>
          <p:nvPr/>
        </p:nvSpPr>
        <p:spPr>
          <a:xfrm>
            <a:off x="155575" y="1628775"/>
            <a:ext cx="7543800" cy="369332"/>
          </a:xfrm>
          <a:prstGeom prst="rect">
            <a:avLst/>
          </a:prstGeom>
          <a:noFill/>
        </p:spPr>
        <p:txBody>
          <a:bodyPr wrap="square" rtlCol="0">
            <a:spAutoFit/>
          </a:bodyPr>
          <a:lstStyle/>
          <a:p>
            <a:r>
              <a:rPr lang="es-CL" dirty="0"/>
              <a:t>2.2 Reglas de los operadores aritméticos:</a:t>
            </a:r>
          </a:p>
        </p:txBody>
      </p:sp>
      <p:sp>
        <p:nvSpPr>
          <p:cNvPr id="9" name="Rectángulo 8"/>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0" name="CuadroTexto 9"/>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2. Operadores y funciones de la sentencia </a:t>
            </a:r>
            <a:r>
              <a:rPr lang="es-CL" dirty="0" err="1"/>
              <a:t>select</a:t>
            </a:r>
            <a:endParaRPr lang="es-CL" dirty="0"/>
          </a:p>
        </p:txBody>
      </p:sp>
    </p:spTree>
    <p:extLst>
      <p:ext uri="{BB962C8B-B14F-4D97-AF65-F5344CB8AC3E}">
        <p14:creationId xmlns:p14="http://schemas.microsoft.com/office/powerpoint/2010/main" val="205940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sp>
        <p:nvSpPr>
          <p:cNvPr id="6" name="Rectángulo 5"/>
          <p:cNvSpPr/>
          <p:nvPr/>
        </p:nvSpPr>
        <p:spPr>
          <a:xfrm>
            <a:off x="1273232" y="2852595"/>
            <a:ext cx="9027623" cy="1195737"/>
          </a:xfrm>
          <a:prstGeom prst="rect">
            <a:avLst/>
          </a:prstGeom>
          <a:solidFill>
            <a:srgbClr val="449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SELECT Descripcion, Precios * Existencias AS “STOCK VALORIZADO” </a:t>
            </a:r>
          </a:p>
          <a:p>
            <a:pPr algn="ctr"/>
            <a:r>
              <a:rPr lang="es-CL" cap="all" dirty="0">
                <a:solidFill>
                  <a:schemeClr val="bg1"/>
                </a:solidFill>
              </a:rPr>
              <a:t>FROM Productos;</a:t>
            </a:r>
          </a:p>
        </p:txBody>
      </p:sp>
      <p:sp>
        <p:nvSpPr>
          <p:cNvPr id="9" name="8 CuadroTexto"/>
          <p:cNvSpPr txBox="1"/>
          <p:nvPr/>
        </p:nvSpPr>
        <p:spPr>
          <a:xfrm>
            <a:off x="155575" y="1628775"/>
            <a:ext cx="5745480" cy="369332"/>
          </a:xfrm>
          <a:prstGeom prst="rect">
            <a:avLst/>
          </a:prstGeom>
          <a:noFill/>
        </p:spPr>
        <p:txBody>
          <a:bodyPr wrap="square" rtlCol="0">
            <a:spAutoFit/>
          </a:bodyPr>
          <a:lstStyle/>
          <a:p>
            <a:r>
              <a:rPr lang="es-CL" dirty="0"/>
              <a:t>2.3 Cambio de nombre en columnas</a:t>
            </a:r>
          </a:p>
        </p:txBody>
      </p:sp>
      <p:sp>
        <p:nvSpPr>
          <p:cNvPr id="10" name="Rectángulo 9"/>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1" name="CuadroTexto 10"/>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2. Operadores y funciones de la sentencia </a:t>
            </a:r>
            <a:r>
              <a:rPr lang="es-CL" dirty="0" err="1"/>
              <a:t>select</a:t>
            </a:r>
            <a:endParaRPr lang="es-CL" dirty="0"/>
          </a:p>
        </p:txBody>
      </p:sp>
    </p:spTree>
    <p:extLst>
      <p:ext uri="{BB962C8B-B14F-4D97-AF65-F5344CB8AC3E}">
        <p14:creationId xmlns:p14="http://schemas.microsoft.com/office/powerpoint/2010/main" val="329789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graphicFrame>
        <p:nvGraphicFramePr>
          <p:cNvPr id="9" name="Tabla 5"/>
          <p:cNvGraphicFramePr>
            <a:graphicFrameLocks noGrp="1"/>
          </p:cNvGraphicFramePr>
          <p:nvPr>
            <p:extLst>
              <p:ext uri="{D42A27DB-BD31-4B8C-83A1-F6EECF244321}">
                <p14:modId xmlns:p14="http://schemas.microsoft.com/office/powerpoint/2010/main" val="3008019696"/>
              </p:ext>
            </p:extLst>
          </p:nvPr>
        </p:nvGraphicFramePr>
        <p:xfrm>
          <a:off x="2552700" y="2210750"/>
          <a:ext cx="5669279" cy="3671891"/>
        </p:xfrm>
        <a:graphic>
          <a:graphicData uri="http://schemas.openxmlformats.org/drawingml/2006/table">
            <a:tbl>
              <a:tblPr bandRow="1">
                <a:tableStyleId>{5C22544A-7EE6-4342-B048-85BDC9FD1C3A}</a:tableStyleId>
              </a:tblPr>
              <a:tblGrid>
                <a:gridCol w="620247">
                  <a:extLst>
                    <a:ext uri="{9D8B030D-6E8A-4147-A177-3AD203B41FA5}">
                      <a16:colId xmlns:a16="http://schemas.microsoft.com/office/drawing/2014/main" val="20000"/>
                    </a:ext>
                  </a:extLst>
                </a:gridCol>
                <a:gridCol w="5049032">
                  <a:extLst>
                    <a:ext uri="{9D8B030D-6E8A-4147-A177-3AD203B41FA5}">
                      <a16:colId xmlns:a16="http://schemas.microsoft.com/office/drawing/2014/main" val="20001"/>
                    </a:ext>
                  </a:extLst>
                </a:gridCol>
              </a:tblGrid>
              <a:tr h="801690">
                <a:tc>
                  <a:txBody>
                    <a:bodyPr/>
                    <a:lstStyle/>
                    <a:p>
                      <a:r>
                        <a:rPr lang="es-419" sz="2800" dirty="0">
                          <a:solidFill>
                            <a:srgbClr val="449492"/>
                          </a:solidFill>
                        </a:rPr>
                        <a:t>1</a:t>
                      </a:r>
                      <a:endParaRPr lang="es-ES" sz="2800" dirty="0">
                        <a:solidFill>
                          <a:srgbClr val="449492"/>
                        </a:solidFill>
                      </a:endParaRPr>
                    </a:p>
                  </a:txBody>
                  <a:tcPr>
                    <a:solidFill>
                      <a:srgbClr val="A4D5D4"/>
                    </a:solidFill>
                  </a:tcPr>
                </a:tc>
                <a:tc>
                  <a:txBody>
                    <a:bodyPr/>
                    <a:lstStyle/>
                    <a:p>
                      <a:r>
                        <a:rPr lang="es-CL" sz="1800" dirty="0"/>
                        <a:t>En ORACLE el concatenador es: </a:t>
                      </a:r>
                      <a:r>
                        <a:rPr lang="es-CL" sz="1800" b="1" dirty="0"/>
                        <a:t>||</a:t>
                      </a:r>
                    </a:p>
                  </a:txBody>
                  <a:tcPr>
                    <a:solidFill>
                      <a:srgbClr val="A4D5D4"/>
                    </a:solidFill>
                  </a:tcPr>
                </a:tc>
                <a:extLst>
                  <a:ext uri="{0D108BD9-81ED-4DB2-BD59-A6C34878D82A}">
                    <a16:rowId xmlns:a16="http://schemas.microsoft.com/office/drawing/2014/main" val="10000"/>
                  </a:ext>
                </a:extLst>
              </a:tr>
              <a:tr h="801690">
                <a:tc>
                  <a:txBody>
                    <a:bodyPr/>
                    <a:lstStyle/>
                    <a:p>
                      <a:r>
                        <a:rPr lang="es-419" sz="2800" dirty="0">
                          <a:solidFill>
                            <a:srgbClr val="449492"/>
                          </a:solidFill>
                        </a:rPr>
                        <a:t>2</a:t>
                      </a:r>
                      <a:endParaRPr lang="es-ES" sz="2800" dirty="0">
                        <a:solidFill>
                          <a:srgbClr val="449492"/>
                        </a:solidFill>
                      </a:endParaRPr>
                    </a:p>
                  </a:txBody>
                  <a:tcPr>
                    <a:solidFill>
                      <a:schemeClr val="bg1"/>
                    </a:solidFill>
                  </a:tcPr>
                </a:tc>
                <a:tc>
                  <a:txBody>
                    <a:bodyPr/>
                    <a:lstStyle/>
                    <a:p>
                      <a:r>
                        <a:rPr lang="es-CL" sz="1800" dirty="0"/>
                        <a:t>En MySQL y SQL server el concatenador es: </a:t>
                      </a:r>
                      <a:r>
                        <a:rPr lang="es-CL" sz="1800" b="1" dirty="0"/>
                        <a:t>+</a:t>
                      </a:r>
                    </a:p>
                  </a:txBody>
                  <a:tcPr>
                    <a:solidFill>
                      <a:schemeClr val="bg1"/>
                    </a:solidFill>
                  </a:tcPr>
                </a:tc>
                <a:extLst>
                  <a:ext uri="{0D108BD9-81ED-4DB2-BD59-A6C34878D82A}">
                    <a16:rowId xmlns:a16="http://schemas.microsoft.com/office/drawing/2014/main" val="10001"/>
                  </a:ext>
                </a:extLst>
              </a:tr>
              <a:tr h="1169158">
                <a:tc>
                  <a:txBody>
                    <a:bodyPr/>
                    <a:lstStyle/>
                    <a:p>
                      <a:r>
                        <a:rPr lang="es-419" sz="2800" dirty="0">
                          <a:solidFill>
                            <a:srgbClr val="449492"/>
                          </a:solidFill>
                        </a:rPr>
                        <a:t>3</a:t>
                      </a:r>
                      <a:endParaRPr lang="es-ES" sz="2800" dirty="0">
                        <a:solidFill>
                          <a:srgbClr val="449492"/>
                        </a:solidFill>
                      </a:endParaRPr>
                    </a:p>
                  </a:txBody>
                  <a:tcPr>
                    <a:solidFill>
                      <a:srgbClr val="A4D5D4"/>
                    </a:solidFill>
                  </a:tcPr>
                </a:tc>
                <a:tc>
                  <a:txBody>
                    <a:bodyPr/>
                    <a:lstStyle/>
                    <a:p>
                      <a:r>
                        <a:rPr lang="es-CL" sz="1800" dirty="0"/>
                        <a:t>Además en My SQL y en ORACLE se puede usar la función  </a:t>
                      </a:r>
                      <a:r>
                        <a:rPr lang="es-CL" sz="1800" b="1" dirty="0"/>
                        <a:t>Concat (campo1, campo2)</a:t>
                      </a:r>
                    </a:p>
                  </a:txBody>
                  <a:tcPr>
                    <a:solidFill>
                      <a:srgbClr val="A4D5D4"/>
                    </a:solidFill>
                  </a:tcPr>
                </a:tc>
                <a:extLst>
                  <a:ext uri="{0D108BD9-81ED-4DB2-BD59-A6C34878D82A}">
                    <a16:rowId xmlns:a16="http://schemas.microsoft.com/office/drawing/2014/main" val="10002"/>
                  </a:ext>
                </a:extLst>
              </a:tr>
              <a:tr h="899353">
                <a:tc>
                  <a:txBody>
                    <a:bodyPr/>
                    <a:lstStyle/>
                    <a:p>
                      <a:r>
                        <a:rPr lang="es-419" sz="2800" dirty="0">
                          <a:solidFill>
                            <a:srgbClr val="449492"/>
                          </a:solidFill>
                        </a:rPr>
                        <a:t>4</a:t>
                      </a:r>
                      <a:endParaRPr lang="es-ES" sz="2800" dirty="0">
                        <a:solidFill>
                          <a:srgbClr val="449492"/>
                        </a:solidFill>
                      </a:endParaRPr>
                    </a:p>
                  </a:txBody>
                  <a:tcPr>
                    <a:solidFill>
                      <a:schemeClr val="bg1"/>
                    </a:solidFill>
                  </a:tcPr>
                </a:tc>
                <a:tc>
                  <a:txBody>
                    <a:bodyPr/>
                    <a:lstStyle/>
                    <a:p>
                      <a:r>
                        <a:rPr lang="es-CL" sz="1800" dirty="0"/>
                        <a:t>SELECT CIUDAD || ZONA AS Ubicación </a:t>
                      </a:r>
                    </a:p>
                    <a:p>
                      <a:r>
                        <a:rPr lang="es-CL" sz="1800" dirty="0"/>
                        <a:t>FROM OFICINAS; </a:t>
                      </a:r>
                    </a:p>
                  </a:txBody>
                  <a:tcPr>
                    <a:solidFill>
                      <a:schemeClr val="bg1"/>
                    </a:solidFill>
                  </a:tcPr>
                </a:tc>
                <a:extLst>
                  <a:ext uri="{0D108BD9-81ED-4DB2-BD59-A6C34878D82A}">
                    <a16:rowId xmlns:a16="http://schemas.microsoft.com/office/drawing/2014/main" val="10003"/>
                  </a:ext>
                </a:extLst>
              </a:tr>
            </a:tbl>
          </a:graphicData>
        </a:graphic>
      </p:graphicFrame>
      <p:sp>
        <p:nvSpPr>
          <p:cNvPr id="15" name="14 CuadroTexto"/>
          <p:cNvSpPr txBox="1"/>
          <p:nvPr/>
        </p:nvSpPr>
        <p:spPr>
          <a:xfrm>
            <a:off x="155575" y="1628775"/>
            <a:ext cx="5090160" cy="369332"/>
          </a:xfrm>
          <a:prstGeom prst="rect">
            <a:avLst/>
          </a:prstGeom>
          <a:noFill/>
        </p:spPr>
        <p:txBody>
          <a:bodyPr wrap="square" rtlCol="0">
            <a:spAutoFit/>
          </a:bodyPr>
          <a:lstStyle/>
          <a:p>
            <a:r>
              <a:rPr lang="es-CL" dirty="0"/>
              <a:t>2.4 Concatenación de columnas</a:t>
            </a:r>
          </a:p>
        </p:txBody>
      </p:sp>
      <p:sp>
        <p:nvSpPr>
          <p:cNvPr id="8" name="Rectángulo 7"/>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0" name="CuadroTexto 9"/>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2. Operadores y funciones de la sentencia </a:t>
            </a:r>
            <a:r>
              <a:rPr lang="es-CL" dirty="0" err="1"/>
              <a:t>select</a:t>
            </a:r>
            <a:endParaRPr lang="es-CL" dirty="0"/>
          </a:p>
        </p:txBody>
      </p:sp>
    </p:spTree>
    <p:extLst>
      <p:ext uri="{BB962C8B-B14F-4D97-AF65-F5344CB8AC3E}">
        <p14:creationId xmlns:p14="http://schemas.microsoft.com/office/powerpoint/2010/main" val="1104421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pic>
        <p:nvPicPr>
          <p:cNvPr id="2" name="Imagen 1"/>
          <p:cNvPicPr>
            <a:picLocks noChangeAspect="1"/>
          </p:cNvPicPr>
          <p:nvPr/>
        </p:nvPicPr>
        <p:blipFill>
          <a:blip r:embed="rId4"/>
          <a:stretch>
            <a:fillRect/>
          </a:stretch>
        </p:blipFill>
        <p:spPr>
          <a:xfrm>
            <a:off x="8519160" y="1929917"/>
            <a:ext cx="1981200" cy="2162175"/>
          </a:xfrm>
          <a:prstGeom prst="rect">
            <a:avLst/>
          </a:prstGeom>
        </p:spPr>
      </p:pic>
      <p:pic>
        <p:nvPicPr>
          <p:cNvPr id="3" name="Imagen 2"/>
          <p:cNvPicPr>
            <a:picLocks noChangeAspect="1"/>
          </p:cNvPicPr>
          <p:nvPr/>
        </p:nvPicPr>
        <p:blipFill rotWithShape="1">
          <a:blip r:embed="rId5"/>
          <a:srcRect t="6914"/>
          <a:stretch/>
        </p:blipFill>
        <p:spPr>
          <a:xfrm>
            <a:off x="7957185" y="4829311"/>
            <a:ext cx="2543175" cy="1046250"/>
          </a:xfrm>
          <a:prstGeom prst="rect">
            <a:avLst/>
          </a:prstGeom>
        </p:spPr>
      </p:pic>
      <p:sp>
        <p:nvSpPr>
          <p:cNvPr id="11" name="10 CuadroTexto"/>
          <p:cNvSpPr txBox="1"/>
          <p:nvPr/>
        </p:nvSpPr>
        <p:spPr>
          <a:xfrm>
            <a:off x="1051560" y="1818430"/>
            <a:ext cx="1630680" cy="461665"/>
          </a:xfrm>
          <a:prstGeom prst="rect">
            <a:avLst/>
          </a:prstGeom>
          <a:noFill/>
        </p:spPr>
        <p:txBody>
          <a:bodyPr wrap="square" rtlCol="0">
            <a:spAutoFit/>
          </a:bodyPr>
          <a:lstStyle/>
          <a:p>
            <a:r>
              <a:rPr lang="es-CL" sz="2400" dirty="0"/>
              <a:t>Ejemplo</a:t>
            </a:r>
            <a:endParaRPr lang="es-CL" dirty="0"/>
          </a:p>
        </p:txBody>
      </p:sp>
      <p:sp>
        <p:nvSpPr>
          <p:cNvPr id="12" name="11 CuadroTexto"/>
          <p:cNvSpPr txBox="1"/>
          <p:nvPr/>
        </p:nvSpPr>
        <p:spPr>
          <a:xfrm>
            <a:off x="1066800" y="4366828"/>
            <a:ext cx="2697480" cy="461665"/>
          </a:xfrm>
          <a:prstGeom prst="rect">
            <a:avLst/>
          </a:prstGeom>
          <a:noFill/>
        </p:spPr>
        <p:txBody>
          <a:bodyPr wrap="square" rtlCol="0">
            <a:spAutoFit/>
          </a:bodyPr>
          <a:lstStyle/>
          <a:p>
            <a:r>
              <a:rPr lang="es-CL" sz="2400" dirty="0"/>
              <a:t>Ejemplo mejorado</a:t>
            </a:r>
            <a:endParaRPr lang="es-CL" dirty="0"/>
          </a:p>
        </p:txBody>
      </p:sp>
      <p:sp>
        <p:nvSpPr>
          <p:cNvPr id="14" name="Rectángulo 13"/>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5" name="CuadroTexto 14"/>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2. Operadores y funciones de la sentencia </a:t>
            </a:r>
            <a:r>
              <a:rPr lang="es-CL" dirty="0" err="1"/>
              <a:t>select</a:t>
            </a:r>
            <a:endParaRPr lang="es-CL" dirty="0"/>
          </a:p>
        </p:txBody>
      </p:sp>
      <p:cxnSp>
        <p:nvCxnSpPr>
          <p:cNvPr id="16" name="Conector recto de flecha 15"/>
          <p:cNvCxnSpPr/>
          <p:nvPr/>
        </p:nvCxnSpPr>
        <p:spPr>
          <a:xfrm>
            <a:off x="6842760" y="2832991"/>
            <a:ext cx="898994" cy="0"/>
          </a:xfrm>
          <a:prstGeom prst="straightConnector1">
            <a:avLst/>
          </a:prstGeom>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a:off x="6842760" y="5313587"/>
            <a:ext cx="898994" cy="0"/>
          </a:xfrm>
          <a:prstGeom prst="straightConnector1">
            <a:avLst/>
          </a:prstGeom>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ángulo 5"/>
          <p:cNvSpPr/>
          <p:nvPr/>
        </p:nvSpPr>
        <p:spPr>
          <a:xfrm>
            <a:off x="831272" y="2385643"/>
            <a:ext cx="6011488" cy="911685"/>
          </a:xfrm>
          <a:prstGeom prst="rect">
            <a:avLst/>
          </a:prstGeom>
          <a:solidFill>
            <a:srgbClr val="449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SELECT CIUDAD || ZONA AS Ubicación </a:t>
            </a:r>
          </a:p>
          <a:p>
            <a:pPr algn="ctr"/>
            <a:r>
              <a:rPr lang="es-CL" cap="all" dirty="0">
                <a:solidFill>
                  <a:schemeClr val="bg1"/>
                </a:solidFill>
              </a:rPr>
              <a:t>FROM OFICINAS;</a:t>
            </a:r>
          </a:p>
        </p:txBody>
      </p:sp>
      <p:sp>
        <p:nvSpPr>
          <p:cNvPr id="8" name="Rectángulo 7"/>
          <p:cNvSpPr/>
          <p:nvPr/>
        </p:nvSpPr>
        <p:spPr>
          <a:xfrm>
            <a:off x="831272" y="4848143"/>
            <a:ext cx="6041968" cy="890903"/>
          </a:xfrm>
          <a:prstGeom prst="rect">
            <a:avLst/>
          </a:prstGeom>
          <a:solidFill>
            <a:srgbClr val="449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SELECT CIUDAD || ‘ de la zona ’ AS Ubicación </a:t>
            </a:r>
          </a:p>
          <a:p>
            <a:pPr algn="ctr"/>
            <a:r>
              <a:rPr lang="es-CL" cap="all" dirty="0">
                <a:solidFill>
                  <a:schemeClr val="bg1"/>
                </a:solidFill>
              </a:rPr>
              <a:t>FROM OFICINAS;</a:t>
            </a:r>
          </a:p>
        </p:txBody>
      </p:sp>
    </p:spTree>
    <p:extLst>
      <p:ext uri="{BB962C8B-B14F-4D97-AF65-F5344CB8AC3E}">
        <p14:creationId xmlns:p14="http://schemas.microsoft.com/office/powerpoint/2010/main" val="1625392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sp>
        <p:nvSpPr>
          <p:cNvPr id="11" name="Rectángulo 10"/>
          <p:cNvSpPr/>
          <p:nvPr/>
        </p:nvSpPr>
        <p:spPr>
          <a:xfrm>
            <a:off x="3733800" y="2500208"/>
            <a:ext cx="3185160" cy="926926"/>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SELECT ZONA</a:t>
            </a:r>
          </a:p>
          <a:p>
            <a:pPr algn="ctr"/>
            <a:r>
              <a:rPr lang="es-CL" cap="all" dirty="0">
                <a:solidFill>
                  <a:schemeClr val="bg1"/>
                </a:solidFill>
              </a:rPr>
              <a:t>FROM OFICINAS;</a:t>
            </a:r>
          </a:p>
        </p:txBody>
      </p:sp>
      <p:sp>
        <p:nvSpPr>
          <p:cNvPr id="12" name="Rectángulo redondeado 11"/>
          <p:cNvSpPr/>
          <p:nvPr/>
        </p:nvSpPr>
        <p:spPr>
          <a:xfrm>
            <a:off x="267393" y="3775004"/>
            <a:ext cx="2643447" cy="1038970"/>
          </a:xfrm>
          <a:prstGeom prst="round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Evitar repeticiones en los resultados de una columna</a:t>
            </a:r>
            <a:endParaRPr lang="es-ES" cap="all" dirty="0">
              <a:solidFill>
                <a:schemeClr val="bg1"/>
              </a:solidFill>
            </a:endParaRPr>
          </a:p>
        </p:txBody>
      </p:sp>
      <p:pic>
        <p:nvPicPr>
          <p:cNvPr id="13" name="Imagen 12"/>
          <p:cNvPicPr>
            <a:picLocks noChangeAspect="1"/>
          </p:cNvPicPr>
          <p:nvPr/>
        </p:nvPicPr>
        <p:blipFill>
          <a:blip r:embed="rId4"/>
          <a:stretch>
            <a:fillRect/>
          </a:stretch>
        </p:blipFill>
        <p:spPr>
          <a:xfrm>
            <a:off x="7951674" y="2155775"/>
            <a:ext cx="1219287" cy="2946610"/>
          </a:xfrm>
          <a:prstGeom prst="rect">
            <a:avLst/>
          </a:prstGeom>
        </p:spPr>
      </p:pic>
      <p:sp>
        <p:nvSpPr>
          <p:cNvPr id="15" name="Rectángulo 14"/>
          <p:cNvSpPr/>
          <p:nvPr/>
        </p:nvSpPr>
        <p:spPr>
          <a:xfrm>
            <a:off x="3718559" y="5210159"/>
            <a:ext cx="3487015" cy="990656"/>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SELECT DISTINCT (ZONA)</a:t>
            </a:r>
          </a:p>
          <a:p>
            <a:pPr algn="ctr"/>
            <a:r>
              <a:rPr lang="es-CL" cap="all" dirty="0">
                <a:solidFill>
                  <a:schemeClr val="bg1"/>
                </a:solidFill>
              </a:rPr>
              <a:t>FROM OFICINAS;</a:t>
            </a:r>
          </a:p>
        </p:txBody>
      </p:sp>
      <p:pic>
        <p:nvPicPr>
          <p:cNvPr id="17" name="Imagen 16"/>
          <p:cNvPicPr>
            <a:picLocks noChangeAspect="1"/>
          </p:cNvPicPr>
          <p:nvPr/>
        </p:nvPicPr>
        <p:blipFill>
          <a:blip r:embed="rId5"/>
          <a:stretch>
            <a:fillRect/>
          </a:stretch>
        </p:blipFill>
        <p:spPr>
          <a:xfrm>
            <a:off x="8229403" y="5281022"/>
            <a:ext cx="1068462" cy="1356126"/>
          </a:xfrm>
          <a:prstGeom prst="rect">
            <a:avLst/>
          </a:prstGeom>
        </p:spPr>
      </p:pic>
      <p:cxnSp>
        <p:nvCxnSpPr>
          <p:cNvPr id="19" name="18 Conector recto"/>
          <p:cNvCxnSpPr>
            <a:stCxn id="12" idx="3"/>
            <a:endCxn id="11" idx="1"/>
          </p:cNvCxnSpPr>
          <p:nvPr/>
        </p:nvCxnSpPr>
        <p:spPr>
          <a:xfrm flipV="1">
            <a:off x="2910840" y="2963671"/>
            <a:ext cx="822960" cy="1330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a:stCxn id="12" idx="3"/>
            <a:endCxn id="15" idx="1"/>
          </p:cNvCxnSpPr>
          <p:nvPr/>
        </p:nvCxnSpPr>
        <p:spPr>
          <a:xfrm>
            <a:off x="2910840" y="4294489"/>
            <a:ext cx="807719" cy="1410998"/>
          </a:xfrm>
          <a:prstGeom prst="line">
            <a:avLst/>
          </a:prstGeom>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723900" y="1809750"/>
            <a:ext cx="2247900" cy="584775"/>
          </a:xfrm>
          <a:prstGeom prst="rect">
            <a:avLst/>
          </a:prstGeom>
          <a:noFill/>
        </p:spPr>
        <p:txBody>
          <a:bodyPr wrap="square" rtlCol="0">
            <a:spAutoFit/>
          </a:bodyPr>
          <a:lstStyle/>
          <a:p>
            <a:r>
              <a:rPr lang="es-CL" sz="3200" b="1" dirty="0"/>
              <a:t>¡Atención!</a:t>
            </a:r>
          </a:p>
        </p:txBody>
      </p:sp>
      <p:sp>
        <p:nvSpPr>
          <p:cNvPr id="22" name="Rectángulo 21"/>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23" name="CuadroTexto 22"/>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2. Operadores y funciones de la sentencia </a:t>
            </a:r>
            <a:r>
              <a:rPr lang="es-CL" dirty="0" err="1"/>
              <a:t>select</a:t>
            </a:r>
            <a:endParaRPr lang="es-CL" dirty="0"/>
          </a:p>
        </p:txBody>
      </p:sp>
      <p:cxnSp>
        <p:nvCxnSpPr>
          <p:cNvPr id="24" name="Conector recto de flecha 23"/>
          <p:cNvCxnSpPr/>
          <p:nvPr/>
        </p:nvCxnSpPr>
        <p:spPr>
          <a:xfrm>
            <a:off x="6918960" y="2953424"/>
            <a:ext cx="898994" cy="0"/>
          </a:xfrm>
          <a:prstGeom prst="straightConnector1">
            <a:avLst/>
          </a:prstGeom>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7205574" y="5705487"/>
            <a:ext cx="898994" cy="0"/>
          </a:xfrm>
          <a:prstGeom prst="straightConnector1">
            <a:avLst/>
          </a:prstGeom>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798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4 Rectángulo"/>
          <p:cNvSpPr/>
          <p:nvPr/>
        </p:nvSpPr>
        <p:spPr>
          <a:xfrm>
            <a:off x="4438650" y="4562386"/>
            <a:ext cx="7524750" cy="646331"/>
          </a:xfrm>
          <a:prstGeom prst="rect">
            <a:avLst/>
          </a:prstGeom>
        </p:spPr>
        <p:txBody>
          <a:bodyPr wrap="square">
            <a:spAutoFit/>
          </a:bodyPr>
          <a:lstStyle/>
          <a:p>
            <a:endParaRPr lang="es-CL" dirty="0"/>
          </a:p>
          <a:p>
            <a:pPr marL="342900" indent="-342900"/>
            <a:endParaRPr lang="es-CL" dirty="0"/>
          </a:p>
        </p:txBody>
      </p:sp>
      <p:sp>
        <p:nvSpPr>
          <p:cNvPr id="6" name="Rectángulo 5"/>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CuadroTexto 8"/>
          <p:cNvSpPr txBox="1"/>
          <p:nvPr/>
        </p:nvSpPr>
        <p:spPr>
          <a:xfrm>
            <a:off x="0" y="4090417"/>
            <a:ext cx="12192000" cy="1323439"/>
          </a:xfrm>
          <a:prstGeom prst="rect">
            <a:avLst/>
          </a:prstGeom>
          <a:noFill/>
        </p:spPr>
        <p:txBody>
          <a:bodyPr wrap="square" rtlCol="0" anchor="ctr">
            <a:spAutoFit/>
          </a:bodyPr>
          <a:lstStyle/>
          <a:p>
            <a:pPr algn="ctr"/>
            <a:r>
              <a:rPr lang="es-CL" sz="4000" i="1" dirty="0">
                <a:solidFill>
                  <a:schemeClr val="bg1"/>
                </a:solidFill>
              </a:rPr>
              <a:t>¿Qué aprendimos en esta clase?</a:t>
            </a:r>
          </a:p>
          <a:p>
            <a:pPr algn="ctr"/>
            <a:endParaRPr lang="es-CL" sz="4000" i="1" dirty="0">
              <a:solidFill>
                <a:schemeClr val="bg1"/>
              </a:solidFill>
            </a:endParaRPr>
          </a:p>
        </p:txBody>
      </p:sp>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
        <p:nvSpPr>
          <p:cNvPr id="7" name="Rectángulo 6"/>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10 CuadroTexto"/>
          <p:cNvSpPr txBox="1"/>
          <p:nvPr/>
        </p:nvSpPr>
        <p:spPr>
          <a:xfrm>
            <a:off x="2819400" y="5657850"/>
            <a:ext cx="5010150" cy="646331"/>
          </a:xfrm>
          <a:prstGeom prst="rect">
            <a:avLst/>
          </a:prstGeom>
          <a:noFill/>
        </p:spPr>
        <p:txBody>
          <a:bodyPr wrap="square" rtlCol="0">
            <a:spAutoFit/>
          </a:bodyPr>
          <a:lstStyle/>
          <a:p>
            <a:pPr>
              <a:buFont typeface="Wingdings" pitchFamily="2" charset="2"/>
              <a:buChar char="ü"/>
            </a:pPr>
            <a:r>
              <a:rPr lang="es-CL" b="1" dirty="0">
                <a:solidFill>
                  <a:srgbClr val="0070C0"/>
                </a:solidFill>
              </a:rPr>
              <a:t>Descripción y usos de sentencia select.</a:t>
            </a:r>
          </a:p>
          <a:p>
            <a:pPr>
              <a:buFont typeface="Wingdings" pitchFamily="2" charset="2"/>
              <a:buChar char="ü"/>
            </a:pPr>
            <a:r>
              <a:rPr lang="es-CL" b="1" dirty="0">
                <a:solidFill>
                  <a:srgbClr val="0070C0"/>
                </a:solidFill>
              </a:rPr>
              <a:t>Operadores y funciones  de la sentencia select.</a:t>
            </a:r>
          </a:p>
        </p:txBody>
      </p:sp>
    </p:spTree>
    <p:extLst>
      <p:ext uri="{BB962C8B-B14F-4D97-AF65-F5344CB8AC3E}">
        <p14:creationId xmlns:p14="http://schemas.microsoft.com/office/powerpoint/2010/main" val="255691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2" name="Rectángulo 1"/>
          <p:cNvSpPr/>
          <p:nvPr/>
        </p:nvSpPr>
        <p:spPr>
          <a:xfrm>
            <a:off x="853440" y="1738420"/>
            <a:ext cx="10842374" cy="1969770"/>
          </a:xfrm>
          <a:prstGeom prst="rect">
            <a:avLst/>
          </a:prstGeom>
        </p:spPr>
        <p:txBody>
          <a:bodyPr wrap="square">
            <a:spAutoFit/>
          </a:bodyPr>
          <a:lstStyle/>
          <a:p>
            <a:r>
              <a:rPr lang="es-CL" sz="3200" b="1" dirty="0">
                <a:solidFill>
                  <a:schemeClr val="tx2"/>
                </a:solidFill>
              </a:rPr>
              <a:t>Referencias bibliográficas</a:t>
            </a:r>
          </a:p>
          <a:p>
            <a:endParaRPr lang="es-CL" dirty="0"/>
          </a:p>
          <a:p>
            <a:endParaRPr lang="es-CL" dirty="0"/>
          </a:p>
          <a:p>
            <a:endParaRPr lang="es-CL" dirty="0"/>
          </a:p>
          <a:p>
            <a:r>
              <a:rPr lang="es-CL" dirty="0"/>
              <a:t>Universidad de Granada. (s.f.). </a:t>
            </a:r>
            <a:r>
              <a:rPr lang="es-CL" i="1" dirty="0"/>
              <a:t>Modelado de datos</a:t>
            </a:r>
            <a:r>
              <a:rPr lang="es-CL" dirty="0"/>
              <a:t>. Recuperado el 11 de septiembre de 2017, de:</a:t>
            </a:r>
          </a:p>
          <a:p>
            <a:r>
              <a:rPr lang="es-CL" dirty="0"/>
              <a:t>http://elvex.ugr.es/idbis/db/docs/intro/C%20Modelado%20de%20datos.pdf</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033" y="1771887"/>
            <a:ext cx="902164" cy="701682"/>
          </a:xfrm>
          <a:prstGeom prst="rect">
            <a:avLst/>
          </a:prstGeom>
        </p:spPr>
      </p:pic>
      <p:sp>
        <p:nvSpPr>
          <p:cNvPr id="5" name="Rectángulo 4"/>
          <p:cNvSpPr/>
          <p:nvPr/>
        </p:nvSpPr>
        <p:spPr>
          <a:xfrm>
            <a:off x="566837" y="1859571"/>
            <a:ext cx="286603" cy="286603"/>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dirty="0">
              <a:solidFill>
                <a:schemeClr val="tx2"/>
              </a:solidFill>
            </a:endParaRPr>
          </a:p>
        </p:txBody>
      </p:sp>
    </p:spTree>
    <p:extLst>
      <p:ext uri="{BB962C8B-B14F-4D97-AF65-F5344CB8AC3E}">
        <p14:creationId xmlns:p14="http://schemas.microsoft.com/office/powerpoint/2010/main" val="350524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4 Rectángulo"/>
          <p:cNvSpPr/>
          <p:nvPr/>
        </p:nvSpPr>
        <p:spPr>
          <a:xfrm>
            <a:off x="4438650" y="4562386"/>
            <a:ext cx="7524750" cy="646331"/>
          </a:xfrm>
          <a:prstGeom prst="rect">
            <a:avLst/>
          </a:prstGeom>
        </p:spPr>
        <p:txBody>
          <a:bodyPr wrap="square">
            <a:spAutoFit/>
          </a:bodyPr>
          <a:lstStyle/>
          <a:p>
            <a:endParaRPr lang="es-CL" dirty="0"/>
          </a:p>
          <a:p>
            <a:pPr marL="342900" indent="-342900"/>
            <a:endParaRPr lang="es-CL" dirty="0"/>
          </a:p>
        </p:txBody>
      </p:sp>
      <p:sp>
        <p:nvSpPr>
          <p:cNvPr id="6" name="Rectángulo 5"/>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CuadroTexto 8"/>
          <p:cNvSpPr txBox="1"/>
          <p:nvPr/>
        </p:nvSpPr>
        <p:spPr>
          <a:xfrm>
            <a:off x="0" y="4090417"/>
            <a:ext cx="12192000" cy="1323439"/>
          </a:xfrm>
          <a:prstGeom prst="rect">
            <a:avLst/>
          </a:prstGeom>
          <a:noFill/>
        </p:spPr>
        <p:txBody>
          <a:bodyPr wrap="square" rtlCol="0" anchor="ctr">
            <a:spAutoFit/>
          </a:bodyPr>
          <a:lstStyle/>
          <a:p>
            <a:pPr algn="ctr"/>
            <a:r>
              <a:rPr lang="es-CL" sz="4000" i="1" dirty="0">
                <a:solidFill>
                  <a:schemeClr val="bg1"/>
                </a:solidFill>
              </a:rPr>
              <a:t>¿Qué aprenderemos en esta clase?</a:t>
            </a:r>
          </a:p>
          <a:p>
            <a:pPr algn="ctr"/>
            <a:endParaRPr lang="es-CL" sz="4000" i="1" dirty="0">
              <a:solidFill>
                <a:schemeClr val="bg1"/>
              </a:solidFill>
            </a:endParaRPr>
          </a:p>
        </p:txBody>
      </p:sp>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
        <p:nvSpPr>
          <p:cNvPr id="7" name="Rectángulo 6"/>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255691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graphicFrame>
        <p:nvGraphicFramePr>
          <p:cNvPr id="6" name="Tabla 5"/>
          <p:cNvGraphicFramePr>
            <a:graphicFrameLocks noGrp="1"/>
          </p:cNvGraphicFramePr>
          <p:nvPr>
            <p:extLst>
              <p:ext uri="{D42A27DB-BD31-4B8C-83A1-F6EECF244321}">
                <p14:modId xmlns:p14="http://schemas.microsoft.com/office/powerpoint/2010/main" val="4214296381"/>
              </p:ext>
            </p:extLst>
          </p:nvPr>
        </p:nvGraphicFramePr>
        <p:xfrm>
          <a:off x="1174532" y="2230424"/>
          <a:ext cx="8661861" cy="3890886"/>
        </p:xfrm>
        <a:graphic>
          <a:graphicData uri="http://schemas.openxmlformats.org/drawingml/2006/table">
            <a:tbl>
              <a:tblPr bandRow="1">
                <a:tableStyleId>{5C22544A-7EE6-4342-B048-85BDC9FD1C3A}</a:tableStyleId>
              </a:tblPr>
              <a:tblGrid>
                <a:gridCol w="947651">
                  <a:extLst>
                    <a:ext uri="{9D8B030D-6E8A-4147-A177-3AD203B41FA5}">
                      <a16:colId xmlns:a16="http://schemas.microsoft.com/office/drawing/2014/main" val="20000"/>
                    </a:ext>
                  </a:extLst>
                </a:gridCol>
                <a:gridCol w="7714210">
                  <a:extLst>
                    <a:ext uri="{9D8B030D-6E8A-4147-A177-3AD203B41FA5}">
                      <a16:colId xmlns:a16="http://schemas.microsoft.com/office/drawing/2014/main" val="20001"/>
                    </a:ext>
                  </a:extLst>
                </a:gridCol>
              </a:tblGrid>
              <a:tr h="528123">
                <a:tc>
                  <a:txBody>
                    <a:bodyPr/>
                    <a:lstStyle/>
                    <a:p>
                      <a:r>
                        <a:rPr lang="es-419" sz="2400" dirty="0">
                          <a:solidFill>
                            <a:schemeClr val="bg1"/>
                          </a:solidFill>
                        </a:rPr>
                        <a:t>1</a:t>
                      </a:r>
                      <a:endParaRPr lang="es-ES" sz="2400" dirty="0">
                        <a:solidFill>
                          <a:schemeClr val="bg1"/>
                        </a:solidFill>
                      </a:endParaRPr>
                    </a:p>
                  </a:txBody>
                  <a:tcPr anchor="ctr">
                    <a:solidFill>
                      <a:srgbClr val="FB9C8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solidFill>
                            <a:schemeClr val="bg1"/>
                          </a:solidFill>
                        </a:rPr>
                        <a:t>Las sentencias SQL no son sensibles a mayúsculas/minúsculas.</a:t>
                      </a:r>
                    </a:p>
                  </a:txBody>
                  <a:tcPr anchor="ctr">
                    <a:solidFill>
                      <a:srgbClr val="FB9C8F"/>
                    </a:solidFill>
                  </a:tcPr>
                </a:tc>
                <a:extLst>
                  <a:ext uri="{0D108BD9-81ED-4DB2-BD59-A6C34878D82A}">
                    <a16:rowId xmlns:a16="http://schemas.microsoft.com/office/drawing/2014/main" val="10000"/>
                  </a:ext>
                </a:extLst>
              </a:tr>
              <a:tr h="528123">
                <a:tc>
                  <a:txBody>
                    <a:bodyPr/>
                    <a:lstStyle/>
                    <a:p>
                      <a:r>
                        <a:rPr lang="es-419" sz="2400" dirty="0">
                          <a:solidFill>
                            <a:schemeClr val="tx1">
                              <a:lumMod val="95000"/>
                              <a:lumOff val="5000"/>
                            </a:schemeClr>
                          </a:solidFill>
                        </a:rPr>
                        <a:t>2</a:t>
                      </a:r>
                      <a:endParaRPr lang="es-ES" sz="2400" dirty="0">
                        <a:solidFill>
                          <a:schemeClr val="tx1">
                            <a:lumMod val="95000"/>
                            <a:lumOff val="5000"/>
                          </a:schemeClr>
                        </a:solidFill>
                      </a:endParaRPr>
                    </a:p>
                  </a:txBody>
                  <a:tcPr anchor="ctr"/>
                </a:tc>
                <a:tc>
                  <a:txBody>
                    <a:bodyPr/>
                    <a:lstStyle/>
                    <a:p>
                      <a:r>
                        <a:rPr lang="es-CL" baseline="0" dirty="0"/>
                        <a:t>Las sentencias SQL se pueden introducir en una o más líneas. </a:t>
                      </a:r>
                      <a:endParaRPr lang="es-ES" dirty="0"/>
                    </a:p>
                  </a:txBody>
                  <a:tcPr anchor="ctr"/>
                </a:tc>
                <a:extLst>
                  <a:ext uri="{0D108BD9-81ED-4DB2-BD59-A6C34878D82A}">
                    <a16:rowId xmlns:a16="http://schemas.microsoft.com/office/drawing/2014/main" val="10001"/>
                  </a:ext>
                </a:extLst>
              </a:tr>
              <a:tr h="528123">
                <a:tc>
                  <a:txBody>
                    <a:bodyPr/>
                    <a:lstStyle/>
                    <a:p>
                      <a:r>
                        <a:rPr lang="es-419" sz="2400" dirty="0">
                          <a:solidFill>
                            <a:schemeClr val="bg1"/>
                          </a:solidFill>
                        </a:rPr>
                        <a:t>3</a:t>
                      </a:r>
                      <a:endParaRPr lang="es-ES" sz="2400" dirty="0">
                        <a:solidFill>
                          <a:schemeClr val="bg1"/>
                        </a:solidFill>
                      </a:endParaRPr>
                    </a:p>
                  </a:txBody>
                  <a:tcPr anchor="ctr">
                    <a:solidFill>
                      <a:srgbClr val="FB9C8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solidFill>
                            <a:schemeClr val="bg1"/>
                          </a:solidFill>
                        </a:rPr>
                        <a:t>Las palabras clave no se pueden dividir entre líneas o abreviar. </a:t>
                      </a:r>
                    </a:p>
                    <a:p>
                      <a:endParaRPr lang="es-ES" dirty="0">
                        <a:solidFill>
                          <a:schemeClr val="bg1"/>
                        </a:solidFill>
                      </a:endParaRPr>
                    </a:p>
                  </a:txBody>
                  <a:tcPr anchor="ctr">
                    <a:solidFill>
                      <a:srgbClr val="FB9C8F"/>
                    </a:solidFill>
                  </a:tcPr>
                </a:tc>
                <a:extLst>
                  <a:ext uri="{0D108BD9-81ED-4DB2-BD59-A6C34878D82A}">
                    <a16:rowId xmlns:a16="http://schemas.microsoft.com/office/drawing/2014/main" val="10002"/>
                  </a:ext>
                </a:extLst>
              </a:tr>
              <a:tr h="528123">
                <a:tc>
                  <a:txBody>
                    <a:bodyPr/>
                    <a:lstStyle/>
                    <a:p>
                      <a:r>
                        <a:rPr lang="es-419" sz="2400" dirty="0">
                          <a:solidFill>
                            <a:schemeClr val="tx1">
                              <a:lumMod val="95000"/>
                              <a:lumOff val="5000"/>
                            </a:schemeClr>
                          </a:solidFill>
                        </a:rPr>
                        <a:t>4</a:t>
                      </a:r>
                      <a:endParaRPr lang="es-ES" sz="2400" dirty="0">
                        <a:solidFill>
                          <a:schemeClr val="tx1">
                            <a:lumMod val="95000"/>
                            <a:lumOff val="5000"/>
                          </a:schemeClr>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Las cláusulas se suelen colocar en líneas independientes para que resulte más fácil su lectura o edición. </a:t>
                      </a:r>
                    </a:p>
                  </a:txBody>
                  <a:tcPr anchor="ctr"/>
                </a:tc>
                <a:extLst>
                  <a:ext uri="{0D108BD9-81ED-4DB2-BD59-A6C34878D82A}">
                    <a16:rowId xmlns:a16="http://schemas.microsoft.com/office/drawing/2014/main" val="10003"/>
                  </a:ext>
                </a:extLst>
              </a:tr>
              <a:tr h="528123">
                <a:tc>
                  <a:txBody>
                    <a:bodyPr/>
                    <a:lstStyle/>
                    <a:p>
                      <a:r>
                        <a:rPr lang="es-419" sz="2400" dirty="0">
                          <a:solidFill>
                            <a:schemeClr val="bg1"/>
                          </a:solidFill>
                        </a:rPr>
                        <a:t>5</a:t>
                      </a:r>
                      <a:endParaRPr lang="es-ES" sz="2400" dirty="0">
                        <a:solidFill>
                          <a:schemeClr val="bg1"/>
                        </a:solidFill>
                      </a:endParaRPr>
                    </a:p>
                  </a:txBody>
                  <a:tcPr anchor="ctr">
                    <a:solidFill>
                      <a:srgbClr val="FB9C8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solidFill>
                            <a:schemeClr val="bg1"/>
                          </a:solidFill>
                        </a:rPr>
                        <a:t>La indentación se debe utilizar para que sea mas fácil de leer el código.</a:t>
                      </a:r>
                    </a:p>
                    <a:p>
                      <a:endParaRPr lang="es-ES" dirty="0">
                        <a:solidFill>
                          <a:schemeClr val="bg1"/>
                        </a:solidFill>
                      </a:endParaRPr>
                    </a:p>
                  </a:txBody>
                  <a:tcPr anchor="ctr">
                    <a:solidFill>
                      <a:srgbClr val="FB9C8F"/>
                    </a:solidFill>
                  </a:tcPr>
                </a:tc>
                <a:extLst>
                  <a:ext uri="{0D108BD9-81ED-4DB2-BD59-A6C34878D82A}">
                    <a16:rowId xmlns:a16="http://schemas.microsoft.com/office/drawing/2014/main" val="10004"/>
                  </a:ext>
                </a:extLst>
              </a:tr>
              <a:tr h="528123">
                <a:tc>
                  <a:txBody>
                    <a:bodyPr/>
                    <a:lstStyle/>
                    <a:p>
                      <a:r>
                        <a:rPr lang="es-419" sz="2400" dirty="0">
                          <a:solidFill>
                            <a:schemeClr val="tx1">
                              <a:lumMod val="95000"/>
                              <a:lumOff val="5000"/>
                            </a:schemeClr>
                          </a:solidFill>
                        </a:rPr>
                        <a:t>6</a:t>
                      </a:r>
                      <a:endParaRPr lang="es-ES" sz="2400" dirty="0">
                        <a:solidFill>
                          <a:schemeClr val="tx1">
                            <a:lumMod val="95000"/>
                            <a:lumOff val="5000"/>
                          </a:schemeClr>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Normalmente, las palabras claves se introducen en mayúsculas; el resto de palabras, como nombres de tablas y columnas, se introducen en minúsculas. </a:t>
                      </a:r>
                    </a:p>
                    <a:p>
                      <a:endParaRPr lang="es-ES" dirty="0"/>
                    </a:p>
                  </a:txBody>
                  <a:tcPr anchor="ctr"/>
                </a:tc>
                <a:extLst>
                  <a:ext uri="{0D108BD9-81ED-4DB2-BD59-A6C34878D82A}">
                    <a16:rowId xmlns:a16="http://schemas.microsoft.com/office/drawing/2014/main" val="10005"/>
                  </a:ext>
                </a:extLst>
              </a:tr>
            </a:tbl>
          </a:graphicData>
        </a:graphic>
      </p:graphicFrame>
      <p:sp>
        <p:nvSpPr>
          <p:cNvPr id="20" name="19 CuadroTexto"/>
          <p:cNvSpPr txBox="1"/>
          <p:nvPr/>
        </p:nvSpPr>
        <p:spPr>
          <a:xfrm>
            <a:off x="171450" y="1633386"/>
            <a:ext cx="6400800" cy="369332"/>
          </a:xfrm>
          <a:prstGeom prst="rect">
            <a:avLst/>
          </a:prstGeom>
          <a:noFill/>
        </p:spPr>
        <p:txBody>
          <a:bodyPr wrap="square" rtlCol="0">
            <a:spAutoFit/>
          </a:bodyPr>
          <a:lstStyle/>
          <a:p>
            <a:r>
              <a:rPr lang="es-CL" dirty="0"/>
              <a:t>1.1 Reglas de escritura de sentencias SQL</a:t>
            </a:r>
          </a:p>
        </p:txBody>
      </p:sp>
      <p:sp>
        <p:nvSpPr>
          <p:cNvPr id="8" name="Rectángulo 7"/>
          <p:cNvSpPr/>
          <p:nvPr/>
        </p:nvSpPr>
        <p:spPr>
          <a:xfrm>
            <a:off x="148118" y="1239110"/>
            <a:ext cx="286603" cy="286603"/>
          </a:xfrm>
          <a:prstGeom prst="rect">
            <a:avLst/>
          </a:prstGeom>
          <a:solidFill>
            <a:srgbClr val="F95E49"/>
          </a:solidFill>
          <a:ln>
            <a:solidFill>
              <a:srgbClr val="F95E4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9" name="CuadroTexto 8"/>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solidFill>
                  <a:srgbClr val="F95E49"/>
                </a:solidFill>
              </a:rPr>
              <a:t>Tema 1. Descripción y usos de sentencia </a:t>
            </a:r>
            <a:r>
              <a:rPr lang="es-CL" dirty="0" err="1">
                <a:solidFill>
                  <a:srgbClr val="F95E49"/>
                </a:solidFill>
              </a:rPr>
              <a:t>select</a:t>
            </a:r>
            <a:endParaRPr lang="es-CL" dirty="0">
              <a:solidFill>
                <a:srgbClr val="F95E49"/>
              </a:solidFill>
            </a:endParaRPr>
          </a:p>
        </p:txBody>
      </p:sp>
    </p:spTree>
    <p:extLst>
      <p:ext uri="{BB962C8B-B14F-4D97-AF65-F5344CB8AC3E}">
        <p14:creationId xmlns:p14="http://schemas.microsoft.com/office/powerpoint/2010/main" val="111053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graphicFrame>
        <p:nvGraphicFramePr>
          <p:cNvPr id="6" name="Tabla 5"/>
          <p:cNvGraphicFramePr>
            <a:graphicFrameLocks noGrp="1"/>
          </p:cNvGraphicFramePr>
          <p:nvPr>
            <p:extLst>
              <p:ext uri="{D42A27DB-BD31-4B8C-83A1-F6EECF244321}">
                <p14:modId xmlns:p14="http://schemas.microsoft.com/office/powerpoint/2010/main" val="2887722447"/>
              </p:ext>
            </p:extLst>
          </p:nvPr>
        </p:nvGraphicFramePr>
        <p:xfrm>
          <a:off x="1390650" y="2195510"/>
          <a:ext cx="7975601" cy="3163892"/>
        </p:xfrm>
        <a:graphic>
          <a:graphicData uri="http://schemas.openxmlformats.org/drawingml/2006/table">
            <a:tbl>
              <a:tblPr bandRow="1">
                <a:tableStyleId>{5C22544A-7EE6-4342-B048-85BDC9FD1C3A}</a:tableStyleId>
              </a:tblPr>
              <a:tblGrid>
                <a:gridCol w="872570">
                  <a:extLst>
                    <a:ext uri="{9D8B030D-6E8A-4147-A177-3AD203B41FA5}">
                      <a16:colId xmlns:a16="http://schemas.microsoft.com/office/drawing/2014/main" val="20000"/>
                    </a:ext>
                  </a:extLst>
                </a:gridCol>
                <a:gridCol w="7103031">
                  <a:extLst>
                    <a:ext uri="{9D8B030D-6E8A-4147-A177-3AD203B41FA5}">
                      <a16:colId xmlns:a16="http://schemas.microsoft.com/office/drawing/2014/main" val="20001"/>
                    </a:ext>
                  </a:extLst>
                </a:gridCol>
              </a:tblGrid>
              <a:tr h="790973">
                <a:tc>
                  <a:txBody>
                    <a:bodyPr/>
                    <a:lstStyle/>
                    <a:p>
                      <a:r>
                        <a:rPr lang="es-419" sz="2800" dirty="0">
                          <a:solidFill>
                            <a:schemeClr val="bg1"/>
                          </a:solidFill>
                        </a:rPr>
                        <a:t>1</a:t>
                      </a:r>
                      <a:endParaRPr lang="es-ES" sz="2800" dirty="0">
                        <a:solidFill>
                          <a:schemeClr val="bg1"/>
                        </a:solidFill>
                      </a:endParaRPr>
                    </a:p>
                  </a:txBody>
                  <a:tcPr>
                    <a:solidFill>
                      <a:srgbClr val="FB9C8F"/>
                    </a:solidFill>
                  </a:tcPr>
                </a:tc>
                <a:tc>
                  <a:txBody>
                    <a:bodyPr/>
                    <a:lstStyle/>
                    <a:p>
                      <a:r>
                        <a:rPr lang="es-CL" baseline="0" dirty="0">
                          <a:solidFill>
                            <a:schemeClr val="bg1"/>
                          </a:solidFill>
                        </a:rPr>
                        <a:t>Todas las columnas de una tabla devueltas por una consulta.</a:t>
                      </a:r>
                    </a:p>
                  </a:txBody>
                  <a:tcPr>
                    <a:solidFill>
                      <a:srgbClr val="FB9C8F"/>
                    </a:solidFill>
                  </a:tcPr>
                </a:tc>
                <a:extLst>
                  <a:ext uri="{0D108BD9-81ED-4DB2-BD59-A6C34878D82A}">
                    <a16:rowId xmlns:a16="http://schemas.microsoft.com/office/drawing/2014/main" val="10000"/>
                  </a:ext>
                </a:extLst>
              </a:tr>
              <a:tr h="790973">
                <a:tc>
                  <a:txBody>
                    <a:bodyPr/>
                    <a:lstStyle/>
                    <a:p>
                      <a:r>
                        <a:rPr lang="es-419" sz="2800" dirty="0">
                          <a:solidFill>
                            <a:schemeClr val="tx1"/>
                          </a:solidFill>
                        </a:rPr>
                        <a:t>2</a:t>
                      </a:r>
                      <a:endParaRPr lang="es-ES" sz="2800" dirty="0">
                        <a:solidFill>
                          <a:schemeClr val="tx1"/>
                        </a:solidFill>
                      </a:endParaRPr>
                    </a:p>
                  </a:txBody>
                  <a:tcPr/>
                </a:tc>
                <a:tc>
                  <a:txBody>
                    <a:bodyPr/>
                    <a:lstStyle/>
                    <a:p>
                      <a:r>
                        <a:rPr lang="es-CL" baseline="0" dirty="0">
                          <a:solidFill>
                            <a:schemeClr val="tx1"/>
                          </a:solidFill>
                        </a:rPr>
                        <a:t>Algunas columnas de la tabla, así como sea necesario.</a:t>
                      </a:r>
                      <a:endParaRPr lang="es-ES" dirty="0">
                        <a:solidFill>
                          <a:schemeClr val="tx1"/>
                        </a:solidFill>
                      </a:endParaRPr>
                    </a:p>
                  </a:txBody>
                  <a:tcPr/>
                </a:tc>
                <a:extLst>
                  <a:ext uri="{0D108BD9-81ED-4DB2-BD59-A6C34878D82A}">
                    <a16:rowId xmlns:a16="http://schemas.microsoft.com/office/drawing/2014/main" val="10001"/>
                  </a:ext>
                </a:extLst>
              </a:tr>
              <a:tr h="790973">
                <a:tc>
                  <a:txBody>
                    <a:bodyPr/>
                    <a:lstStyle/>
                    <a:p>
                      <a:r>
                        <a:rPr lang="es-419" sz="2800" dirty="0">
                          <a:solidFill>
                            <a:schemeClr val="bg1"/>
                          </a:solidFill>
                        </a:rPr>
                        <a:t>3</a:t>
                      </a:r>
                      <a:endParaRPr lang="es-ES" sz="2800" dirty="0">
                        <a:solidFill>
                          <a:schemeClr val="bg1"/>
                        </a:solidFill>
                      </a:endParaRPr>
                    </a:p>
                  </a:txBody>
                  <a:tcPr>
                    <a:solidFill>
                      <a:srgbClr val="FB9C8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solidFill>
                            <a:schemeClr val="bg1"/>
                          </a:solidFill>
                        </a:rPr>
                        <a:t>Las filas de una tabla devueltas por una consulta.</a:t>
                      </a:r>
                      <a:endParaRPr lang="es-ES" dirty="0">
                        <a:solidFill>
                          <a:schemeClr val="bg1"/>
                        </a:solidFill>
                      </a:endParaRPr>
                    </a:p>
                  </a:txBody>
                  <a:tcPr>
                    <a:solidFill>
                      <a:srgbClr val="FB9C8F"/>
                    </a:solidFill>
                  </a:tcPr>
                </a:tc>
                <a:extLst>
                  <a:ext uri="{0D108BD9-81ED-4DB2-BD59-A6C34878D82A}">
                    <a16:rowId xmlns:a16="http://schemas.microsoft.com/office/drawing/2014/main" val="10002"/>
                  </a:ext>
                </a:extLst>
              </a:tr>
              <a:tr h="790973">
                <a:tc>
                  <a:txBody>
                    <a:bodyPr/>
                    <a:lstStyle/>
                    <a:p>
                      <a:r>
                        <a:rPr lang="es-419" sz="2800" dirty="0">
                          <a:solidFill>
                            <a:schemeClr val="tx1"/>
                          </a:solidFill>
                        </a:rPr>
                        <a:t>4</a:t>
                      </a:r>
                      <a:endParaRPr lang="es-ES" sz="2800" dirty="0">
                        <a:solidFill>
                          <a:schemeClr val="tx1"/>
                        </a:solidFill>
                      </a:endParaRPr>
                    </a:p>
                  </a:txBody>
                  <a:tcPr/>
                </a:tc>
                <a:tc>
                  <a:txBody>
                    <a:bodyPr/>
                    <a:lstStyle/>
                    <a:p>
                      <a:r>
                        <a:rPr lang="es-CL" baseline="0" dirty="0">
                          <a:solidFill>
                            <a:schemeClr val="tx1"/>
                          </a:solidFill>
                        </a:rPr>
                        <a:t>Datos almacenados en diferentes tablas especificando el enlace entre ellas.</a:t>
                      </a:r>
                    </a:p>
                  </a:txBody>
                  <a:tcPr/>
                </a:tc>
                <a:extLst>
                  <a:ext uri="{0D108BD9-81ED-4DB2-BD59-A6C34878D82A}">
                    <a16:rowId xmlns:a16="http://schemas.microsoft.com/office/drawing/2014/main" val="10003"/>
                  </a:ext>
                </a:extLst>
              </a:tr>
            </a:tbl>
          </a:graphicData>
        </a:graphic>
      </p:graphicFrame>
      <p:sp>
        <p:nvSpPr>
          <p:cNvPr id="16" name="15 CuadroTexto"/>
          <p:cNvSpPr txBox="1"/>
          <p:nvPr/>
        </p:nvSpPr>
        <p:spPr>
          <a:xfrm>
            <a:off x="168804" y="1653445"/>
            <a:ext cx="9052560" cy="369332"/>
          </a:xfrm>
          <a:prstGeom prst="rect">
            <a:avLst/>
          </a:prstGeom>
          <a:noFill/>
        </p:spPr>
        <p:txBody>
          <a:bodyPr wrap="square" rtlCol="0">
            <a:spAutoFit/>
          </a:bodyPr>
          <a:lstStyle/>
          <a:p>
            <a:r>
              <a:rPr lang="es-CL" dirty="0"/>
              <a:t>1.2 Recuperación de datos mediante la sentencia SELECT</a:t>
            </a:r>
          </a:p>
        </p:txBody>
      </p:sp>
      <p:sp>
        <p:nvSpPr>
          <p:cNvPr id="8" name="Rectángulo 7"/>
          <p:cNvSpPr/>
          <p:nvPr/>
        </p:nvSpPr>
        <p:spPr>
          <a:xfrm>
            <a:off x="148118" y="1239110"/>
            <a:ext cx="286603" cy="286603"/>
          </a:xfrm>
          <a:prstGeom prst="rect">
            <a:avLst/>
          </a:prstGeom>
          <a:solidFill>
            <a:srgbClr val="F95E49"/>
          </a:solidFill>
          <a:ln>
            <a:solidFill>
              <a:srgbClr val="F95E4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9" name="CuadroTexto 8"/>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F95E49"/>
                </a:solidFill>
              </a:defRPr>
            </a:lvl1pPr>
          </a:lstStyle>
          <a:p>
            <a:r>
              <a:rPr lang="es-CL" dirty="0"/>
              <a:t>Tema 1. Descripción y usos de sentencia </a:t>
            </a:r>
            <a:r>
              <a:rPr lang="es-CL" dirty="0" err="1"/>
              <a:t>select</a:t>
            </a:r>
            <a:endParaRPr lang="es-CL" dirty="0"/>
          </a:p>
        </p:txBody>
      </p:sp>
    </p:spTree>
    <p:extLst>
      <p:ext uri="{BB962C8B-B14F-4D97-AF65-F5344CB8AC3E}">
        <p14:creationId xmlns:p14="http://schemas.microsoft.com/office/powerpoint/2010/main" val="81127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graphicFrame>
        <p:nvGraphicFramePr>
          <p:cNvPr id="6" name="Tabla 5"/>
          <p:cNvGraphicFramePr>
            <a:graphicFrameLocks noGrp="1"/>
          </p:cNvGraphicFramePr>
          <p:nvPr>
            <p:extLst>
              <p:ext uri="{D42A27DB-BD31-4B8C-83A1-F6EECF244321}">
                <p14:modId xmlns:p14="http://schemas.microsoft.com/office/powerpoint/2010/main" val="3687653882"/>
              </p:ext>
            </p:extLst>
          </p:nvPr>
        </p:nvGraphicFramePr>
        <p:xfrm>
          <a:off x="1376679" y="3932535"/>
          <a:ext cx="8974052" cy="2225040"/>
        </p:xfrm>
        <a:graphic>
          <a:graphicData uri="http://schemas.openxmlformats.org/drawingml/2006/table">
            <a:tbl>
              <a:tblPr bandRow="1">
                <a:tableStyleId>{5C22544A-7EE6-4342-B048-85BDC9FD1C3A}</a:tableStyleId>
              </a:tblPr>
              <a:tblGrid>
                <a:gridCol w="2689630">
                  <a:extLst>
                    <a:ext uri="{9D8B030D-6E8A-4147-A177-3AD203B41FA5}">
                      <a16:colId xmlns:a16="http://schemas.microsoft.com/office/drawing/2014/main" val="20000"/>
                    </a:ext>
                  </a:extLst>
                </a:gridCol>
                <a:gridCol w="6284422">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SELECT</a:t>
                      </a:r>
                      <a:endParaRPr lang="es-ES" dirty="0"/>
                    </a:p>
                  </a:txBody>
                  <a:tcPr>
                    <a:solidFill>
                      <a:srgbClr val="FB9C8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Es una lista de una o más columnas.</a:t>
                      </a:r>
                    </a:p>
                  </a:txBody>
                  <a:tcPr>
                    <a:solidFill>
                      <a:srgbClr val="FB9C8F"/>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 </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Selecciona todas las columnas.</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DISTINCT</a:t>
                      </a:r>
                      <a:endParaRPr lang="es-ES" dirty="0"/>
                    </a:p>
                  </a:txBody>
                  <a:tcPr>
                    <a:solidFill>
                      <a:srgbClr val="FB9C8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Suprime los duplicados</a:t>
                      </a:r>
                    </a:p>
                  </a:txBody>
                  <a:tcPr>
                    <a:solidFill>
                      <a:srgbClr val="FB9C8F"/>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columna | expresión</a:t>
                      </a:r>
                      <a:endParaRPr lang="es-ES" dirty="0"/>
                    </a:p>
                  </a:txBody>
                  <a:tcPr/>
                </a:tc>
                <a:tc>
                  <a:txBody>
                    <a:bodyPr/>
                    <a:lstStyle/>
                    <a:p>
                      <a:r>
                        <a:rPr lang="es-CL" baseline="0" dirty="0"/>
                        <a:t>Selecciona la columna o expresión especificada. </a:t>
                      </a:r>
                      <a:endParaRPr lang="es-ES" dirty="0"/>
                    </a:p>
                  </a:txBody>
                  <a:tcPr/>
                </a:tc>
                <a:extLst>
                  <a:ext uri="{0D108BD9-81ED-4DB2-BD59-A6C34878D82A}">
                    <a16:rowId xmlns:a16="http://schemas.microsoft.com/office/drawing/2014/main" val="10003"/>
                  </a:ext>
                </a:extLst>
              </a:tr>
              <a:tr h="370840">
                <a:tc>
                  <a:txBody>
                    <a:bodyPr/>
                    <a:lstStyle/>
                    <a:p>
                      <a:r>
                        <a:rPr lang="es-CL" baseline="0" dirty="0"/>
                        <a:t>Alias</a:t>
                      </a:r>
                      <a:endParaRPr lang="es-ES" dirty="0"/>
                    </a:p>
                  </a:txBody>
                  <a:tcPr>
                    <a:solidFill>
                      <a:srgbClr val="FB9C8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a:t>Proporciona diferentes cabeceras de las columnas seleccionadas. </a:t>
                      </a:r>
                    </a:p>
                  </a:txBody>
                  <a:tcPr>
                    <a:solidFill>
                      <a:srgbClr val="FB9C8F"/>
                    </a:solidFill>
                  </a:tcPr>
                </a:tc>
                <a:extLst>
                  <a:ext uri="{0D108BD9-81ED-4DB2-BD59-A6C34878D82A}">
                    <a16:rowId xmlns:a16="http://schemas.microsoft.com/office/drawing/2014/main" val="10004"/>
                  </a:ext>
                </a:extLst>
              </a:tr>
              <a:tr h="370840">
                <a:tc>
                  <a:txBody>
                    <a:bodyPr/>
                    <a:lstStyle/>
                    <a:p>
                      <a:r>
                        <a:rPr lang="es-CL" dirty="0"/>
                        <a:t>FROM tabla </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Especifica la tabla que</a:t>
                      </a:r>
                      <a:r>
                        <a:rPr lang="es-CL" baseline="0" dirty="0"/>
                        <a:t> contiene las columnas. </a:t>
                      </a:r>
                      <a:endParaRPr lang="es-CL" dirty="0"/>
                    </a:p>
                  </a:txBody>
                  <a:tcPr/>
                </a:tc>
                <a:extLst>
                  <a:ext uri="{0D108BD9-81ED-4DB2-BD59-A6C34878D82A}">
                    <a16:rowId xmlns:a16="http://schemas.microsoft.com/office/drawing/2014/main" val="10005"/>
                  </a:ext>
                </a:extLst>
              </a:tr>
            </a:tbl>
          </a:graphicData>
        </a:graphic>
      </p:graphicFrame>
      <p:sp>
        <p:nvSpPr>
          <p:cNvPr id="10" name="Rectángulo 9"/>
          <p:cNvSpPr/>
          <p:nvPr/>
        </p:nvSpPr>
        <p:spPr>
          <a:xfrm>
            <a:off x="2802774" y="2389704"/>
            <a:ext cx="6630786" cy="978336"/>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SELECT * |{DISTINCT columna | expresión alias ,….</a:t>
            </a:r>
          </a:p>
          <a:p>
            <a:pPr algn="ctr"/>
            <a:r>
              <a:rPr lang="es-CL" cap="all" dirty="0">
                <a:solidFill>
                  <a:schemeClr val="bg1"/>
                </a:solidFill>
              </a:rPr>
              <a:t>FROM tabla;</a:t>
            </a:r>
          </a:p>
        </p:txBody>
      </p:sp>
      <p:sp>
        <p:nvSpPr>
          <p:cNvPr id="9" name="8 CuadroTexto"/>
          <p:cNvSpPr txBox="1"/>
          <p:nvPr/>
        </p:nvSpPr>
        <p:spPr>
          <a:xfrm>
            <a:off x="167214" y="1652400"/>
            <a:ext cx="7680960" cy="369332"/>
          </a:xfrm>
          <a:prstGeom prst="rect">
            <a:avLst/>
          </a:prstGeom>
          <a:noFill/>
        </p:spPr>
        <p:txBody>
          <a:bodyPr wrap="square" rtlCol="0">
            <a:spAutoFit/>
          </a:bodyPr>
          <a:lstStyle/>
          <a:p>
            <a:r>
              <a:rPr lang="es-CL" dirty="0"/>
              <a:t>1.3 Formato de escritura de la sentencia SELECT en su forma más simple</a:t>
            </a:r>
          </a:p>
        </p:txBody>
      </p:sp>
      <p:sp>
        <p:nvSpPr>
          <p:cNvPr id="12" name="CuadroTexto 11"/>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F95E49"/>
                </a:solidFill>
              </a:defRPr>
            </a:lvl1pPr>
          </a:lstStyle>
          <a:p>
            <a:r>
              <a:rPr lang="es-CL" dirty="0"/>
              <a:t>Tema 1. Descripción y usos de sentencia </a:t>
            </a:r>
            <a:r>
              <a:rPr lang="es-CL" dirty="0" err="1"/>
              <a:t>select</a:t>
            </a:r>
            <a:endParaRPr lang="es-CL" dirty="0"/>
          </a:p>
        </p:txBody>
      </p:sp>
      <p:sp>
        <p:nvSpPr>
          <p:cNvPr id="13" name="Rectángulo 12"/>
          <p:cNvSpPr/>
          <p:nvPr/>
        </p:nvSpPr>
        <p:spPr>
          <a:xfrm>
            <a:off x="148118" y="1239110"/>
            <a:ext cx="286603" cy="286603"/>
          </a:xfrm>
          <a:prstGeom prst="rect">
            <a:avLst/>
          </a:prstGeom>
          <a:solidFill>
            <a:srgbClr val="F95E49"/>
          </a:solidFill>
          <a:ln>
            <a:solidFill>
              <a:srgbClr val="F95E4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80078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pic>
        <p:nvPicPr>
          <p:cNvPr id="3" name="Imagen 2"/>
          <p:cNvPicPr>
            <a:picLocks noChangeAspect="1"/>
          </p:cNvPicPr>
          <p:nvPr/>
        </p:nvPicPr>
        <p:blipFill>
          <a:blip r:embed="rId4"/>
          <a:stretch>
            <a:fillRect/>
          </a:stretch>
        </p:blipFill>
        <p:spPr>
          <a:xfrm>
            <a:off x="4907143" y="2705532"/>
            <a:ext cx="6871173" cy="3588588"/>
          </a:xfrm>
          <a:prstGeom prst="rect">
            <a:avLst/>
          </a:prstGeom>
        </p:spPr>
      </p:pic>
      <p:sp>
        <p:nvSpPr>
          <p:cNvPr id="9" name="Rectángulo 8"/>
          <p:cNvSpPr/>
          <p:nvPr/>
        </p:nvSpPr>
        <p:spPr>
          <a:xfrm>
            <a:off x="472649" y="3007978"/>
            <a:ext cx="3622878" cy="997371"/>
          </a:xfrm>
          <a:prstGeom prst="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SELECT * </a:t>
            </a:r>
          </a:p>
          <a:p>
            <a:pPr algn="ctr"/>
            <a:r>
              <a:rPr lang="es-CL" cap="all" dirty="0">
                <a:solidFill>
                  <a:schemeClr val="bg1"/>
                </a:solidFill>
              </a:rPr>
              <a:t>FROM Productos</a:t>
            </a:r>
          </a:p>
        </p:txBody>
      </p:sp>
      <p:sp>
        <p:nvSpPr>
          <p:cNvPr id="8" name="7 CuadroTexto"/>
          <p:cNvSpPr txBox="1"/>
          <p:nvPr/>
        </p:nvSpPr>
        <p:spPr>
          <a:xfrm>
            <a:off x="2042160" y="1929179"/>
            <a:ext cx="7757160" cy="461665"/>
          </a:xfrm>
          <a:prstGeom prst="rect">
            <a:avLst/>
          </a:prstGeom>
          <a:noFill/>
        </p:spPr>
        <p:txBody>
          <a:bodyPr wrap="square" rtlCol="0">
            <a:spAutoFit/>
          </a:bodyPr>
          <a:lstStyle/>
          <a:p>
            <a:pPr algn="ctr"/>
            <a:r>
              <a:rPr lang="es-CL" sz="2400" dirty="0"/>
              <a:t>Ejemplo nro. 1, seleccionamos todas las columnas con *:</a:t>
            </a:r>
          </a:p>
        </p:txBody>
      </p:sp>
      <p:sp>
        <p:nvSpPr>
          <p:cNvPr id="13" name="CuadroTexto 12"/>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F95E49"/>
                </a:solidFill>
              </a:defRPr>
            </a:lvl1pPr>
          </a:lstStyle>
          <a:p>
            <a:r>
              <a:rPr lang="es-CL" dirty="0"/>
              <a:t>Tema 1. Descripción y usos de sentencia </a:t>
            </a:r>
            <a:r>
              <a:rPr lang="es-CL" dirty="0" err="1"/>
              <a:t>select</a:t>
            </a:r>
            <a:endParaRPr lang="es-CL" dirty="0"/>
          </a:p>
        </p:txBody>
      </p:sp>
      <p:sp>
        <p:nvSpPr>
          <p:cNvPr id="14" name="Rectángulo 13"/>
          <p:cNvSpPr/>
          <p:nvPr/>
        </p:nvSpPr>
        <p:spPr>
          <a:xfrm>
            <a:off x="148118" y="1239110"/>
            <a:ext cx="286603" cy="286603"/>
          </a:xfrm>
          <a:prstGeom prst="rect">
            <a:avLst/>
          </a:prstGeom>
          <a:solidFill>
            <a:srgbClr val="F95E49"/>
          </a:solidFill>
          <a:ln>
            <a:solidFill>
              <a:srgbClr val="F95E4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5" name="Flecha derecha 10"/>
          <p:cNvSpPr/>
          <p:nvPr/>
        </p:nvSpPr>
        <p:spPr>
          <a:xfrm>
            <a:off x="3927764" y="4471507"/>
            <a:ext cx="1080654" cy="1030779"/>
          </a:xfrm>
          <a:prstGeom prst="rightArrow">
            <a:avLst/>
          </a:prstGeom>
          <a:solidFill>
            <a:srgbClr val="FB9C8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64343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pic>
        <p:nvPicPr>
          <p:cNvPr id="3" name="Imagen 2"/>
          <p:cNvPicPr>
            <a:picLocks noChangeAspect="1"/>
          </p:cNvPicPr>
          <p:nvPr/>
        </p:nvPicPr>
        <p:blipFill>
          <a:blip r:embed="rId4"/>
          <a:stretch>
            <a:fillRect/>
          </a:stretch>
        </p:blipFill>
        <p:spPr>
          <a:xfrm>
            <a:off x="5029200" y="3498906"/>
            <a:ext cx="6565502" cy="3359094"/>
          </a:xfrm>
          <a:prstGeom prst="rect">
            <a:avLst/>
          </a:prstGeom>
        </p:spPr>
      </p:pic>
      <p:sp>
        <p:nvSpPr>
          <p:cNvPr id="8" name="Rectángulo 7"/>
          <p:cNvSpPr/>
          <p:nvPr/>
        </p:nvSpPr>
        <p:spPr>
          <a:xfrm>
            <a:off x="2116238" y="2278404"/>
            <a:ext cx="7780714" cy="1117413"/>
          </a:xfrm>
          <a:prstGeom prst="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SELECT IdFab, IdProducto, Descripcion, Precios, Existencias</a:t>
            </a:r>
          </a:p>
          <a:p>
            <a:pPr algn="ctr"/>
            <a:r>
              <a:rPr lang="es-CL" cap="all" dirty="0">
                <a:solidFill>
                  <a:schemeClr val="bg1"/>
                </a:solidFill>
              </a:rPr>
              <a:t>FROM PRODUCTOS</a:t>
            </a:r>
            <a:endParaRPr lang="es-ES" cap="all" dirty="0">
              <a:solidFill>
                <a:schemeClr val="bg1"/>
              </a:solidFill>
            </a:endParaRPr>
          </a:p>
        </p:txBody>
      </p:sp>
      <p:sp>
        <p:nvSpPr>
          <p:cNvPr id="11" name="10 CuadroTexto"/>
          <p:cNvSpPr txBox="1"/>
          <p:nvPr/>
        </p:nvSpPr>
        <p:spPr>
          <a:xfrm>
            <a:off x="1965960" y="1664038"/>
            <a:ext cx="8671560" cy="461665"/>
          </a:xfrm>
          <a:prstGeom prst="rect">
            <a:avLst/>
          </a:prstGeom>
          <a:noFill/>
        </p:spPr>
        <p:txBody>
          <a:bodyPr wrap="square" rtlCol="0">
            <a:spAutoFit/>
          </a:bodyPr>
          <a:lstStyle>
            <a:defPPr>
              <a:defRPr lang="es-ES"/>
            </a:defPPr>
            <a:lvl1pPr algn="ctr">
              <a:defRPr sz="2400"/>
            </a:lvl1pPr>
          </a:lstStyle>
          <a:p>
            <a:r>
              <a:rPr lang="es-CL" dirty="0"/>
              <a:t>Ejemplo nro. 2, escribimos todas las columnas:</a:t>
            </a:r>
          </a:p>
        </p:txBody>
      </p:sp>
      <p:sp>
        <p:nvSpPr>
          <p:cNvPr id="13" name="CuadroTexto 12"/>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F95E49"/>
                </a:solidFill>
              </a:defRPr>
            </a:lvl1pPr>
          </a:lstStyle>
          <a:p>
            <a:r>
              <a:rPr lang="es-CL" dirty="0"/>
              <a:t>Tema 1. Descripción y usos de sentencia </a:t>
            </a:r>
            <a:r>
              <a:rPr lang="es-CL" dirty="0" err="1"/>
              <a:t>select</a:t>
            </a:r>
            <a:endParaRPr lang="es-CL" dirty="0"/>
          </a:p>
        </p:txBody>
      </p:sp>
      <p:sp>
        <p:nvSpPr>
          <p:cNvPr id="14" name="Rectángulo 13"/>
          <p:cNvSpPr/>
          <p:nvPr/>
        </p:nvSpPr>
        <p:spPr>
          <a:xfrm>
            <a:off x="148118" y="1239110"/>
            <a:ext cx="286603" cy="286603"/>
          </a:xfrm>
          <a:prstGeom prst="rect">
            <a:avLst/>
          </a:prstGeom>
          <a:solidFill>
            <a:srgbClr val="F95E49"/>
          </a:solidFill>
          <a:ln>
            <a:solidFill>
              <a:srgbClr val="F95E4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5" name="Flecha derecha 10"/>
          <p:cNvSpPr/>
          <p:nvPr/>
        </p:nvSpPr>
        <p:spPr>
          <a:xfrm>
            <a:off x="3927764" y="4943947"/>
            <a:ext cx="1080654" cy="1030779"/>
          </a:xfrm>
          <a:prstGeom prst="rightArrow">
            <a:avLst/>
          </a:prstGeom>
          <a:solidFill>
            <a:srgbClr val="FB9C8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3017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pic>
        <p:nvPicPr>
          <p:cNvPr id="3" name="Imagen 2"/>
          <p:cNvPicPr>
            <a:picLocks noChangeAspect="1"/>
          </p:cNvPicPr>
          <p:nvPr/>
        </p:nvPicPr>
        <p:blipFill>
          <a:blip r:embed="rId4"/>
          <a:stretch>
            <a:fillRect/>
          </a:stretch>
        </p:blipFill>
        <p:spPr>
          <a:xfrm>
            <a:off x="5208337" y="3183038"/>
            <a:ext cx="4000975" cy="3674961"/>
          </a:xfrm>
          <a:prstGeom prst="rect">
            <a:avLst/>
          </a:prstGeom>
        </p:spPr>
      </p:pic>
      <p:sp>
        <p:nvSpPr>
          <p:cNvPr id="5" name="Rectángulo 4"/>
          <p:cNvSpPr/>
          <p:nvPr/>
        </p:nvSpPr>
        <p:spPr>
          <a:xfrm>
            <a:off x="2169620" y="2299079"/>
            <a:ext cx="7797340" cy="883959"/>
          </a:xfrm>
          <a:prstGeom prst="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SELECT Descripcion, Precios, Existencias </a:t>
            </a:r>
          </a:p>
          <a:p>
            <a:pPr algn="ctr"/>
            <a:r>
              <a:rPr lang="es-CL" cap="all" dirty="0">
                <a:solidFill>
                  <a:schemeClr val="bg1"/>
                </a:solidFill>
              </a:rPr>
              <a:t>FROM PRODUCTOS</a:t>
            </a:r>
            <a:endParaRPr lang="es-ES" cap="all" dirty="0">
              <a:solidFill>
                <a:schemeClr val="bg1"/>
              </a:solidFill>
            </a:endParaRPr>
          </a:p>
        </p:txBody>
      </p:sp>
      <p:sp>
        <p:nvSpPr>
          <p:cNvPr id="8" name="Flecha derecha 10"/>
          <p:cNvSpPr/>
          <p:nvPr/>
        </p:nvSpPr>
        <p:spPr>
          <a:xfrm>
            <a:off x="3927764" y="4471507"/>
            <a:ext cx="1080654" cy="1030779"/>
          </a:xfrm>
          <a:prstGeom prst="rightArrow">
            <a:avLst/>
          </a:prstGeom>
          <a:solidFill>
            <a:srgbClr val="FB9C8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dirty="0"/>
          </a:p>
        </p:txBody>
      </p:sp>
      <p:sp>
        <p:nvSpPr>
          <p:cNvPr id="10" name="9 CuadroTexto"/>
          <p:cNvSpPr txBox="1"/>
          <p:nvPr/>
        </p:nvSpPr>
        <p:spPr>
          <a:xfrm>
            <a:off x="2194560" y="1639935"/>
            <a:ext cx="7757160" cy="461665"/>
          </a:xfrm>
          <a:prstGeom prst="rect">
            <a:avLst/>
          </a:prstGeom>
          <a:noFill/>
        </p:spPr>
        <p:txBody>
          <a:bodyPr wrap="square" rtlCol="0">
            <a:spAutoFit/>
          </a:bodyPr>
          <a:lstStyle>
            <a:defPPr>
              <a:defRPr lang="es-ES"/>
            </a:defPPr>
            <a:lvl1pPr algn="ctr">
              <a:defRPr sz="2400"/>
            </a:lvl1pPr>
          </a:lstStyle>
          <a:p>
            <a:r>
              <a:rPr lang="es-CL" dirty="0"/>
              <a:t>Ejemplo nro. 3, seleccionamos 3 columnas:</a:t>
            </a:r>
          </a:p>
        </p:txBody>
      </p:sp>
      <p:sp>
        <p:nvSpPr>
          <p:cNvPr id="12" name="CuadroTexto 11"/>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F95E49"/>
                </a:solidFill>
              </a:defRPr>
            </a:lvl1pPr>
          </a:lstStyle>
          <a:p>
            <a:r>
              <a:rPr lang="es-CL" dirty="0"/>
              <a:t>Tema 1. Descripción y usos de sentencia </a:t>
            </a:r>
            <a:r>
              <a:rPr lang="es-CL" dirty="0" err="1"/>
              <a:t>select</a:t>
            </a:r>
            <a:endParaRPr lang="es-CL" dirty="0"/>
          </a:p>
        </p:txBody>
      </p:sp>
      <p:sp>
        <p:nvSpPr>
          <p:cNvPr id="13" name="Rectángulo 12"/>
          <p:cNvSpPr/>
          <p:nvPr/>
        </p:nvSpPr>
        <p:spPr>
          <a:xfrm>
            <a:off x="148118" y="1239110"/>
            <a:ext cx="286603" cy="286603"/>
          </a:xfrm>
          <a:prstGeom prst="rect">
            <a:avLst/>
          </a:prstGeom>
          <a:solidFill>
            <a:srgbClr val="F95E49"/>
          </a:solidFill>
          <a:ln>
            <a:solidFill>
              <a:srgbClr val="F95E4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65783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Título 1"/>
          <p:cNvSpPr>
            <a:spLocks noGrp="1"/>
          </p:cNvSpPr>
          <p:nvPr>
            <p:ph type="title"/>
          </p:nvPr>
        </p:nvSpPr>
        <p:spPr>
          <a:xfrm>
            <a:off x="2301240" y="67939"/>
            <a:ext cx="9718964" cy="805056"/>
          </a:xfrm>
        </p:spPr>
        <p:txBody>
          <a:bodyPr>
            <a:normAutofit/>
          </a:bodyPr>
          <a:lstStyle/>
          <a:p>
            <a:r>
              <a:rPr lang="es-419" sz="3200" b="1" dirty="0">
                <a:solidFill>
                  <a:schemeClr val="bg1"/>
                </a:solidFill>
              </a:rPr>
              <a:t>Consultas simples sobre bases de datos</a:t>
            </a:r>
          </a:p>
        </p:txBody>
      </p:sp>
      <p:sp>
        <p:nvSpPr>
          <p:cNvPr id="6" name="5 CuadroTexto"/>
          <p:cNvSpPr txBox="1"/>
          <p:nvPr/>
        </p:nvSpPr>
        <p:spPr>
          <a:xfrm>
            <a:off x="155575" y="1641563"/>
            <a:ext cx="8564880" cy="369332"/>
          </a:xfrm>
          <a:prstGeom prst="rect">
            <a:avLst/>
          </a:prstGeom>
          <a:noFill/>
        </p:spPr>
        <p:txBody>
          <a:bodyPr wrap="square" rtlCol="0">
            <a:spAutoFit/>
          </a:bodyPr>
          <a:lstStyle/>
          <a:p>
            <a:r>
              <a:rPr lang="es-CL" dirty="0"/>
              <a:t>2.1 Operadores aritméticos que se utilizan con la sentencia SELECT</a:t>
            </a:r>
          </a:p>
        </p:txBody>
      </p:sp>
      <p:graphicFrame>
        <p:nvGraphicFramePr>
          <p:cNvPr id="11" name="Tabla 5"/>
          <p:cNvGraphicFramePr>
            <a:graphicFrameLocks noGrp="1"/>
          </p:cNvGraphicFramePr>
          <p:nvPr>
            <p:extLst>
              <p:ext uri="{D42A27DB-BD31-4B8C-83A1-F6EECF244321}">
                <p14:modId xmlns:p14="http://schemas.microsoft.com/office/powerpoint/2010/main" val="333819701"/>
              </p:ext>
            </p:extLst>
          </p:nvPr>
        </p:nvGraphicFramePr>
        <p:xfrm>
          <a:off x="3467101" y="2363150"/>
          <a:ext cx="3185160" cy="3260412"/>
        </p:xfrm>
        <a:graphic>
          <a:graphicData uri="http://schemas.openxmlformats.org/drawingml/2006/table">
            <a:tbl>
              <a:tblPr bandRow="1">
                <a:tableStyleId>{5C22544A-7EE6-4342-B048-85BDC9FD1C3A}</a:tableStyleId>
              </a:tblPr>
              <a:tblGrid>
                <a:gridCol w="348472">
                  <a:extLst>
                    <a:ext uri="{9D8B030D-6E8A-4147-A177-3AD203B41FA5}">
                      <a16:colId xmlns:a16="http://schemas.microsoft.com/office/drawing/2014/main" val="20000"/>
                    </a:ext>
                  </a:extLst>
                </a:gridCol>
                <a:gridCol w="2836688">
                  <a:extLst>
                    <a:ext uri="{9D8B030D-6E8A-4147-A177-3AD203B41FA5}">
                      <a16:colId xmlns:a16="http://schemas.microsoft.com/office/drawing/2014/main" val="20001"/>
                    </a:ext>
                  </a:extLst>
                </a:gridCol>
              </a:tblGrid>
              <a:tr h="815103">
                <a:tc>
                  <a:txBody>
                    <a:bodyPr/>
                    <a:lstStyle/>
                    <a:p>
                      <a:pPr marL="0" algn="ctr" defTabSz="914400" rtl="0" eaLnBrk="1" fontAlgn="ctr" latinLnBrk="0" hangingPunct="1"/>
                      <a:r>
                        <a:rPr lang="es-419" sz="2400" b="0" i="0" u="none" strike="noStrike" kern="1200" dirty="0">
                          <a:solidFill>
                            <a:schemeClr val="bg1"/>
                          </a:solidFill>
                          <a:latin typeface="Calibri"/>
                          <a:ea typeface="+mn-ea"/>
                          <a:cs typeface="+mn-cs"/>
                        </a:rPr>
                        <a:t>1</a:t>
                      </a:r>
                      <a:endParaRPr lang="es-ES" sz="2400" b="0" i="0" u="none" strike="noStrike" kern="1200" dirty="0">
                        <a:solidFill>
                          <a:schemeClr val="bg1"/>
                        </a:solidFill>
                        <a:latin typeface="Calibri"/>
                        <a:ea typeface="+mn-ea"/>
                        <a:cs typeface="+mn-cs"/>
                      </a:endParaRPr>
                    </a:p>
                  </a:txBody>
                  <a:tcPr anchor="ctr">
                    <a:solidFill>
                      <a:srgbClr val="A4D5D4"/>
                    </a:solidFill>
                  </a:tcPr>
                </a:tc>
                <a:tc>
                  <a:txBody>
                    <a:bodyPr/>
                    <a:lstStyle/>
                    <a:p>
                      <a:pPr marL="0" algn="l" defTabSz="914400" rtl="0" eaLnBrk="1" fontAlgn="ctr" latinLnBrk="0" hangingPunct="1"/>
                      <a:r>
                        <a:rPr lang="es-CL" sz="2400" b="0" i="0" u="none" strike="noStrike" kern="1200" dirty="0">
                          <a:solidFill>
                            <a:schemeClr val="bg1"/>
                          </a:solidFill>
                          <a:latin typeface="Calibri"/>
                          <a:ea typeface="+mn-ea"/>
                          <a:cs typeface="+mn-cs"/>
                        </a:rPr>
                        <a:t>+    Suma</a:t>
                      </a:r>
                    </a:p>
                  </a:txBody>
                  <a:tcPr anchor="ctr">
                    <a:solidFill>
                      <a:srgbClr val="A4D5D4"/>
                    </a:solidFill>
                  </a:tcPr>
                </a:tc>
                <a:extLst>
                  <a:ext uri="{0D108BD9-81ED-4DB2-BD59-A6C34878D82A}">
                    <a16:rowId xmlns:a16="http://schemas.microsoft.com/office/drawing/2014/main" val="10000"/>
                  </a:ext>
                </a:extLst>
              </a:tr>
              <a:tr h="815103">
                <a:tc>
                  <a:txBody>
                    <a:bodyPr/>
                    <a:lstStyle/>
                    <a:p>
                      <a:pPr marL="0" algn="ctr" defTabSz="914400" rtl="0" eaLnBrk="1" fontAlgn="ctr" latinLnBrk="0" hangingPunct="1"/>
                      <a:r>
                        <a:rPr lang="es-419" sz="2400" b="0" i="0" u="none" strike="noStrike" kern="1200" dirty="0">
                          <a:solidFill>
                            <a:srgbClr val="449492"/>
                          </a:solidFill>
                          <a:latin typeface="Calibri"/>
                          <a:ea typeface="+mn-ea"/>
                          <a:cs typeface="+mn-cs"/>
                        </a:rPr>
                        <a:t>2</a:t>
                      </a:r>
                      <a:endParaRPr lang="es-ES" sz="2400" b="0" i="0" u="none" strike="noStrike" kern="1200" dirty="0">
                        <a:solidFill>
                          <a:srgbClr val="449492"/>
                        </a:solidFill>
                        <a:latin typeface="Calibri"/>
                        <a:ea typeface="+mn-ea"/>
                        <a:cs typeface="+mn-cs"/>
                      </a:endParaRPr>
                    </a:p>
                  </a:txBody>
                  <a:tcPr anchor="ctr"/>
                </a:tc>
                <a:tc>
                  <a:txBody>
                    <a:bodyPr/>
                    <a:lstStyle/>
                    <a:p>
                      <a:pPr marL="0" algn="l" defTabSz="914400" rtl="0" eaLnBrk="1" fontAlgn="ctr" latinLnBrk="0" hangingPunct="1"/>
                      <a:r>
                        <a:rPr lang="es-CL" sz="2400" b="0" i="0" u="none" strike="noStrike" kern="1200" dirty="0">
                          <a:solidFill>
                            <a:srgbClr val="449492"/>
                          </a:solidFill>
                          <a:latin typeface="Calibri"/>
                          <a:ea typeface="+mn-ea"/>
                          <a:cs typeface="+mn-cs"/>
                        </a:rPr>
                        <a:t>-     Resta</a:t>
                      </a:r>
                    </a:p>
                  </a:txBody>
                  <a:tcPr anchor="ctr"/>
                </a:tc>
                <a:extLst>
                  <a:ext uri="{0D108BD9-81ED-4DB2-BD59-A6C34878D82A}">
                    <a16:rowId xmlns:a16="http://schemas.microsoft.com/office/drawing/2014/main" val="10001"/>
                  </a:ext>
                </a:extLst>
              </a:tr>
              <a:tr h="815103">
                <a:tc>
                  <a:txBody>
                    <a:bodyPr/>
                    <a:lstStyle/>
                    <a:p>
                      <a:pPr marL="0" algn="ctr" defTabSz="914400" rtl="0" eaLnBrk="1" fontAlgn="ctr" latinLnBrk="0" hangingPunct="1"/>
                      <a:r>
                        <a:rPr lang="es-419" sz="2400" b="0" i="0" u="none" strike="noStrike" kern="1200" dirty="0">
                          <a:solidFill>
                            <a:schemeClr val="bg1"/>
                          </a:solidFill>
                          <a:latin typeface="Calibri"/>
                          <a:ea typeface="+mn-ea"/>
                          <a:cs typeface="+mn-cs"/>
                        </a:rPr>
                        <a:t>3</a:t>
                      </a:r>
                      <a:endParaRPr lang="es-ES" sz="2400" b="0" i="0" u="none" strike="noStrike" kern="1200" dirty="0">
                        <a:solidFill>
                          <a:schemeClr val="bg1"/>
                        </a:solidFill>
                        <a:latin typeface="Calibri"/>
                        <a:ea typeface="+mn-ea"/>
                        <a:cs typeface="+mn-cs"/>
                      </a:endParaRPr>
                    </a:p>
                  </a:txBody>
                  <a:tcPr anchor="ctr">
                    <a:solidFill>
                      <a:srgbClr val="A4D5D4"/>
                    </a:solidFill>
                  </a:tcPr>
                </a:tc>
                <a:tc>
                  <a:txBody>
                    <a:bodyPr/>
                    <a:lstStyle/>
                    <a:p>
                      <a:pPr marL="0" algn="l" defTabSz="914400" rtl="0" eaLnBrk="1" fontAlgn="ctr" latinLnBrk="0" hangingPunct="1"/>
                      <a:r>
                        <a:rPr lang="es-CL" sz="2400" b="0" i="0" u="none" strike="noStrike" kern="1200" dirty="0">
                          <a:solidFill>
                            <a:schemeClr val="bg1"/>
                          </a:solidFill>
                          <a:latin typeface="Calibri"/>
                          <a:ea typeface="+mn-ea"/>
                          <a:cs typeface="+mn-cs"/>
                        </a:rPr>
                        <a:t>*    Multiplicación</a:t>
                      </a:r>
                    </a:p>
                  </a:txBody>
                  <a:tcPr anchor="ctr">
                    <a:solidFill>
                      <a:srgbClr val="A4D5D4"/>
                    </a:solidFill>
                  </a:tcPr>
                </a:tc>
                <a:extLst>
                  <a:ext uri="{0D108BD9-81ED-4DB2-BD59-A6C34878D82A}">
                    <a16:rowId xmlns:a16="http://schemas.microsoft.com/office/drawing/2014/main" val="10002"/>
                  </a:ext>
                </a:extLst>
              </a:tr>
              <a:tr h="815103">
                <a:tc>
                  <a:txBody>
                    <a:bodyPr/>
                    <a:lstStyle/>
                    <a:p>
                      <a:pPr marL="0" algn="ctr" defTabSz="914400" rtl="0" eaLnBrk="1" fontAlgn="ctr" latinLnBrk="0" hangingPunct="1"/>
                      <a:r>
                        <a:rPr lang="es-419" sz="2400" b="0" i="0" u="none" strike="noStrike" kern="1200" dirty="0">
                          <a:solidFill>
                            <a:srgbClr val="4AA2A0"/>
                          </a:solidFill>
                          <a:latin typeface="Calibri"/>
                          <a:ea typeface="+mn-ea"/>
                          <a:cs typeface="+mn-cs"/>
                        </a:rPr>
                        <a:t>4</a:t>
                      </a:r>
                      <a:endParaRPr lang="es-ES" sz="2400" b="0" i="0" u="none" strike="noStrike" kern="1200" dirty="0">
                        <a:solidFill>
                          <a:srgbClr val="4AA2A0"/>
                        </a:solidFill>
                        <a:latin typeface="Calibri"/>
                        <a:ea typeface="+mn-ea"/>
                        <a:cs typeface="+mn-cs"/>
                      </a:endParaRPr>
                    </a:p>
                  </a:txBody>
                  <a:tcPr anchor="ctr"/>
                </a:tc>
                <a:tc>
                  <a:txBody>
                    <a:bodyPr/>
                    <a:lstStyle/>
                    <a:p>
                      <a:pPr marL="0" algn="l" defTabSz="914400" rtl="0" eaLnBrk="1" fontAlgn="ctr" latinLnBrk="0" hangingPunct="1"/>
                      <a:r>
                        <a:rPr lang="es-CL" sz="2400" b="0" i="0" u="none" strike="noStrike" kern="1200" dirty="0">
                          <a:solidFill>
                            <a:srgbClr val="4AA2A0"/>
                          </a:solidFill>
                          <a:latin typeface="Calibri"/>
                          <a:ea typeface="+mn-ea"/>
                          <a:cs typeface="+mn-cs"/>
                        </a:rPr>
                        <a:t>/    División </a:t>
                      </a:r>
                    </a:p>
                  </a:txBody>
                  <a:tcPr anchor="ctr"/>
                </a:tc>
                <a:extLst>
                  <a:ext uri="{0D108BD9-81ED-4DB2-BD59-A6C34878D82A}">
                    <a16:rowId xmlns:a16="http://schemas.microsoft.com/office/drawing/2014/main" val="10003"/>
                  </a:ext>
                </a:extLst>
              </a:tr>
            </a:tbl>
          </a:graphicData>
        </a:graphic>
      </p:graphicFrame>
      <p:sp>
        <p:nvSpPr>
          <p:cNvPr id="10" name="Rectángulo 9"/>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2" name="CuadroTexto 11"/>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2. Operadores y funciones de la sentencia </a:t>
            </a:r>
            <a:r>
              <a:rPr lang="es-CL" dirty="0" err="1"/>
              <a:t>select</a:t>
            </a:r>
            <a:endParaRPr lang="es-CL" dirty="0"/>
          </a:p>
        </p:txBody>
      </p:sp>
    </p:spTree>
    <p:extLst>
      <p:ext uri="{BB962C8B-B14F-4D97-AF65-F5344CB8AC3E}">
        <p14:creationId xmlns:p14="http://schemas.microsoft.com/office/powerpoint/2010/main" val="30583338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96708DD91543546AD12204098C89772" ma:contentTypeVersion="6" ma:contentTypeDescription="Crear nuevo documento." ma:contentTypeScope="" ma:versionID="d089fe28a85e2dabd80ff7e3a4bd6295">
  <xsd:schema xmlns:xsd="http://www.w3.org/2001/XMLSchema" xmlns:xs="http://www.w3.org/2001/XMLSchema" xmlns:p="http://schemas.microsoft.com/office/2006/metadata/properties" xmlns:ns2="a150fe00-1c53-46dc-80fb-b2dbdb01b085" targetNamespace="http://schemas.microsoft.com/office/2006/metadata/properties" ma:root="true" ma:fieldsID="a84bb8936301433f857d1fe2e5f94ee9" ns2:_="">
    <xsd:import namespace="a150fe00-1c53-46dc-80fb-b2dbdb01b085"/>
    <xsd:element name="properties">
      <xsd:complexType>
        <xsd:sequence>
          <xsd:element name="documentManagement">
            <xsd:complexType>
              <xsd:all>
                <xsd:element ref="ns2:Estado" minOccurs="0"/>
                <xsd:element ref="ns2:Asignado_x0020_a" minOccurs="0"/>
                <xsd:element ref="ns2:Fecha_x0020_de_x0020_Vencimient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50fe00-1c53-46dc-80fb-b2dbdb01b085" elementFormDefault="qualified">
    <xsd:import namespace="http://schemas.microsoft.com/office/2006/documentManagement/types"/>
    <xsd:import namespace="http://schemas.microsoft.com/office/infopath/2007/PartnerControls"/>
    <xsd:element name="Estado" ma:index="8" nillable="true" ma:displayName="Estado" ma:default="En Desarrollo" ma:format="Dropdown" ma:internalName="Estado">
      <xsd:simpleType>
        <xsd:restriction base="dms:Choice">
          <xsd:enumeration value="En Desarrollo"/>
          <xsd:enumeration value="En Edición"/>
          <xsd:enumeration value="Edición OK"/>
          <xsd:enumeration value="En Diseño Gráfico"/>
          <xsd:enumeration value="Diseño Gráfico OK"/>
          <xsd:enumeration value="Finalizado"/>
        </xsd:restriction>
      </xsd:simpleType>
    </xsd:element>
    <xsd:element name="Asignado_x0020_a" ma:index="9" nillable="true" ma:displayName="Asignado a" ma:list="UserInfo" ma:SharePointGroup="0" ma:internalName="Asignado_x0020_a"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echa_x0020_de_x0020_Vencimiento" ma:index="10" nillable="true" ma:displayName="Fecha de Vencimiento" ma:format="DateOnly" ma:internalName="Fecha_x0020_de_x0020_Vencimiento">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stado xmlns="a150fe00-1c53-46dc-80fb-b2dbdb01b085">Edición OK</Estado>
    <Fecha_x0020_de_x0020_Vencimiento xmlns="a150fe00-1c53-46dc-80fb-b2dbdb01b085" xsi:nil="true"/>
    <Asignado_x0020_a xmlns="a150fe00-1c53-46dc-80fb-b2dbdb01b085">
      <UserInfo>
        <DisplayName>Brenda Aguilar Bastías</DisplayName>
        <AccountId>7412</AccountId>
        <AccountType/>
      </UserInfo>
    </Asignado_x0020_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B7FEEE-24E0-4CAE-98E3-A1294B8BFE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50fe00-1c53-46dc-80fb-b2dbdb01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955DA8-47D5-4E7E-8378-CCD58827318A}">
  <ds:schemaRefs>
    <ds:schemaRef ds:uri="http://purl.org/dc/elements/1.1/"/>
    <ds:schemaRef ds:uri="http://www.w3.org/XML/1998/namespace"/>
    <ds:schemaRef ds:uri="http://schemas.microsoft.com/office/infopath/2007/PartnerControls"/>
    <ds:schemaRef ds:uri="a150fe00-1c53-46dc-80fb-b2dbdb01b085"/>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C86AA999-6A6D-4D8F-9487-6F79F660E0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4514</TotalTime>
  <Words>2171</Words>
  <Application>Microsoft Office PowerPoint</Application>
  <PresentationFormat>Panorámica</PresentationFormat>
  <Paragraphs>306</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17</vt:i4>
      </vt:variant>
    </vt:vector>
  </HeadingPairs>
  <TitlesOfParts>
    <vt:vector size="24" baseType="lpstr">
      <vt:lpstr>Arial</vt:lpstr>
      <vt:lpstr>Calibri</vt:lpstr>
      <vt:lpstr>Calibri Light</vt:lpstr>
      <vt:lpstr>Myriad pro</vt:lpstr>
      <vt:lpstr>Wingdings</vt:lpstr>
      <vt:lpstr>Tema de Office</vt:lpstr>
      <vt:lpstr>1_Tema de Office</vt:lpstr>
      <vt:lpstr>Presentación de PowerPoint</vt:lpstr>
      <vt:lpstr>Presentación de PowerPoint</vt:lpstr>
      <vt:lpstr>Consultas simples sobre bases de datos</vt:lpstr>
      <vt:lpstr>Consultas simples sobre bases de datos</vt:lpstr>
      <vt:lpstr>Consultas simples sobre bases de datos</vt:lpstr>
      <vt:lpstr>Consultas simples sobre bases de datos</vt:lpstr>
      <vt:lpstr>Consultas simples sobre bases de datos</vt:lpstr>
      <vt:lpstr>Consultas simples sobre bases de datos</vt:lpstr>
      <vt:lpstr>Consultas simples sobre bases de datos</vt:lpstr>
      <vt:lpstr>Consultas simples sobre bases de datos</vt:lpstr>
      <vt:lpstr>Consultas simples sobre bases de datos</vt:lpstr>
      <vt:lpstr>Consultas simples sobre bases de datos</vt:lpstr>
      <vt:lpstr>Consultas simples sobre bases de datos</vt:lpstr>
      <vt:lpstr>Consultas simples sobre bases de datos</vt:lpstr>
      <vt:lpstr>Consultas simples sobre bases de datos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 --</dc:creator>
  <cp:lastModifiedBy>JOCELYN GONZALEZ CORTES</cp:lastModifiedBy>
  <cp:revision>388</cp:revision>
  <dcterms:created xsi:type="dcterms:W3CDTF">2017-05-09T02:54:13Z</dcterms:created>
  <dcterms:modified xsi:type="dcterms:W3CDTF">2021-07-07T01:21:32Z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0x010100696708DD91543546AD12204098C89772</vt:lpwstr>
  </property>
</Properties>
</file>