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2" r:id="rId6"/>
  </p:sldMasterIdLst>
  <p:notesMasterIdLst>
    <p:notesMasterId r:id="rId25"/>
  </p:notesMasterIdLst>
  <p:sldIdLst>
    <p:sldId id="381" r:id="rId7"/>
    <p:sldId id="382" r:id="rId8"/>
    <p:sldId id="322" r:id="rId9"/>
    <p:sldId id="321"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15" r:id="rId23"/>
    <p:sldId id="317"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9" userDrawn="1">
          <p15:clr>
            <a:srgbClr val="A4A3A4"/>
          </p15:clr>
        </p15:guide>
        <p15:guide id="2" pos="15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Robledo Espejo" initials="BRE" lastIdx="1" clrIdx="0">
    <p:extLst>
      <p:ext uri="{19B8F6BF-5375-455C-9EA6-DF929625EA0E}">
        <p15:presenceInfo xmlns:p15="http://schemas.microsoft.com/office/powerpoint/2012/main" userId="S-1-5-21-1538672992-175319928-926709054-1446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723"/>
    <a:srgbClr val="F1F8EC"/>
    <a:srgbClr val="E2F0D9"/>
    <a:srgbClr val="A9D18E"/>
    <a:srgbClr val="FA7564"/>
    <a:srgbClr val="449492"/>
    <a:srgbClr val="A4D5D4"/>
    <a:srgbClr val="FB9C8F"/>
    <a:srgbClr val="F95E49"/>
    <a:srgbClr val="4AA2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95" autoAdjust="0"/>
    <p:restoredTop sz="75991" autoAdjust="0"/>
  </p:normalViewPr>
  <p:slideViewPr>
    <p:cSldViewPr snapToGrid="0">
      <p:cViewPr varScale="1">
        <p:scale>
          <a:sx n="80" d="100"/>
          <a:sy n="80" d="100"/>
        </p:scale>
        <p:origin x="396" y="42"/>
      </p:cViewPr>
      <p:guideLst>
        <p:guide orient="horz" pos="1729"/>
        <p:guide pos="1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B76A5-0B03-4682-B1BD-001B5FB71B44}" type="datetimeFigureOut">
              <a:rPr lang="es-ES" smtClean="0"/>
              <a:pPr/>
              <a:t>06/07/2021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A2AC7-833F-42A5-81B5-DAA72BB25EDC}" type="slidenum">
              <a:rPr lang="es-ES" smtClean="0"/>
              <a:pPr/>
              <a:t>‹Nº›</a:t>
            </a:fld>
            <a:endParaRPr lang="es-ES" dirty="0"/>
          </a:p>
        </p:txBody>
      </p:sp>
    </p:spTree>
    <p:extLst>
      <p:ext uri="{BB962C8B-B14F-4D97-AF65-F5344CB8AC3E}">
        <p14:creationId xmlns:p14="http://schemas.microsoft.com/office/powerpoint/2010/main" val="119876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a:t>
            </a:fld>
            <a:endParaRPr lang="es-ES" dirty="0"/>
          </a:p>
        </p:txBody>
      </p:sp>
    </p:spTree>
    <p:extLst>
      <p:ext uri="{BB962C8B-B14F-4D97-AF65-F5344CB8AC3E}">
        <p14:creationId xmlns:p14="http://schemas.microsoft.com/office/powerpoint/2010/main" val="1067320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dirty="0"/>
          </a:p>
          <a:p>
            <a:r>
              <a:rPr lang="es-CL" u="sng" dirty="0"/>
              <a:t>Coincidencia mediante operador LIKE</a:t>
            </a:r>
          </a:p>
          <a:p>
            <a:endParaRPr lang="es-CL" dirty="0"/>
          </a:p>
          <a:p>
            <a:r>
              <a:rPr lang="es-CL" dirty="0"/>
              <a:t>Otro problema que podemos encontrar al tratar de</a:t>
            </a:r>
            <a:r>
              <a:rPr lang="es-CL" baseline="0" dirty="0"/>
              <a:t> aplicar restricciones a nuestra consulta es que no siempre conocemos el valor exacto que debemos buscar entre los datos de nuestras tablas; solo sabemos de parte de lo que buscamos.</a:t>
            </a:r>
          </a:p>
          <a:p>
            <a:endParaRPr lang="es-CL" baseline="0" dirty="0"/>
          </a:p>
          <a:p>
            <a:r>
              <a:rPr lang="es-CL" baseline="0" dirty="0"/>
              <a:t>Por lo tanto, necesitamos seleccionar filas que coincidan con un patrón de caracteres. Esto lo hacemos utilizando la condición LIKE.</a:t>
            </a:r>
          </a:p>
          <a:p>
            <a:endParaRPr lang="es-CL" baseline="0" dirty="0"/>
          </a:p>
          <a:p>
            <a:r>
              <a:rPr lang="es-CL" baseline="0" dirty="0"/>
              <a:t>Las condiciones de búsqueda pueden contener caracteres literales o números, y se utilizan las siguientes representaciones:</a:t>
            </a:r>
          </a:p>
          <a:p>
            <a:endParaRPr lang="es-CL" baseline="0" dirty="0"/>
          </a:p>
          <a:p>
            <a:r>
              <a:rPr lang="es-CL" baseline="0" dirty="0"/>
              <a:t>El símbolo  %                       Indica cero o varios caracteres. </a:t>
            </a:r>
          </a:p>
          <a:p>
            <a:r>
              <a:rPr lang="es-CL" baseline="0" dirty="0"/>
              <a:t>El símbolo  _ (guion bajo)    Indica un solo carácter.</a:t>
            </a:r>
          </a:p>
          <a:p>
            <a:endParaRPr lang="es-CL" baseline="0" dirty="0"/>
          </a:p>
          <a:p>
            <a:r>
              <a:rPr lang="es-CL" baseline="0" dirty="0"/>
              <a:t>Por ejemplo:</a:t>
            </a:r>
          </a:p>
          <a:p>
            <a:endParaRPr lang="es-CL" baseline="0" dirty="0"/>
          </a:p>
          <a:p>
            <a:r>
              <a:rPr lang="es-CL" baseline="0" dirty="0"/>
              <a:t>SELECT * </a:t>
            </a:r>
          </a:p>
          <a:p>
            <a:r>
              <a:rPr lang="es-CL" baseline="0" dirty="0"/>
              <a:t>FROM Productos </a:t>
            </a:r>
          </a:p>
          <a:p>
            <a:r>
              <a:rPr lang="es-CL" baseline="0" dirty="0"/>
              <a:t>WHERE </a:t>
            </a:r>
            <a:r>
              <a:rPr lang="es-CL" baseline="0" dirty="0" err="1"/>
              <a:t>Descripcion</a:t>
            </a:r>
            <a:r>
              <a:rPr lang="es-CL" baseline="0" dirty="0"/>
              <a:t> LIKE ‘art%’;</a:t>
            </a:r>
          </a:p>
          <a:p>
            <a:endParaRPr lang="es-CL" baseline="0" dirty="0"/>
          </a:p>
          <a:p>
            <a:r>
              <a:rPr lang="es-CL" baseline="0" dirty="0"/>
              <a:t>Devuelve todas las filas cuyos artículos comiencen con la palabra ’art’, como ‘artículos del hogar’, ’artefacto manual’, etc.</a:t>
            </a:r>
          </a:p>
          <a:p>
            <a:endParaRPr lang="es-CL" baseline="0" dirty="0"/>
          </a:p>
          <a:p>
            <a:r>
              <a:rPr lang="es-CL" baseline="0" dirty="0"/>
              <a:t>SELECT * </a:t>
            </a:r>
          </a:p>
          <a:p>
            <a:r>
              <a:rPr lang="es-CL" baseline="0" dirty="0"/>
              <a:t>FROM Productos </a:t>
            </a:r>
          </a:p>
          <a:p>
            <a:r>
              <a:rPr lang="es-CL" baseline="0" dirty="0"/>
              <a:t>WHERE </a:t>
            </a:r>
            <a:r>
              <a:rPr lang="es-CL" baseline="0" dirty="0" err="1"/>
              <a:t>Descripcion</a:t>
            </a:r>
            <a:r>
              <a:rPr lang="es-CL" baseline="0" dirty="0"/>
              <a:t> LIKE ‘%3_’;</a:t>
            </a:r>
          </a:p>
          <a:p>
            <a:endParaRPr lang="es-CL" baseline="0" dirty="0"/>
          </a:p>
          <a:p>
            <a:r>
              <a:rPr lang="es-CL" baseline="0" dirty="0"/>
              <a:t>Devuelve todas las filas cuyos artículos tengan un ‘3’ como penúltimo carácter, como ‘serie31’ , ’AWD 230’, porque después del 3 hay un valor o carácter.</a:t>
            </a:r>
          </a:p>
          <a:p>
            <a:endParaRPr lang="es-CL" baseline="0" dirty="0"/>
          </a:p>
          <a:p>
            <a:endParaRPr lang="es-CL" baseline="0" dirty="0"/>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10</a:t>
            </a:fld>
            <a:endParaRPr lang="es-ES"/>
          </a:p>
        </p:txBody>
      </p:sp>
    </p:spTree>
    <p:extLst>
      <p:ext uri="{BB962C8B-B14F-4D97-AF65-F5344CB8AC3E}">
        <p14:creationId xmlns:p14="http://schemas.microsoft.com/office/powerpoint/2010/main" val="3796564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a:t>Nota al docente:</a:t>
            </a:r>
          </a:p>
          <a:p>
            <a:endParaRPr lang="es-CL" u="sng" dirty="0"/>
          </a:p>
          <a:p>
            <a:r>
              <a:rPr lang="es-CL" u="sng" dirty="0"/>
              <a:t>Uso de las condiciones NULL</a:t>
            </a:r>
          </a:p>
          <a:p>
            <a:endParaRPr lang="es-CL" dirty="0"/>
          </a:p>
          <a:p>
            <a:r>
              <a:rPr lang="es-CL" dirty="0"/>
              <a:t>También</a:t>
            </a:r>
            <a:r>
              <a:rPr lang="es-CL" baseline="0" dirty="0"/>
              <a:t> nos encontramos con condiciones en nuestra consulta donde se espera buscar campos que no tienen valor. Para ello, se utiliza la condición IS NULL o IS NOT NULL.</a:t>
            </a:r>
          </a:p>
          <a:p>
            <a:endParaRPr lang="es-CL" baseline="0" dirty="0"/>
          </a:p>
          <a:p>
            <a:r>
              <a:rPr lang="es-CL" baseline="0" dirty="0"/>
              <a:t>Un valor nulo significa que el valor no está disponible, no está asignado, se desconoce o no es aplicable.</a:t>
            </a:r>
          </a:p>
          <a:p>
            <a:endParaRPr lang="es-CL" baseline="0" dirty="0"/>
          </a:p>
          <a:p>
            <a:r>
              <a:rPr lang="es-CL" b="1" baseline="0" dirty="0"/>
              <a:t>Por lo tanto, no puede probar con</a:t>
            </a:r>
            <a:r>
              <a:rPr lang="es-CL" b="1" i="0" u="none" baseline="0" dirty="0">
                <a:solidFill>
                  <a:srgbClr val="FF0000"/>
                </a:solidFill>
              </a:rPr>
              <a:t> </a:t>
            </a:r>
            <a:r>
              <a:rPr lang="es-CL" sz="1800" b="1" i="0" u="none" baseline="0" dirty="0">
                <a:solidFill>
                  <a:srgbClr val="FF0000"/>
                </a:solidFill>
              </a:rPr>
              <a:t>=</a:t>
            </a:r>
            <a:r>
              <a:rPr lang="es-CL" sz="1800" baseline="0" dirty="0"/>
              <a:t>,</a:t>
            </a:r>
            <a:r>
              <a:rPr lang="es-CL" sz="1800" b="1" i="0" u="none" baseline="0" dirty="0">
                <a:solidFill>
                  <a:srgbClr val="FF0000"/>
                </a:solidFill>
              </a:rPr>
              <a:t> </a:t>
            </a:r>
            <a:r>
              <a:rPr lang="es-CL" baseline="0" dirty="0"/>
              <a:t>porque un valor nulo no puede ser igual o desigual a cualquier valor.</a:t>
            </a:r>
          </a:p>
          <a:p>
            <a:endParaRPr lang="es-CL" baseline="0" dirty="0"/>
          </a:p>
          <a:p>
            <a:r>
              <a:rPr lang="es-CL" baseline="0" dirty="0"/>
              <a:t>El siguiente ejemplo muestra los productos de los cuales no se tiene registrada su existencia:</a:t>
            </a:r>
          </a:p>
          <a:p>
            <a:endParaRPr lang="es-CL" baseline="0" dirty="0"/>
          </a:p>
          <a:p>
            <a:r>
              <a:rPr lang="es-CL" baseline="0" dirty="0"/>
              <a:t>SELECT </a:t>
            </a:r>
            <a:r>
              <a:rPr lang="es-CL" baseline="0" dirty="0" err="1"/>
              <a:t>IdFab</a:t>
            </a:r>
            <a:r>
              <a:rPr lang="es-CL" baseline="0" dirty="0"/>
              <a:t>, </a:t>
            </a:r>
            <a:r>
              <a:rPr lang="es-CL" baseline="0" dirty="0" err="1"/>
              <a:t>IdProducto</a:t>
            </a:r>
            <a:r>
              <a:rPr lang="es-CL" baseline="0" dirty="0"/>
              <a:t>, </a:t>
            </a:r>
            <a:r>
              <a:rPr lang="es-CL" baseline="0" dirty="0" err="1"/>
              <a:t>Descripcion</a:t>
            </a:r>
            <a:r>
              <a:rPr lang="es-CL" baseline="0" dirty="0"/>
              <a:t>, Existencias FROM Productos WHERE Existencias IS NULL ;</a:t>
            </a:r>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11</a:t>
            </a:fld>
            <a:endParaRPr lang="es-ES"/>
          </a:p>
        </p:txBody>
      </p:sp>
    </p:spTree>
    <p:extLst>
      <p:ext uri="{BB962C8B-B14F-4D97-AF65-F5344CB8AC3E}">
        <p14:creationId xmlns:p14="http://schemas.microsoft.com/office/powerpoint/2010/main" val="319818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dirty="0"/>
          </a:p>
          <a:p>
            <a:r>
              <a:rPr lang="es-CL" u="sng" dirty="0"/>
              <a:t>Definición de condiciones mediante operadores lógicos</a:t>
            </a:r>
          </a:p>
          <a:p>
            <a:endParaRPr lang="es-CL" dirty="0"/>
          </a:p>
          <a:p>
            <a:r>
              <a:rPr lang="es-CL" dirty="0"/>
              <a:t>Todo lo anteriormente definido puede</a:t>
            </a:r>
            <a:r>
              <a:rPr lang="es-CL" baseline="0" dirty="0"/>
              <a:t> combinarse para las condiciones que necesitemos.</a:t>
            </a:r>
          </a:p>
          <a:p>
            <a:endParaRPr lang="es-CL" baseline="0" dirty="0"/>
          </a:p>
          <a:p>
            <a:r>
              <a:rPr lang="es-CL" baseline="0" dirty="0"/>
              <a:t>Para ello se utilizan los operadores lógicos, que en este caso son:</a:t>
            </a:r>
          </a:p>
          <a:p>
            <a:endParaRPr lang="es-CL" baseline="0" dirty="0"/>
          </a:p>
          <a:p>
            <a:r>
              <a:rPr lang="es-CL" baseline="0" dirty="0"/>
              <a:t>AND  Devuelve verdadero si ambas condiciones son verdaderas.</a:t>
            </a:r>
          </a:p>
          <a:p>
            <a:r>
              <a:rPr lang="es-CL" baseline="0" dirty="0"/>
              <a:t>OR     Devuelve verdadero si cualquier condición es verdadera.</a:t>
            </a:r>
          </a:p>
          <a:p>
            <a:r>
              <a:rPr lang="es-CL" baseline="0" dirty="0"/>
              <a:t>NOT   Devuelve verdadero si la condición es falsa.</a:t>
            </a:r>
          </a:p>
          <a:p>
            <a:endParaRPr lang="es-CL" baseline="0" dirty="0"/>
          </a:p>
          <a:p>
            <a:r>
              <a:rPr lang="es-CL" baseline="0" dirty="0"/>
              <a:t>Recordemos que habíamos dicho que los datos presentados se podían ordenar según algún criterio, lo que pasaremos a ver a continuación.</a:t>
            </a:r>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12</a:t>
            </a:fld>
            <a:endParaRPr lang="es-ES"/>
          </a:p>
        </p:txBody>
      </p:sp>
    </p:spTree>
    <p:extLst>
      <p:ext uri="{BB962C8B-B14F-4D97-AF65-F5344CB8AC3E}">
        <p14:creationId xmlns:p14="http://schemas.microsoft.com/office/powerpoint/2010/main" val="200651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dirty="0"/>
          </a:p>
          <a:p>
            <a:r>
              <a:rPr lang="es-CL" u="sng" dirty="0"/>
              <a:t>Ordenamiento de resultado de la consulta</a:t>
            </a:r>
          </a:p>
          <a:p>
            <a:endParaRPr lang="es-CL" dirty="0"/>
          </a:p>
          <a:p>
            <a:r>
              <a:rPr lang="es-CL" dirty="0"/>
              <a:t>Para ordenar el resultado de la consulta, debemos incluir</a:t>
            </a:r>
            <a:r>
              <a:rPr lang="es-CL" baseline="0" dirty="0"/>
              <a:t> la cláusula ORDER BY al final de la instrucción. El orden por defecto es el ascendente:</a:t>
            </a:r>
          </a:p>
          <a:p>
            <a:endParaRPr lang="es-CL" baseline="0" dirty="0"/>
          </a:p>
          <a:p>
            <a:r>
              <a:rPr lang="es-CL" baseline="0" dirty="0"/>
              <a:t>1.- Los valores numéricos se muestran con los valores más bajos primero (por ejemplo, de 1 a 999).</a:t>
            </a:r>
          </a:p>
          <a:p>
            <a:r>
              <a:rPr lang="es-CL" baseline="0" dirty="0"/>
              <a:t>2.- Los valores de fecha se muestran con el primer valor en primer lugar (por ejemplo, 01-ENE-92 antes de 01-ENE-95).</a:t>
            </a:r>
          </a:p>
          <a:p>
            <a:r>
              <a:rPr lang="es-CL" baseline="0" dirty="0"/>
              <a:t>3.- Los valores de caracteres se muestran en orden alfabético (por ejemplo, primero la ‘’A’’ y por último la ‘’Z’’).</a:t>
            </a:r>
          </a:p>
          <a:p>
            <a:r>
              <a:rPr lang="es-CL" baseline="0" dirty="0"/>
              <a:t>4.- Los valores nulos se muestran al final para las secuencias ascendentes y al principio para las secuencias descendentes.</a:t>
            </a:r>
          </a:p>
          <a:p>
            <a:r>
              <a:rPr lang="es-CL" baseline="0" dirty="0"/>
              <a:t>5.- Se puede ordenar por una columna que no esté en la lista SELECT.</a:t>
            </a:r>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13</a:t>
            </a:fld>
            <a:endParaRPr lang="es-ES"/>
          </a:p>
        </p:txBody>
      </p:sp>
    </p:spTree>
    <p:extLst>
      <p:ext uri="{BB962C8B-B14F-4D97-AF65-F5344CB8AC3E}">
        <p14:creationId xmlns:p14="http://schemas.microsoft.com/office/powerpoint/2010/main" val="2782622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dirty="0"/>
          </a:p>
          <a:p>
            <a:r>
              <a:rPr lang="es-CL" b="0" u="sng" dirty="0"/>
              <a:t>Ordenamiento</a:t>
            </a:r>
            <a:r>
              <a:rPr lang="es-CL" b="0" u="sng" baseline="0" dirty="0"/>
              <a:t> del resultado de la consulta</a:t>
            </a:r>
          </a:p>
          <a:p>
            <a:endParaRPr lang="es-CL" b="0" u="sng" baseline="0" dirty="0"/>
          </a:p>
          <a:p>
            <a:r>
              <a:rPr lang="es-CL" baseline="0" dirty="0"/>
              <a:t>La sintaxis ahora sería:</a:t>
            </a:r>
          </a:p>
          <a:p>
            <a:endParaRPr lang="es-CL" dirty="0"/>
          </a:p>
          <a:p>
            <a:r>
              <a:rPr lang="es-CL" dirty="0"/>
              <a:t>SELECT*| {[DISTINCT]</a:t>
            </a:r>
            <a:r>
              <a:rPr lang="es-CL" baseline="0" dirty="0"/>
              <a:t> columna | expresión [alias],…}</a:t>
            </a:r>
          </a:p>
          <a:p>
            <a:r>
              <a:rPr lang="es-CL" baseline="0" dirty="0"/>
              <a:t>FROM tabla</a:t>
            </a:r>
          </a:p>
          <a:p>
            <a:r>
              <a:rPr lang="es-CL" baseline="0" dirty="0"/>
              <a:t>[WHERE condición(es)]</a:t>
            </a:r>
          </a:p>
          <a:p>
            <a:r>
              <a:rPr lang="es-CL" baseline="0" dirty="0"/>
              <a:t>[ORDER BY {columna, expresión, alias} [ASC | DESC]];</a:t>
            </a:r>
          </a:p>
          <a:p>
            <a:endParaRPr lang="es-CL" baseline="0" dirty="0"/>
          </a:p>
          <a:p>
            <a:r>
              <a:rPr lang="es-CL" baseline="0" dirty="0"/>
              <a:t>Por defecto, el ordenamiento de la columna es ascendente (ASC), por lo tanto, es opcional el colocarlo.</a:t>
            </a:r>
          </a:p>
          <a:p>
            <a:r>
              <a:rPr lang="es-CL" baseline="0" dirty="0"/>
              <a:t>Para invertir el orden en el que se muestran las filas, especifica la palabra clave DESC después del nombre de columna en la cláusula ORDER BY.</a:t>
            </a:r>
            <a:endParaRPr lang="es-CL" dirty="0"/>
          </a:p>
          <a:p>
            <a:endParaRPr lang="es-CL" baseline="0" dirty="0"/>
          </a:p>
          <a:p>
            <a:endParaRPr lang="es-CL" baseline="0" dirty="0"/>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14</a:t>
            </a:fld>
            <a:endParaRPr lang="es-ES"/>
          </a:p>
        </p:txBody>
      </p:sp>
    </p:spTree>
    <p:extLst>
      <p:ext uri="{BB962C8B-B14F-4D97-AF65-F5344CB8AC3E}">
        <p14:creationId xmlns:p14="http://schemas.microsoft.com/office/powerpoint/2010/main" val="3208279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dirty="0"/>
          </a:p>
          <a:p>
            <a:r>
              <a:rPr lang="es-CL" dirty="0"/>
              <a:t>Por ejemplo,</a:t>
            </a:r>
            <a:r>
              <a:rPr lang="es-CL" baseline="0" dirty="0"/>
              <a:t> la instrucción</a:t>
            </a:r>
          </a:p>
          <a:p>
            <a:endParaRPr lang="es-CL" sz="1200" dirty="0"/>
          </a:p>
          <a:p>
            <a:r>
              <a:rPr lang="es-CL" sz="1200" dirty="0"/>
              <a:t>SELECT </a:t>
            </a:r>
            <a:r>
              <a:rPr lang="es-CL" sz="1200" dirty="0" err="1"/>
              <a:t>IdFab</a:t>
            </a:r>
            <a:r>
              <a:rPr lang="es-CL" sz="1200" dirty="0"/>
              <a:t>, </a:t>
            </a:r>
            <a:r>
              <a:rPr lang="es-CL" sz="1200" dirty="0" err="1"/>
              <a:t>IdProducto</a:t>
            </a:r>
            <a:r>
              <a:rPr lang="es-CL" sz="1200" dirty="0"/>
              <a:t>, </a:t>
            </a:r>
            <a:r>
              <a:rPr lang="es-CL" sz="1200" dirty="0" err="1"/>
              <a:t>Descripcion</a:t>
            </a:r>
            <a:r>
              <a:rPr lang="es-CL" sz="1200" dirty="0"/>
              <a:t>, Existencias FROM Productos WHERE </a:t>
            </a:r>
            <a:r>
              <a:rPr lang="es-CL" sz="1200" dirty="0" err="1"/>
              <a:t>IdFab</a:t>
            </a:r>
            <a:r>
              <a:rPr lang="es-CL" sz="1200" dirty="0"/>
              <a:t>=‘</a:t>
            </a:r>
            <a:r>
              <a:rPr lang="es-CL" sz="1200" dirty="0" err="1"/>
              <a:t>aci</a:t>
            </a:r>
            <a:r>
              <a:rPr lang="es-CL" sz="1200" dirty="0"/>
              <a:t>’ ORDER BY </a:t>
            </a:r>
            <a:r>
              <a:rPr lang="es-CL" sz="1200" dirty="0" err="1"/>
              <a:t>Descripcion</a:t>
            </a:r>
            <a:r>
              <a:rPr lang="es-CL" sz="1200" dirty="0"/>
              <a:t>;</a:t>
            </a:r>
          </a:p>
          <a:p>
            <a:endParaRPr lang="es-CL" baseline="0" dirty="0"/>
          </a:p>
          <a:p>
            <a:r>
              <a:rPr lang="es-CL" baseline="0" dirty="0"/>
              <a:t>muestra los productos fabricados por ‘</a:t>
            </a:r>
            <a:r>
              <a:rPr lang="es-CL" baseline="0" dirty="0" err="1"/>
              <a:t>aci</a:t>
            </a:r>
            <a:r>
              <a:rPr lang="es-CL" baseline="0" dirty="0"/>
              <a:t>’, pero a su vez ordena el resultado de forma ascendente por la descripción.</a:t>
            </a:r>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15</a:t>
            </a:fld>
            <a:endParaRPr lang="es-ES"/>
          </a:p>
        </p:txBody>
      </p:sp>
    </p:spTree>
    <p:extLst>
      <p:ext uri="{BB962C8B-B14F-4D97-AF65-F5344CB8AC3E}">
        <p14:creationId xmlns:p14="http://schemas.microsoft.com/office/powerpoint/2010/main" val="2525408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dirty="0"/>
          </a:p>
          <a:p>
            <a:r>
              <a:rPr lang="es-CL" u="sng" dirty="0"/>
              <a:t>Ordenamiento</a:t>
            </a:r>
            <a:r>
              <a:rPr lang="es-CL" u="sng" baseline="0" dirty="0"/>
              <a:t> del resultado de la consulta</a:t>
            </a:r>
            <a:endParaRPr lang="es-CL" baseline="0" dirty="0"/>
          </a:p>
          <a:p>
            <a:endParaRPr lang="es-CL" baseline="0" dirty="0"/>
          </a:p>
          <a:p>
            <a:r>
              <a:rPr lang="es-CL" baseline="0" dirty="0"/>
              <a:t>Ahora, si la instrucción fuera</a:t>
            </a:r>
          </a:p>
          <a:p>
            <a:endParaRPr lang="es-CL" baseline="0" dirty="0"/>
          </a:p>
          <a:p>
            <a:r>
              <a:rPr lang="es-CL" baseline="0" dirty="0"/>
              <a:t>SELECT </a:t>
            </a:r>
            <a:r>
              <a:rPr lang="es-CL" baseline="0" dirty="0" err="1"/>
              <a:t>IdFab</a:t>
            </a:r>
            <a:r>
              <a:rPr lang="es-CL" baseline="0" dirty="0"/>
              <a:t>, </a:t>
            </a:r>
            <a:r>
              <a:rPr lang="es-CL" baseline="0" dirty="0" err="1"/>
              <a:t>IdProducto</a:t>
            </a:r>
            <a:r>
              <a:rPr lang="es-CL" baseline="0" dirty="0"/>
              <a:t>, </a:t>
            </a:r>
            <a:r>
              <a:rPr lang="es-CL" baseline="0" dirty="0" err="1"/>
              <a:t>Descripcion</a:t>
            </a:r>
            <a:r>
              <a:rPr lang="es-CL" baseline="0" dirty="0"/>
              <a:t>, Existencias FROM Productos ORDER BY precios DESC, existencias;</a:t>
            </a:r>
          </a:p>
          <a:p>
            <a:endParaRPr lang="es-CL" baseline="0" dirty="0"/>
          </a:p>
          <a:p>
            <a:r>
              <a:rPr lang="es-CL" baseline="0" dirty="0"/>
              <a:t>se muestran los productos ordenados descendentemente por el precio. En el caso de que dos productos tengan el mismo precio, entonces utilizará como patrón de ordenamiento la existencia de forma ascendente, debido a que no se indicó lo contrario (no tiene la palabra DESC).</a:t>
            </a:r>
            <a:endParaRPr lang="es-CL" dirty="0"/>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16</a:t>
            </a:fld>
            <a:endParaRPr lang="es-ES"/>
          </a:p>
        </p:txBody>
      </p:sp>
    </p:spTree>
    <p:extLst>
      <p:ext uri="{BB962C8B-B14F-4D97-AF65-F5344CB8AC3E}">
        <p14:creationId xmlns:p14="http://schemas.microsoft.com/office/powerpoint/2010/main" val="366135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a:t>Nota</a:t>
            </a:r>
            <a:r>
              <a:rPr lang="es-CL" b="1" baseline="0" dirty="0"/>
              <a:t> al docente: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Generar, junto a sus estudiantes, ideas fuerza respecto de la limitación de filas con una selección. Para ello, le recomendamos realizar un cuadro resumen o desarrollar un ejemplo en colaboración con los estudiantes. </a:t>
            </a: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17</a:t>
            </a:fld>
            <a:endParaRPr lang="es-ES" dirty="0"/>
          </a:p>
        </p:txBody>
      </p:sp>
    </p:spTree>
    <p:extLst>
      <p:ext uri="{BB962C8B-B14F-4D97-AF65-F5344CB8AC3E}">
        <p14:creationId xmlns:p14="http://schemas.microsoft.com/office/powerpoint/2010/main" val="794991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18</a:t>
            </a:fld>
            <a:endParaRPr lang="es-ES" dirty="0"/>
          </a:p>
        </p:txBody>
      </p:sp>
    </p:spTree>
    <p:extLst>
      <p:ext uri="{BB962C8B-B14F-4D97-AF65-F5344CB8AC3E}">
        <p14:creationId xmlns:p14="http://schemas.microsoft.com/office/powerpoint/2010/main" val="3914133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a:t>Nota</a:t>
            </a:r>
            <a:r>
              <a:rPr lang="es-CL" b="1" baseline="0" dirty="0"/>
              <a:t> al docente: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En esta clase se explicará cómo limitar filas con una selección, la cual se hace restringiendo las filas de datos que se muestran y especificando el orden en el que aparecen las filas. Para ello, se explicarán las sentencias SQL que se utilizan para realizar estas acciones. </a:t>
            </a: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a:t>
            </a:fld>
            <a:endParaRPr lang="es-ES" dirty="0"/>
          </a:p>
        </p:txBody>
      </p:sp>
    </p:spTree>
    <p:extLst>
      <p:ext uri="{BB962C8B-B14F-4D97-AF65-F5344CB8AC3E}">
        <p14:creationId xmlns:p14="http://schemas.microsoft.com/office/powerpoint/2010/main" val="794991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sz="1000" b="1" dirty="0">
              <a:solidFill>
                <a:schemeClr val="bg1"/>
              </a:solidFill>
              <a:latin typeface="Myriad pro" panose="020B0503030403020204" pitchFamily="34" charset="0"/>
            </a:endParaRPr>
          </a:p>
          <a:p>
            <a:r>
              <a:rPr lang="es-CL" b="0" u="sng" dirty="0"/>
              <a:t>Elementos de la condición</a:t>
            </a:r>
            <a:r>
              <a:rPr lang="es-CL" b="0" u="sng" baseline="0" dirty="0"/>
              <a:t> WHERE: </a:t>
            </a:r>
          </a:p>
          <a:p>
            <a:endParaRPr lang="es-CL" b="0" u="sng" baseline="0" dirty="0"/>
          </a:p>
          <a:p>
            <a:r>
              <a:rPr lang="es-CL" sz="1200" b="0" kern="1200" dirty="0">
                <a:solidFill>
                  <a:schemeClr val="tx1"/>
                </a:solidFill>
                <a:effectLst/>
                <a:latin typeface="+mn-lt"/>
                <a:ea typeface="+mn-ea"/>
                <a:cs typeface="+mn-cs"/>
              </a:rPr>
              <a:t>Puede restringir las filas que devuelve la consulta al utilizar la cláusula WHERE.</a:t>
            </a:r>
            <a:r>
              <a:rPr lang="es-CL" sz="1200" b="0" kern="1200" baseline="0" dirty="0">
                <a:solidFill>
                  <a:schemeClr val="tx1"/>
                </a:solidFill>
                <a:effectLst/>
                <a:latin typeface="+mn-lt"/>
                <a:ea typeface="+mn-ea"/>
                <a:cs typeface="+mn-cs"/>
              </a:rPr>
              <a:t> En este sentido, s</a:t>
            </a:r>
            <a:r>
              <a:rPr lang="es-CL" b="0" baseline="0" dirty="0"/>
              <a:t>i la condición es verdadera, se devolverá la fila que cumpla con la condición</a:t>
            </a:r>
            <a:r>
              <a:rPr lang="es-CL" baseline="0" dirty="0"/>
              <a:t>.</a:t>
            </a:r>
          </a:p>
          <a:p>
            <a:endParaRPr lang="es-CL" baseline="0" dirty="0"/>
          </a:p>
          <a:p>
            <a:r>
              <a:rPr lang="es-ES" sz="1200" b="0" kern="1200" dirty="0">
                <a:solidFill>
                  <a:schemeClr val="tx1"/>
                </a:solidFill>
                <a:effectLst/>
                <a:latin typeface="+mn-lt"/>
                <a:ea typeface="+mn-ea"/>
                <a:cs typeface="+mn-cs"/>
              </a:rPr>
              <a:t>Para condicionar las filas que queremos mostrar, agregaremos una nueva cláusula a la instrucción SELECT, la cual podemos entender de la siguiente forma:</a:t>
            </a:r>
          </a:p>
          <a:p>
            <a:endParaRPr lang="es-CL" sz="1200" b="0" kern="1200" dirty="0">
              <a:solidFill>
                <a:schemeClr val="tx1"/>
              </a:solidFill>
              <a:effectLst/>
              <a:latin typeface="+mn-lt"/>
              <a:ea typeface="+mn-ea"/>
              <a:cs typeface="+mn-cs"/>
            </a:endParaRPr>
          </a:p>
          <a:p>
            <a:pPr marL="228600" indent="-228600">
              <a:buFont typeface="+mj-lt"/>
              <a:buAutoNum type="arabicPeriod"/>
            </a:pPr>
            <a:r>
              <a:rPr lang="es-ES" sz="1200" b="0" kern="1200" dirty="0">
                <a:solidFill>
                  <a:schemeClr val="tx1"/>
                </a:solidFill>
                <a:effectLst/>
                <a:latin typeface="+mn-lt"/>
                <a:ea typeface="+mn-ea"/>
                <a:cs typeface="+mn-cs"/>
              </a:rPr>
              <a:t>WHERE. Esta restringe la consulta a filas que cumplan con una condición. </a:t>
            </a:r>
            <a:endParaRPr lang="es-CL" sz="1200" b="0" kern="1200" dirty="0">
              <a:solidFill>
                <a:schemeClr val="tx1"/>
              </a:solidFill>
              <a:effectLst/>
              <a:latin typeface="+mn-lt"/>
              <a:ea typeface="+mn-ea"/>
              <a:cs typeface="+mn-cs"/>
            </a:endParaRPr>
          </a:p>
          <a:p>
            <a:pPr marL="228600" indent="-228600">
              <a:buFont typeface="+mj-lt"/>
              <a:buAutoNum type="arabicPeriod"/>
            </a:pPr>
            <a:r>
              <a:rPr lang="es-ES" sz="1200" b="0" kern="1200" dirty="0">
                <a:solidFill>
                  <a:schemeClr val="tx1"/>
                </a:solidFill>
                <a:effectLst/>
                <a:latin typeface="+mn-lt"/>
                <a:ea typeface="+mn-ea"/>
                <a:cs typeface="+mn-cs"/>
              </a:rPr>
              <a:t>Condición.</a:t>
            </a:r>
            <a:r>
              <a:rPr lang="es-ES" sz="1200" b="0" kern="1200" baseline="0" dirty="0">
                <a:solidFill>
                  <a:schemeClr val="tx1"/>
                </a:solidFill>
                <a:effectLst/>
                <a:latin typeface="+mn-lt"/>
                <a:ea typeface="+mn-ea"/>
                <a:cs typeface="+mn-cs"/>
              </a:rPr>
              <a:t> Está</a:t>
            </a:r>
            <a:r>
              <a:rPr lang="es-ES" sz="1200" b="0" kern="1200" dirty="0">
                <a:solidFill>
                  <a:schemeClr val="tx1"/>
                </a:solidFill>
                <a:effectLst/>
                <a:latin typeface="+mn-lt"/>
                <a:ea typeface="+mn-ea"/>
                <a:cs typeface="+mn-cs"/>
              </a:rPr>
              <a:t> compuesta por nombres de columna, expresiones, constantes y un operador de comparación. Una condición específica, una combinación de una o más expresiones y operadores lógicos (booleanos), y devuelve un valor TRUE o FALSE (verdadero o falso).</a:t>
            </a:r>
          </a:p>
          <a:p>
            <a:pPr marL="228600" indent="-228600">
              <a:buFont typeface="+mj-lt"/>
              <a:buAutoNum type="arabicPeriod"/>
            </a:pPr>
            <a:endParaRPr lang="es-CL" sz="1200" b="0" kern="1200" dirty="0">
              <a:solidFill>
                <a:schemeClr val="tx1"/>
              </a:solidFill>
              <a:effectLst/>
              <a:latin typeface="+mn-lt"/>
              <a:ea typeface="+mn-ea"/>
              <a:cs typeface="+mn-cs"/>
            </a:endParaRPr>
          </a:p>
          <a:p>
            <a:pPr marL="0" indent="0">
              <a:buFont typeface="+mj-lt"/>
              <a:buNone/>
            </a:pPr>
            <a:r>
              <a:rPr lang="es-ES" sz="1200" b="0" kern="1200" dirty="0">
                <a:solidFill>
                  <a:schemeClr val="tx1"/>
                </a:solidFill>
                <a:effectLst/>
                <a:latin typeface="+mn-lt"/>
                <a:ea typeface="+mn-ea"/>
                <a:cs typeface="+mn-cs"/>
              </a:rPr>
              <a:t>La cláusula WHERE puede comparar valores en columnas, literales, expresiones aritméticas o funciones. En este contexto, es posible plantear que</a:t>
            </a:r>
            <a:r>
              <a:rPr lang="es-ES" sz="1200" b="0" kern="1200" baseline="0" dirty="0">
                <a:solidFill>
                  <a:schemeClr val="tx1"/>
                </a:solidFill>
                <a:effectLst/>
                <a:latin typeface="+mn-lt"/>
                <a:ea typeface="+mn-ea"/>
                <a:cs typeface="+mn-cs"/>
              </a:rPr>
              <a:t> la condición WHERE c</a:t>
            </a:r>
            <a:r>
              <a:rPr lang="es-ES" sz="1200" b="0" kern="1200" dirty="0">
                <a:solidFill>
                  <a:schemeClr val="tx1"/>
                </a:solidFill>
                <a:effectLst/>
                <a:latin typeface="+mn-lt"/>
                <a:ea typeface="+mn-ea"/>
                <a:cs typeface="+mn-cs"/>
              </a:rPr>
              <a:t>onsta de tres elementos:</a:t>
            </a:r>
          </a:p>
          <a:p>
            <a:pPr marL="0" indent="0">
              <a:buFont typeface="+mj-lt"/>
              <a:buNone/>
            </a:pPr>
            <a:endParaRPr lang="es-CL" sz="1200" b="0" kern="1200" dirty="0">
              <a:solidFill>
                <a:schemeClr val="tx1"/>
              </a:solidFill>
              <a:effectLst/>
              <a:latin typeface="+mn-lt"/>
              <a:ea typeface="+mn-ea"/>
              <a:cs typeface="+mn-cs"/>
            </a:endParaRPr>
          </a:p>
          <a:p>
            <a:pPr marL="228600" indent="-228600">
              <a:buFont typeface="+mj-lt"/>
              <a:buAutoNum type="arabicPeriod"/>
            </a:pPr>
            <a:r>
              <a:rPr lang="es-ES" sz="1200" b="0" kern="1200" dirty="0">
                <a:solidFill>
                  <a:schemeClr val="tx1"/>
                </a:solidFill>
                <a:effectLst/>
                <a:latin typeface="+mn-lt"/>
                <a:ea typeface="+mn-ea"/>
                <a:cs typeface="+mn-cs"/>
              </a:rPr>
              <a:t>Nombre de la columna</a:t>
            </a:r>
            <a:endParaRPr lang="es-CL" sz="1200" b="0" kern="1200" dirty="0">
              <a:solidFill>
                <a:schemeClr val="tx1"/>
              </a:solidFill>
              <a:effectLst/>
              <a:latin typeface="+mn-lt"/>
              <a:ea typeface="+mn-ea"/>
              <a:cs typeface="+mn-cs"/>
            </a:endParaRPr>
          </a:p>
          <a:p>
            <a:pPr marL="228600" indent="-228600">
              <a:buFont typeface="+mj-lt"/>
              <a:buAutoNum type="arabicPeriod"/>
            </a:pPr>
            <a:r>
              <a:rPr lang="es-ES" sz="1200" b="0" kern="1200" dirty="0">
                <a:solidFill>
                  <a:schemeClr val="tx1"/>
                </a:solidFill>
                <a:effectLst/>
                <a:latin typeface="+mn-lt"/>
                <a:ea typeface="+mn-ea"/>
                <a:cs typeface="+mn-cs"/>
              </a:rPr>
              <a:t>Condición de comparación </a:t>
            </a:r>
            <a:endParaRPr lang="es-CL" sz="1200" b="0" kern="1200" dirty="0">
              <a:solidFill>
                <a:schemeClr val="tx1"/>
              </a:solidFill>
              <a:effectLst/>
              <a:latin typeface="+mn-lt"/>
              <a:ea typeface="+mn-ea"/>
              <a:cs typeface="+mn-cs"/>
            </a:endParaRPr>
          </a:p>
          <a:p>
            <a:pPr marL="228600" indent="-228600">
              <a:buFont typeface="+mj-lt"/>
              <a:buAutoNum type="arabicPeriod"/>
            </a:pPr>
            <a:r>
              <a:rPr lang="es-CL" sz="1200" b="0" kern="1200" dirty="0">
                <a:solidFill>
                  <a:schemeClr val="tx1"/>
                </a:solidFill>
                <a:effectLst/>
                <a:latin typeface="+mn-lt"/>
                <a:ea typeface="+mn-ea"/>
                <a:cs typeface="+mn-cs"/>
              </a:rPr>
              <a:t>Nombre de la columna constante o lista de valores</a:t>
            </a:r>
            <a:r>
              <a:rPr lang="es-CL" b="0" baseline="0" dirty="0"/>
              <a:t> </a:t>
            </a:r>
          </a:p>
          <a:p>
            <a:endParaRPr lang="es-CL" baseline="0" dirty="0"/>
          </a:p>
          <a:p>
            <a:r>
              <a:rPr lang="es-CL" baseline="0" dirty="0"/>
              <a:t>¿Cuál es su sintaxis? </a:t>
            </a:r>
          </a:p>
          <a:p>
            <a:r>
              <a:rPr lang="es-CL" baseline="0" dirty="0"/>
              <a:t>SELECT * | {[DISTINCT columna | expresión [alias],…}</a:t>
            </a:r>
          </a:p>
          <a:p>
            <a:r>
              <a:rPr lang="es-CL" baseline="0" dirty="0"/>
              <a:t>FROM tabla </a:t>
            </a:r>
          </a:p>
          <a:p>
            <a:r>
              <a:rPr lang="es-CL" baseline="0" dirty="0"/>
              <a:t>[WHERE condición(es)];</a:t>
            </a:r>
          </a:p>
          <a:p>
            <a:endParaRPr lang="es-CL" baseline="0" dirty="0"/>
          </a:p>
          <a:p>
            <a:endParaRPr lang="es-CL" baseline="0" dirty="0"/>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3</a:t>
            </a:fld>
            <a:endParaRPr lang="es-ES"/>
          </a:p>
        </p:txBody>
      </p:sp>
    </p:spTree>
    <p:extLst>
      <p:ext uri="{BB962C8B-B14F-4D97-AF65-F5344CB8AC3E}">
        <p14:creationId xmlns:p14="http://schemas.microsoft.com/office/powerpoint/2010/main" val="3507543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a:t>
            </a:r>
            <a:r>
              <a:rPr lang="es-CL" sz="1200" b="1" baseline="0" dirty="0">
                <a:solidFill>
                  <a:schemeClr val="bg1"/>
                </a:solidFill>
                <a:latin typeface="Myriad pro" panose="020B0503030403020204" pitchFamily="34" charset="0"/>
              </a:rPr>
              <a:t> </a:t>
            </a:r>
            <a:endParaRPr lang="es-CL" sz="1000" b="1" dirty="0">
              <a:solidFill>
                <a:schemeClr val="bg1"/>
              </a:solidFill>
              <a:latin typeface="Myriad pro" panose="020B0503030403020204" pitchFamily="34" charset="0"/>
            </a:endParaRPr>
          </a:p>
          <a:p>
            <a:endParaRPr lang="es-CL" baseline="0" dirty="0"/>
          </a:p>
          <a:p>
            <a:r>
              <a:rPr lang="es-CL" dirty="0"/>
              <a:t>Anteriormente habíamos utilizado</a:t>
            </a:r>
            <a:r>
              <a:rPr lang="es-CL" baseline="0" dirty="0"/>
              <a:t> la instrucción:</a:t>
            </a:r>
          </a:p>
          <a:p>
            <a:endParaRPr lang="es-CL" baseline="0" dirty="0"/>
          </a:p>
          <a:p>
            <a:r>
              <a:rPr lang="es-CL" baseline="0" dirty="0"/>
              <a:t>SELECT </a:t>
            </a:r>
            <a:r>
              <a:rPr lang="es-CL" baseline="0" dirty="0" err="1"/>
              <a:t>Idfab</a:t>
            </a:r>
            <a:r>
              <a:rPr lang="es-CL" baseline="0" dirty="0"/>
              <a:t>, </a:t>
            </a:r>
            <a:r>
              <a:rPr lang="es-CL" baseline="0" dirty="0" err="1"/>
              <a:t>IdProducto</a:t>
            </a:r>
            <a:r>
              <a:rPr lang="es-CL" baseline="0" dirty="0"/>
              <a:t>, </a:t>
            </a:r>
            <a:r>
              <a:rPr lang="es-CL" baseline="0" dirty="0" err="1"/>
              <a:t>Descripcion</a:t>
            </a:r>
            <a:r>
              <a:rPr lang="es-CL" baseline="0" dirty="0"/>
              <a:t>, Precios, Existencias FROM Productos;</a:t>
            </a:r>
          </a:p>
          <a:p>
            <a:endParaRPr lang="es-CL" baseline="0" dirty="0"/>
          </a:p>
          <a:p>
            <a:r>
              <a:rPr lang="es-CL" baseline="0" dirty="0"/>
              <a:t>Con esta instrucción obtendremos el resultado que se muestra en la imagen</a:t>
            </a:r>
          </a:p>
          <a:p>
            <a:endParaRPr lang="es-CL"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Sin embargo,</a:t>
            </a:r>
            <a:r>
              <a:rPr lang="es-CL" baseline="0" dirty="0"/>
              <a:t> </a:t>
            </a:r>
            <a:r>
              <a:rPr lang="es-CL" dirty="0"/>
              <a:t>sería interesante obtener solo los productos que son desarrollados bajo</a:t>
            </a:r>
            <a:r>
              <a:rPr lang="es-CL" baseline="0" dirty="0"/>
              <a:t> el fabricante por código “</a:t>
            </a:r>
            <a:r>
              <a:rPr lang="es-CL" baseline="0" dirty="0" err="1"/>
              <a:t>aci</a:t>
            </a:r>
            <a:r>
              <a:rPr lang="es-CL" baseline="0" dirty="0"/>
              <a:t>”. Veamos…</a:t>
            </a:r>
            <a:endParaRPr lang="es-CL" dirty="0"/>
          </a:p>
          <a:p>
            <a:endParaRPr lang="es-CL" baseline="0" dirty="0"/>
          </a:p>
          <a:p>
            <a:endParaRPr lang="es-CL" baseline="0" dirty="0"/>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4</a:t>
            </a:fld>
            <a:endParaRPr lang="es-ES"/>
          </a:p>
        </p:txBody>
      </p:sp>
    </p:spTree>
    <p:extLst>
      <p:ext uri="{BB962C8B-B14F-4D97-AF65-F5344CB8AC3E}">
        <p14:creationId xmlns:p14="http://schemas.microsoft.com/office/powerpoint/2010/main" val="1019023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dirty="0"/>
          </a:p>
          <a:p>
            <a:r>
              <a:rPr lang="es-CL" dirty="0"/>
              <a:t>La </a:t>
            </a:r>
            <a:r>
              <a:rPr lang="es-CL" baseline="0" dirty="0"/>
              <a:t>forma de solucionar la limitación planteada en el ejemplo anterior sería: </a:t>
            </a:r>
          </a:p>
          <a:p>
            <a:endParaRPr lang="es-CL" baseline="0" dirty="0"/>
          </a:p>
          <a:p>
            <a:r>
              <a:rPr lang="es-CL" baseline="0" dirty="0"/>
              <a:t>SELECT </a:t>
            </a:r>
            <a:r>
              <a:rPr lang="es-CL" baseline="0" dirty="0" err="1"/>
              <a:t>IdFab</a:t>
            </a:r>
            <a:r>
              <a:rPr lang="es-CL" baseline="0" dirty="0"/>
              <a:t>, </a:t>
            </a:r>
            <a:r>
              <a:rPr lang="es-CL" baseline="0" dirty="0" err="1"/>
              <a:t>IdProducto</a:t>
            </a:r>
            <a:r>
              <a:rPr lang="es-CL" baseline="0" dirty="0"/>
              <a:t>, </a:t>
            </a:r>
            <a:r>
              <a:rPr lang="es-CL" baseline="0" dirty="0" err="1"/>
              <a:t>Descripcion</a:t>
            </a:r>
            <a:r>
              <a:rPr lang="es-CL" baseline="0" dirty="0"/>
              <a:t>, Precio, Existencias FROM Productos</a:t>
            </a:r>
          </a:p>
          <a:p>
            <a:r>
              <a:rPr lang="es-CL" baseline="0" dirty="0"/>
              <a:t>WHERE </a:t>
            </a:r>
            <a:r>
              <a:rPr lang="es-CL" baseline="0" dirty="0" err="1"/>
              <a:t>IdFab</a:t>
            </a:r>
            <a:r>
              <a:rPr lang="es-CL" baseline="0" dirty="0"/>
              <a:t>=‘</a:t>
            </a:r>
            <a:r>
              <a:rPr lang="es-CL" baseline="0" dirty="0" err="1"/>
              <a:t>aci</a:t>
            </a:r>
            <a:r>
              <a:rPr lang="es-CL" baseline="0" dirty="0"/>
              <a:t>’;</a:t>
            </a:r>
          </a:p>
          <a:p>
            <a:endParaRPr lang="es-CL" baseline="0" dirty="0"/>
          </a:p>
          <a:p>
            <a:r>
              <a:rPr lang="es-CL" baseline="0" dirty="0"/>
              <a:t>A partir de esto, obtendremos el resultado que se muestra en la imagen. </a:t>
            </a:r>
          </a:p>
          <a:p>
            <a:endParaRPr lang="es-CL" baseline="0" dirty="0"/>
          </a:p>
          <a:p>
            <a:r>
              <a:rPr lang="es-CL" baseline="0" dirty="0"/>
              <a:t>En este contexto, es importante tener en consideración:</a:t>
            </a:r>
          </a:p>
          <a:p>
            <a:pPr marL="171450" indent="-171450">
              <a:buFont typeface="Arial" panose="020B0604020202020204" pitchFamily="34" charset="0"/>
              <a:buChar char="•"/>
            </a:pPr>
            <a:r>
              <a:rPr lang="es-CL" baseline="0" dirty="0"/>
              <a:t>Que las fechas y cadenas de caracteres de la cláusula WHERE se deben incluir entre comillas simples (“). Sin embargo, las constantes numéricas no se deben incluir entre comillas simples.</a:t>
            </a:r>
          </a:p>
          <a:p>
            <a:pPr marL="171450" indent="-171450">
              <a:buFont typeface="Arial" panose="020B0604020202020204" pitchFamily="34" charset="0"/>
              <a:buChar char="•"/>
            </a:pPr>
            <a:r>
              <a:rPr lang="es-CL" baseline="0" dirty="0"/>
              <a:t>Todas las búsquedas de caracteres son sensibles a mayúsculas/minúsculas.</a:t>
            </a:r>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5</a:t>
            </a:fld>
            <a:endParaRPr lang="es-ES"/>
          </a:p>
        </p:txBody>
      </p:sp>
    </p:spTree>
    <p:extLst>
      <p:ext uri="{BB962C8B-B14F-4D97-AF65-F5344CB8AC3E}">
        <p14:creationId xmlns:p14="http://schemas.microsoft.com/office/powerpoint/2010/main" val="211855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baseline="0" dirty="0"/>
          </a:p>
          <a:p>
            <a:r>
              <a:rPr lang="es-CL" baseline="0" dirty="0"/>
              <a:t>Por ejemplo, la siguiente instrucción no nos devolverá ninguna fila. Esto pasa porque la tabla Productos almacena todos los </a:t>
            </a:r>
            <a:r>
              <a:rPr lang="es-CL" baseline="0" dirty="0" err="1"/>
              <a:t>IdFab</a:t>
            </a:r>
            <a:r>
              <a:rPr lang="es-CL" baseline="0" dirty="0"/>
              <a:t> en minúscula y hemos escrito ‘ACI’ en mayúscula: </a:t>
            </a:r>
          </a:p>
          <a:p>
            <a:endParaRPr lang="es-CL" baseline="0" dirty="0"/>
          </a:p>
          <a:p>
            <a:r>
              <a:rPr lang="es-CL" baseline="0" dirty="0"/>
              <a:t>SELECT </a:t>
            </a:r>
            <a:r>
              <a:rPr lang="es-CL" baseline="0" dirty="0" err="1"/>
              <a:t>IdFab</a:t>
            </a:r>
            <a:r>
              <a:rPr lang="es-CL" baseline="0" dirty="0"/>
              <a:t>, </a:t>
            </a:r>
            <a:r>
              <a:rPr lang="es-CL" baseline="0" dirty="0" err="1"/>
              <a:t>IdProducto</a:t>
            </a:r>
            <a:r>
              <a:rPr lang="es-CL" baseline="0" dirty="0"/>
              <a:t>, </a:t>
            </a:r>
            <a:r>
              <a:rPr lang="es-CL" baseline="0" dirty="0" err="1"/>
              <a:t>Descripcion</a:t>
            </a:r>
            <a:r>
              <a:rPr lang="es-CL" baseline="0" dirty="0"/>
              <a:t>, Precios, Existencias FROM Productos</a:t>
            </a:r>
          </a:p>
          <a:p>
            <a:r>
              <a:rPr lang="es-CL" baseline="0" dirty="0"/>
              <a:t>WHERE </a:t>
            </a:r>
            <a:r>
              <a:rPr lang="es-CL" baseline="0" dirty="0" err="1"/>
              <a:t>IdFab</a:t>
            </a:r>
            <a:r>
              <a:rPr lang="es-CL" baseline="0" dirty="0"/>
              <a:t>=‘ACI’</a:t>
            </a:r>
          </a:p>
          <a:p>
            <a:endParaRPr lang="es-CL" baseline="0" dirty="0"/>
          </a:p>
          <a:p>
            <a:r>
              <a:rPr lang="es-CL" baseline="0" dirty="0"/>
              <a:t>SELECT </a:t>
            </a:r>
            <a:r>
              <a:rPr lang="es-CL" baseline="0" dirty="0" err="1"/>
              <a:t>IdFab</a:t>
            </a:r>
            <a:r>
              <a:rPr lang="es-CL" baseline="0" dirty="0"/>
              <a:t>, </a:t>
            </a:r>
            <a:r>
              <a:rPr lang="es-CL" baseline="0" dirty="0" err="1"/>
              <a:t>IdProducto</a:t>
            </a:r>
            <a:r>
              <a:rPr lang="es-CL" baseline="0" dirty="0"/>
              <a:t>, </a:t>
            </a:r>
            <a:r>
              <a:rPr lang="es-CL" baseline="0" dirty="0" err="1"/>
              <a:t>Descripcion</a:t>
            </a:r>
            <a:r>
              <a:rPr lang="es-CL" baseline="0" dirty="0"/>
              <a:t>, Precios, Existencias FROM Productos</a:t>
            </a:r>
          </a:p>
          <a:p>
            <a:r>
              <a:rPr lang="es-CL" baseline="0" dirty="0"/>
              <a:t>WHERE </a:t>
            </a:r>
            <a:r>
              <a:rPr lang="es-CL" baseline="0" dirty="0" err="1"/>
              <a:t>IdFab</a:t>
            </a:r>
            <a:r>
              <a:rPr lang="es-CL" baseline="0" dirty="0"/>
              <a:t>=‘</a:t>
            </a:r>
            <a:r>
              <a:rPr lang="es-CL" baseline="0" dirty="0" err="1"/>
              <a:t>aci</a:t>
            </a:r>
            <a:endParaRPr lang="es-CL" baseline="0" dirty="0"/>
          </a:p>
          <a:p>
            <a:endParaRPr lang="es-CL" baseline="0" dirty="0"/>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6</a:t>
            </a:fld>
            <a:endParaRPr lang="es-ES"/>
          </a:p>
        </p:txBody>
      </p:sp>
    </p:spTree>
    <p:extLst>
      <p:ext uri="{BB962C8B-B14F-4D97-AF65-F5344CB8AC3E}">
        <p14:creationId xmlns:p14="http://schemas.microsoft.com/office/powerpoint/2010/main" val="224760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dirty="0"/>
          </a:p>
          <a:p>
            <a:r>
              <a:rPr lang="es-CL" b="0" u="sng" dirty="0"/>
              <a:t>Relaciones</a:t>
            </a:r>
            <a:r>
              <a:rPr lang="es-CL" b="0" u="sng" baseline="0" dirty="0"/>
              <a:t> de comparación:</a:t>
            </a:r>
            <a:endParaRPr lang="es-CL" b="0" u="sng" dirty="0"/>
          </a:p>
          <a:p>
            <a:r>
              <a:rPr lang="es-CL" dirty="0"/>
              <a:t>Cuando utilicemos</a:t>
            </a:r>
            <a:r>
              <a:rPr lang="es-CL" baseline="0" dirty="0"/>
              <a:t> una cláusula WHERE, podemos usar los siguientes elementos de comparación:</a:t>
            </a:r>
          </a:p>
          <a:p>
            <a:endParaRPr lang="es-CL" baseline="0" dirty="0"/>
          </a:p>
          <a:p>
            <a:r>
              <a:rPr lang="es-CL" baseline="0" dirty="0"/>
              <a:t>= (igual que)      &lt;&gt; (distinto que)</a:t>
            </a:r>
          </a:p>
          <a:p>
            <a:r>
              <a:rPr lang="es-CL" baseline="0" dirty="0"/>
              <a:t>&lt; (menor que) &lt;= (menor o igual que)</a:t>
            </a:r>
          </a:p>
          <a:p>
            <a:r>
              <a:rPr lang="es-CL" baseline="0" dirty="0"/>
              <a:t>&gt; (mayor que) &gt;= (mayor o igual que)</a:t>
            </a:r>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7</a:t>
            </a:fld>
            <a:endParaRPr lang="es-ES"/>
          </a:p>
        </p:txBody>
      </p:sp>
    </p:spTree>
    <p:extLst>
      <p:ext uri="{BB962C8B-B14F-4D97-AF65-F5344CB8AC3E}">
        <p14:creationId xmlns:p14="http://schemas.microsoft.com/office/powerpoint/2010/main" val="3354853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baseline="0" dirty="0"/>
          </a:p>
          <a:p>
            <a:r>
              <a:rPr lang="es-CL" baseline="0" dirty="0"/>
              <a:t>Y también encontramos los siguientes comparadores:</a:t>
            </a:r>
          </a:p>
          <a:p>
            <a:endParaRPr lang="es-CL" baseline="0" dirty="0"/>
          </a:p>
          <a:p>
            <a:r>
              <a:rPr lang="es-CL" baseline="0" dirty="0"/>
              <a:t>BETWEEN.. AND.. (entre dos valores)</a:t>
            </a:r>
          </a:p>
          <a:p>
            <a:r>
              <a:rPr lang="es-CL" baseline="0" dirty="0"/>
              <a:t>IN (conjunto)       (coincide con alguno del grupo)</a:t>
            </a:r>
          </a:p>
          <a:p>
            <a:r>
              <a:rPr lang="es-CL" baseline="0" dirty="0"/>
              <a:t>LIKE                     (coincide con un patrón dado)</a:t>
            </a:r>
          </a:p>
          <a:p>
            <a:r>
              <a:rPr lang="es-CL" baseline="0" dirty="0"/>
              <a:t>IS NULL               (el valor del dato es nulo)</a:t>
            </a:r>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8</a:t>
            </a:fld>
            <a:endParaRPr lang="es-ES"/>
          </a:p>
        </p:txBody>
      </p:sp>
    </p:spTree>
    <p:extLst>
      <p:ext uri="{BB962C8B-B14F-4D97-AF65-F5344CB8AC3E}">
        <p14:creationId xmlns:p14="http://schemas.microsoft.com/office/powerpoint/2010/main" val="112484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sz="1200" b="1" dirty="0">
              <a:solidFill>
                <a:schemeClr val="bg1"/>
              </a:solidFill>
              <a:latin typeface="Myriad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b="0" u="sng" dirty="0">
                <a:solidFill>
                  <a:schemeClr val="bg1"/>
                </a:solidFill>
                <a:latin typeface="Myriad pro" panose="020B0503030403020204" pitchFamily="34" charset="0"/>
              </a:rPr>
              <a:t>Operador - BETWEEN:</a:t>
            </a:r>
            <a:endParaRPr lang="es-CL" sz="1000" b="0" u="sng" dirty="0">
              <a:solidFill>
                <a:schemeClr val="bg1"/>
              </a:solidFill>
              <a:latin typeface="Myriad pro" panose="020B0503030403020204" pitchFamily="34" charset="0"/>
            </a:endParaRPr>
          </a:p>
          <a:p>
            <a:endParaRPr lang="es-CL" dirty="0"/>
          </a:p>
          <a:p>
            <a:r>
              <a:rPr lang="es-CL" dirty="0"/>
              <a:t>Puede utilizar las filas basadas en un rango de valores utilizando la condición de rango BETWEEN.</a:t>
            </a:r>
            <a:r>
              <a:rPr lang="es-CL" baseline="0" dirty="0"/>
              <a:t> </a:t>
            </a:r>
          </a:p>
          <a:p>
            <a:endParaRPr lang="es-CL" baseline="0" dirty="0"/>
          </a:p>
          <a:p>
            <a:r>
              <a:rPr lang="es-CL" baseline="0" dirty="0"/>
              <a:t>El rango que especifique contiene un límite inferior y un límite superior, los cuales también se incluyen en el resultado. Debe especificar primero el límite inferior.</a:t>
            </a:r>
          </a:p>
          <a:p>
            <a:endParaRPr lang="es-CL" baseline="0" dirty="0"/>
          </a:p>
          <a:p>
            <a:r>
              <a:rPr lang="es-CL" baseline="0" dirty="0"/>
              <a:t>Por ejemplo, la instrucción:</a:t>
            </a:r>
          </a:p>
          <a:p>
            <a:endParaRPr lang="es-CL" baseline="0" dirty="0"/>
          </a:p>
          <a:p>
            <a:r>
              <a:rPr lang="es-CL" baseline="0" dirty="0"/>
              <a:t>SELECT </a:t>
            </a:r>
            <a:r>
              <a:rPr lang="es-CL" baseline="0" dirty="0" err="1"/>
              <a:t>IdFab</a:t>
            </a:r>
            <a:r>
              <a:rPr lang="es-CL" baseline="0" dirty="0"/>
              <a:t>, </a:t>
            </a:r>
            <a:r>
              <a:rPr lang="es-CL" baseline="0" dirty="0" err="1"/>
              <a:t>IdProducto</a:t>
            </a:r>
            <a:r>
              <a:rPr lang="es-CL" baseline="0" dirty="0"/>
              <a:t>, </a:t>
            </a:r>
            <a:r>
              <a:rPr lang="es-CL" baseline="0" dirty="0" err="1"/>
              <a:t>Descripcion</a:t>
            </a:r>
            <a:r>
              <a:rPr lang="es-CL" baseline="0" dirty="0"/>
              <a:t>, Precios, Existencias FROM Productos</a:t>
            </a:r>
          </a:p>
          <a:p>
            <a:r>
              <a:rPr lang="es-CL" baseline="0" dirty="0"/>
              <a:t>WHERE Precios BETWEEN 100 and 500;</a:t>
            </a:r>
          </a:p>
          <a:p>
            <a:endParaRPr lang="es-CL" baseline="0" dirty="0"/>
          </a:p>
          <a:p>
            <a:r>
              <a:rPr lang="es-CL" baseline="0" dirty="0"/>
              <a:t>Limitará las filas que tengan precios entre 100 y 500, ambos incluidos.</a:t>
            </a:r>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9</a:t>
            </a:fld>
            <a:endParaRPr lang="es-ES"/>
          </a:p>
        </p:txBody>
      </p:sp>
    </p:spTree>
    <p:extLst>
      <p:ext uri="{BB962C8B-B14F-4D97-AF65-F5344CB8AC3E}">
        <p14:creationId xmlns:p14="http://schemas.microsoft.com/office/powerpoint/2010/main" val="338421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00806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4768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66407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008068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3114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676886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988600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68037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8565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924248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7983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3114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1286281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476897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66407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0080689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31143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6768863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988600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68037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8565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92424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6768863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798364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12862819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4768977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6640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98860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6803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856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92424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7983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128628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8054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80547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80547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13000" b="-13000"/>
          </a:stretch>
        </a:blipFill>
        <a:effectLst/>
      </p:bgPr>
    </p:bg>
    <p:spTree>
      <p:nvGrpSpPr>
        <p:cNvPr id="1" name=""/>
        <p:cNvGrpSpPr/>
        <p:nvPr/>
      </p:nvGrpSpPr>
      <p:grpSpPr>
        <a:xfrm>
          <a:off x="0" y="0"/>
          <a:ext cx="0" cy="0"/>
          <a:chOff x="0" y="0"/>
          <a:chExt cx="0" cy="0"/>
        </a:xfrm>
      </p:grpSpPr>
      <p:sp>
        <p:nvSpPr>
          <p:cNvPr id="7" name="CuadroTexto 6"/>
          <p:cNvSpPr txBox="1"/>
          <p:nvPr/>
        </p:nvSpPr>
        <p:spPr>
          <a:xfrm>
            <a:off x="168954" y="4279053"/>
            <a:ext cx="12456001" cy="892552"/>
          </a:xfrm>
          <a:prstGeom prst="rect">
            <a:avLst/>
          </a:prstGeom>
          <a:noFill/>
        </p:spPr>
        <p:txBody>
          <a:bodyPr wrap="square" rtlCol="0">
            <a:spAutoFit/>
          </a:bodyPr>
          <a:lstStyle/>
          <a:p>
            <a:r>
              <a:rPr lang="es-CL" sz="3200" b="1" dirty="0">
                <a:solidFill>
                  <a:schemeClr val="bg1"/>
                </a:solidFill>
                <a:latin typeface="Myriad pro" panose="020B0503030403020204" pitchFamily="34" charset="0"/>
              </a:rPr>
              <a:t>Opcional Extra 2: </a:t>
            </a:r>
            <a:r>
              <a:rPr lang="es-CL" sz="2000" dirty="0">
                <a:solidFill>
                  <a:schemeClr val="bg1"/>
                </a:solidFill>
                <a:latin typeface="Myriad pro" panose="020B0503030403020204" pitchFamily="34" charset="0"/>
              </a:rPr>
              <a:t>Recuperación de datos mediante sentencia SELECT:</a:t>
            </a:r>
          </a:p>
          <a:p>
            <a:r>
              <a:rPr lang="es-CL" sz="2000" dirty="0">
                <a:solidFill>
                  <a:schemeClr val="bg1"/>
                </a:solidFill>
                <a:latin typeface="Myriad pro" panose="020B0503030403020204" pitchFamily="34" charset="0"/>
              </a:rPr>
              <a:t> Limitación de filas con una selección</a:t>
            </a:r>
            <a:endParaRPr lang="es-CL" sz="1400" dirty="0">
              <a:solidFill>
                <a:schemeClr val="bg1"/>
              </a:solidFill>
              <a:latin typeface="Myriad pro" panose="020B0503030403020204" pitchFamily="34" charset="0"/>
            </a:endParaRPr>
          </a:p>
        </p:txBody>
      </p:sp>
      <p:pic>
        <p:nvPicPr>
          <p:cNvPr id="8" name="Imagen 7"/>
          <p:cNvPicPr/>
          <p:nvPr/>
        </p:nvPicPr>
        <p:blipFill>
          <a:blip r:embed="rId4" cstate="print">
            <a:extLst>
              <a:ext uri="{28A0092B-C50C-407E-A947-70E740481C1C}">
                <a14:useLocalDpi xmlns:a14="http://schemas.microsoft.com/office/drawing/2010/main" val="0"/>
              </a:ext>
            </a:extLst>
          </a:blip>
          <a:stretch>
            <a:fillRect/>
          </a:stretch>
        </p:blipFill>
        <p:spPr>
          <a:xfrm>
            <a:off x="5018088" y="0"/>
            <a:ext cx="2155825" cy="1022350"/>
          </a:xfrm>
          <a:prstGeom prst="rect">
            <a:avLst/>
          </a:prstGeom>
        </p:spPr>
      </p:pic>
      <p:pic>
        <p:nvPicPr>
          <p:cNvPr id="9" name="Imagen 8"/>
          <p:cNvPicPr/>
          <p:nvPr/>
        </p:nvPicPr>
        <p:blipFill>
          <a:blip r:embed="rId5" cstate="print">
            <a:extLst>
              <a:ext uri="{28A0092B-C50C-407E-A947-70E740481C1C}">
                <a14:useLocalDpi xmlns:a14="http://schemas.microsoft.com/office/drawing/2010/main" val="0"/>
              </a:ext>
            </a:extLst>
          </a:blip>
          <a:stretch>
            <a:fillRect/>
          </a:stretch>
        </p:blipFill>
        <p:spPr>
          <a:xfrm>
            <a:off x="7105333" y="5319350"/>
            <a:ext cx="7430135" cy="1374775"/>
          </a:xfrm>
          <a:prstGeom prst="rect">
            <a:avLst/>
          </a:prstGeom>
        </p:spPr>
      </p:pic>
    </p:spTree>
    <p:extLst>
      <p:ext uri="{BB962C8B-B14F-4D97-AF65-F5344CB8AC3E}">
        <p14:creationId xmlns:p14="http://schemas.microsoft.com/office/powerpoint/2010/main" val="270204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3" name="Rectángulo redondeado 2"/>
          <p:cNvSpPr/>
          <p:nvPr/>
        </p:nvSpPr>
        <p:spPr>
          <a:xfrm>
            <a:off x="831273" y="1895928"/>
            <a:ext cx="4189615" cy="526077"/>
          </a:xfrm>
          <a:prstGeom prst="round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000" b="1" cap="all" dirty="0"/>
          </a:p>
          <a:p>
            <a:r>
              <a:rPr lang="es-CL" sz="3200" b="1" dirty="0"/>
              <a:t>OPERADOR - LIKE</a:t>
            </a:r>
          </a:p>
          <a:p>
            <a:pPr algn="ctr"/>
            <a:endParaRPr lang="es-ES" sz="2000" b="1" dirty="0"/>
          </a:p>
        </p:txBody>
      </p:sp>
      <p:sp>
        <p:nvSpPr>
          <p:cNvPr id="8" name="Rectángulo 7"/>
          <p:cNvSpPr/>
          <p:nvPr/>
        </p:nvSpPr>
        <p:spPr>
          <a:xfrm>
            <a:off x="831271" y="2530014"/>
            <a:ext cx="5004264" cy="3798973"/>
          </a:xfrm>
          <a:prstGeom prst="rect">
            <a:avLst/>
          </a:prstGeom>
          <a:solidFill>
            <a:srgbClr val="A9D18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s-CL" sz="2400" dirty="0"/>
              <a:t>SELECT *</a:t>
            </a:r>
          </a:p>
          <a:p>
            <a:r>
              <a:rPr lang="es-CL" sz="2400" dirty="0"/>
              <a:t>FROM Productos </a:t>
            </a:r>
          </a:p>
          <a:p>
            <a:r>
              <a:rPr lang="es-CL" sz="2400" dirty="0"/>
              <a:t>WHERE </a:t>
            </a:r>
            <a:r>
              <a:rPr lang="es-CL" sz="2400" dirty="0" err="1"/>
              <a:t>Descripcion</a:t>
            </a:r>
            <a:r>
              <a:rPr lang="es-CL" sz="2400" dirty="0"/>
              <a:t> LIKE ‘art%’;</a:t>
            </a:r>
          </a:p>
          <a:p>
            <a:endParaRPr lang="es-CL" sz="2400" dirty="0"/>
          </a:p>
          <a:p>
            <a:r>
              <a:rPr lang="es-CL" sz="2400" dirty="0"/>
              <a:t>Devuelve todas las filas cuyos artículos comiencen con la palabra ’art’, como ‘artículos del hogar’, ’artefacto manual’, etc.</a:t>
            </a:r>
          </a:p>
          <a:p>
            <a:endParaRPr lang="es-CL" sz="2400" dirty="0"/>
          </a:p>
        </p:txBody>
      </p:sp>
      <p:sp>
        <p:nvSpPr>
          <p:cNvPr id="6" name="Rectángulo 5"/>
          <p:cNvSpPr/>
          <p:nvPr/>
        </p:nvSpPr>
        <p:spPr>
          <a:xfrm>
            <a:off x="6237313" y="2530013"/>
            <a:ext cx="5250875" cy="3798974"/>
          </a:xfrm>
          <a:prstGeom prst="rect">
            <a:avLst/>
          </a:prstGeom>
          <a:solidFill>
            <a:srgbClr val="A9D18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s-CL" sz="2400" dirty="0"/>
              <a:t>SELECT *</a:t>
            </a:r>
          </a:p>
          <a:p>
            <a:r>
              <a:rPr lang="es-CL" sz="2400" dirty="0"/>
              <a:t>FROM Productos </a:t>
            </a:r>
          </a:p>
          <a:p>
            <a:r>
              <a:rPr lang="es-CL" sz="2400" dirty="0"/>
              <a:t>WHERE </a:t>
            </a:r>
            <a:r>
              <a:rPr lang="es-CL" sz="2400" dirty="0" err="1"/>
              <a:t>Descripcion</a:t>
            </a:r>
            <a:r>
              <a:rPr lang="es-CL" sz="2400" dirty="0"/>
              <a:t> LIKE ‘%3_’;</a:t>
            </a:r>
          </a:p>
          <a:p>
            <a:endParaRPr lang="es-CL" sz="2400" dirty="0"/>
          </a:p>
          <a:p>
            <a:r>
              <a:rPr lang="es-CL" sz="2400" dirty="0"/>
              <a:t>Devuelve todas las filas cuyos artículos tengan un ’3’ como penúltimo carácter, como ’serie31’ , ’AWD 230’, porque después del 3 hay un valor o carácter.</a:t>
            </a:r>
          </a:p>
        </p:txBody>
      </p:sp>
      <p:sp>
        <p:nvSpPr>
          <p:cNvPr id="10" name="CuadroTexto 9"/>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11" name="Rectángulo 10"/>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174357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8" name="Rectángulo 7"/>
          <p:cNvSpPr/>
          <p:nvPr/>
        </p:nvSpPr>
        <p:spPr>
          <a:xfrm>
            <a:off x="1511079" y="2526600"/>
            <a:ext cx="6687106" cy="1471511"/>
          </a:xfrm>
          <a:prstGeom prst="rect">
            <a:avLst/>
          </a:prstGeom>
          <a:solidFill>
            <a:srgbClr val="A9D18E"/>
          </a:solidFill>
        </p:spPr>
        <p:txBody>
          <a:bodyPr wrap="none" lIns="180000" tIns="180000" rIns="180000" bIns="180000" rtlCol="0">
            <a:spAutoFit/>
          </a:bodyPr>
          <a:lstStyle/>
          <a:p>
            <a:pPr algn="ctr"/>
            <a:r>
              <a:rPr lang="es-CL" sz="2400" dirty="0">
                <a:solidFill>
                  <a:schemeClr val="bg1"/>
                </a:solidFill>
              </a:rPr>
              <a:t>SELECT </a:t>
            </a:r>
            <a:r>
              <a:rPr lang="es-CL" sz="2400" dirty="0" err="1">
                <a:solidFill>
                  <a:schemeClr val="bg1"/>
                </a:solidFill>
              </a:rPr>
              <a:t>IdFab</a:t>
            </a:r>
            <a:r>
              <a:rPr lang="es-CL" sz="2400" dirty="0">
                <a:solidFill>
                  <a:schemeClr val="bg1"/>
                </a:solidFill>
              </a:rPr>
              <a:t>, </a:t>
            </a:r>
            <a:r>
              <a:rPr lang="es-CL" sz="2400" dirty="0" err="1">
                <a:solidFill>
                  <a:schemeClr val="bg1"/>
                </a:solidFill>
              </a:rPr>
              <a:t>IdProducto</a:t>
            </a:r>
            <a:r>
              <a:rPr lang="es-CL" sz="2400" dirty="0">
                <a:solidFill>
                  <a:schemeClr val="bg1"/>
                </a:solidFill>
              </a:rPr>
              <a:t>, </a:t>
            </a:r>
            <a:r>
              <a:rPr lang="es-CL" sz="2400" dirty="0" err="1">
                <a:solidFill>
                  <a:schemeClr val="bg1"/>
                </a:solidFill>
              </a:rPr>
              <a:t>Descripcion</a:t>
            </a:r>
            <a:r>
              <a:rPr lang="es-CL" sz="2400" dirty="0">
                <a:solidFill>
                  <a:schemeClr val="bg1"/>
                </a:solidFill>
              </a:rPr>
              <a:t>, Existencias </a:t>
            </a:r>
          </a:p>
          <a:p>
            <a:pPr algn="ctr"/>
            <a:r>
              <a:rPr lang="es-CL" sz="2400" dirty="0">
                <a:solidFill>
                  <a:schemeClr val="bg1"/>
                </a:solidFill>
              </a:rPr>
              <a:t>FROM Productos </a:t>
            </a:r>
          </a:p>
          <a:p>
            <a:pPr algn="ctr"/>
            <a:r>
              <a:rPr lang="es-CL" sz="2400" dirty="0">
                <a:solidFill>
                  <a:schemeClr val="bg1"/>
                </a:solidFill>
              </a:rPr>
              <a:t>WHERE Existencias IS NULL ;</a:t>
            </a:r>
          </a:p>
        </p:txBody>
      </p:sp>
      <p:sp>
        <p:nvSpPr>
          <p:cNvPr id="6" name="Rectángulo redondeado 5"/>
          <p:cNvSpPr/>
          <p:nvPr/>
        </p:nvSpPr>
        <p:spPr>
          <a:xfrm>
            <a:off x="831273" y="1731977"/>
            <a:ext cx="4189615" cy="495294"/>
          </a:xfrm>
          <a:prstGeom prst="round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000" b="1" cap="all" dirty="0"/>
          </a:p>
          <a:p>
            <a:r>
              <a:rPr lang="es-CL" sz="3200" b="1" dirty="0"/>
              <a:t>OPERADOR – IS NULL</a:t>
            </a:r>
          </a:p>
          <a:p>
            <a:pPr algn="ctr"/>
            <a:endParaRPr lang="es-ES" sz="2000" b="1" dirty="0"/>
          </a:p>
        </p:txBody>
      </p:sp>
      <p:sp>
        <p:nvSpPr>
          <p:cNvPr id="9" name="Rectángulo 8"/>
          <p:cNvSpPr/>
          <p:nvPr/>
        </p:nvSpPr>
        <p:spPr>
          <a:xfrm>
            <a:off x="1511079" y="4247391"/>
            <a:ext cx="6687106" cy="1471511"/>
          </a:xfrm>
          <a:prstGeom prst="rect">
            <a:avLst/>
          </a:prstGeom>
          <a:solidFill>
            <a:srgbClr val="A9D18E"/>
          </a:solidFill>
        </p:spPr>
        <p:txBody>
          <a:bodyPr wrap="none" lIns="180000" tIns="180000" rIns="180000" bIns="180000" rtlCol="0">
            <a:spAutoFit/>
          </a:bodyPr>
          <a:lstStyle/>
          <a:p>
            <a:pPr algn="ctr"/>
            <a:r>
              <a:rPr lang="es-CL" sz="2400" dirty="0">
                <a:solidFill>
                  <a:schemeClr val="bg1"/>
                </a:solidFill>
              </a:rPr>
              <a:t>SELECT </a:t>
            </a:r>
            <a:r>
              <a:rPr lang="es-CL" sz="2400" dirty="0" err="1">
                <a:solidFill>
                  <a:schemeClr val="bg1"/>
                </a:solidFill>
              </a:rPr>
              <a:t>IdFab</a:t>
            </a:r>
            <a:r>
              <a:rPr lang="es-CL" sz="2400" dirty="0">
                <a:solidFill>
                  <a:schemeClr val="bg1"/>
                </a:solidFill>
              </a:rPr>
              <a:t>, </a:t>
            </a:r>
            <a:r>
              <a:rPr lang="es-CL" sz="2400" dirty="0" err="1">
                <a:solidFill>
                  <a:schemeClr val="bg1"/>
                </a:solidFill>
              </a:rPr>
              <a:t>IdProducto</a:t>
            </a:r>
            <a:r>
              <a:rPr lang="es-CL" sz="2400" dirty="0">
                <a:solidFill>
                  <a:schemeClr val="bg1"/>
                </a:solidFill>
              </a:rPr>
              <a:t>, </a:t>
            </a:r>
            <a:r>
              <a:rPr lang="es-CL" sz="2400" dirty="0" err="1">
                <a:solidFill>
                  <a:schemeClr val="bg1"/>
                </a:solidFill>
              </a:rPr>
              <a:t>Descripcion</a:t>
            </a:r>
            <a:r>
              <a:rPr lang="es-CL" sz="2400" dirty="0">
                <a:solidFill>
                  <a:schemeClr val="bg1"/>
                </a:solidFill>
              </a:rPr>
              <a:t>, Existencias </a:t>
            </a:r>
          </a:p>
          <a:p>
            <a:pPr algn="ctr"/>
            <a:r>
              <a:rPr lang="es-CL" sz="2400" dirty="0">
                <a:solidFill>
                  <a:schemeClr val="bg1"/>
                </a:solidFill>
              </a:rPr>
              <a:t>FROM Productos </a:t>
            </a:r>
          </a:p>
          <a:p>
            <a:pPr algn="ctr"/>
            <a:r>
              <a:rPr lang="es-CL" sz="2400" dirty="0">
                <a:solidFill>
                  <a:schemeClr val="bg1"/>
                </a:solidFill>
              </a:rPr>
              <a:t>WHERE Existencias = NULL ;</a:t>
            </a:r>
          </a:p>
        </p:txBody>
      </p:sp>
      <p:cxnSp>
        <p:nvCxnSpPr>
          <p:cNvPr id="11" name="Conector recto 10"/>
          <p:cNvCxnSpPr/>
          <p:nvPr/>
        </p:nvCxnSpPr>
        <p:spPr>
          <a:xfrm>
            <a:off x="831271" y="4247391"/>
            <a:ext cx="8046722" cy="172079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4" name="Conector recto 13"/>
          <p:cNvCxnSpPr/>
          <p:nvPr/>
        </p:nvCxnSpPr>
        <p:spPr>
          <a:xfrm flipV="1">
            <a:off x="831271" y="4247391"/>
            <a:ext cx="8046722" cy="172079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
        <p:nvSpPr>
          <p:cNvPr id="12" name="CuadroTexto 11"/>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13" name="Rectángulo 12"/>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92998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1513836384"/>
              </p:ext>
            </p:extLst>
          </p:nvPr>
        </p:nvGraphicFramePr>
        <p:xfrm>
          <a:off x="5203769" y="2589210"/>
          <a:ext cx="5616631" cy="2546172"/>
        </p:xfrm>
        <a:graphic>
          <a:graphicData uri="http://schemas.openxmlformats.org/drawingml/2006/table">
            <a:tbl>
              <a:tblPr bandRow="1">
                <a:tableStyleId>{93296810-A885-4BE3-A3E7-6D5BEEA58F35}</a:tableStyleId>
              </a:tblPr>
              <a:tblGrid>
                <a:gridCol w="2177657">
                  <a:extLst>
                    <a:ext uri="{9D8B030D-6E8A-4147-A177-3AD203B41FA5}">
                      <a16:colId xmlns:a16="http://schemas.microsoft.com/office/drawing/2014/main" val="20000"/>
                    </a:ext>
                  </a:extLst>
                </a:gridCol>
                <a:gridCol w="3438974">
                  <a:extLst>
                    <a:ext uri="{9D8B030D-6E8A-4147-A177-3AD203B41FA5}">
                      <a16:colId xmlns:a16="http://schemas.microsoft.com/office/drawing/2014/main" val="20001"/>
                    </a:ext>
                  </a:extLst>
                </a:gridCol>
              </a:tblGrid>
              <a:tr h="815886">
                <a:tc>
                  <a:txBody>
                    <a:bodyPr/>
                    <a:lstStyle/>
                    <a:p>
                      <a:pPr algn="ctr"/>
                      <a:r>
                        <a:rPr lang="es-419" sz="2800" baseline="0" dirty="0"/>
                        <a:t>AND</a:t>
                      </a:r>
                      <a:endParaRPr lang="es-ES" sz="2800" b="1" dirty="0">
                        <a:solidFill>
                          <a:schemeClr val="accent6">
                            <a:lumMod val="75000"/>
                          </a:schemeClr>
                        </a:solidFill>
                      </a:endParaRPr>
                    </a:p>
                  </a:txBody>
                  <a:tcPr/>
                </a:tc>
                <a:tc>
                  <a:txBody>
                    <a:bodyPr/>
                    <a:lstStyle/>
                    <a:p>
                      <a:r>
                        <a:rPr lang="es-CL" baseline="0" dirty="0"/>
                        <a:t>Devuelve verdadero si ambas condiciones son verdaderas.</a:t>
                      </a:r>
                    </a:p>
                  </a:txBody>
                  <a:tcPr/>
                </a:tc>
                <a:extLst>
                  <a:ext uri="{0D108BD9-81ED-4DB2-BD59-A6C34878D82A}">
                    <a16:rowId xmlns:a16="http://schemas.microsoft.com/office/drawing/2014/main" val="10000"/>
                  </a:ext>
                </a:extLst>
              </a:tr>
              <a:tr h="815886">
                <a:tc>
                  <a:txBody>
                    <a:bodyPr/>
                    <a:lstStyle/>
                    <a:p>
                      <a:pPr algn="ctr"/>
                      <a:r>
                        <a:rPr lang="es-419" sz="2800" dirty="0"/>
                        <a:t>OR</a:t>
                      </a:r>
                      <a:endParaRPr lang="es-ES" sz="2800" b="1" dirty="0">
                        <a:solidFill>
                          <a:schemeClr val="accent6">
                            <a:lumMod val="75000"/>
                          </a:schemeClr>
                        </a:solidFill>
                      </a:endParaRPr>
                    </a:p>
                  </a:txBody>
                  <a:tcPr/>
                </a:tc>
                <a:tc>
                  <a:txBody>
                    <a:bodyPr/>
                    <a:lstStyle/>
                    <a:p>
                      <a:r>
                        <a:rPr lang="es-CL" baseline="0" dirty="0"/>
                        <a:t>Devuelve verdadero si cualquier condición es verdadera.</a:t>
                      </a:r>
                    </a:p>
                  </a:txBody>
                  <a:tcPr/>
                </a:tc>
                <a:extLst>
                  <a:ext uri="{0D108BD9-81ED-4DB2-BD59-A6C34878D82A}">
                    <a16:rowId xmlns:a16="http://schemas.microsoft.com/office/drawing/2014/main" val="10001"/>
                  </a:ext>
                </a:extLst>
              </a:tr>
              <a:tr h="838697">
                <a:tc>
                  <a:txBody>
                    <a:bodyPr/>
                    <a:lstStyle/>
                    <a:p>
                      <a:pPr algn="ctr"/>
                      <a:r>
                        <a:rPr lang="es-419" sz="2800" dirty="0"/>
                        <a:t>NOT</a:t>
                      </a:r>
                      <a:endParaRPr lang="es-ES" sz="2800" b="1" dirty="0">
                        <a:solidFill>
                          <a:schemeClr val="accent6">
                            <a:lumMod val="75000"/>
                          </a:schemeClr>
                        </a:solidFill>
                      </a:endParaRPr>
                    </a:p>
                  </a:txBody>
                  <a:tcPr/>
                </a:tc>
                <a:tc>
                  <a:txBody>
                    <a:bodyPr/>
                    <a:lstStyle/>
                    <a:p>
                      <a:r>
                        <a:rPr lang="es-CL" baseline="0" dirty="0"/>
                        <a:t>Devuelve verdadero si la condición es falsa.</a:t>
                      </a:r>
                    </a:p>
                    <a:p>
                      <a:endParaRPr lang="es-ES" dirty="0"/>
                    </a:p>
                  </a:txBody>
                  <a:tcPr/>
                </a:tc>
                <a:extLst>
                  <a:ext uri="{0D108BD9-81ED-4DB2-BD59-A6C34878D82A}">
                    <a16:rowId xmlns:a16="http://schemas.microsoft.com/office/drawing/2014/main" val="10002"/>
                  </a:ext>
                </a:extLst>
              </a:tr>
            </a:tbl>
          </a:graphicData>
        </a:graphic>
      </p:graphicFrame>
      <p:sp>
        <p:nvSpPr>
          <p:cNvPr id="8" name="Rectángulo redondeado 7"/>
          <p:cNvSpPr/>
          <p:nvPr/>
        </p:nvSpPr>
        <p:spPr>
          <a:xfrm>
            <a:off x="953193" y="2953910"/>
            <a:ext cx="2902527" cy="1724770"/>
          </a:xfrm>
          <a:prstGeom prst="round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000" b="1" cap="all" dirty="0"/>
          </a:p>
          <a:p>
            <a:r>
              <a:rPr lang="es-CL" sz="3200" b="1" dirty="0"/>
              <a:t>OPERADORES LÓGICOS</a:t>
            </a:r>
          </a:p>
          <a:p>
            <a:endParaRPr lang="es-ES" sz="2000" b="1" dirty="0"/>
          </a:p>
        </p:txBody>
      </p:sp>
      <p:cxnSp>
        <p:nvCxnSpPr>
          <p:cNvPr id="7" name="6 Conector recto"/>
          <p:cNvCxnSpPr>
            <a:stCxn id="8" idx="3"/>
          </p:cNvCxnSpPr>
          <p:nvPr/>
        </p:nvCxnSpPr>
        <p:spPr>
          <a:xfrm flipV="1">
            <a:off x="3855720" y="2971800"/>
            <a:ext cx="1325880" cy="84449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8" idx="3"/>
          </p:cNvCxnSpPr>
          <p:nvPr/>
        </p:nvCxnSpPr>
        <p:spPr>
          <a:xfrm>
            <a:off x="3855720" y="3816295"/>
            <a:ext cx="1325880" cy="3942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a:stCxn id="8" idx="3"/>
          </p:cNvCxnSpPr>
          <p:nvPr/>
        </p:nvCxnSpPr>
        <p:spPr>
          <a:xfrm>
            <a:off x="3855720" y="3816295"/>
            <a:ext cx="1325880" cy="98430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12" name="Rectángulo 11"/>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422723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graphicFrame>
        <p:nvGraphicFramePr>
          <p:cNvPr id="9" name="Tabla 8"/>
          <p:cNvGraphicFramePr>
            <a:graphicFrameLocks noGrp="1"/>
          </p:cNvGraphicFramePr>
          <p:nvPr>
            <p:extLst>
              <p:ext uri="{D42A27DB-BD31-4B8C-83A1-F6EECF244321}">
                <p14:modId xmlns:p14="http://schemas.microsoft.com/office/powerpoint/2010/main" val="2662318981"/>
              </p:ext>
            </p:extLst>
          </p:nvPr>
        </p:nvGraphicFramePr>
        <p:xfrm>
          <a:off x="3505201" y="2651759"/>
          <a:ext cx="8153399" cy="3078480"/>
        </p:xfrm>
        <a:graphic>
          <a:graphicData uri="http://schemas.openxmlformats.org/drawingml/2006/table">
            <a:tbl>
              <a:tblPr bandRow="1">
                <a:tableStyleId>{93296810-A885-4BE3-A3E7-6D5BEEA58F35}</a:tableStyleId>
              </a:tblPr>
              <a:tblGrid>
                <a:gridCol w="892023">
                  <a:extLst>
                    <a:ext uri="{9D8B030D-6E8A-4147-A177-3AD203B41FA5}">
                      <a16:colId xmlns:a16="http://schemas.microsoft.com/office/drawing/2014/main" val="20000"/>
                    </a:ext>
                  </a:extLst>
                </a:gridCol>
                <a:gridCol w="7261376">
                  <a:extLst>
                    <a:ext uri="{9D8B030D-6E8A-4147-A177-3AD203B41FA5}">
                      <a16:colId xmlns:a16="http://schemas.microsoft.com/office/drawing/2014/main" val="20001"/>
                    </a:ext>
                  </a:extLst>
                </a:gridCol>
              </a:tblGrid>
              <a:tr h="576706">
                <a:tc>
                  <a:txBody>
                    <a:bodyPr/>
                    <a:lstStyle/>
                    <a:p>
                      <a:pPr algn="ctr"/>
                      <a:r>
                        <a:rPr lang="es-419" sz="2800" dirty="0"/>
                        <a:t>1</a:t>
                      </a:r>
                      <a:endParaRPr lang="es-ES" sz="2800" b="1" dirty="0">
                        <a:solidFill>
                          <a:schemeClr val="accent6">
                            <a:lumMod val="75000"/>
                          </a:schemeClr>
                        </a:solidFill>
                      </a:endParaRPr>
                    </a:p>
                  </a:txBody>
                  <a:tcPr/>
                </a:tc>
                <a:tc>
                  <a:txBody>
                    <a:bodyPr/>
                    <a:lstStyle/>
                    <a:p>
                      <a:r>
                        <a:rPr lang="es-CL" baseline="0" dirty="0"/>
                        <a:t>Los valores numéricos se muestran con los valores más bajos primero (por ejemplo, de 1 a 999).</a:t>
                      </a:r>
                    </a:p>
                  </a:txBody>
                  <a:tcPr/>
                </a:tc>
                <a:extLst>
                  <a:ext uri="{0D108BD9-81ED-4DB2-BD59-A6C34878D82A}">
                    <a16:rowId xmlns:a16="http://schemas.microsoft.com/office/drawing/2014/main" val="10000"/>
                  </a:ext>
                </a:extLst>
              </a:tr>
              <a:tr h="576706">
                <a:tc>
                  <a:txBody>
                    <a:bodyPr/>
                    <a:lstStyle/>
                    <a:p>
                      <a:pPr algn="ctr"/>
                      <a:r>
                        <a:rPr lang="es-419" sz="2800" dirty="0"/>
                        <a:t>2</a:t>
                      </a:r>
                      <a:endParaRPr lang="es-ES" sz="2800" b="1" dirty="0">
                        <a:solidFill>
                          <a:schemeClr val="accent6">
                            <a:lumMod val="75000"/>
                          </a:schemeClr>
                        </a:solidFill>
                      </a:endParaRPr>
                    </a:p>
                  </a:txBody>
                  <a:tcPr/>
                </a:tc>
                <a:tc>
                  <a:txBody>
                    <a:bodyPr/>
                    <a:lstStyle/>
                    <a:p>
                      <a:r>
                        <a:rPr lang="es-CL" baseline="0" dirty="0"/>
                        <a:t>Los valores de fecha se muestran con el primer valor en primer lugar (por ejemplo, 01-ENE-92 antes de 01-ENE-95).</a:t>
                      </a:r>
                    </a:p>
                  </a:txBody>
                  <a:tcPr/>
                </a:tc>
                <a:extLst>
                  <a:ext uri="{0D108BD9-81ED-4DB2-BD59-A6C34878D82A}">
                    <a16:rowId xmlns:a16="http://schemas.microsoft.com/office/drawing/2014/main" val="10001"/>
                  </a:ext>
                </a:extLst>
              </a:tr>
              <a:tr h="576706">
                <a:tc>
                  <a:txBody>
                    <a:bodyPr/>
                    <a:lstStyle/>
                    <a:p>
                      <a:pPr algn="ctr"/>
                      <a:r>
                        <a:rPr lang="es-419" sz="2800" dirty="0"/>
                        <a:t>3</a:t>
                      </a:r>
                      <a:endParaRPr lang="es-ES" sz="2800" b="1"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Los valores de caracteres se muestran en orden alfabético (por ejemplo, primero la ‘’A’’ y por último la ‘’Z’’).</a:t>
                      </a:r>
                      <a:endParaRPr lang="es-ES" dirty="0"/>
                    </a:p>
                  </a:txBody>
                  <a:tcPr/>
                </a:tc>
                <a:extLst>
                  <a:ext uri="{0D108BD9-81ED-4DB2-BD59-A6C34878D82A}">
                    <a16:rowId xmlns:a16="http://schemas.microsoft.com/office/drawing/2014/main" val="10002"/>
                  </a:ext>
                </a:extLst>
              </a:tr>
              <a:tr h="576706">
                <a:tc>
                  <a:txBody>
                    <a:bodyPr/>
                    <a:lstStyle/>
                    <a:p>
                      <a:pPr algn="ctr"/>
                      <a:r>
                        <a:rPr lang="es-419" sz="2800" dirty="0"/>
                        <a:t>4</a:t>
                      </a:r>
                      <a:endParaRPr lang="es-ES" sz="2800" b="1" dirty="0">
                        <a:solidFill>
                          <a:schemeClr val="accent6">
                            <a:lumMod val="75000"/>
                          </a:schemeClr>
                        </a:solidFill>
                      </a:endParaRPr>
                    </a:p>
                  </a:txBody>
                  <a:tcPr/>
                </a:tc>
                <a:tc>
                  <a:txBody>
                    <a:bodyPr/>
                    <a:lstStyle/>
                    <a:p>
                      <a:r>
                        <a:rPr lang="es-CL" baseline="0" dirty="0"/>
                        <a:t>Los valores nulos se muestran al final para las secuencias ascendentes y al principio para las secuencias descendentes.</a:t>
                      </a:r>
                    </a:p>
                  </a:txBody>
                  <a:tcPr/>
                </a:tc>
                <a:extLst>
                  <a:ext uri="{0D108BD9-81ED-4DB2-BD59-A6C34878D82A}">
                    <a16:rowId xmlns:a16="http://schemas.microsoft.com/office/drawing/2014/main" val="10003"/>
                  </a:ext>
                </a:extLst>
              </a:tr>
              <a:tr h="466857">
                <a:tc>
                  <a:txBody>
                    <a:bodyPr/>
                    <a:lstStyle/>
                    <a:p>
                      <a:pPr algn="ctr"/>
                      <a:r>
                        <a:rPr lang="es-419" sz="2800" dirty="0"/>
                        <a:t>5</a:t>
                      </a:r>
                      <a:endParaRPr lang="es-ES" sz="2800" b="1" dirty="0">
                        <a:solidFill>
                          <a:schemeClr val="accent6">
                            <a:lumMod val="75000"/>
                          </a:schemeClr>
                        </a:solidFill>
                      </a:endParaRPr>
                    </a:p>
                  </a:txBody>
                  <a:tcPr/>
                </a:tc>
                <a:tc>
                  <a:txBody>
                    <a:bodyPr/>
                    <a:lstStyle/>
                    <a:p>
                      <a:r>
                        <a:rPr lang="es-CL" baseline="0" dirty="0"/>
                        <a:t>Se puede ordenar por una columna que no esté en la lista SELECT.</a:t>
                      </a:r>
                    </a:p>
                  </a:txBody>
                  <a:tcPr/>
                </a:tc>
                <a:extLst>
                  <a:ext uri="{0D108BD9-81ED-4DB2-BD59-A6C34878D82A}">
                    <a16:rowId xmlns:a16="http://schemas.microsoft.com/office/drawing/2014/main" val="10004"/>
                  </a:ext>
                </a:extLst>
              </a:tr>
            </a:tbl>
          </a:graphicData>
        </a:graphic>
      </p:graphicFrame>
      <p:sp>
        <p:nvSpPr>
          <p:cNvPr id="6" name="5 CuadroTexto"/>
          <p:cNvSpPr txBox="1"/>
          <p:nvPr/>
        </p:nvSpPr>
        <p:spPr>
          <a:xfrm>
            <a:off x="2644140" y="1678044"/>
            <a:ext cx="6736080" cy="584775"/>
          </a:xfrm>
          <a:prstGeom prst="rect">
            <a:avLst/>
          </a:prstGeom>
          <a:noFill/>
        </p:spPr>
        <p:txBody>
          <a:bodyPr wrap="square" rtlCol="0">
            <a:spAutoFit/>
          </a:bodyPr>
          <a:lstStyle/>
          <a:p>
            <a:r>
              <a:rPr lang="es-CL" sz="3200" dirty="0"/>
              <a:t>Ordenamiento de filas – ORDER BY</a:t>
            </a:r>
          </a:p>
        </p:txBody>
      </p:sp>
      <p:sp>
        <p:nvSpPr>
          <p:cNvPr id="7" name="Rectángulo redondeado 7"/>
          <p:cNvSpPr/>
          <p:nvPr/>
        </p:nvSpPr>
        <p:spPr>
          <a:xfrm>
            <a:off x="396240" y="3273950"/>
            <a:ext cx="1691640" cy="1480930"/>
          </a:xfrm>
          <a:prstGeom prst="round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000" b="1" cap="all" dirty="0"/>
          </a:p>
          <a:p>
            <a:r>
              <a:rPr lang="es-CL" b="1" dirty="0"/>
              <a:t>Orden por defecto ascendente</a:t>
            </a:r>
          </a:p>
          <a:p>
            <a:endParaRPr lang="es-ES" sz="2000" b="1" dirty="0"/>
          </a:p>
        </p:txBody>
      </p:sp>
      <p:cxnSp>
        <p:nvCxnSpPr>
          <p:cNvPr id="12" name="11 Conector recto"/>
          <p:cNvCxnSpPr>
            <a:stCxn id="7" idx="3"/>
          </p:cNvCxnSpPr>
          <p:nvPr/>
        </p:nvCxnSpPr>
        <p:spPr>
          <a:xfrm flipV="1">
            <a:off x="2087880" y="3002280"/>
            <a:ext cx="1325880" cy="101213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a:stCxn id="7" idx="3"/>
          </p:cNvCxnSpPr>
          <p:nvPr/>
        </p:nvCxnSpPr>
        <p:spPr>
          <a:xfrm flipV="1">
            <a:off x="2087880" y="3688080"/>
            <a:ext cx="1402080" cy="32633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7" idx="3"/>
          </p:cNvCxnSpPr>
          <p:nvPr/>
        </p:nvCxnSpPr>
        <p:spPr>
          <a:xfrm>
            <a:off x="2087880" y="4014415"/>
            <a:ext cx="1417320" cy="25278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a:stCxn id="7" idx="3"/>
          </p:cNvCxnSpPr>
          <p:nvPr/>
        </p:nvCxnSpPr>
        <p:spPr>
          <a:xfrm>
            <a:off x="2087880" y="4014415"/>
            <a:ext cx="1371600" cy="90810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7" idx="3"/>
          </p:cNvCxnSpPr>
          <p:nvPr/>
        </p:nvCxnSpPr>
        <p:spPr>
          <a:xfrm>
            <a:off x="2087880" y="4014415"/>
            <a:ext cx="1402080" cy="148722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17" name="Rectángulo 16"/>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356275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8" name="Rectángulo 7"/>
          <p:cNvSpPr/>
          <p:nvPr/>
        </p:nvSpPr>
        <p:spPr>
          <a:xfrm>
            <a:off x="2494910" y="2547794"/>
            <a:ext cx="6951409" cy="1840843"/>
          </a:xfrm>
          <a:prstGeom prst="rect">
            <a:avLst/>
          </a:prstGeom>
          <a:solidFill>
            <a:srgbClr val="A9D18E"/>
          </a:solidFill>
        </p:spPr>
        <p:txBody>
          <a:bodyPr wrap="none" lIns="180000" tIns="180000" rIns="180000" bIns="180000" rtlCol="0">
            <a:spAutoFit/>
          </a:bodyPr>
          <a:lstStyle/>
          <a:p>
            <a:pPr algn="ctr"/>
            <a:r>
              <a:rPr lang="es-CL" sz="2400" dirty="0">
                <a:solidFill>
                  <a:schemeClr val="bg1"/>
                </a:solidFill>
              </a:rPr>
              <a:t>SELECT*| {[DISTINCT] columna | expresión [alias],…}</a:t>
            </a:r>
          </a:p>
          <a:p>
            <a:pPr algn="ctr"/>
            <a:r>
              <a:rPr lang="es-CL" sz="2400" dirty="0">
                <a:solidFill>
                  <a:schemeClr val="bg1"/>
                </a:solidFill>
              </a:rPr>
              <a:t>FROM tabla</a:t>
            </a:r>
          </a:p>
          <a:p>
            <a:pPr algn="ctr"/>
            <a:r>
              <a:rPr lang="es-CL" sz="2400" dirty="0">
                <a:solidFill>
                  <a:schemeClr val="bg1"/>
                </a:solidFill>
              </a:rPr>
              <a:t>[WHERE condición(es)]</a:t>
            </a:r>
          </a:p>
          <a:p>
            <a:pPr algn="ctr"/>
            <a:r>
              <a:rPr lang="es-CL" sz="2400" dirty="0">
                <a:solidFill>
                  <a:schemeClr val="bg1"/>
                </a:solidFill>
              </a:rPr>
              <a:t>[ORDER BY {columna, expresión, alias} [ASC | DESC]];</a:t>
            </a:r>
          </a:p>
        </p:txBody>
      </p:sp>
      <p:sp>
        <p:nvSpPr>
          <p:cNvPr id="6" name="CuadroTexto 5"/>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7" name="Rectángulo 6"/>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426535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8" name="Rectángulo 7"/>
          <p:cNvSpPr/>
          <p:nvPr/>
        </p:nvSpPr>
        <p:spPr>
          <a:xfrm>
            <a:off x="2406082" y="2761154"/>
            <a:ext cx="6687106" cy="2210175"/>
          </a:xfrm>
          <a:prstGeom prst="rect">
            <a:avLst/>
          </a:prstGeom>
          <a:solidFill>
            <a:srgbClr val="A9D18E"/>
          </a:solidFill>
        </p:spPr>
        <p:txBody>
          <a:bodyPr wrap="none" lIns="180000" tIns="180000" rIns="180000" bIns="180000" rtlCol="0">
            <a:spAutoFit/>
          </a:bodyPr>
          <a:lstStyle/>
          <a:p>
            <a:pPr algn="ctr"/>
            <a:r>
              <a:rPr lang="es-CL" sz="2400" dirty="0">
                <a:solidFill>
                  <a:schemeClr val="bg1"/>
                </a:solidFill>
              </a:rPr>
              <a:t>SELECT </a:t>
            </a:r>
            <a:r>
              <a:rPr lang="es-CL" sz="2400" dirty="0" err="1">
                <a:solidFill>
                  <a:schemeClr val="bg1"/>
                </a:solidFill>
              </a:rPr>
              <a:t>IdFab</a:t>
            </a:r>
            <a:r>
              <a:rPr lang="es-CL" sz="2400" dirty="0">
                <a:solidFill>
                  <a:schemeClr val="bg1"/>
                </a:solidFill>
              </a:rPr>
              <a:t>, </a:t>
            </a:r>
            <a:r>
              <a:rPr lang="es-CL" sz="2400" dirty="0" err="1">
                <a:solidFill>
                  <a:schemeClr val="bg1"/>
                </a:solidFill>
              </a:rPr>
              <a:t>IdProducto</a:t>
            </a:r>
            <a:r>
              <a:rPr lang="es-CL" sz="2400" dirty="0">
                <a:solidFill>
                  <a:schemeClr val="bg1"/>
                </a:solidFill>
              </a:rPr>
              <a:t>, </a:t>
            </a:r>
            <a:r>
              <a:rPr lang="es-CL" sz="2400" dirty="0" err="1">
                <a:solidFill>
                  <a:schemeClr val="bg1"/>
                </a:solidFill>
              </a:rPr>
              <a:t>Descripcion</a:t>
            </a:r>
            <a:r>
              <a:rPr lang="es-CL" sz="2400" dirty="0">
                <a:solidFill>
                  <a:schemeClr val="bg1"/>
                </a:solidFill>
              </a:rPr>
              <a:t>, Existencias </a:t>
            </a:r>
          </a:p>
          <a:p>
            <a:pPr algn="ctr"/>
            <a:r>
              <a:rPr lang="es-CL" sz="2400" dirty="0">
                <a:solidFill>
                  <a:schemeClr val="bg1"/>
                </a:solidFill>
              </a:rPr>
              <a:t>FROM Productos </a:t>
            </a:r>
          </a:p>
          <a:p>
            <a:pPr algn="ctr"/>
            <a:r>
              <a:rPr lang="es-CL" sz="2400" dirty="0">
                <a:solidFill>
                  <a:schemeClr val="bg1"/>
                </a:solidFill>
              </a:rPr>
              <a:t>WHERE </a:t>
            </a:r>
            <a:r>
              <a:rPr lang="es-CL" sz="2400" dirty="0" err="1">
                <a:solidFill>
                  <a:schemeClr val="bg1"/>
                </a:solidFill>
              </a:rPr>
              <a:t>IdFab</a:t>
            </a:r>
            <a:r>
              <a:rPr lang="es-CL" sz="2400" dirty="0">
                <a:solidFill>
                  <a:schemeClr val="bg1"/>
                </a:solidFill>
              </a:rPr>
              <a:t>=‘</a:t>
            </a:r>
            <a:r>
              <a:rPr lang="es-CL" sz="2400" dirty="0" err="1">
                <a:solidFill>
                  <a:schemeClr val="bg1"/>
                </a:solidFill>
              </a:rPr>
              <a:t>aci</a:t>
            </a:r>
            <a:r>
              <a:rPr lang="es-CL" sz="2400" dirty="0">
                <a:solidFill>
                  <a:schemeClr val="bg1"/>
                </a:solidFill>
              </a:rPr>
              <a:t>’</a:t>
            </a:r>
          </a:p>
          <a:p>
            <a:pPr algn="ctr"/>
            <a:r>
              <a:rPr lang="es-CL" sz="2400" dirty="0">
                <a:solidFill>
                  <a:schemeClr val="bg1"/>
                </a:solidFill>
              </a:rPr>
              <a:t>ORDER BY </a:t>
            </a:r>
            <a:r>
              <a:rPr lang="es-CL" sz="2400" dirty="0" err="1">
                <a:solidFill>
                  <a:schemeClr val="bg1"/>
                </a:solidFill>
              </a:rPr>
              <a:t>Descripcion</a:t>
            </a:r>
            <a:r>
              <a:rPr lang="es-CL" sz="2400" dirty="0">
                <a:solidFill>
                  <a:schemeClr val="bg1"/>
                </a:solidFill>
              </a:rPr>
              <a:t>;</a:t>
            </a:r>
          </a:p>
          <a:p>
            <a:pPr algn="ctr"/>
            <a:endParaRPr lang="es-CL" sz="2400" dirty="0">
              <a:solidFill>
                <a:schemeClr val="bg1"/>
              </a:solidFill>
            </a:endParaRPr>
          </a:p>
        </p:txBody>
      </p:sp>
      <p:sp>
        <p:nvSpPr>
          <p:cNvPr id="6" name="5 CuadroTexto"/>
          <p:cNvSpPr txBox="1"/>
          <p:nvPr/>
        </p:nvSpPr>
        <p:spPr>
          <a:xfrm>
            <a:off x="1523999" y="2278380"/>
            <a:ext cx="2565115" cy="461665"/>
          </a:xfrm>
          <a:prstGeom prst="rect">
            <a:avLst/>
          </a:prstGeom>
          <a:noFill/>
        </p:spPr>
        <p:txBody>
          <a:bodyPr wrap="square" rtlCol="0">
            <a:spAutoFit/>
          </a:bodyPr>
          <a:lstStyle/>
          <a:p>
            <a:r>
              <a:rPr lang="es-CL" sz="2400" dirty="0"/>
              <a:t>EJEMPLO N° 1</a:t>
            </a:r>
            <a:r>
              <a:rPr lang="es-CL" dirty="0"/>
              <a:t> </a:t>
            </a:r>
          </a:p>
        </p:txBody>
      </p:sp>
      <p:sp>
        <p:nvSpPr>
          <p:cNvPr id="7" name="CuadroTexto 6"/>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9" name="Rectángulo 8"/>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5126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8" name="Rectángulo 7"/>
          <p:cNvSpPr/>
          <p:nvPr/>
        </p:nvSpPr>
        <p:spPr>
          <a:xfrm>
            <a:off x="2418782" y="2772402"/>
            <a:ext cx="6687105" cy="2210175"/>
          </a:xfrm>
          <a:prstGeom prst="rect">
            <a:avLst/>
          </a:prstGeom>
          <a:solidFill>
            <a:srgbClr val="A9D18E"/>
          </a:solidFill>
        </p:spPr>
        <p:txBody>
          <a:bodyPr wrap="none" lIns="180000" tIns="180000" rIns="180000" bIns="180000" rtlCol="0">
            <a:spAutoFit/>
          </a:bodyPr>
          <a:lstStyle/>
          <a:p>
            <a:pPr algn="ctr"/>
            <a:r>
              <a:rPr lang="es-CL" sz="2400" dirty="0">
                <a:solidFill>
                  <a:schemeClr val="bg1"/>
                </a:solidFill>
              </a:rPr>
              <a:t>SELECT </a:t>
            </a:r>
            <a:r>
              <a:rPr lang="es-CL" sz="2400" dirty="0" err="1">
                <a:solidFill>
                  <a:schemeClr val="bg1"/>
                </a:solidFill>
              </a:rPr>
              <a:t>IdFab</a:t>
            </a:r>
            <a:r>
              <a:rPr lang="es-CL" sz="2400" dirty="0">
                <a:solidFill>
                  <a:schemeClr val="bg1"/>
                </a:solidFill>
              </a:rPr>
              <a:t>, </a:t>
            </a:r>
            <a:r>
              <a:rPr lang="es-CL" sz="2400" dirty="0" err="1">
                <a:solidFill>
                  <a:schemeClr val="bg1"/>
                </a:solidFill>
              </a:rPr>
              <a:t>IdProducto</a:t>
            </a:r>
            <a:r>
              <a:rPr lang="es-CL" sz="2400" dirty="0">
                <a:solidFill>
                  <a:schemeClr val="bg1"/>
                </a:solidFill>
              </a:rPr>
              <a:t>, </a:t>
            </a:r>
            <a:r>
              <a:rPr lang="es-CL" sz="2400" dirty="0" err="1">
                <a:solidFill>
                  <a:schemeClr val="bg1"/>
                </a:solidFill>
              </a:rPr>
              <a:t>Descripcion</a:t>
            </a:r>
            <a:r>
              <a:rPr lang="es-CL" sz="2400" dirty="0">
                <a:solidFill>
                  <a:schemeClr val="bg1"/>
                </a:solidFill>
              </a:rPr>
              <a:t>, Existencias </a:t>
            </a:r>
          </a:p>
          <a:p>
            <a:pPr algn="ctr"/>
            <a:r>
              <a:rPr lang="es-CL" sz="2400" dirty="0">
                <a:solidFill>
                  <a:schemeClr val="bg1"/>
                </a:solidFill>
              </a:rPr>
              <a:t>FROM Productos </a:t>
            </a:r>
          </a:p>
          <a:p>
            <a:pPr algn="ctr"/>
            <a:r>
              <a:rPr lang="es-CL" sz="2400" dirty="0">
                <a:solidFill>
                  <a:schemeClr val="bg1"/>
                </a:solidFill>
              </a:rPr>
              <a:t>ORDER BY precios DESC, existencias;</a:t>
            </a:r>
          </a:p>
          <a:p>
            <a:pPr algn="ctr"/>
            <a:endParaRPr lang="es-CL" sz="2400" dirty="0">
              <a:solidFill>
                <a:schemeClr val="bg1"/>
              </a:solidFill>
            </a:endParaRPr>
          </a:p>
          <a:p>
            <a:pPr algn="ctr"/>
            <a:endParaRPr lang="es-CL" sz="2400" dirty="0">
              <a:solidFill>
                <a:schemeClr val="bg1"/>
              </a:solidFill>
            </a:endParaRPr>
          </a:p>
        </p:txBody>
      </p:sp>
      <p:sp>
        <p:nvSpPr>
          <p:cNvPr id="6" name="5 CuadroTexto"/>
          <p:cNvSpPr txBox="1"/>
          <p:nvPr/>
        </p:nvSpPr>
        <p:spPr>
          <a:xfrm>
            <a:off x="1524000" y="2281238"/>
            <a:ext cx="1968186" cy="461665"/>
          </a:xfrm>
          <a:prstGeom prst="rect">
            <a:avLst/>
          </a:prstGeom>
          <a:noFill/>
        </p:spPr>
        <p:txBody>
          <a:bodyPr wrap="square" rtlCol="0">
            <a:spAutoFit/>
          </a:bodyPr>
          <a:lstStyle/>
          <a:p>
            <a:r>
              <a:rPr lang="es-CL" sz="2400" dirty="0"/>
              <a:t>EJEMPLO N° 2</a:t>
            </a:r>
            <a:r>
              <a:rPr lang="es-CL" dirty="0"/>
              <a:t> </a:t>
            </a:r>
          </a:p>
        </p:txBody>
      </p:sp>
      <p:sp>
        <p:nvSpPr>
          <p:cNvPr id="7" name="CuadroTexto 6"/>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9" name="Rectángulo 8"/>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855745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4 Rectángulo"/>
          <p:cNvSpPr/>
          <p:nvPr/>
        </p:nvSpPr>
        <p:spPr>
          <a:xfrm>
            <a:off x="4438650" y="4562386"/>
            <a:ext cx="7524750" cy="646331"/>
          </a:xfrm>
          <a:prstGeom prst="rect">
            <a:avLst/>
          </a:prstGeom>
        </p:spPr>
        <p:txBody>
          <a:bodyPr wrap="square">
            <a:spAutoFit/>
          </a:bodyPr>
          <a:lstStyle/>
          <a:p>
            <a:endParaRPr lang="es-CL" dirty="0"/>
          </a:p>
          <a:p>
            <a:pPr marL="342900" indent="-342900"/>
            <a:endParaRPr lang="es-CL" dirty="0"/>
          </a:p>
        </p:txBody>
      </p:sp>
      <p:sp>
        <p:nvSpPr>
          <p:cNvPr id="6" name="Rectángulo 5"/>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CuadroTexto 8"/>
          <p:cNvSpPr txBox="1"/>
          <p:nvPr/>
        </p:nvSpPr>
        <p:spPr>
          <a:xfrm>
            <a:off x="0" y="4090417"/>
            <a:ext cx="12192000" cy="1323439"/>
          </a:xfrm>
          <a:prstGeom prst="rect">
            <a:avLst/>
          </a:prstGeom>
          <a:noFill/>
        </p:spPr>
        <p:txBody>
          <a:bodyPr wrap="square" rtlCol="0" anchor="ctr">
            <a:spAutoFit/>
          </a:bodyPr>
          <a:lstStyle/>
          <a:p>
            <a:pPr algn="ctr"/>
            <a:r>
              <a:rPr lang="es-CL" sz="4000" i="1" dirty="0">
                <a:solidFill>
                  <a:schemeClr val="bg1"/>
                </a:solidFill>
              </a:rPr>
              <a:t>¿Qué aprendimos en esta clase?</a:t>
            </a:r>
          </a:p>
          <a:p>
            <a:pPr algn="ctr"/>
            <a:endParaRPr lang="es-CL" sz="4000" i="1" dirty="0">
              <a:solidFill>
                <a:schemeClr val="bg1"/>
              </a:solidFill>
            </a:endParaRPr>
          </a:p>
        </p:txBody>
      </p:sp>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
        <p:nvSpPr>
          <p:cNvPr id="7" name="Rectángulo 6"/>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10 Rectángulo"/>
          <p:cNvSpPr/>
          <p:nvPr/>
        </p:nvSpPr>
        <p:spPr>
          <a:xfrm>
            <a:off x="3867723" y="5682734"/>
            <a:ext cx="4391908" cy="923330"/>
          </a:xfrm>
          <a:prstGeom prst="rect">
            <a:avLst/>
          </a:prstGeom>
        </p:spPr>
        <p:txBody>
          <a:bodyPr wrap="none">
            <a:spAutoFit/>
          </a:bodyPr>
          <a:lstStyle/>
          <a:p>
            <a:pPr>
              <a:buFont typeface="Wingdings" pitchFamily="2" charset="2"/>
              <a:buChar char="ü"/>
            </a:pPr>
            <a:r>
              <a:rPr lang="es-CL" b="1" dirty="0">
                <a:solidFill>
                  <a:srgbClr val="0070C0"/>
                </a:solidFill>
              </a:rPr>
              <a:t>Limitación de filas con una selección</a:t>
            </a:r>
          </a:p>
          <a:p>
            <a:pPr>
              <a:buFont typeface="Wingdings" pitchFamily="2" charset="2"/>
              <a:buChar char="ü"/>
            </a:pPr>
            <a:r>
              <a:rPr lang="es-CL" b="1" dirty="0">
                <a:solidFill>
                  <a:srgbClr val="0070C0"/>
                </a:solidFill>
              </a:rPr>
              <a:t>Recuperación de datos de múltiples tablas</a:t>
            </a:r>
          </a:p>
          <a:p>
            <a:pPr>
              <a:buFont typeface="Wingdings" pitchFamily="2" charset="2"/>
              <a:buChar char="ü"/>
            </a:pPr>
            <a:r>
              <a:rPr lang="es-CL" b="1" dirty="0">
                <a:solidFill>
                  <a:srgbClr val="0070C0"/>
                </a:solidFill>
              </a:rPr>
              <a:t>Funciones de grupo</a:t>
            </a:r>
            <a:endParaRPr lang="es-CL" dirty="0"/>
          </a:p>
        </p:txBody>
      </p:sp>
    </p:spTree>
    <p:extLst>
      <p:ext uri="{BB962C8B-B14F-4D97-AF65-F5344CB8AC3E}">
        <p14:creationId xmlns:p14="http://schemas.microsoft.com/office/powerpoint/2010/main" val="255691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2" name="Rectángulo 1"/>
          <p:cNvSpPr/>
          <p:nvPr/>
        </p:nvSpPr>
        <p:spPr>
          <a:xfrm>
            <a:off x="853440" y="1738420"/>
            <a:ext cx="10842374" cy="1969770"/>
          </a:xfrm>
          <a:prstGeom prst="rect">
            <a:avLst/>
          </a:prstGeom>
        </p:spPr>
        <p:txBody>
          <a:bodyPr wrap="square">
            <a:spAutoFit/>
          </a:bodyPr>
          <a:lstStyle/>
          <a:p>
            <a:r>
              <a:rPr lang="es-CL" sz="3200" b="1" dirty="0">
                <a:solidFill>
                  <a:schemeClr val="tx2"/>
                </a:solidFill>
              </a:rPr>
              <a:t>Referencias bibliográficas</a:t>
            </a:r>
          </a:p>
          <a:p>
            <a:endParaRPr lang="es-CL" dirty="0"/>
          </a:p>
          <a:p>
            <a:endParaRPr lang="es-CL" dirty="0"/>
          </a:p>
          <a:p>
            <a:endParaRPr lang="es-CL" dirty="0"/>
          </a:p>
          <a:p>
            <a:r>
              <a:rPr lang="es-CL" dirty="0"/>
              <a:t>Universidad de Granada. (s.f.). </a:t>
            </a:r>
            <a:r>
              <a:rPr lang="es-CL" i="1" dirty="0"/>
              <a:t>Modelado de datos: fundamentos de diseño de bases de datos</a:t>
            </a:r>
            <a:r>
              <a:rPr lang="es-CL" dirty="0"/>
              <a:t>. Recuperado de</a:t>
            </a:r>
          </a:p>
          <a:p>
            <a:r>
              <a:rPr lang="es-CL" dirty="0"/>
              <a:t>http://elvex.ugr.es/idbis/db/docs/intro/C%20Modelado%20de%20datos.pdf</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033" y="1771887"/>
            <a:ext cx="902164" cy="701682"/>
          </a:xfrm>
          <a:prstGeom prst="rect">
            <a:avLst/>
          </a:prstGeom>
        </p:spPr>
      </p:pic>
      <p:sp>
        <p:nvSpPr>
          <p:cNvPr id="5" name="Rectángulo 4"/>
          <p:cNvSpPr/>
          <p:nvPr/>
        </p:nvSpPr>
        <p:spPr>
          <a:xfrm>
            <a:off x="566837" y="1859571"/>
            <a:ext cx="286603" cy="286603"/>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chemeClr val="tx2"/>
              </a:solidFill>
            </a:endParaRPr>
          </a:p>
        </p:txBody>
      </p:sp>
    </p:spTree>
    <p:extLst>
      <p:ext uri="{BB962C8B-B14F-4D97-AF65-F5344CB8AC3E}">
        <p14:creationId xmlns:p14="http://schemas.microsoft.com/office/powerpoint/2010/main" val="350524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4 Rectángulo"/>
          <p:cNvSpPr/>
          <p:nvPr/>
        </p:nvSpPr>
        <p:spPr>
          <a:xfrm>
            <a:off x="4438650" y="4562386"/>
            <a:ext cx="7524750" cy="646331"/>
          </a:xfrm>
          <a:prstGeom prst="rect">
            <a:avLst/>
          </a:prstGeom>
        </p:spPr>
        <p:txBody>
          <a:bodyPr wrap="square">
            <a:spAutoFit/>
          </a:bodyPr>
          <a:lstStyle/>
          <a:p>
            <a:endParaRPr lang="es-CL" dirty="0"/>
          </a:p>
          <a:p>
            <a:pPr marL="342900" indent="-342900"/>
            <a:endParaRPr lang="es-CL" dirty="0"/>
          </a:p>
        </p:txBody>
      </p:sp>
      <p:sp>
        <p:nvSpPr>
          <p:cNvPr id="6" name="Rectángulo 5"/>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CuadroTexto 8"/>
          <p:cNvSpPr txBox="1"/>
          <p:nvPr/>
        </p:nvSpPr>
        <p:spPr>
          <a:xfrm>
            <a:off x="0" y="4090417"/>
            <a:ext cx="12192000" cy="1323439"/>
          </a:xfrm>
          <a:prstGeom prst="rect">
            <a:avLst/>
          </a:prstGeom>
          <a:noFill/>
        </p:spPr>
        <p:txBody>
          <a:bodyPr wrap="square" rtlCol="0" anchor="ctr">
            <a:spAutoFit/>
          </a:bodyPr>
          <a:lstStyle/>
          <a:p>
            <a:pPr algn="ctr"/>
            <a:r>
              <a:rPr lang="es-CL" sz="4000" i="1" dirty="0">
                <a:solidFill>
                  <a:schemeClr val="bg1"/>
                </a:solidFill>
              </a:rPr>
              <a:t>¿Qué aprenderemos en esta clase?</a:t>
            </a:r>
          </a:p>
          <a:p>
            <a:pPr algn="ctr"/>
            <a:endParaRPr lang="es-CL" sz="4000" i="1" dirty="0">
              <a:solidFill>
                <a:schemeClr val="bg1"/>
              </a:solidFill>
            </a:endParaRPr>
          </a:p>
        </p:txBody>
      </p:sp>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
        <p:nvSpPr>
          <p:cNvPr id="7" name="Rectángulo 6"/>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55691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4"/>
          <p:cNvSpPr/>
          <p:nvPr/>
        </p:nvSpPr>
        <p:spPr>
          <a:xfrm>
            <a:off x="3631808" y="4335397"/>
            <a:ext cx="6928198" cy="1471511"/>
          </a:xfrm>
          <a:prstGeom prst="rect">
            <a:avLst/>
          </a:prstGeom>
          <a:solidFill>
            <a:srgbClr val="A9D18E"/>
          </a:solidFill>
        </p:spPr>
        <p:txBody>
          <a:bodyPr wrap="none" lIns="180000" tIns="180000" rIns="180000" bIns="180000" rtlCol="0">
            <a:spAutoFit/>
          </a:bodyPr>
          <a:lstStyle/>
          <a:p>
            <a:pPr algn="ctr"/>
            <a:r>
              <a:rPr lang="es-CL" sz="2400" dirty="0">
                <a:solidFill>
                  <a:schemeClr val="bg1"/>
                </a:solidFill>
              </a:rPr>
              <a:t>SELECT * | {[DISTINCT columna | expresión [alias],…}</a:t>
            </a:r>
          </a:p>
          <a:p>
            <a:pPr algn="ctr"/>
            <a:r>
              <a:rPr lang="es-CL" sz="2400" dirty="0">
                <a:solidFill>
                  <a:schemeClr val="bg1"/>
                </a:solidFill>
              </a:rPr>
              <a:t>FROM tabla </a:t>
            </a:r>
          </a:p>
          <a:p>
            <a:pPr algn="ctr"/>
            <a:r>
              <a:rPr lang="es-CL" sz="2400" dirty="0">
                <a:solidFill>
                  <a:schemeClr val="bg1"/>
                </a:solidFill>
              </a:rPr>
              <a:t>[WHERE condición(es)];</a:t>
            </a:r>
          </a:p>
        </p:txBody>
      </p:sp>
      <p:sp>
        <p:nvSpPr>
          <p:cNvPr id="9" name="Rectángulo redondeado 8"/>
          <p:cNvSpPr/>
          <p:nvPr/>
        </p:nvSpPr>
        <p:spPr>
          <a:xfrm>
            <a:off x="1682288" y="2214941"/>
            <a:ext cx="2184861" cy="976213"/>
          </a:xfrm>
          <a:prstGeom prst="round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a:solidFill>
                <a:schemeClr val="tx1"/>
              </a:solidFill>
            </a:endParaRPr>
          </a:p>
        </p:txBody>
      </p:sp>
      <p:graphicFrame>
        <p:nvGraphicFramePr>
          <p:cNvPr id="12" name="Tabla 4"/>
          <p:cNvGraphicFramePr>
            <a:graphicFrameLocks noGrp="1"/>
          </p:cNvGraphicFramePr>
          <p:nvPr>
            <p:extLst>
              <p:ext uri="{D42A27DB-BD31-4B8C-83A1-F6EECF244321}">
                <p14:modId xmlns:p14="http://schemas.microsoft.com/office/powerpoint/2010/main" val="3246486842"/>
              </p:ext>
            </p:extLst>
          </p:nvPr>
        </p:nvGraphicFramePr>
        <p:xfrm>
          <a:off x="4979669" y="1698632"/>
          <a:ext cx="3674473" cy="2220969"/>
        </p:xfrm>
        <a:graphic>
          <a:graphicData uri="http://schemas.openxmlformats.org/drawingml/2006/table">
            <a:tbl>
              <a:tblPr bandRow="1">
                <a:tableStyleId>{5C22544A-7EE6-4342-B048-85BDC9FD1C3A}</a:tableStyleId>
              </a:tblPr>
              <a:tblGrid>
                <a:gridCol w="3674473">
                  <a:extLst>
                    <a:ext uri="{9D8B030D-6E8A-4147-A177-3AD203B41FA5}">
                      <a16:colId xmlns:a16="http://schemas.microsoft.com/office/drawing/2014/main" val="20000"/>
                    </a:ext>
                  </a:extLst>
                </a:gridCol>
              </a:tblGrid>
              <a:tr h="691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Nombre de la columna</a:t>
                      </a:r>
                    </a:p>
                  </a:txBody>
                  <a:tcPr>
                    <a:solidFill>
                      <a:srgbClr val="E2F0D9"/>
                    </a:solidFill>
                  </a:tcPr>
                </a:tc>
                <a:extLst>
                  <a:ext uri="{0D108BD9-81ED-4DB2-BD59-A6C34878D82A}">
                    <a16:rowId xmlns:a16="http://schemas.microsoft.com/office/drawing/2014/main" val="10000"/>
                  </a:ext>
                </a:extLst>
              </a:tr>
              <a:tr h="838045">
                <a:tc>
                  <a:txBody>
                    <a:bodyPr/>
                    <a:lstStyle/>
                    <a:p>
                      <a:endParaRPr lang="es-ES" dirty="0">
                        <a:solidFill>
                          <a:schemeClr val="tx1"/>
                        </a:solidFill>
                      </a:endParaRPr>
                    </a:p>
                    <a:p>
                      <a:r>
                        <a:rPr lang="es-ES" dirty="0">
                          <a:solidFill>
                            <a:schemeClr val="tx1"/>
                          </a:solidFill>
                        </a:rPr>
                        <a:t>Condición</a:t>
                      </a:r>
                      <a:r>
                        <a:rPr lang="es-ES" baseline="0" dirty="0">
                          <a:solidFill>
                            <a:schemeClr val="tx1"/>
                          </a:solidFill>
                        </a:rPr>
                        <a:t> de comparación</a:t>
                      </a:r>
                      <a:endParaRPr lang="es-ES" dirty="0">
                        <a:solidFill>
                          <a:schemeClr val="tx1"/>
                        </a:solidFill>
                      </a:endParaRPr>
                    </a:p>
                  </a:txBody>
                  <a:tcPr>
                    <a:solidFill>
                      <a:srgbClr val="F1F8EC"/>
                    </a:solidFill>
                  </a:tcPr>
                </a:tc>
                <a:extLst>
                  <a:ext uri="{0D108BD9-81ED-4DB2-BD59-A6C34878D82A}">
                    <a16:rowId xmlns:a16="http://schemas.microsoft.com/office/drawing/2014/main" val="10001"/>
                  </a:ext>
                </a:extLst>
              </a:tr>
              <a:tr h="691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Nombre de la columna constante o lista de valores</a:t>
                      </a:r>
                    </a:p>
                  </a:txBody>
                  <a:tcPr>
                    <a:solidFill>
                      <a:srgbClr val="E2F0D9"/>
                    </a:solidFill>
                  </a:tcPr>
                </a:tc>
                <a:extLst>
                  <a:ext uri="{0D108BD9-81ED-4DB2-BD59-A6C34878D82A}">
                    <a16:rowId xmlns:a16="http://schemas.microsoft.com/office/drawing/2014/main" val="10002"/>
                  </a:ext>
                </a:extLst>
              </a:tr>
            </a:tbl>
          </a:graphicData>
        </a:graphic>
      </p:graphicFrame>
      <p:sp>
        <p:nvSpPr>
          <p:cNvPr id="13" name="12 CuadroTexto"/>
          <p:cNvSpPr txBox="1"/>
          <p:nvPr/>
        </p:nvSpPr>
        <p:spPr>
          <a:xfrm>
            <a:off x="1837458" y="2378902"/>
            <a:ext cx="1874520" cy="646331"/>
          </a:xfrm>
          <a:prstGeom prst="rect">
            <a:avLst/>
          </a:prstGeom>
          <a:noFill/>
        </p:spPr>
        <p:txBody>
          <a:bodyPr wrap="square" rtlCol="0">
            <a:spAutoFit/>
          </a:bodyPr>
          <a:lstStyle/>
          <a:p>
            <a:r>
              <a:rPr lang="es-CL" dirty="0"/>
              <a:t>Elementos de la condición WHERE</a:t>
            </a:r>
          </a:p>
        </p:txBody>
      </p:sp>
      <p:cxnSp>
        <p:nvCxnSpPr>
          <p:cNvPr id="15" name="14 Conector recto"/>
          <p:cNvCxnSpPr>
            <a:stCxn id="9" idx="3"/>
          </p:cNvCxnSpPr>
          <p:nvPr/>
        </p:nvCxnSpPr>
        <p:spPr>
          <a:xfrm flipV="1">
            <a:off x="3867149" y="1956714"/>
            <a:ext cx="1112521" cy="746334"/>
          </a:xfrm>
          <a:prstGeom prst="line">
            <a:avLst/>
          </a:prstGeom>
        </p:spPr>
        <p:style>
          <a:lnRef idx="1">
            <a:schemeClr val="dk1"/>
          </a:lnRef>
          <a:fillRef idx="0">
            <a:schemeClr val="dk1"/>
          </a:fillRef>
          <a:effectRef idx="0">
            <a:schemeClr val="dk1"/>
          </a:effectRef>
          <a:fontRef idx="minor">
            <a:schemeClr val="tx1"/>
          </a:fontRef>
        </p:style>
      </p:cxnSp>
      <p:cxnSp>
        <p:nvCxnSpPr>
          <p:cNvPr id="17" name="16 Conector recto"/>
          <p:cNvCxnSpPr>
            <a:stCxn id="9" idx="3"/>
          </p:cNvCxnSpPr>
          <p:nvPr/>
        </p:nvCxnSpPr>
        <p:spPr>
          <a:xfrm>
            <a:off x="3867149" y="2703048"/>
            <a:ext cx="1127761" cy="0"/>
          </a:xfrm>
          <a:prstGeom prst="line">
            <a:avLst/>
          </a:prstGeom>
        </p:spPr>
        <p:style>
          <a:lnRef idx="1">
            <a:schemeClr val="dk1"/>
          </a:lnRef>
          <a:fillRef idx="0">
            <a:schemeClr val="dk1"/>
          </a:fillRef>
          <a:effectRef idx="0">
            <a:schemeClr val="dk1"/>
          </a:effectRef>
          <a:fontRef idx="minor">
            <a:schemeClr val="tx1"/>
          </a:fontRef>
        </p:style>
      </p:cxnSp>
      <p:cxnSp>
        <p:nvCxnSpPr>
          <p:cNvPr id="19" name="18 Conector recto"/>
          <p:cNvCxnSpPr>
            <a:stCxn id="9" idx="3"/>
          </p:cNvCxnSpPr>
          <p:nvPr/>
        </p:nvCxnSpPr>
        <p:spPr>
          <a:xfrm>
            <a:off x="3867149" y="2703048"/>
            <a:ext cx="1127761" cy="1051986"/>
          </a:xfrm>
          <a:prstGeom prst="line">
            <a:avLst/>
          </a:prstGeom>
        </p:spPr>
        <p:style>
          <a:lnRef idx="1">
            <a:schemeClr val="dk1"/>
          </a:lnRef>
          <a:fillRef idx="0">
            <a:schemeClr val="dk1"/>
          </a:fillRef>
          <a:effectRef idx="0">
            <a:schemeClr val="dk1"/>
          </a:effectRef>
          <a:fontRef idx="minor">
            <a:schemeClr val="tx1"/>
          </a:fontRef>
        </p:style>
      </p:cxnSp>
      <p:sp>
        <p:nvSpPr>
          <p:cNvPr id="2" name="Rectángulo 1"/>
          <p:cNvSpPr/>
          <p:nvPr/>
        </p:nvSpPr>
        <p:spPr>
          <a:xfrm>
            <a:off x="0" y="5956515"/>
            <a:ext cx="12192000" cy="904414"/>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lIns="972000" rtlCol="0" anchor="ctr"/>
          <a:lstStyle/>
          <a:p>
            <a:r>
              <a:rPr lang="es-CL" b="1" dirty="0"/>
              <a:t>Importante: </a:t>
            </a:r>
          </a:p>
          <a:p>
            <a:r>
              <a:rPr lang="es-CL" dirty="0"/>
              <a:t>Una cláusula WHERE es una condición que se debe cumplir, e inmediatamente después le sigue la cláusula FROM.</a:t>
            </a:r>
          </a:p>
        </p:txBody>
      </p:sp>
      <p:sp>
        <p:nvSpPr>
          <p:cNvPr id="3" name="CuadroTexto 2"/>
          <p:cNvSpPr txBox="1"/>
          <p:nvPr/>
        </p:nvSpPr>
        <p:spPr>
          <a:xfrm>
            <a:off x="668879" y="4628846"/>
            <a:ext cx="3198270" cy="369332"/>
          </a:xfrm>
          <a:prstGeom prst="rect">
            <a:avLst/>
          </a:prstGeom>
          <a:noFill/>
        </p:spPr>
        <p:txBody>
          <a:bodyPr wrap="square" rtlCol="0">
            <a:spAutoFit/>
          </a:bodyPr>
          <a:lstStyle/>
          <a:p>
            <a:r>
              <a:rPr lang="es-CL" dirty="0"/>
              <a:t>¿Cuál es su sintaxis?</a:t>
            </a:r>
          </a:p>
        </p:txBody>
      </p:sp>
      <p:sp>
        <p:nvSpPr>
          <p:cNvPr id="7" name="Cheurón 6"/>
          <p:cNvSpPr/>
          <p:nvPr/>
        </p:nvSpPr>
        <p:spPr>
          <a:xfrm>
            <a:off x="2774718" y="4641429"/>
            <a:ext cx="308225" cy="369332"/>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4" name="CuadroTexto 13"/>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16" name="Rectángulo 15"/>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681" y="6122639"/>
            <a:ext cx="381042" cy="550394"/>
          </a:xfrm>
          <a:prstGeom prst="rect">
            <a:avLst/>
          </a:prstGeom>
        </p:spPr>
      </p:pic>
    </p:spTree>
    <p:extLst>
      <p:ext uri="{BB962C8B-B14F-4D97-AF65-F5344CB8AC3E}">
        <p14:creationId xmlns:p14="http://schemas.microsoft.com/office/powerpoint/2010/main" val="396095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9" name="Rectángulo 8"/>
          <p:cNvSpPr/>
          <p:nvPr/>
        </p:nvSpPr>
        <p:spPr>
          <a:xfrm>
            <a:off x="553275" y="2038343"/>
            <a:ext cx="9911771" cy="732848"/>
          </a:xfrm>
          <a:prstGeom prst="rect">
            <a:avLst/>
          </a:prstGeom>
          <a:solidFill>
            <a:srgbClr val="A9D18E"/>
          </a:solidFill>
        </p:spPr>
        <p:txBody>
          <a:bodyPr wrap="none" lIns="180000" tIns="180000" rIns="180000" bIns="180000" rtlCol="0">
            <a:spAutoFit/>
          </a:bodyPr>
          <a:lstStyle/>
          <a:p>
            <a:pPr algn="ctr"/>
            <a:r>
              <a:rPr lang="es-CL" sz="2400" dirty="0">
                <a:solidFill>
                  <a:schemeClr val="bg1"/>
                </a:solidFill>
              </a:rPr>
              <a:t>SELECT </a:t>
            </a:r>
            <a:r>
              <a:rPr lang="es-CL" sz="2400" dirty="0" err="1">
                <a:solidFill>
                  <a:schemeClr val="bg1"/>
                </a:solidFill>
              </a:rPr>
              <a:t>IdFab</a:t>
            </a:r>
            <a:r>
              <a:rPr lang="es-CL" sz="2400" dirty="0">
                <a:solidFill>
                  <a:schemeClr val="bg1"/>
                </a:solidFill>
              </a:rPr>
              <a:t>, </a:t>
            </a:r>
            <a:r>
              <a:rPr lang="es-CL" sz="2400" dirty="0" err="1">
                <a:solidFill>
                  <a:schemeClr val="bg1"/>
                </a:solidFill>
              </a:rPr>
              <a:t>IdProducto</a:t>
            </a:r>
            <a:r>
              <a:rPr lang="es-CL" sz="2400" dirty="0">
                <a:solidFill>
                  <a:schemeClr val="bg1"/>
                </a:solidFill>
              </a:rPr>
              <a:t>, </a:t>
            </a:r>
            <a:r>
              <a:rPr lang="es-CL" sz="2400" dirty="0" err="1">
                <a:solidFill>
                  <a:schemeClr val="bg1"/>
                </a:solidFill>
              </a:rPr>
              <a:t>Descripcion</a:t>
            </a:r>
            <a:r>
              <a:rPr lang="es-CL" sz="2400" dirty="0">
                <a:solidFill>
                  <a:schemeClr val="bg1"/>
                </a:solidFill>
              </a:rPr>
              <a:t>, Precios, Existencias FROM Productos;</a:t>
            </a:r>
          </a:p>
        </p:txBody>
      </p:sp>
      <p:sp>
        <p:nvSpPr>
          <p:cNvPr id="10" name="Flecha derecha 9"/>
          <p:cNvSpPr/>
          <p:nvPr/>
        </p:nvSpPr>
        <p:spPr>
          <a:xfrm>
            <a:off x="2926080" y="3877503"/>
            <a:ext cx="1080654" cy="1030779"/>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4"/>
          <a:stretch>
            <a:fillRect/>
          </a:stretch>
        </p:blipFill>
        <p:spPr>
          <a:xfrm>
            <a:off x="5280313" y="3411990"/>
            <a:ext cx="4457700" cy="2352675"/>
          </a:xfrm>
          <a:prstGeom prst="rect">
            <a:avLst/>
          </a:prstGeom>
        </p:spPr>
      </p:pic>
      <p:sp>
        <p:nvSpPr>
          <p:cNvPr id="7" name="CuadroTexto 6"/>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11" name="Rectángulo 10"/>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111053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4"/>
          <p:cNvSpPr/>
          <p:nvPr/>
        </p:nvSpPr>
        <p:spPr>
          <a:xfrm>
            <a:off x="973729" y="1846755"/>
            <a:ext cx="9704214" cy="1102179"/>
          </a:xfrm>
          <a:prstGeom prst="rect">
            <a:avLst/>
          </a:prstGeom>
          <a:solidFill>
            <a:srgbClr val="A9D18E"/>
          </a:solidFill>
        </p:spPr>
        <p:txBody>
          <a:bodyPr wrap="none" lIns="180000" tIns="180000" rIns="180000" bIns="180000" rtlCol="0">
            <a:spAutoFit/>
          </a:bodyPr>
          <a:lstStyle/>
          <a:p>
            <a:pPr algn="ctr"/>
            <a:r>
              <a:rPr lang="es-CL" sz="2400" dirty="0">
                <a:solidFill>
                  <a:schemeClr val="bg1"/>
                </a:solidFill>
              </a:rPr>
              <a:t>SELECT </a:t>
            </a:r>
            <a:r>
              <a:rPr lang="es-CL" sz="2400" dirty="0" err="1">
                <a:solidFill>
                  <a:schemeClr val="bg1"/>
                </a:solidFill>
              </a:rPr>
              <a:t>IdFab</a:t>
            </a:r>
            <a:r>
              <a:rPr lang="es-CL" sz="2400" dirty="0">
                <a:solidFill>
                  <a:schemeClr val="bg1"/>
                </a:solidFill>
              </a:rPr>
              <a:t>, </a:t>
            </a:r>
            <a:r>
              <a:rPr lang="es-CL" sz="2400" dirty="0" err="1">
                <a:solidFill>
                  <a:schemeClr val="bg1"/>
                </a:solidFill>
              </a:rPr>
              <a:t>IdProducto</a:t>
            </a:r>
            <a:r>
              <a:rPr lang="es-CL" sz="2400" dirty="0">
                <a:solidFill>
                  <a:schemeClr val="bg1"/>
                </a:solidFill>
              </a:rPr>
              <a:t>, </a:t>
            </a:r>
            <a:r>
              <a:rPr lang="es-CL" sz="2400" dirty="0" err="1">
                <a:solidFill>
                  <a:schemeClr val="bg1"/>
                </a:solidFill>
              </a:rPr>
              <a:t>Descripcion</a:t>
            </a:r>
            <a:r>
              <a:rPr lang="es-CL" sz="2400" dirty="0">
                <a:solidFill>
                  <a:schemeClr val="bg1"/>
                </a:solidFill>
              </a:rPr>
              <a:t>, Precio, Existencias FROM Productos</a:t>
            </a:r>
          </a:p>
          <a:p>
            <a:pPr algn="ctr"/>
            <a:r>
              <a:rPr lang="es-CL" sz="2400" dirty="0">
                <a:solidFill>
                  <a:schemeClr val="bg1"/>
                </a:solidFill>
              </a:rPr>
              <a:t>WHERE </a:t>
            </a:r>
            <a:r>
              <a:rPr lang="es-CL" sz="2400" dirty="0" err="1">
                <a:solidFill>
                  <a:schemeClr val="bg1"/>
                </a:solidFill>
              </a:rPr>
              <a:t>IdFab</a:t>
            </a:r>
            <a:r>
              <a:rPr lang="es-CL" sz="2400" dirty="0">
                <a:solidFill>
                  <a:schemeClr val="bg1"/>
                </a:solidFill>
              </a:rPr>
              <a:t>=‘</a:t>
            </a:r>
            <a:r>
              <a:rPr lang="es-CL" sz="2400" dirty="0" err="1">
                <a:solidFill>
                  <a:schemeClr val="bg1"/>
                </a:solidFill>
              </a:rPr>
              <a:t>aci</a:t>
            </a:r>
            <a:r>
              <a:rPr lang="es-CL" sz="2400" dirty="0">
                <a:solidFill>
                  <a:schemeClr val="bg1"/>
                </a:solidFill>
              </a:rPr>
              <a:t>’;</a:t>
            </a:r>
          </a:p>
        </p:txBody>
      </p:sp>
      <p:pic>
        <p:nvPicPr>
          <p:cNvPr id="2" name="Imagen 1"/>
          <p:cNvPicPr>
            <a:picLocks noChangeAspect="1"/>
          </p:cNvPicPr>
          <p:nvPr/>
        </p:nvPicPr>
        <p:blipFill>
          <a:blip r:embed="rId4"/>
          <a:stretch>
            <a:fillRect/>
          </a:stretch>
        </p:blipFill>
        <p:spPr>
          <a:xfrm>
            <a:off x="4134561" y="3348202"/>
            <a:ext cx="7460200" cy="2763037"/>
          </a:xfrm>
          <a:prstGeom prst="rect">
            <a:avLst/>
          </a:prstGeom>
        </p:spPr>
      </p:pic>
      <p:sp>
        <p:nvSpPr>
          <p:cNvPr id="10" name="Flecha derecha 9"/>
          <p:cNvSpPr/>
          <p:nvPr/>
        </p:nvSpPr>
        <p:spPr>
          <a:xfrm>
            <a:off x="2302626" y="4212743"/>
            <a:ext cx="1080654" cy="1030779"/>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1" name="Título 1"/>
          <p:cNvSpPr txBox="1">
            <a:spLocks/>
          </p:cNvSpPr>
          <p:nvPr/>
        </p:nvSpPr>
        <p:spPr>
          <a:xfrm>
            <a:off x="2301240" y="67939"/>
            <a:ext cx="9718964" cy="805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419" sz="3200" b="1" cap="all" dirty="0">
                <a:solidFill>
                  <a:schemeClr val="bg1"/>
                </a:solidFill>
              </a:rPr>
              <a:t>Recuperación de datos mediante sentencia Select</a:t>
            </a:r>
          </a:p>
        </p:txBody>
      </p:sp>
      <p:sp>
        <p:nvSpPr>
          <p:cNvPr id="8" name="7 Elipse"/>
          <p:cNvSpPr/>
          <p:nvPr/>
        </p:nvSpPr>
        <p:spPr>
          <a:xfrm>
            <a:off x="4099560" y="3627120"/>
            <a:ext cx="1219200" cy="26060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CuadroTexto 8"/>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13" name="Rectángulo 12"/>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96719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4"/>
          <p:cNvSpPr/>
          <p:nvPr/>
        </p:nvSpPr>
        <p:spPr>
          <a:xfrm>
            <a:off x="821329" y="1587674"/>
            <a:ext cx="9704214" cy="1102179"/>
          </a:xfrm>
          <a:prstGeom prst="rect">
            <a:avLst/>
          </a:prstGeom>
          <a:solidFill>
            <a:srgbClr val="A9D18E"/>
          </a:solidFill>
        </p:spPr>
        <p:txBody>
          <a:bodyPr wrap="none" lIns="180000" tIns="180000" rIns="180000" bIns="180000" rtlCol="0">
            <a:spAutoFit/>
          </a:bodyPr>
          <a:lstStyle/>
          <a:p>
            <a:pPr algn="ctr"/>
            <a:r>
              <a:rPr lang="es-CL" sz="2400" dirty="0">
                <a:solidFill>
                  <a:schemeClr val="bg1"/>
                </a:solidFill>
              </a:rPr>
              <a:t>SELECT </a:t>
            </a:r>
            <a:r>
              <a:rPr lang="es-CL" sz="2400" dirty="0" err="1">
                <a:solidFill>
                  <a:schemeClr val="bg1"/>
                </a:solidFill>
              </a:rPr>
              <a:t>IdFab</a:t>
            </a:r>
            <a:r>
              <a:rPr lang="es-CL" sz="2400" dirty="0">
                <a:solidFill>
                  <a:schemeClr val="bg1"/>
                </a:solidFill>
              </a:rPr>
              <a:t>, </a:t>
            </a:r>
            <a:r>
              <a:rPr lang="es-CL" sz="2400" dirty="0" err="1">
                <a:solidFill>
                  <a:schemeClr val="bg1"/>
                </a:solidFill>
              </a:rPr>
              <a:t>IdProducto</a:t>
            </a:r>
            <a:r>
              <a:rPr lang="es-CL" sz="2400" dirty="0">
                <a:solidFill>
                  <a:schemeClr val="bg1"/>
                </a:solidFill>
              </a:rPr>
              <a:t>, </a:t>
            </a:r>
            <a:r>
              <a:rPr lang="es-CL" sz="2400" dirty="0" err="1">
                <a:solidFill>
                  <a:schemeClr val="bg1"/>
                </a:solidFill>
              </a:rPr>
              <a:t>Descripcion</a:t>
            </a:r>
            <a:r>
              <a:rPr lang="es-CL" sz="2400" dirty="0">
                <a:solidFill>
                  <a:schemeClr val="bg1"/>
                </a:solidFill>
              </a:rPr>
              <a:t>, Precio, Existencias FROM Productos</a:t>
            </a:r>
          </a:p>
          <a:p>
            <a:pPr algn="ctr"/>
            <a:r>
              <a:rPr lang="es-CL" sz="2400" dirty="0">
                <a:solidFill>
                  <a:schemeClr val="bg1"/>
                </a:solidFill>
              </a:rPr>
              <a:t>WHERE </a:t>
            </a:r>
            <a:r>
              <a:rPr lang="es-CL" sz="2400" dirty="0" err="1">
                <a:solidFill>
                  <a:schemeClr val="bg1"/>
                </a:solidFill>
              </a:rPr>
              <a:t>IdFab</a:t>
            </a:r>
            <a:r>
              <a:rPr lang="es-CL" sz="2400" dirty="0">
                <a:solidFill>
                  <a:schemeClr val="bg1"/>
                </a:solidFill>
              </a:rPr>
              <a:t>=‘ACI’;</a:t>
            </a:r>
          </a:p>
        </p:txBody>
      </p:sp>
      <p:sp>
        <p:nvSpPr>
          <p:cNvPr id="8" name="Rectángulo redondeado 7"/>
          <p:cNvSpPr/>
          <p:nvPr/>
        </p:nvSpPr>
        <p:spPr>
          <a:xfrm>
            <a:off x="4245033" y="4386470"/>
            <a:ext cx="4189615" cy="720316"/>
          </a:xfrm>
          <a:prstGeom prst="roundRect">
            <a:avLst/>
          </a:prstGeom>
          <a:solidFill>
            <a:srgbClr val="38572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s-ES" sz="2000" b="1" dirty="0"/>
              <a:t>Caso sensible de semántica en la condición WHERE</a:t>
            </a:r>
          </a:p>
        </p:txBody>
      </p:sp>
      <p:sp>
        <p:nvSpPr>
          <p:cNvPr id="9" name="Título 1"/>
          <p:cNvSpPr>
            <a:spLocks noGrp="1"/>
          </p:cNvSpPr>
          <p:nvPr>
            <p:ph type="title"/>
          </p:nvPr>
        </p:nvSpPr>
        <p:spPr>
          <a:xfrm>
            <a:off x="2301240" y="67939"/>
            <a:ext cx="9718964" cy="805056"/>
          </a:xfrm>
        </p:spPr>
        <p:txBody>
          <a:bodyPr>
            <a:normAutofit/>
          </a:bodyPr>
          <a:lstStyle/>
          <a:p>
            <a:r>
              <a:rPr lang="es-419" sz="3200" b="1" cap="all" dirty="0">
                <a:solidFill>
                  <a:schemeClr val="bg1"/>
                </a:solidFill>
              </a:rPr>
              <a:t>Recuperación de datos mediante sentencia Select</a:t>
            </a:r>
          </a:p>
        </p:txBody>
      </p:sp>
      <p:sp>
        <p:nvSpPr>
          <p:cNvPr id="6" name="Flecha derecha 9"/>
          <p:cNvSpPr/>
          <p:nvPr/>
        </p:nvSpPr>
        <p:spPr>
          <a:xfrm>
            <a:off x="2302626" y="4212743"/>
            <a:ext cx="1080654" cy="1030779"/>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7" name="6 Elipse"/>
          <p:cNvSpPr/>
          <p:nvPr/>
        </p:nvSpPr>
        <p:spPr>
          <a:xfrm>
            <a:off x="6096000" y="2112412"/>
            <a:ext cx="868680" cy="457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CuadroTexto 9"/>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12" name="Rectángulo 11"/>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374267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1828632599"/>
              </p:ext>
            </p:extLst>
          </p:nvPr>
        </p:nvGraphicFramePr>
        <p:xfrm>
          <a:off x="5386648" y="2116771"/>
          <a:ext cx="4443152" cy="4012324"/>
        </p:xfrm>
        <a:graphic>
          <a:graphicData uri="http://schemas.openxmlformats.org/drawingml/2006/table">
            <a:tbl>
              <a:tblPr bandRow="1">
                <a:tableStyleId>{93296810-A885-4BE3-A3E7-6D5BEEA58F35}</a:tableStyleId>
              </a:tblPr>
              <a:tblGrid>
                <a:gridCol w="701384">
                  <a:extLst>
                    <a:ext uri="{9D8B030D-6E8A-4147-A177-3AD203B41FA5}">
                      <a16:colId xmlns:a16="http://schemas.microsoft.com/office/drawing/2014/main" val="20000"/>
                    </a:ext>
                  </a:extLst>
                </a:gridCol>
                <a:gridCol w="3741768">
                  <a:extLst>
                    <a:ext uri="{9D8B030D-6E8A-4147-A177-3AD203B41FA5}">
                      <a16:colId xmlns:a16="http://schemas.microsoft.com/office/drawing/2014/main" val="20001"/>
                    </a:ext>
                  </a:extLst>
                </a:gridCol>
              </a:tblGrid>
              <a:tr h="524969">
                <a:tc>
                  <a:txBody>
                    <a:bodyPr/>
                    <a:lstStyle/>
                    <a:p>
                      <a:pPr algn="ctr"/>
                      <a:r>
                        <a:rPr lang="es-419" sz="2800" dirty="0"/>
                        <a:t>=</a:t>
                      </a:r>
                      <a:endParaRPr lang="es-ES" sz="2800" b="1"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Igual que</a:t>
                      </a:r>
                    </a:p>
                  </a:txBody>
                  <a:tcPr/>
                </a:tc>
                <a:extLst>
                  <a:ext uri="{0D108BD9-81ED-4DB2-BD59-A6C34878D82A}">
                    <a16:rowId xmlns:a16="http://schemas.microsoft.com/office/drawing/2014/main" val="10000"/>
                  </a:ext>
                </a:extLst>
              </a:tr>
              <a:tr h="524969">
                <a:tc>
                  <a:txBody>
                    <a:bodyPr/>
                    <a:lstStyle/>
                    <a:p>
                      <a:pPr algn="ctr"/>
                      <a:r>
                        <a:rPr lang="es-419" sz="2800" dirty="0"/>
                        <a:t>&lt;</a:t>
                      </a:r>
                      <a:endParaRPr lang="es-ES" sz="2800" b="1"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Menor que</a:t>
                      </a:r>
                      <a:endParaRPr lang="es-ES" dirty="0"/>
                    </a:p>
                  </a:txBody>
                  <a:tcPr/>
                </a:tc>
                <a:extLst>
                  <a:ext uri="{0D108BD9-81ED-4DB2-BD59-A6C34878D82A}">
                    <a16:rowId xmlns:a16="http://schemas.microsoft.com/office/drawing/2014/main" val="10001"/>
                  </a:ext>
                </a:extLst>
              </a:tr>
              <a:tr h="637465">
                <a:tc>
                  <a:txBody>
                    <a:bodyPr/>
                    <a:lstStyle/>
                    <a:p>
                      <a:pPr algn="ctr"/>
                      <a:r>
                        <a:rPr lang="es-419" sz="2800" dirty="0"/>
                        <a:t>&gt;</a:t>
                      </a:r>
                      <a:endParaRPr lang="es-ES" sz="2800" b="1"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Mayor que</a:t>
                      </a:r>
                    </a:p>
                    <a:p>
                      <a:endParaRPr lang="es-ES" dirty="0"/>
                    </a:p>
                  </a:txBody>
                  <a:tcPr/>
                </a:tc>
                <a:extLst>
                  <a:ext uri="{0D108BD9-81ED-4DB2-BD59-A6C34878D82A}">
                    <a16:rowId xmlns:a16="http://schemas.microsoft.com/office/drawing/2014/main" val="10002"/>
                  </a:ext>
                </a:extLst>
              </a:tr>
              <a:tr h="774102">
                <a:tc>
                  <a:txBody>
                    <a:bodyPr/>
                    <a:lstStyle/>
                    <a:p>
                      <a:pPr algn="ctr"/>
                      <a:r>
                        <a:rPr lang="es-419" sz="2800" dirty="0"/>
                        <a:t>&lt;=</a:t>
                      </a:r>
                      <a:endParaRPr lang="es-ES" sz="2800" b="1"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Menor o igual que</a:t>
                      </a:r>
                    </a:p>
                  </a:txBody>
                  <a:tcPr/>
                </a:tc>
                <a:extLst>
                  <a:ext uri="{0D108BD9-81ED-4DB2-BD59-A6C34878D82A}">
                    <a16:rowId xmlns:a16="http://schemas.microsoft.com/office/drawing/2014/main" val="10003"/>
                  </a:ext>
                </a:extLst>
              </a:tr>
              <a:tr h="774102">
                <a:tc>
                  <a:txBody>
                    <a:bodyPr/>
                    <a:lstStyle/>
                    <a:p>
                      <a:pPr algn="ctr"/>
                      <a:r>
                        <a:rPr lang="es-419" sz="2800" dirty="0"/>
                        <a:t>&gt;=</a:t>
                      </a:r>
                      <a:endParaRPr lang="es-ES" sz="2800" b="1"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Mayor o igual que</a:t>
                      </a:r>
                    </a:p>
                    <a:p>
                      <a:endParaRPr lang="es-ES" dirty="0"/>
                    </a:p>
                  </a:txBody>
                  <a:tcPr/>
                </a:tc>
                <a:extLst>
                  <a:ext uri="{0D108BD9-81ED-4DB2-BD59-A6C34878D82A}">
                    <a16:rowId xmlns:a16="http://schemas.microsoft.com/office/drawing/2014/main" val="10004"/>
                  </a:ext>
                </a:extLst>
              </a:tr>
              <a:tr h="774102">
                <a:tc>
                  <a:txBody>
                    <a:bodyPr/>
                    <a:lstStyle/>
                    <a:p>
                      <a:pPr algn="ctr"/>
                      <a:r>
                        <a:rPr lang="es-419" sz="2800" dirty="0"/>
                        <a:t>&lt;&gt;</a:t>
                      </a:r>
                      <a:endParaRPr lang="es-ES" sz="2800" b="1" dirty="0">
                        <a:solidFill>
                          <a:schemeClr val="accent6">
                            <a:lumMod val="75000"/>
                          </a:schemeClr>
                        </a:solidFill>
                      </a:endParaRPr>
                    </a:p>
                  </a:txBody>
                  <a:tcPr/>
                </a:tc>
                <a:tc>
                  <a:txBody>
                    <a:bodyPr/>
                    <a:lstStyle/>
                    <a:p>
                      <a:r>
                        <a:rPr lang="es-CL" baseline="0" dirty="0"/>
                        <a:t>Distinto que</a:t>
                      </a:r>
                    </a:p>
                  </a:txBody>
                  <a:tcPr/>
                </a:tc>
                <a:extLst>
                  <a:ext uri="{0D108BD9-81ED-4DB2-BD59-A6C34878D82A}">
                    <a16:rowId xmlns:a16="http://schemas.microsoft.com/office/drawing/2014/main" val="10005"/>
                  </a:ext>
                </a:extLst>
              </a:tr>
            </a:tbl>
          </a:graphicData>
        </a:graphic>
      </p:graphicFrame>
      <p:sp>
        <p:nvSpPr>
          <p:cNvPr id="6" name="Rectángulo redondeado 5"/>
          <p:cNvSpPr/>
          <p:nvPr/>
        </p:nvSpPr>
        <p:spPr>
          <a:xfrm>
            <a:off x="1813560" y="3380630"/>
            <a:ext cx="2026920" cy="1648570"/>
          </a:xfrm>
          <a:prstGeom prst="round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000" b="1" dirty="0"/>
              <a:t>Relacionales  de comparación</a:t>
            </a:r>
            <a:endParaRPr lang="es-ES" sz="2000" b="1" dirty="0"/>
          </a:p>
        </p:txBody>
      </p:sp>
      <p:cxnSp>
        <p:nvCxnSpPr>
          <p:cNvPr id="9" name="8 Conector recto"/>
          <p:cNvCxnSpPr>
            <a:stCxn id="6" idx="3"/>
          </p:cNvCxnSpPr>
          <p:nvPr/>
        </p:nvCxnSpPr>
        <p:spPr>
          <a:xfrm flipV="1">
            <a:off x="3840480" y="2407921"/>
            <a:ext cx="1493520" cy="1796994"/>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6" idx="3"/>
          </p:cNvCxnSpPr>
          <p:nvPr/>
        </p:nvCxnSpPr>
        <p:spPr>
          <a:xfrm flipV="1">
            <a:off x="3840480" y="2971801"/>
            <a:ext cx="1508760" cy="1233114"/>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a:stCxn id="6" idx="3"/>
          </p:cNvCxnSpPr>
          <p:nvPr/>
        </p:nvCxnSpPr>
        <p:spPr>
          <a:xfrm flipV="1">
            <a:off x="3840480" y="3611881"/>
            <a:ext cx="1508760" cy="593034"/>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a:stCxn id="6" idx="3"/>
          </p:cNvCxnSpPr>
          <p:nvPr/>
        </p:nvCxnSpPr>
        <p:spPr>
          <a:xfrm>
            <a:off x="3840480" y="4204915"/>
            <a:ext cx="1524000" cy="13848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6" idx="3"/>
          </p:cNvCxnSpPr>
          <p:nvPr/>
        </p:nvCxnSpPr>
        <p:spPr>
          <a:xfrm>
            <a:off x="3840480" y="4204915"/>
            <a:ext cx="1539240" cy="85476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6" idx="3"/>
          </p:cNvCxnSpPr>
          <p:nvPr/>
        </p:nvCxnSpPr>
        <p:spPr>
          <a:xfrm>
            <a:off x="3840480" y="4204915"/>
            <a:ext cx="1508760" cy="160152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14" name="Rectángulo 13"/>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82505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914446476"/>
              </p:ext>
            </p:extLst>
          </p:nvPr>
        </p:nvGraphicFramePr>
        <p:xfrm>
          <a:off x="5364479" y="2619690"/>
          <a:ext cx="6126481" cy="2988786"/>
        </p:xfrm>
        <a:graphic>
          <a:graphicData uri="http://schemas.openxmlformats.org/drawingml/2006/table">
            <a:tbl>
              <a:tblPr bandRow="1">
                <a:tableStyleId>{93296810-A885-4BE3-A3E7-6D5BEEA58F35}</a:tableStyleId>
              </a:tblPr>
              <a:tblGrid>
                <a:gridCol w="3434891">
                  <a:extLst>
                    <a:ext uri="{9D8B030D-6E8A-4147-A177-3AD203B41FA5}">
                      <a16:colId xmlns:a16="http://schemas.microsoft.com/office/drawing/2014/main" val="20000"/>
                    </a:ext>
                  </a:extLst>
                </a:gridCol>
                <a:gridCol w="2691590">
                  <a:extLst>
                    <a:ext uri="{9D8B030D-6E8A-4147-A177-3AD203B41FA5}">
                      <a16:colId xmlns:a16="http://schemas.microsoft.com/office/drawing/2014/main" val="20001"/>
                    </a:ext>
                  </a:extLst>
                </a:gridCol>
              </a:tblGrid>
              <a:tr h="691462">
                <a:tc>
                  <a:txBody>
                    <a:bodyPr/>
                    <a:lstStyle/>
                    <a:p>
                      <a:pPr algn="ctr"/>
                      <a:r>
                        <a:rPr lang="es-419" sz="2800" dirty="0"/>
                        <a:t>BETWEEN</a:t>
                      </a:r>
                      <a:r>
                        <a:rPr lang="es-419" sz="2800" baseline="0" dirty="0"/>
                        <a:t>.. AND ..</a:t>
                      </a:r>
                      <a:endParaRPr lang="es-ES" sz="2800" b="1"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Entre dos valores</a:t>
                      </a:r>
                    </a:p>
                  </a:txBody>
                  <a:tcPr/>
                </a:tc>
                <a:extLst>
                  <a:ext uri="{0D108BD9-81ED-4DB2-BD59-A6C34878D82A}">
                    <a16:rowId xmlns:a16="http://schemas.microsoft.com/office/drawing/2014/main" val="10000"/>
                  </a:ext>
                </a:extLst>
              </a:tr>
              <a:tr h="691462">
                <a:tc>
                  <a:txBody>
                    <a:bodyPr/>
                    <a:lstStyle/>
                    <a:p>
                      <a:pPr algn="ctr"/>
                      <a:r>
                        <a:rPr lang="es-419" sz="2800" dirty="0"/>
                        <a:t>IN</a:t>
                      </a:r>
                      <a:endParaRPr lang="es-ES" sz="2800" b="1"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Coincide con alguno dentro del grupo</a:t>
                      </a:r>
                      <a:endParaRPr lang="es-ES" dirty="0"/>
                    </a:p>
                  </a:txBody>
                  <a:tcPr/>
                </a:tc>
                <a:extLst>
                  <a:ext uri="{0D108BD9-81ED-4DB2-BD59-A6C34878D82A}">
                    <a16:rowId xmlns:a16="http://schemas.microsoft.com/office/drawing/2014/main" val="10001"/>
                  </a:ext>
                </a:extLst>
              </a:tr>
              <a:tr h="838045">
                <a:tc>
                  <a:txBody>
                    <a:bodyPr/>
                    <a:lstStyle/>
                    <a:p>
                      <a:pPr algn="ctr"/>
                      <a:r>
                        <a:rPr lang="es-419" sz="2800" dirty="0"/>
                        <a:t>LIKE</a:t>
                      </a:r>
                      <a:endParaRPr lang="es-ES" sz="2800" b="1"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Coincide con algún patrón dado</a:t>
                      </a:r>
                    </a:p>
                    <a:p>
                      <a:endParaRPr lang="es-ES" dirty="0"/>
                    </a:p>
                  </a:txBody>
                  <a:tcPr/>
                </a:tc>
                <a:extLst>
                  <a:ext uri="{0D108BD9-81ED-4DB2-BD59-A6C34878D82A}">
                    <a16:rowId xmlns:a16="http://schemas.microsoft.com/office/drawing/2014/main" val="10002"/>
                  </a:ext>
                </a:extLst>
              </a:tr>
              <a:tr h="691462">
                <a:tc>
                  <a:txBody>
                    <a:bodyPr/>
                    <a:lstStyle/>
                    <a:p>
                      <a:pPr algn="ctr"/>
                      <a:r>
                        <a:rPr lang="es-419" sz="2800" dirty="0"/>
                        <a:t>IS</a:t>
                      </a:r>
                      <a:r>
                        <a:rPr lang="es-419" sz="2800" baseline="0" dirty="0"/>
                        <a:t> NULL</a:t>
                      </a:r>
                      <a:endParaRPr lang="es-ES" sz="2800" b="1"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Si el valor del dato es nulo</a:t>
                      </a:r>
                    </a:p>
                  </a:txBody>
                  <a:tcPr/>
                </a:tc>
                <a:extLst>
                  <a:ext uri="{0D108BD9-81ED-4DB2-BD59-A6C34878D82A}">
                    <a16:rowId xmlns:a16="http://schemas.microsoft.com/office/drawing/2014/main" val="10003"/>
                  </a:ext>
                </a:extLst>
              </a:tr>
            </a:tbl>
          </a:graphicData>
        </a:graphic>
      </p:graphicFrame>
      <p:sp>
        <p:nvSpPr>
          <p:cNvPr id="6" name="Rectángulo redondeado 5"/>
          <p:cNvSpPr/>
          <p:nvPr/>
        </p:nvSpPr>
        <p:spPr>
          <a:xfrm>
            <a:off x="1859280" y="3243470"/>
            <a:ext cx="1981200" cy="1709530"/>
          </a:xfrm>
          <a:prstGeom prst="round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000" b="1" dirty="0"/>
              <a:t>Relacionales  de comparación</a:t>
            </a:r>
            <a:endParaRPr lang="es-ES" sz="2000" b="1" dirty="0"/>
          </a:p>
        </p:txBody>
      </p:sp>
      <p:cxnSp>
        <p:nvCxnSpPr>
          <p:cNvPr id="9" name="8 Conector recto"/>
          <p:cNvCxnSpPr>
            <a:stCxn id="6" idx="3"/>
          </p:cNvCxnSpPr>
          <p:nvPr/>
        </p:nvCxnSpPr>
        <p:spPr>
          <a:xfrm flipV="1">
            <a:off x="3840480" y="2956561"/>
            <a:ext cx="1508760" cy="1141674"/>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6" idx="3"/>
          </p:cNvCxnSpPr>
          <p:nvPr/>
        </p:nvCxnSpPr>
        <p:spPr>
          <a:xfrm flipV="1">
            <a:off x="3840480" y="3825241"/>
            <a:ext cx="1508760" cy="272994"/>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a:stCxn id="6" idx="3"/>
          </p:cNvCxnSpPr>
          <p:nvPr/>
        </p:nvCxnSpPr>
        <p:spPr>
          <a:xfrm>
            <a:off x="3840480" y="4098235"/>
            <a:ext cx="1508760" cy="53472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a:stCxn id="6" idx="3"/>
          </p:cNvCxnSpPr>
          <p:nvPr/>
        </p:nvCxnSpPr>
        <p:spPr>
          <a:xfrm>
            <a:off x="3840480" y="4098235"/>
            <a:ext cx="1493520" cy="1220525"/>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14" name="Rectángulo 13"/>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253792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3" name="Rectángulo redondeado 2"/>
          <p:cNvSpPr/>
          <p:nvPr/>
        </p:nvSpPr>
        <p:spPr>
          <a:xfrm>
            <a:off x="831273" y="1985977"/>
            <a:ext cx="4189615" cy="526077"/>
          </a:xfrm>
          <a:prstGeom prst="round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800" b="1" dirty="0"/>
              <a:t>OPERADOR – BETWEEN</a:t>
            </a:r>
          </a:p>
        </p:txBody>
      </p:sp>
      <p:sp>
        <p:nvSpPr>
          <p:cNvPr id="8" name="Rectángulo 7"/>
          <p:cNvSpPr/>
          <p:nvPr/>
        </p:nvSpPr>
        <p:spPr>
          <a:xfrm>
            <a:off x="831273" y="2704664"/>
            <a:ext cx="9830018" cy="1102179"/>
          </a:xfrm>
          <a:prstGeom prst="rect">
            <a:avLst/>
          </a:prstGeom>
          <a:solidFill>
            <a:srgbClr val="A9D18E"/>
          </a:solidFill>
        </p:spPr>
        <p:txBody>
          <a:bodyPr wrap="none" lIns="180000" tIns="180000" rIns="180000" bIns="180000" rtlCol="0">
            <a:spAutoFit/>
          </a:bodyPr>
          <a:lstStyle/>
          <a:p>
            <a:pPr algn="ctr"/>
            <a:r>
              <a:rPr lang="es-CL" sz="2400" dirty="0">
                <a:solidFill>
                  <a:schemeClr val="bg1"/>
                </a:solidFill>
              </a:rPr>
              <a:t>SELECT </a:t>
            </a:r>
            <a:r>
              <a:rPr lang="es-CL" sz="2400" dirty="0" err="1">
                <a:solidFill>
                  <a:schemeClr val="bg1"/>
                </a:solidFill>
              </a:rPr>
              <a:t>IdFab</a:t>
            </a:r>
            <a:r>
              <a:rPr lang="es-CL" sz="2400" dirty="0">
                <a:solidFill>
                  <a:schemeClr val="bg1"/>
                </a:solidFill>
              </a:rPr>
              <a:t>, </a:t>
            </a:r>
            <a:r>
              <a:rPr lang="es-CL" sz="2400" dirty="0" err="1">
                <a:solidFill>
                  <a:schemeClr val="bg1"/>
                </a:solidFill>
              </a:rPr>
              <a:t>IdProducto</a:t>
            </a:r>
            <a:r>
              <a:rPr lang="es-CL" sz="2400" dirty="0">
                <a:solidFill>
                  <a:schemeClr val="bg1"/>
                </a:solidFill>
              </a:rPr>
              <a:t>, </a:t>
            </a:r>
            <a:r>
              <a:rPr lang="es-CL" sz="2400" dirty="0" err="1">
                <a:solidFill>
                  <a:schemeClr val="bg1"/>
                </a:solidFill>
              </a:rPr>
              <a:t>Descripcion</a:t>
            </a:r>
            <a:r>
              <a:rPr lang="es-CL" sz="2400" dirty="0">
                <a:solidFill>
                  <a:schemeClr val="bg1"/>
                </a:solidFill>
              </a:rPr>
              <a:t>, Precios, Existencias FROM Productos</a:t>
            </a:r>
          </a:p>
          <a:p>
            <a:pPr algn="ctr"/>
            <a:r>
              <a:rPr lang="es-CL" sz="2400" dirty="0">
                <a:solidFill>
                  <a:schemeClr val="bg1"/>
                </a:solidFill>
              </a:rPr>
              <a:t>WHERE Precios BETWEEN 100 and 500;</a:t>
            </a:r>
          </a:p>
        </p:txBody>
      </p:sp>
      <p:sp>
        <p:nvSpPr>
          <p:cNvPr id="7" name="CuadroTexto 6"/>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Limitación de filas con una selección</a:t>
            </a:r>
          </a:p>
        </p:txBody>
      </p:sp>
      <p:sp>
        <p:nvSpPr>
          <p:cNvPr id="9" name="Rectángulo 8"/>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42485158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96708DD91543546AD12204098C89772" ma:contentTypeVersion="6" ma:contentTypeDescription="Crear nuevo documento." ma:contentTypeScope="" ma:versionID="d089fe28a85e2dabd80ff7e3a4bd6295">
  <xsd:schema xmlns:xsd="http://www.w3.org/2001/XMLSchema" xmlns:xs="http://www.w3.org/2001/XMLSchema" xmlns:p="http://schemas.microsoft.com/office/2006/metadata/properties" xmlns:ns2="a150fe00-1c53-46dc-80fb-b2dbdb01b085" targetNamespace="http://schemas.microsoft.com/office/2006/metadata/properties" ma:root="true" ma:fieldsID="a84bb8936301433f857d1fe2e5f94ee9" ns2:_="">
    <xsd:import namespace="a150fe00-1c53-46dc-80fb-b2dbdb01b085"/>
    <xsd:element name="properties">
      <xsd:complexType>
        <xsd:sequence>
          <xsd:element name="documentManagement">
            <xsd:complexType>
              <xsd:all>
                <xsd:element ref="ns2:Estado" minOccurs="0"/>
                <xsd:element ref="ns2:Asignado_x0020_a" minOccurs="0"/>
                <xsd:element ref="ns2:Fecha_x0020_de_x0020_Vencimient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50fe00-1c53-46dc-80fb-b2dbdb01b085" elementFormDefault="qualified">
    <xsd:import namespace="http://schemas.microsoft.com/office/2006/documentManagement/types"/>
    <xsd:import namespace="http://schemas.microsoft.com/office/infopath/2007/PartnerControls"/>
    <xsd:element name="Estado" ma:index="8" nillable="true" ma:displayName="Estado" ma:default="En Desarrollo" ma:format="Dropdown" ma:internalName="Estado">
      <xsd:simpleType>
        <xsd:restriction base="dms:Choice">
          <xsd:enumeration value="En Desarrollo"/>
          <xsd:enumeration value="En Edición"/>
          <xsd:enumeration value="Edición OK"/>
          <xsd:enumeration value="En Diseño Gráfico"/>
          <xsd:enumeration value="Diseño Gráfico OK"/>
          <xsd:enumeration value="Finalizado"/>
        </xsd:restriction>
      </xsd:simpleType>
    </xsd:element>
    <xsd:element name="Asignado_x0020_a" ma:index="9" nillable="true" ma:displayName="Asignado a" ma:list="UserInfo" ma:SharePointGroup="0" ma:internalName="Asignado_x0020_a"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echa_x0020_de_x0020_Vencimiento" ma:index="10" nillable="true" ma:displayName="Fecha de Vencimiento" ma:format="DateOnly" ma:internalName="Fecha_x0020_de_x0020_Vencimiento">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stado xmlns="a150fe00-1c53-46dc-80fb-b2dbdb01b085">Edición OK</Estado>
    <Fecha_x0020_de_x0020_Vencimiento xmlns="a150fe00-1c53-46dc-80fb-b2dbdb01b085" xsi:nil="true"/>
    <Asignado_x0020_a xmlns="a150fe00-1c53-46dc-80fb-b2dbdb01b085">
      <UserInfo>
        <DisplayName>Brenda Aguilar Bastías</DisplayName>
        <AccountId>7412</AccountId>
        <AccountType/>
      </UserInfo>
    </Asignado_x0020_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B7FEEE-24E0-4CAE-98E3-A1294B8BFE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50fe00-1c53-46dc-80fb-b2dbdb01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955DA8-47D5-4E7E-8378-CCD58827318A}">
  <ds:schemaRefs>
    <ds:schemaRef ds:uri="http://www.w3.org/XML/1998/namespace"/>
    <ds:schemaRef ds:uri="http://schemas.microsoft.com/office/2006/documentManagement/types"/>
    <ds:schemaRef ds:uri="http://schemas.microsoft.com/office/infopath/2007/PartnerControls"/>
    <ds:schemaRef ds:uri="http://purl.org/dc/elements/1.1/"/>
    <ds:schemaRef ds:uri="http://purl.org/dc/terms/"/>
    <ds:schemaRef ds:uri="http://purl.org/dc/dcmitype/"/>
    <ds:schemaRef ds:uri="http://schemas.openxmlformats.org/package/2006/metadata/core-properties"/>
    <ds:schemaRef ds:uri="a150fe00-1c53-46dc-80fb-b2dbdb01b085"/>
    <ds:schemaRef ds:uri="http://schemas.microsoft.com/office/2006/metadata/properties"/>
  </ds:schemaRefs>
</ds:datastoreItem>
</file>

<file path=customXml/itemProps3.xml><?xml version="1.0" encoding="utf-8"?>
<ds:datastoreItem xmlns:ds="http://schemas.openxmlformats.org/officeDocument/2006/customXml" ds:itemID="{C86AA999-6A6D-4D8F-9487-6F79F660E0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5401</TotalTime>
  <Words>2288</Words>
  <Application>Microsoft Office PowerPoint</Application>
  <PresentationFormat>Panorámica</PresentationFormat>
  <Paragraphs>324</Paragraphs>
  <Slides>18</Slides>
  <Notes>18</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18</vt:i4>
      </vt:variant>
    </vt:vector>
  </HeadingPairs>
  <TitlesOfParts>
    <vt:vector size="26" baseType="lpstr">
      <vt:lpstr>Arial</vt:lpstr>
      <vt:lpstr>Calibri</vt:lpstr>
      <vt:lpstr>Calibri Light</vt:lpstr>
      <vt:lpstr>Myriad pro</vt:lpstr>
      <vt:lpstr>Wingdings</vt:lpstr>
      <vt:lpstr>Tema de Office</vt:lpstr>
      <vt:lpstr>1_Tema de Office</vt:lpstr>
      <vt:lpstr>2_Tema de Office</vt:lpstr>
      <vt:lpstr>Presentación de PowerPoint</vt:lpstr>
      <vt:lpstr>Presentación de PowerPoint</vt:lpstr>
      <vt:lpstr>Presentación de PowerPoint</vt:lpstr>
      <vt:lpstr>Presentación de PowerPoint</vt:lpstr>
      <vt:lpstr>Presentación de PowerPoint</vt:lpstr>
      <vt:lpstr>Recuperación de datos mediante sentencia Select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 --</dc:creator>
  <cp:lastModifiedBy>JOCELYN GONZALEZ CORTES</cp:lastModifiedBy>
  <cp:revision>441</cp:revision>
  <dcterms:created xsi:type="dcterms:W3CDTF">2017-05-09T02:54:13Z</dcterms:created>
  <dcterms:modified xsi:type="dcterms:W3CDTF">2021-07-07T01:21:55Z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0x010100696708DD91543546AD12204098C89772</vt:lpwstr>
  </property>
</Properties>
</file>