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2" r:id="rId6"/>
  </p:sldMasterIdLst>
  <p:notesMasterIdLst>
    <p:notesMasterId r:id="rId32"/>
  </p:notesMasterIdLst>
  <p:sldIdLst>
    <p:sldId id="381" r:id="rId7"/>
    <p:sldId id="382"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15" r:id="rId30"/>
    <p:sldId id="317"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Robledo Espejo" initials="BRE" lastIdx="1" clrIdx="0">
    <p:extLst>
      <p:ext uri="{19B8F6BF-5375-455C-9EA6-DF929625EA0E}">
        <p15:presenceInfo xmlns:p15="http://schemas.microsoft.com/office/powerpoint/2012/main" userId="S-1-5-21-1538672992-175319928-926709054-1446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A69"/>
    <a:srgbClr val="FA7564"/>
    <a:srgbClr val="5AB2B2"/>
    <a:srgbClr val="A4D5D4"/>
    <a:srgbClr val="DAEEEE"/>
    <a:srgbClr val="449492"/>
    <a:srgbClr val="FB9C8F"/>
    <a:srgbClr val="F95E49"/>
    <a:srgbClr val="4AA2A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2" autoAdjust="0"/>
    <p:restoredTop sz="81132" autoAdjust="0"/>
  </p:normalViewPr>
  <p:slideViewPr>
    <p:cSldViewPr snapToGrid="0">
      <p:cViewPr varScale="1">
        <p:scale>
          <a:sx n="85" d="100"/>
          <a:sy n="85" d="100"/>
        </p:scale>
        <p:origin x="375" y="51"/>
      </p:cViewPr>
      <p:guideLst>
        <p:guide orient="horz" pos="1094"/>
        <p:guide pos="3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B76A5-0B03-4682-B1BD-001B5FB71B44}" type="datetimeFigureOut">
              <a:rPr lang="es-ES" smtClean="0"/>
              <a:pPr/>
              <a:t>06/07/2021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2AC7-833F-42A5-81B5-DAA72BB25EDC}" type="slidenum">
              <a:rPr lang="es-ES" smtClean="0"/>
              <a:pPr/>
              <a:t>‹Nº›</a:t>
            </a:fld>
            <a:endParaRPr lang="es-ES" dirty="0"/>
          </a:p>
        </p:txBody>
      </p:sp>
    </p:spTree>
    <p:extLst>
      <p:ext uri="{BB962C8B-B14F-4D97-AF65-F5344CB8AC3E}">
        <p14:creationId xmlns:p14="http://schemas.microsoft.com/office/powerpoint/2010/main" val="119876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a:t>
            </a:fld>
            <a:endParaRPr lang="es-ES" dirty="0"/>
          </a:p>
        </p:txBody>
      </p:sp>
    </p:spTree>
    <p:extLst>
      <p:ext uri="{BB962C8B-B14F-4D97-AF65-F5344CB8AC3E}">
        <p14:creationId xmlns:p14="http://schemas.microsoft.com/office/powerpoint/2010/main" val="1067320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baseline="0" dirty="0"/>
              <a:t>Nota al docente:</a:t>
            </a:r>
          </a:p>
          <a:p>
            <a:endParaRPr lang="es-CL" baseline="0" dirty="0"/>
          </a:p>
          <a:p>
            <a:r>
              <a:rPr lang="es-CL" baseline="0" dirty="0"/>
              <a:t>Para corregir el error anterior, la consulta debe escribirse de la siguiente forma:</a:t>
            </a:r>
            <a:endParaRPr lang="es-CL" sz="1400" baseline="0" dirty="0"/>
          </a:p>
          <a:p>
            <a:endParaRPr lang="es-CL" sz="1400" baseline="0" dirty="0"/>
          </a:p>
          <a:p>
            <a:r>
              <a:rPr lang="es-CL" sz="1400" baseline="0" dirty="0"/>
              <a:t>SELECT *</a:t>
            </a:r>
          </a:p>
          <a:p>
            <a:r>
              <a:rPr lang="es-CL" sz="1400" baseline="0" dirty="0"/>
              <a:t>FROM Empleados, Oficinas </a:t>
            </a:r>
          </a:p>
          <a:p>
            <a:r>
              <a:rPr lang="es-CL" sz="1400" baseline="0" dirty="0"/>
              <a:t>WHERE </a:t>
            </a:r>
            <a:r>
              <a:rPr lang="es-CL" sz="1400" baseline="0" dirty="0" err="1"/>
              <a:t>Empleados.oficina</a:t>
            </a:r>
            <a:r>
              <a:rPr lang="es-CL" sz="1400" baseline="0" dirty="0"/>
              <a:t> = </a:t>
            </a:r>
            <a:r>
              <a:rPr lang="es-CL" sz="1400" baseline="0" dirty="0" err="1"/>
              <a:t>Oficinas.oficina</a:t>
            </a:r>
            <a:r>
              <a:rPr lang="es-CL" sz="1400" baseline="0" dirty="0"/>
              <a:t>;</a:t>
            </a:r>
          </a:p>
          <a:p>
            <a:endParaRPr lang="es-CL" sz="1400" baseline="0" dirty="0"/>
          </a:p>
          <a:p>
            <a:r>
              <a:rPr lang="es-CL" sz="1400" baseline="0" dirty="0"/>
              <a:t>Podrás notar que cuando nos referimos a un ítem, lo precedemos ahora con el nombre de la entidad de donde se hace referencia. Es decir, cuando vemos “</a:t>
            </a:r>
            <a:r>
              <a:rPr lang="es-CL" sz="1400" baseline="0" dirty="0" err="1"/>
              <a:t>empleados.oficina</a:t>
            </a:r>
            <a:r>
              <a:rPr lang="es-CL" sz="1400" baseline="0" dirty="0"/>
              <a:t>”, usamos la estructura “&lt;entidad&gt;.&lt;ítem&gt;”, la cual siempre es separada por medio de un . (punto)</a:t>
            </a:r>
          </a:p>
          <a:p>
            <a:endParaRPr lang="es-CL" sz="140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10</a:t>
            </a:fld>
            <a:endParaRPr lang="es-ES"/>
          </a:p>
        </p:txBody>
      </p:sp>
    </p:spTree>
    <p:extLst>
      <p:ext uri="{BB962C8B-B14F-4D97-AF65-F5344CB8AC3E}">
        <p14:creationId xmlns:p14="http://schemas.microsoft.com/office/powerpoint/2010/main" val="277555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p>
          <a:p>
            <a:endParaRPr lang="es-CL" dirty="0"/>
          </a:p>
          <a:p>
            <a:r>
              <a:rPr lang="es-CL" dirty="0"/>
              <a:t>Otra forma</a:t>
            </a:r>
            <a:r>
              <a:rPr lang="es-CL" baseline="0" dirty="0"/>
              <a:t> de escribir la misma sentencia anterior es:</a:t>
            </a:r>
          </a:p>
          <a:p>
            <a:endParaRPr lang="es-CL" baseline="0" dirty="0"/>
          </a:p>
          <a:p>
            <a:r>
              <a:rPr lang="es-CL" baseline="0" dirty="0"/>
              <a:t>SELECT *</a:t>
            </a:r>
          </a:p>
          <a:p>
            <a:r>
              <a:rPr lang="es-CL" baseline="0" dirty="0"/>
              <a:t>FROM Empleados E, Oficinas O </a:t>
            </a:r>
          </a:p>
          <a:p>
            <a:r>
              <a:rPr lang="es-CL" baseline="0" dirty="0"/>
              <a:t>WHERE </a:t>
            </a:r>
            <a:r>
              <a:rPr lang="es-CL" baseline="0" dirty="0" err="1"/>
              <a:t>E.Oficina</a:t>
            </a:r>
            <a:r>
              <a:rPr lang="es-CL" baseline="0" dirty="0"/>
              <a:t>=</a:t>
            </a:r>
            <a:r>
              <a:rPr lang="es-CL" baseline="0" dirty="0" err="1"/>
              <a:t>O.oficina</a:t>
            </a:r>
            <a:r>
              <a:rPr lang="es-CL" baseline="0" dirty="0"/>
              <a:t>:</a:t>
            </a:r>
          </a:p>
          <a:p>
            <a:endParaRPr lang="es-CL" baseline="0" dirty="0"/>
          </a:p>
          <a:p>
            <a:r>
              <a:rPr lang="es-CL" baseline="0" dirty="0"/>
              <a:t>Ahora estamos usando un alias para el nombre de las entidades (o tabla) usadas.</a:t>
            </a:r>
          </a:p>
          <a:p>
            <a:r>
              <a:rPr lang="es-CL" baseline="0" dirty="0"/>
              <a:t>Se definen los alias a continuación del nombre de la tabla, pudiendo ser el alias de uno o más caracteres. </a:t>
            </a:r>
          </a:p>
          <a:p>
            <a:endParaRPr lang="es-CL" baseline="0" dirty="0"/>
          </a:p>
          <a:p>
            <a:r>
              <a:rPr lang="es-CL" baseline="0" dirty="0"/>
              <a:t>Todos estos ejemplos muestran consultas que por lo común se conocen como “consultas de equivalencia” (</a:t>
            </a:r>
            <a:r>
              <a:rPr lang="es-CL" baseline="0" dirty="0" err="1"/>
              <a:t>equi-joins</a:t>
            </a:r>
            <a:r>
              <a:rPr lang="es-CL" baseline="0" dirty="0"/>
              <a:t>), porque se utiliza un símbolo de igualdad en la condición de unión.</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11</a:t>
            </a:fld>
            <a:endParaRPr lang="es-ES"/>
          </a:p>
        </p:txBody>
      </p:sp>
    </p:spTree>
    <p:extLst>
      <p:ext uri="{BB962C8B-B14F-4D97-AF65-F5344CB8AC3E}">
        <p14:creationId xmlns:p14="http://schemas.microsoft.com/office/powerpoint/2010/main" val="312631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a:t>Nota al docente:</a:t>
            </a:r>
          </a:p>
          <a:p>
            <a:endParaRPr lang="es-CL" dirty="0"/>
          </a:p>
          <a:p>
            <a:r>
              <a:rPr lang="es-CL" dirty="0"/>
              <a:t>Ahora que entendimos</a:t>
            </a:r>
            <a:r>
              <a:rPr lang="es-CL" baseline="0" dirty="0"/>
              <a:t> el concepto de lo que se requiere para una consulta de unión, introduciremos la manera adecuada para indicar que estamos usando una unión de tablas. </a:t>
            </a:r>
          </a:p>
          <a:p>
            <a:endParaRPr lang="es-CL" dirty="0"/>
          </a:p>
          <a:p>
            <a:r>
              <a:rPr lang="es-CL" dirty="0"/>
              <a:t>Esto se hace por medio de la cláusula “JOIN”, la cual vemos en la siguiente corrección</a:t>
            </a:r>
            <a:r>
              <a:rPr lang="es-CL" baseline="0" dirty="0"/>
              <a:t> del ejemplo:</a:t>
            </a:r>
          </a:p>
          <a:p>
            <a:endParaRPr lang="es-CL" baseline="0" dirty="0"/>
          </a:p>
          <a:p>
            <a:r>
              <a:rPr lang="es-CL" baseline="0" dirty="0"/>
              <a:t>SELECT </a:t>
            </a:r>
            <a:r>
              <a:rPr lang="es-CL" baseline="0" dirty="0" err="1"/>
              <a:t>E.titulo</a:t>
            </a:r>
            <a:r>
              <a:rPr lang="es-CL" baseline="0" dirty="0"/>
              <a:t>, </a:t>
            </a:r>
            <a:r>
              <a:rPr lang="es-CL" baseline="0" dirty="0" err="1"/>
              <a:t>E,nombre</a:t>
            </a:r>
            <a:r>
              <a:rPr lang="es-CL" baseline="0" dirty="0"/>
              <a:t>, </a:t>
            </a:r>
            <a:r>
              <a:rPr lang="es-CL" baseline="0" dirty="0" err="1"/>
              <a:t>O.oficina</a:t>
            </a:r>
            <a:r>
              <a:rPr lang="es-CL" baseline="0" dirty="0"/>
              <a:t>, </a:t>
            </a:r>
            <a:r>
              <a:rPr lang="es-CL" baseline="0" dirty="0" err="1"/>
              <a:t>O.ciudad</a:t>
            </a:r>
            <a:r>
              <a:rPr lang="es-CL" baseline="0" dirty="0"/>
              <a:t> </a:t>
            </a:r>
          </a:p>
          <a:p>
            <a:r>
              <a:rPr lang="es-CL" baseline="0" dirty="0"/>
              <a:t>FROM Empleados E INNER JOIN Oficinas O ON E .oficina=</a:t>
            </a:r>
            <a:r>
              <a:rPr lang="es-CL" baseline="0" dirty="0" err="1"/>
              <a:t>o.oficina</a:t>
            </a:r>
            <a:r>
              <a:rPr lang="es-CL" baseline="0" dirty="0"/>
              <a:t>;</a:t>
            </a:r>
          </a:p>
          <a:p>
            <a:endParaRPr lang="es-CL" baseline="0" dirty="0"/>
          </a:p>
          <a:p>
            <a:r>
              <a:rPr lang="es-CL" baseline="0" dirty="0"/>
              <a:t>Estamos indicando explícitamente que la tabla “Empleados” está unida a la tabla “Oficinas” por medio de la clave foránea de Empleados (</a:t>
            </a:r>
            <a:r>
              <a:rPr lang="es-CL" baseline="0" dirty="0" err="1"/>
              <a:t>E.oficina</a:t>
            </a:r>
            <a:r>
              <a:rPr lang="es-CL" baseline="0" dirty="0"/>
              <a:t>) a la clave primaria de Oficina (</a:t>
            </a:r>
            <a:r>
              <a:rPr lang="es-CL" baseline="0" dirty="0" err="1"/>
              <a:t>O.oficina</a:t>
            </a:r>
            <a:r>
              <a:rPr lang="es-CL" baseline="0" dirty="0"/>
              <a:t>)</a:t>
            </a:r>
          </a:p>
          <a:p>
            <a:endParaRPr lang="es-CL" baseline="0" dirty="0"/>
          </a:p>
          <a:p>
            <a:endParaRPr lang="es-CL" dirty="0"/>
          </a:p>
          <a:p>
            <a:endParaRPr lang="es-CL" sz="1400" dirty="0"/>
          </a:p>
          <a:p>
            <a:endParaRPr lang="es-CL" sz="1400" baseline="0" dirty="0"/>
          </a:p>
          <a:p>
            <a:endParaRPr lang="es-CL" sz="1400" dirty="0"/>
          </a:p>
          <a:p>
            <a:endParaRPr lang="es-CL"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12</a:t>
            </a:fld>
            <a:endParaRPr lang="es-ES"/>
          </a:p>
        </p:txBody>
      </p:sp>
    </p:spTree>
    <p:extLst>
      <p:ext uri="{BB962C8B-B14F-4D97-AF65-F5344CB8AC3E}">
        <p14:creationId xmlns:p14="http://schemas.microsoft.com/office/powerpoint/2010/main" val="354080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p>
          <a:p>
            <a:endParaRPr lang="es-CL" dirty="0"/>
          </a:p>
          <a:p>
            <a:r>
              <a:rPr lang="es-CL" dirty="0"/>
              <a:t>Para un SGBD como ORACLE DB, existen</a:t>
            </a:r>
            <a:r>
              <a:rPr lang="es-CL" baseline="0" dirty="0"/>
              <a:t> otras formas de unir tablas.</a:t>
            </a:r>
          </a:p>
          <a:p>
            <a:endParaRPr lang="es-CL" baseline="0" dirty="0"/>
          </a:p>
          <a:p>
            <a:r>
              <a:rPr lang="es-CL" baseline="0" dirty="0"/>
              <a:t>Una de ellas se conoce como unión natural.</a:t>
            </a:r>
          </a:p>
          <a:p>
            <a:r>
              <a:rPr lang="es-CL" baseline="0" dirty="0"/>
              <a:t>En este caso, se comparan todas las columnas que tengan el mismo nombre en ambas tablas.</a:t>
            </a:r>
          </a:p>
          <a:p>
            <a:endParaRPr lang="es-CL" baseline="0" dirty="0"/>
          </a:p>
          <a:p>
            <a:r>
              <a:rPr lang="es-CL" baseline="0" dirty="0"/>
              <a:t>La tabla resultante contiene solo una columna por cada par de columnas con el mismo nombre. Por ejemplo, tenemos la siguiente consulta:</a:t>
            </a:r>
          </a:p>
          <a:p>
            <a:endParaRPr lang="es-CL" baseline="0" dirty="0"/>
          </a:p>
          <a:p>
            <a:r>
              <a:rPr lang="es-CL" baseline="0" dirty="0"/>
              <a:t>SELECT </a:t>
            </a:r>
            <a:r>
              <a:rPr lang="es-CL" baseline="0" dirty="0" err="1"/>
              <a:t>E.titulo</a:t>
            </a:r>
            <a:r>
              <a:rPr lang="es-CL" baseline="0" dirty="0"/>
              <a:t>, </a:t>
            </a:r>
            <a:r>
              <a:rPr lang="es-CL" baseline="0" dirty="0" err="1"/>
              <a:t>E.nombre</a:t>
            </a:r>
            <a:r>
              <a:rPr lang="es-CL" baseline="0" dirty="0"/>
              <a:t>, oficina, </a:t>
            </a:r>
            <a:r>
              <a:rPr lang="es-CL" baseline="0" dirty="0" err="1"/>
              <a:t>O.ciudad</a:t>
            </a:r>
            <a:r>
              <a:rPr lang="es-CL" baseline="0" dirty="0"/>
              <a:t> </a:t>
            </a:r>
          </a:p>
          <a:p>
            <a:r>
              <a:rPr lang="es-CL" baseline="0" dirty="0"/>
              <a:t>FROM Empleados E NATURAL JOIN Oficinas O;</a:t>
            </a:r>
          </a:p>
          <a:p>
            <a:endParaRPr lang="es-CL" baseline="0" dirty="0"/>
          </a:p>
          <a:p>
            <a:r>
              <a:rPr lang="es-CL" baseline="0" dirty="0"/>
              <a:t>Solo hay que tener en cuenta que únicamente los campos en común tengan el mismo nombre. Si existe otra columna con nombre en común, el motor también la utilizará en la condición de igualdad (en el caso del ejemplo que estamos utilizando, también existe el campo “ventas”).</a:t>
            </a:r>
          </a:p>
          <a:p>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13</a:t>
            </a:fld>
            <a:endParaRPr lang="es-ES"/>
          </a:p>
        </p:txBody>
      </p:sp>
    </p:spTree>
    <p:extLst>
      <p:ext uri="{BB962C8B-B14F-4D97-AF65-F5344CB8AC3E}">
        <p14:creationId xmlns:p14="http://schemas.microsoft.com/office/powerpoint/2010/main" val="1073491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endParaRPr lang="es-CL" dirty="0"/>
          </a:p>
          <a:p>
            <a:endParaRPr lang="es-CL" dirty="0"/>
          </a:p>
          <a:p>
            <a:r>
              <a:rPr lang="es-CL" dirty="0"/>
              <a:t>A esta altura, es normal</a:t>
            </a:r>
            <a:r>
              <a:rPr lang="es-CL" baseline="0" dirty="0"/>
              <a:t> hacerse las siguientes preguntas:</a:t>
            </a:r>
          </a:p>
          <a:p>
            <a:endParaRPr lang="es-CL" baseline="0" dirty="0"/>
          </a:p>
          <a:p>
            <a:r>
              <a:rPr lang="es-CL" baseline="0" dirty="0"/>
              <a:t>¿Qué ocurre si los datos están distribuidos en más de dos tablas?</a:t>
            </a:r>
          </a:p>
          <a:p>
            <a:r>
              <a:rPr lang="es-CL" baseline="0" dirty="0"/>
              <a:t>¿Y qué pasa si no hay una asociación directa entre dos tablas, pero necesitamos relacionarlas?</a:t>
            </a:r>
          </a:p>
          <a:p>
            <a:endParaRPr lang="es-CL" baseline="0" dirty="0"/>
          </a:p>
          <a:p>
            <a:r>
              <a:rPr lang="es-CL" baseline="0" dirty="0"/>
              <a:t>Para ambos casos, necesitamos una sucesión de uniones entre las tablas involucradas.</a:t>
            </a:r>
          </a:p>
          <a:p>
            <a:r>
              <a:rPr lang="es-CL" baseline="0" dirty="0"/>
              <a:t>Un ejemplo del primer caso sería si necesitamos sacar el nombre de los clientes, junto con el empleado que lo atiende, y la ciudad de la oficina en que trabaja el empleado.</a:t>
            </a:r>
          </a:p>
          <a:p>
            <a:r>
              <a:rPr lang="es-CL" baseline="0" dirty="0"/>
              <a:t>Para eso, realizamos la siguiente consulta SQL:</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14</a:t>
            </a:fld>
            <a:endParaRPr lang="es-ES"/>
          </a:p>
        </p:txBody>
      </p:sp>
    </p:spTree>
    <p:extLst>
      <p:ext uri="{BB962C8B-B14F-4D97-AF65-F5344CB8AC3E}">
        <p14:creationId xmlns:p14="http://schemas.microsoft.com/office/powerpoint/2010/main" val="337088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endParaRPr lang="es-CL" dirty="0"/>
          </a:p>
          <a:p>
            <a:endParaRPr lang="es-CL" dirty="0"/>
          </a:p>
          <a:p>
            <a:r>
              <a:rPr lang="es-CL" dirty="0"/>
              <a:t>SELECT</a:t>
            </a:r>
            <a:r>
              <a:rPr lang="es-CL" baseline="0" dirty="0"/>
              <a:t> C.NOMBRE, E.NOMBRE, O.CIUDAD </a:t>
            </a:r>
          </a:p>
          <a:p>
            <a:r>
              <a:rPr lang="es-CL" baseline="0" dirty="0"/>
              <a:t>FROM CLIENTES C</a:t>
            </a:r>
          </a:p>
          <a:p>
            <a:r>
              <a:rPr lang="es-CL" baseline="0" dirty="0"/>
              <a:t>INNER JOIN EMPLEADOS E ON C.REPCLIE=E.NUMEMP </a:t>
            </a:r>
          </a:p>
          <a:p>
            <a:r>
              <a:rPr lang="es-CL" baseline="0" dirty="0"/>
              <a:t>INNER JOIN OFICINAS O ON E.OFICINA=O.OFICINA;</a:t>
            </a:r>
          </a:p>
          <a:p>
            <a:endParaRPr lang="es-CL" baseline="0" dirty="0"/>
          </a:p>
          <a:p>
            <a:r>
              <a:rPr lang="es-CL" dirty="0"/>
              <a:t>Se han unido las tablas clientes con empleados, y luego se unen con la tabla oficinas.</a:t>
            </a:r>
          </a:p>
          <a:p>
            <a:r>
              <a:rPr lang="es-CL" dirty="0"/>
              <a:t>El</a:t>
            </a:r>
            <a:r>
              <a:rPr lang="es-CL" baseline="0" dirty="0"/>
              <a:t> único problema de esta consulta es que aparecen dos columnas con el título “NOMBRE”.</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15</a:t>
            </a:fld>
            <a:endParaRPr lang="es-ES"/>
          </a:p>
        </p:txBody>
      </p:sp>
    </p:spTree>
    <p:extLst>
      <p:ext uri="{BB962C8B-B14F-4D97-AF65-F5344CB8AC3E}">
        <p14:creationId xmlns:p14="http://schemas.microsoft.com/office/powerpoint/2010/main" val="4051303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endParaRPr lang="es-CL" dirty="0"/>
          </a:p>
          <a:p>
            <a:endParaRPr lang="es-CL" dirty="0"/>
          </a:p>
          <a:p>
            <a:r>
              <a:rPr lang="es-CL" dirty="0"/>
              <a:t>Para mejorar la forma como</a:t>
            </a:r>
            <a:r>
              <a:rPr lang="es-CL" baseline="0" dirty="0"/>
              <a:t> se muestran los datos, se pueden colocar alias a las columnas, de forma que la consulta quedaría de la siguiente forma:</a:t>
            </a:r>
          </a:p>
          <a:p>
            <a:endParaRPr lang="es-CL" baseline="0" dirty="0"/>
          </a:p>
          <a:p>
            <a:r>
              <a:rPr lang="es-CL" baseline="0" dirty="0"/>
              <a:t>SELECT C.NOMBRE AS “NOMBRE CLIENTE”, E.NOMBRE “nombre empleado”, O.CIUDAD</a:t>
            </a:r>
          </a:p>
          <a:p>
            <a:r>
              <a:rPr lang="es-CL" baseline="0" dirty="0"/>
              <a:t>FROM CLIENTES C </a:t>
            </a:r>
          </a:p>
          <a:p>
            <a:r>
              <a:rPr lang="es-CL" baseline="0" dirty="0"/>
              <a:t>INNER JOIN EMPLEADOS E ON C.REPCLIE=E.NUMEMP</a:t>
            </a:r>
          </a:p>
          <a:p>
            <a:r>
              <a:rPr lang="es-CL" baseline="0" dirty="0"/>
              <a:t>INNER JOIN OFICINAS O ON E.OFICINA=O.OFICINA;</a:t>
            </a:r>
          </a:p>
          <a:p>
            <a:endParaRPr lang="es-CL" baseline="0" dirty="0"/>
          </a:p>
          <a:p>
            <a:r>
              <a:rPr lang="es-CL" baseline="0" dirty="0"/>
              <a:t>El alias puede ser unido con la palabra AS o, simplemente, dejando un espacio entre el nombre de la columna y el alias a usar.</a:t>
            </a:r>
          </a:p>
          <a:p>
            <a:r>
              <a:rPr lang="es-CL" baseline="0" dirty="0"/>
              <a:t>Solo recuerda que si el alias está compuesto por más de una palabra, debe estar encerrado entre comillas.</a:t>
            </a:r>
          </a:p>
          <a:p>
            <a:endParaRPr lang="es-CL" baseline="0" dirty="0"/>
          </a:p>
          <a:p>
            <a:r>
              <a:rPr lang="es-CL" dirty="0"/>
              <a:t>Con el uso de alias podemos, incluso, hacer uniones entre</a:t>
            </a:r>
            <a:r>
              <a:rPr lang="es-CL" baseline="0" dirty="0"/>
              <a:t> entidades de una misma clase o, dicho de otro modo, registros que se relacionan con otros registros que están en la misma tabla.</a:t>
            </a:r>
          </a:p>
          <a:p>
            <a:endParaRPr lang="es-CL" baseline="0" dirty="0"/>
          </a:p>
          <a:p>
            <a:r>
              <a:rPr lang="es-CL" baseline="0" dirty="0"/>
              <a:t>Esto es muy usado en tablas que guardan datos jerárquicos, como lo vemos en la tabla empleados, donde algunos de ellos son jefes de otros empleados.</a:t>
            </a:r>
          </a:p>
          <a:p>
            <a:endParaRPr lang="es-CL" baseline="0" dirty="0"/>
          </a:p>
          <a:p>
            <a:r>
              <a:rPr lang="es-CL" baseline="0" dirty="0"/>
              <a:t>Para ejemplificar este concepto, pensemos que por cada empleado deseamos mostrar su identificador y su nombre, junto con el identificador de su jefe y el nombre del jefe. </a:t>
            </a:r>
            <a:endParaRPr lang="es-CL"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16</a:t>
            </a:fld>
            <a:endParaRPr lang="es-ES"/>
          </a:p>
        </p:txBody>
      </p:sp>
    </p:spTree>
    <p:extLst>
      <p:ext uri="{BB962C8B-B14F-4D97-AF65-F5344CB8AC3E}">
        <p14:creationId xmlns:p14="http://schemas.microsoft.com/office/powerpoint/2010/main" val="3998885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endParaRPr lang="es-CL" dirty="0"/>
          </a:p>
          <a:p>
            <a:endParaRPr lang="es-CL" dirty="0"/>
          </a:p>
          <a:p>
            <a:r>
              <a:rPr lang="es-CL" dirty="0"/>
              <a:t>Lo más lógico es que tengamos dos tablas,</a:t>
            </a:r>
            <a:r>
              <a:rPr lang="es-CL" baseline="0" dirty="0"/>
              <a:t> una correspondiente a los jefes y otra de los subordinados, pero tenemos una sola, que es la de Empleados.</a:t>
            </a:r>
          </a:p>
          <a:p>
            <a:endParaRPr lang="es-CL" baseline="0" dirty="0"/>
          </a:p>
          <a:p>
            <a:r>
              <a:rPr lang="es-CL" baseline="0" dirty="0"/>
              <a:t>Pero al usar un alias para las tablas, podemos simular esta situación de dos tablas “distintas”.</a:t>
            </a:r>
          </a:p>
          <a:p>
            <a:endParaRPr lang="es-CL" baseline="0" dirty="0"/>
          </a:p>
          <a:p>
            <a:r>
              <a:rPr lang="es-CL" baseline="0" dirty="0"/>
              <a:t>La consulta resultante es:</a:t>
            </a:r>
          </a:p>
          <a:p>
            <a:endParaRPr lang="es-CL" baseline="0" dirty="0"/>
          </a:p>
          <a:p>
            <a:r>
              <a:rPr lang="es-CL" sz="1200" dirty="0"/>
              <a:t>SELECT S.NUMEMP “</a:t>
            </a:r>
            <a:r>
              <a:rPr lang="es-CL" sz="1200" dirty="0" err="1"/>
              <a:t>num</a:t>
            </a:r>
            <a:r>
              <a:rPr lang="es-CL" sz="1200" dirty="0"/>
              <a:t>”, S.NOMBRE “subordinado”, S.JEFE, J.NOMBRE “Nombre Jefe”</a:t>
            </a:r>
          </a:p>
          <a:p>
            <a:r>
              <a:rPr lang="es-CL" sz="1200" dirty="0"/>
              <a:t>FROM EMPLEADOS </a:t>
            </a:r>
            <a:r>
              <a:rPr lang="es-CL" sz="1200" b="1" dirty="0"/>
              <a:t>S </a:t>
            </a:r>
            <a:r>
              <a:rPr lang="es-CL" sz="1200" dirty="0"/>
              <a:t>INNER JOIN EMPLEADOS </a:t>
            </a:r>
            <a:r>
              <a:rPr lang="es-CL" sz="1200" b="1" dirty="0"/>
              <a:t>J</a:t>
            </a:r>
            <a:r>
              <a:rPr lang="es-CL" sz="1200" dirty="0"/>
              <a:t> ON S.JEFE = .NUMEMP;</a:t>
            </a:r>
          </a:p>
          <a:p>
            <a:endParaRPr lang="es-C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el resultado de la consulta, el</a:t>
            </a:r>
            <a:r>
              <a:rPr lang="es-CL" baseline="0" dirty="0"/>
              <a:t> </a:t>
            </a:r>
            <a:r>
              <a:rPr lang="es-CL" dirty="0"/>
              <a:t>empleado tiene asociado a su jefe, que en realidad es otro empleado.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¿Por qué no aparece Luis Antonio como empleado y solo como jefe?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r>
              <a:rPr lang="es-CL" dirty="0"/>
              <a:t>1 Esto se debe a que</a:t>
            </a:r>
            <a:r>
              <a:rPr lang="es-CL" baseline="0" dirty="0"/>
              <a:t> Luis Antonio no tiene jefe, y las </a:t>
            </a:r>
            <a:r>
              <a:rPr lang="es-CL" baseline="0" dirty="0" err="1"/>
              <a:t>tuplas</a:t>
            </a:r>
            <a:r>
              <a:rPr lang="es-CL" baseline="0" dirty="0"/>
              <a:t> resultantes de las uniones que hemos tratado SOLO muestran aquellas donde existen asociaciones entre las tablas involucradas.</a:t>
            </a:r>
          </a:p>
          <a:p>
            <a:r>
              <a:rPr lang="es-CL" baseline="0" dirty="0"/>
              <a:t>2 Cuando se unen tablas que devuelven solo filas coincidentes, se denomina unión INNER.</a:t>
            </a:r>
          </a:p>
          <a:p>
            <a:r>
              <a:rPr lang="es-CL" baseline="0" dirty="0"/>
              <a:t>3 Pero cuando una unión entre tablas devuelve los resultados de la unión INNER y las filas no coincidentes de la tabla izquierda (o derecha) se denomina una unión OUTER.</a:t>
            </a:r>
          </a:p>
          <a:p>
            <a:r>
              <a:rPr lang="es-CL" baseline="0" dirty="0"/>
              <a:t>4 A su vez, unión entre dos tablas que devuelve los resultados de una unión INNER y los resultados de una unión izquierda y derecha da como resultado una unión OUTER completa.</a:t>
            </a: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17</a:t>
            </a:fld>
            <a:endParaRPr lang="es-ES"/>
          </a:p>
        </p:txBody>
      </p:sp>
    </p:spTree>
    <p:extLst>
      <p:ext uri="{BB962C8B-B14F-4D97-AF65-F5344CB8AC3E}">
        <p14:creationId xmlns:p14="http://schemas.microsoft.com/office/powerpoint/2010/main" val="4208773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baseline="0" dirty="0"/>
              <a:t>Nota al docente:</a:t>
            </a:r>
            <a:endParaRPr lang="es-CL" sz="1400" dirty="0"/>
          </a:p>
          <a:p>
            <a:endParaRPr lang="es-CL" sz="1400" dirty="0"/>
          </a:p>
          <a:p>
            <a:r>
              <a:rPr lang="es-CL" sz="1400" dirty="0"/>
              <a:t>Con esto,</a:t>
            </a:r>
            <a:r>
              <a:rPr lang="es-CL" sz="1400" baseline="0" dirty="0"/>
              <a:t> podemos mejorar la consulta de la siguiente forma:</a:t>
            </a:r>
          </a:p>
          <a:p>
            <a:endParaRPr lang="es-CL" sz="1400" baseline="0" dirty="0"/>
          </a:p>
          <a:p>
            <a:r>
              <a:rPr lang="es-CL" sz="1400" baseline="0" dirty="0"/>
              <a:t>SELECT S.NUMEMP, S.NOMBRE “subordinado”, S.JEFE, J.NOMBRE “nombre jefe”</a:t>
            </a:r>
          </a:p>
          <a:p>
            <a:r>
              <a:rPr lang="es-CL" sz="1400" baseline="0" dirty="0"/>
              <a:t>FROM EMPLEADOS S LEFT OUTER JOIN EMPLEADOS J ON S.JEFE = J.NUMEMP;</a:t>
            </a:r>
          </a:p>
          <a:p>
            <a:endParaRPr lang="es-CL" sz="1400" baseline="0" dirty="0"/>
          </a:p>
          <a:p>
            <a:r>
              <a:rPr lang="es-CL" sz="1400" baseline="0" dirty="0"/>
              <a:t>Esta consulta recupera todas las filas de la tabla EMPLEADOS (que usamos como “subordinados”), que es la tabla de la izquierda, incluso si no hay ninguna coincidencia en la tabla que usamos como “jefes”.</a:t>
            </a:r>
            <a:endParaRPr lang="es-CL" sz="1400" dirty="0"/>
          </a:p>
          <a:p>
            <a:endParaRPr lang="es-CL" sz="140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18</a:t>
            </a:fld>
            <a:endParaRPr lang="es-ES"/>
          </a:p>
        </p:txBody>
      </p:sp>
    </p:spTree>
    <p:extLst>
      <p:ext uri="{BB962C8B-B14F-4D97-AF65-F5344CB8AC3E}">
        <p14:creationId xmlns:p14="http://schemas.microsoft.com/office/powerpoint/2010/main" val="148344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endParaRPr lang="es-CL" dirty="0"/>
          </a:p>
          <a:p>
            <a:endParaRPr lang="es-CL" dirty="0"/>
          </a:p>
          <a:p>
            <a:r>
              <a:rPr lang="es-CL" dirty="0"/>
              <a:t>Ahora, si</a:t>
            </a:r>
            <a:r>
              <a:rPr lang="es-CL" baseline="0" dirty="0"/>
              <a:t> cambiamos la unión a la siguiente instrucción:</a:t>
            </a:r>
          </a:p>
          <a:p>
            <a:endParaRPr lang="es-CL" baseline="0" dirty="0"/>
          </a:p>
          <a:p>
            <a:r>
              <a:rPr lang="es-CL" baseline="0" dirty="0"/>
              <a:t>SELECT S.NUMEMP, S.NOMBRE “subordinado”, S.JEFE, J.NOMBRE “nombre jefe”</a:t>
            </a:r>
          </a:p>
          <a:p>
            <a:r>
              <a:rPr lang="es-CL" baseline="0" dirty="0"/>
              <a:t>FROM EMPLEADOS S RIGHT OUTER JOIN EMPLEADOS J ON S.JEFE = J.NUMEMP;</a:t>
            </a:r>
          </a:p>
          <a:p>
            <a:endParaRPr lang="es-CL" baseline="0" dirty="0"/>
          </a:p>
          <a:p>
            <a:r>
              <a:rPr lang="es-CL" baseline="0" dirty="0"/>
              <a:t>Estaremos cambiando la tabla principal y se recuperan todas las filas de la tabla EMPLEADOS (que usamos como “jefes”), que es la tabla de la derecha, incluso si no tiene subordinados.</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19</a:t>
            </a:fld>
            <a:endParaRPr lang="es-ES"/>
          </a:p>
        </p:txBody>
      </p:sp>
    </p:spTree>
    <p:extLst>
      <p:ext uri="{BB962C8B-B14F-4D97-AF65-F5344CB8AC3E}">
        <p14:creationId xmlns:p14="http://schemas.microsoft.com/office/powerpoint/2010/main" val="3227703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a:t>Nota</a:t>
            </a:r>
            <a:r>
              <a:rPr lang="es-CL" b="1" baseline="0" dirty="0"/>
              <a:t>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a:t>
            </a:r>
            <a:r>
              <a:rPr lang="es-ES" baseline="0" dirty="0"/>
              <a:t> esta clase aprenderás sobre </a:t>
            </a:r>
            <a:r>
              <a:rPr lang="es-CL" sz="1200" baseline="0" dirty="0">
                <a:solidFill>
                  <a:schemeClr val="bg1"/>
                </a:solidFill>
                <a:latin typeface="Myriad pro" panose="020B0503030403020204" pitchFamily="34" charset="0"/>
              </a:rPr>
              <a:t>r</a:t>
            </a:r>
            <a:r>
              <a:rPr lang="es-CL" sz="1200" dirty="0">
                <a:solidFill>
                  <a:schemeClr val="bg1"/>
                </a:solidFill>
                <a:latin typeface="Myriad pro" panose="020B0503030403020204" pitchFamily="34" charset="0"/>
              </a:rPr>
              <a:t>ecuperación de datos mediante sentencia SELECT</a:t>
            </a:r>
            <a:r>
              <a:rPr lang="es-CL" sz="1000" dirty="0">
                <a:solidFill>
                  <a:schemeClr val="bg1"/>
                </a:solidFill>
                <a:latin typeface="Myriad pro" panose="020B0503030403020204" pitchFamily="34" charset="0"/>
              </a:rPr>
              <a:t>,</a:t>
            </a:r>
            <a:r>
              <a:rPr lang="es-CL" sz="1000" baseline="0" dirty="0">
                <a:solidFill>
                  <a:schemeClr val="bg1"/>
                </a:solidFill>
                <a:latin typeface="Myriad pro" panose="020B0503030403020204" pitchFamily="34" charset="0"/>
              </a:rPr>
              <a:t> específicamente, </a:t>
            </a:r>
            <a:r>
              <a:rPr lang="es-ES" baseline="0" dirty="0"/>
              <a:t>la recuperación de datos de múltiples tablas. Para ello, revisaremos cómo funciona y algunos ejemplos. </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a:t>
            </a:fld>
            <a:endParaRPr lang="es-ES" dirty="0"/>
          </a:p>
        </p:txBody>
      </p:sp>
    </p:spTree>
    <p:extLst>
      <p:ext uri="{BB962C8B-B14F-4D97-AF65-F5344CB8AC3E}">
        <p14:creationId xmlns:p14="http://schemas.microsoft.com/office/powerpoint/2010/main" val="794991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a:t>
            </a:r>
            <a:endParaRPr lang="es-CL" dirty="0"/>
          </a:p>
          <a:p>
            <a:endParaRPr lang="es-CL" dirty="0"/>
          </a:p>
          <a:p>
            <a:r>
              <a:rPr lang="es-CL" dirty="0"/>
              <a:t>Ahora,</a:t>
            </a:r>
            <a:r>
              <a:rPr lang="es-CL" baseline="0" dirty="0"/>
              <a:t> si cambiamos la unión a la siguiente instrucción:</a:t>
            </a:r>
          </a:p>
          <a:p>
            <a:endParaRPr lang="es-CL" baseline="0" dirty="0"/>
          </a:p>
          <a:p>
            <a:r>
              <a:rPr lang="es-CL" baseline="0" dirty="0"/>
              <a:t>SELECT S.NUMEMP, S.NOMBRE “subordinado”, S.JEFE, J.NOMBRE “nombre jefe”</a:t>
            </a:r>
          </a:p>
          <a:p>
            <a:r>
              <a:rPr lang="es-CL" baseline="0" dirty="0"/>
              <a:t>FROM EMPLEADOS S FULL OUTER JOIN EMPLEADOS J ON S.JEFE = J.NUMEMP;</a:t>
            </a:r>
          </a:p>
          <a:p>
            <a:endParaRPr lang="es-CL" baseline="0" dirty="0"/>
          </a:p>
          <a:p>
            <a:r>
              <a:rPr lang="es-CL" baseline="0" dirty="0"/>
              <a:t>Esta consulta recupera todas las filas de la tabla EMPLEADOS, de forma que se muestra a todos los empleados como subordinados, aunque no tengan jefes. A su vez, a todos los empleados se les muestra como jefes, aunque no tengan subordinados.</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20</a:t>
            </a:fld>
            <a:endParaRPr lang="es-ES"/>
          </a:p>
        </p:txBody>
      </p:sp>
    </p:spTree>
    <p:extLst>
      <p:ext uri="{BB962C8B-B14F-4D97-AF65-F5344CB8AC3E}">
        <p14:creationId xmlns:p14="http://schemas.microsoft.com/office/powerpoint/2010/main" val="3517210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21</a:t>
            </a:fld>
            <a:endParaRPr lang="es-ES"/>
          </a:p>
        </p:txBody>
      </p:sp>
    </p:spTree>
    <p:extLst>
      <p:ext uri="{BB962C8B-B14F-4D97-AF65-F5344CB8AC3E}">
        <p14:creationId xmlns:p14="http://schemas.microsoft.com/office/powerpoint/2010/main" val="393901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22</a:t>
            </a:fld>
            <a:endParaRPr lang="es-ES"/>
          </a:p>
        </p:txBody>
      </p:sp>
    </p:spTree>
    <p:extLst>
      <p:ext uri="{BB962C8B-B14F-4D97-AF65-F5344CB8AC3E}">
        <p14:creationId xmlns:p14="http://schemas.microsoft.com/office/powerpoint/2010/main" val="1480140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23</a:t>
            </a:fld>
            <a:endParaRPr lang="es-ES"/>
          </a:p>
        </p:txBody>
      </p:sp>
    </p:spTree>
    <p:extLst>
      <p:ext uri="{BB962C8B-B14F-4D97-AF65-F5344CB8AC3E}">
        <p14:creationId xmlns:p14="http://schemas.microsoft.com/office/powerpoint/2010/main" val="552511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a:t>Nota</a:t>
            </a:r>
            <a:r>
              <a:rPr lang="es-CL" b="1" baseline="0" dirty="0"/>
              <a:t>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Generar, junto a sus estudiantes, ideas fuerza respecto de la recuperación de datos de múltiples tablas. Para esto, se recomienda realizar un cuadro resumen o desarrollar un ejemplo con sus estudiantes. </a:t>
            </a:r>
          </a:p>
          <a:p>
            <a:pPr>
              <a:buFont typeface="Wingdings" pitchFamily="2" charset="2"/>
              <a:buNone/>
            </a:pPr>
            <a:endParaRPr lang="es-CL" b="1" dirty="0">
              <a:solidFill>
                <a:srgbClr val="0070C0"/>
              </a:solidFill>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24</a:t>
            </a:fld>
            <a:endParaRPr lang="es-ES" dirty="0"/>
          </a:p>
        </p:txBody>
      </p:sp>
    </p:spTree>
    <p:extLst>
      <p:ext uri="{BB962C8B-B14F-4D97-AF65-F5344CB8AC3E}">
        <p14:creationId xmlns:p14="http://schemas.microsoft.com/office/powerpoint/2010/main" val="794991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25</a:t>
            </a:fld>
            <a:endParaRPr lang="es-ES" dirty="0"/>
          </a:p>
        </p:txBody>
      </p:sp>
    </p:spTree>
    <p:extLst>
      <p:ext uri="{BB962C8B-B14F-4D97-AF65-F5344CB8AC3E}">
        <p14:creationId xmlns:p14="http://schemas.microsoft.com/office/powerpoint/2010/main" val="391413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baseline="0" dirty="0"/>
          </a:p>
          <a:p>
            <a:endParaRPr lang="es-CL" baseline="0" dirty="0"/>
          </a:p>
          <a:p>
            <a:r>
              <a:rPr lang="es-CL" baseline="0" dirty="0"/>
              <a:t>Para poder tener un ejemplo con el cual trabajar, utilizaremos el modelo de datos que aparece en pantalla. </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a:t>
            </a:fld>
            <a:endParaRPr lang="es-ES"/>
          </a:p>
        </p:txBody>
      </p:sp>
    </p:spTree>
    <p:extLst>
      <p:ext uri="{BB962C8B-B14F-4D97-AF65-F5344CB8AC3E}">
        <p14:creationId xmlns:p14="http://schemas.microsoft.com/office/powerpoint/2010/main" val="65051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dirty="0"/>
              <a:t>Ahora estamos en condiciones de responder a la siguiente solicitud:</a:t>
            </a:r>
          </a:p>
          <a:p>
            <a:endParaRPr lang="es-CL" dirty="0"/>
          </a:p>
          <a:p>
            <a:r>
              <a:rPr lang="es-CL" dirty="0"/>
              <a:t>¿Cuál</a:t>
            </a:r>
            <a:r>
              <a:rPr lang="es-CL" baseline="0" dirty="0"/>
              <a:t> es la ciudad en la que trabaja cada uno de los empleados?</a:t>
            </a:r>
          </a:p>
          <a:p>
            <a:endParaRPr lang="es-CL" baseline="0" dirty="0"/>
          </a:p>
          <a:p>
            <a:r>
              <a:rPr lang="es-CL" baseline="0" dirty="0"/>
              <a:t>En el modelo que mostramos anteriormente, se puede apreciar que la tabla ‘’empleados’’ no tiene el campo ciudad, pero al observar con detención, notarás que ese dato se encuentra en la tabla “oficinas”.</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4</a:t>
            </a:fld>
            <a:endParaRPr lang="es-ES"/>
          </a:p>
        </p:txBody>
      </p:sp>
    </p:spTree>
    <p:extLst>
      <p:ext uri="{BB962C8B-B14F-4D97-AF65-F5344CB8AC3E}">
        <p14:creationId xmlns:p14="http://schemas.microsoft.com/office/powerpoint/2010/main" val="387100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dirty="0"/>
              <a:t>Recuperación de datos mediante la sentencia SELECT</a:t>
            </a:r>
          </a:p>
          <a:p>
            <a:endParaRPr lang="es-CL" dirty="0"/>
          </a:p>
          <a:p>
            <a:r>
              <a:rPr lang="es-CL" dirty="0"/>
              <a:t>Sabiendo</a:t>
            </a:r>
            <a:r>
              <a:rPr lang="es-CL" baseline="0" dirty="0"/>
              <a:t> lo anterior, la consulta:</a:t>
            </a:r>
          </a:p>
          <a:p>
            <a:endParaRPr lang="es-CL" baseline="0" dirty="0"/>
          </a:p>
          <a:p>
            <a:r>
              <a:rPr lang="es-CL" baseline="0" dirty="0"/>
              <a:t>SELECT nombre, ciudad FROM Empleados;</a:t>
            </a:r>
          </a:p>
          <a:p>
            <a:endParaRPr lang="es-CL" baseline="0" dirty="0"/>
          </a:p>
          <a:p>
            <a:r>
              <a:rPr lang="es-CL" baseline="0" dirty="0"/>
              <a:t>Nos devolverá el siguiente mensaje:</a:t>
            </a:r>
          </a:p>
          <a:p>
            <a:endParaRPr lang="es-CL" baseline="0" dirty="0"/>
          </a:p>
          <a:p>
            <a:r>
              <a:rPr lang="es-CL" baseline="0" dirty="0"/>
              <a:t>ORA-00904 “CIUDAD”: </a:t>
            </a:r>
            <a:r>
              <a:rPr lang="es-CL" baseline="0" dirty="0" err="1"/>
              <a:t>invalid</a:t>
            </a:r>
            <a:r>
              <a:rPr lang="es-CL" baseline="0" dirty="0"/>
              <a:t> </a:t>
            </a:r>
            <a:r>
              <a:rPr lang="es-CL" baseline="0" dirty="0" err="1"/>
              <a:t>identifier</a:t>
            </a:r>
            <a:r>
              <a:rPr lang="es-CL" baseline="0" dirty="0"/>
              <a:t> 00904. 00000- “% </a:t>
            </a:r>
            <a:r>
              <a:rPr lang="es-CL" baseline="0" dirty="0" err="1"/>
              <a:t>invalid</a:t>
            </a:r>
            <a:r>
              <a:rPr lang="es-CL" baseline="0" dirty="0"/>
              <a:t> </a:t>
            </a:r>
            <a:r>
              <a:rPr lang="es-CL" baseline="0" dirty="0" err="1"/>
              <a:t>identifier</a:t>
            </a:r>
            <a:r>
              <a:rPr lang="es-CL" baseline="0" dirty="0"/>
              <a:t>”</a:t>
            </a:r>
          </a:p>
          <a:p>
            <a:endParaRPr lang="es-CL" baseline="0" dirty="0"/>
          </a:p>
          <a:p>
            <a:r>
              <a:rPr lang="es-CL" baseline="0" dirty="0"/>
              <a:t>No funciona, </a:t>
            </a:r>
            <a:r>
              <a:rPr lang="es-CL" baseline="0"/>
              <a:t>porque la </a:t>
            </a:r>
            <a:r>
              <a:rPr lang="es-CL" baseline="0" dirty="0"/>
              <a:t>base de datos indica que no se encuentra el campo ciudad.</a:t>
            </a:r>
            <a:endParaRPr lang="es-CL"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5</a:t>
            </a:fld>
            <a:endParaRPr lang="es-ES"/>
          </a:p>
        </p:txBody>
      </p:sp>
    </p:spTree>
    <p:extLst>
      <p:ext uri="{BB962C8B-B14F-4D97-AF65-F5344CB8AC3E}">
        <p14:creationId xmlns:p14="http://schemas.microsoft.com/office/powerpoint/2010/main" val="179189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Una segunda consulta podría ser la siguiente:</a:t>
            </a:r>
          </a:p>
          <a:p>
            <a:endParaRPr lang="es-CL" baseline="0" dirty="0"/>
          </a:p>
          <a:p>
            <a:r>
              <a:rPr lang="es-CL" baseline="0" dirty="0"/>
              <a:t>SELECT nombre, ciudad FROM Empleados, Oficinas;</a:t>
            </a:r>
          </a:p>
          <a:p>
            <a:endParaRPr lang="es-CL" baseline="0" dirty="0"/>
          </a:p>
          <a:p>
            <a:r>
              <a:rPr lang="es-CL" baseline="0" dirty="0"/>
              <a:t>Pareciera que funciona, pero no es una respuesta válida. Veremos por qué en la siguiente diapositiva:</a:t>
            </a:r>
          </a:p>
          <a:p>
            <a:endParaRPr lang="es-CL"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6</a:t>
            </a:fld>
            <a:endParaRPr lang="es-ES"/>
          </a:p>
        </p:txBody>
      </p:sp>
    </p:spTree>
    <p:extLst>
      <p:ext uri="{BB962C8B-B14F-4D97-AF65-F5344CB8AC3E}">
        <p14:creationId xmlns:p14="http://schemas.microsoft.com/office/powerpoint/2010/main" val="713223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dirty="0"/>
          </a:p>
          <a:p>
            <a:r>
              <a:rPr lang="es-CL" dirty="0"/>
              <a:t>La consulta anterior</a:t>
            </a:r>
            <a:r>
              <a:rPr lang="es-CL" baseline="0" dirty="0"/>
              <a:t> nos ha devuelto algo similar a lo siguiente:</a:t>
            </a:r>
          </a:p>
          <a:p>
            <a:endParaRPr lang="es-CL" dirty="0"/>
          </a:p>
          <a:p>
            <a:r>
              <a:rPr lang="es-CL" dirty="0"/>
              <a:t>Este tipo de consulta,</a:t>
            </a:r>
            <a:r>
              <a:rPr lang="es-CL" baseline="0" dirty="0"/>
              <a:t> en la que especificamos dos o más tablas, sin indicar cómo se interrelacionan, se llama “consulta cartesiana”.</a:t>
            </a:r>
          </a:p>
          <a:p>
            <a:endParaRPr lang="es-CL" baseline="0" dirty="0"/>
          </a:p>
          <a:p>
            <a:r>
              <a:rPr lang="es-CL" baseline="0" dirty="0"/>
              <a:t>El motor del SGBD realiza el producto cartesiano de ambos conjuntos, combinando todos los elementos o registros de la primera tabla (Empleados) con todos los registros de la segunda tabla (Oficinas), de manera que cada fila de resultado es una de las combinaciones posibles. </a:t>
            </a:r>
          </a:p>
          <a:p>
            <a:endParaRPr lang="es-CL" baseline="0" dirty="0"/>
          </a:p>
          <a:p>
            <a:r>
              <a:rPr lang="es-CL" baseline="0" dirty="0"/>
              <a:t>En el ejemplo, 9 Empleados y 10 Oficinas dan como resultado 90 </a:t>
            </a:r>
            <a:r>
              <a:rPr lang="es-CL" baseline="0" dirty="0" err="1"/>
              <a:t>tuplas</a:t>
            </a:r>
            <a:r>
              <a:rPr lang="es-CL" baseline="0" dirty="0"/>
              <a:t>.</a:t>
            </a:r>
          </a:p>
          <a:p>
            <a:endParaRPr lang="es-CL" baseline="0" dirty="0"/>
          </a:p>
          <a:p>
            <a:r>
              <a:rPr lang="es-CL" baseline="0" dirty="0"/>
              <a:t>Por lo tanto, el número de filas resultantes será igual a:</a:t>
            </a:r>
          </a:p>
          <a:p>
            <a:endParaRPr lang="es-CL" baseline="0" dirty="0"/>
          </a:p>
          <a:p>
            <a:r>
              <a:rPr lang="es-CL" baseline="0" dirty="0"/>
              <a:t>Número de registros de la primera tabla X número de registros de la segunda tabla.</a:t>
            </a:r>
          </a:p>
          <a:p>
            <a:endParaRPr lang="es-CL" baseline="0" dirty="0"/>
          </a:p>
          <a:p>
            <a:r>
              <a:rPr lang="es-CL" baseline="0" dirty="0"/>
              <a:t>Así, estaremos viendo que cada empleado saldrá relacionado con cada una de las oficinas.</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7</a:t>
            </a:fld>
            <a:endParaRPr lang="es-ES"/>
          </a:p>
        </p:txBody>
      </p:sp>
    </p:spTree>
    <p:extLst>
      <p:ext uri="{BB962C8B-B14F-4D97-AF65-F5344CB8AC3E}">
        <p14:creationId xmlns:p14="http://schemas.microsoft.com/office/powerpoint/2010/main" val="86722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baseline="0" dirty="0"/>
          </a:p>
          <a:p>
            <a:r>
              <a:rPr lang="es-CL" baseline="0" dirty="0"/>
              <a:t>Para lograr graficar mejor, revisa el resultado de la siguiente consulta:</a:t>
            </a:r>
          </a:p>
          <a:p>
            <a:endParaRPr lang="es-CL" dirty="0"/>
          </a:p>
          <a:p>
            <a:r>
              <a:rPr lang="es-CL" dirty="0"/>
              <a:t>SELECT * </a:t>
            </a:r>
          </a:p>
          <a:p>
            <a:r>
              <a:rPr lang="es-CL" dirty="0"/>
              <a:t>FROM Empleados, Oficinas</a:t>
            </a:r>
          </a:p>
          <a:p>
            <a:endParaRPr lang="es-CL" dirty="0"/>
          </a:p>
          <a:p>
            <a:r>
              <a:rPr lang="es-CL" dirty="0"/>
              <a:t>Si revisas con detalle, aparece dos veces la columna oficina. Esto, debido a que aparece como ítem de la entidad Empleados (como clave foránea) y, además, como ítem de la entidad Oficinas.</a:t>
            </a:r>
          </a:p>
          <a:p>
            <a:endParaRPr lang="es-CL" dirty="0"/>
          </a:p>
          <a:p>
            <a:r>
              <a:rPr lang="es-CL" dirty="0"/>
              <a:t>Pero</a:t>
            </a:r>
            <a:r>
              <a:rPr lang="es-CL" baseline="0" dirty="0"/>
              <a:t> solo nos sirven las filas resultantes donde los valores de ambos ítems son iguales, lo que implica una condición. ¿Recuerdas cuál es la forma de condicionar una consulta SQL?</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8</a:t>
            </a:fld>
            <a:endParaRPr lang="es-ES"/>
          </a:p>
        </p:txBody>
      </p:sp>
    </p:spTree>
    <p:extLst>
      <p:ext uri="{BB962C8B-B14F-4D97-AF65-F5344CB8AC3E}">
        <p14:creationId xmlns:p14="http://schemas.microsoft.com/office/powerpoint/2010/main" val="2140114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a:solidFill>
                  <a:schemeClr val="bg1"/>
                </a:solidFill>
                <a:latin typeface="Myriad pro" panose="020B0503030403020204" pitchFamily="34" charset="0"/>
              </a:rPr>
              <a:t>Nota al docente: </a:t>
            </a:r>
            <a:endParaRPr lang="es-CL" sz="1000" b="1" dirty="0">
              <a:solidFill>
                <a:schemeClr val="bg1"/>
              </a:solidFill>
              <a:latin typeface="Myriad pro" panose="020B0503030403020204" pitchFamily="34" charset="0"/>
            </a:endParaRPr>
          </a:p>
          <a:p>
            <a:endParaRPr lang="es-CL" baseline="0" dirty="0"/>
          </a:p>
          <a:p>
            <a:r>
              <a:rPr lang="es-CL" baseline="0" dirty="0"/>
              <a:t>Usando la cláusula WHERE, que incorporaremos a continuación: </a:t>
            </a:r>
          </a:p>
          <a:p>
            <a:endParaRPr lang="es-CL" baseline="0" dirty="0"/>
          </a:p>
          <a:p>
            <a:r>
              <a:rPr lang="es-CL" dirty="0"/>
              <a:t>SELECT </a:t>
            </a:r>
            <a:r>
              <a:rPr lang="es-CL" baseline="0" dirty="0"/>
              <a:t>* FROM Empleado, Oficinas WHERE oficina = oficina;</a:t>
            </a:r>
          </a:p>
          <a:p>
            <a:endParaRPr lang="es-CL" baseline="0" dirty="0"/>
          </a:p>
          <a:p>
            <a:r>
              <a:rPr lang="es-CL" baseline="0" dirty="0"/>
              <a:t>Nos devolverá el siguiente mensaje:</a:t>
            </a:r>
          </a:p>
          <a:p>
            <a:endParaRPr lang="es-CL" baseline="0" dirty="0"/>
          </a:p>
          <a:p>
            <a:r>
              <a:rPr lang="es-CL" baseline="0" dirty="0"/>
              <a:t>ORA-00918: </a:t>
            </a:r>
            <a:r>
              <a:rPr lang="es-CL" baseline="0" dirty="0" err="1"/>
              <a:t>column</a:t>
            </a:r>
            <a:r>
              <a:rPr lang="es-CL" baseline="0" dirty="0"/>
              <a:t> </a:t>
            </a:r>
            <a:r>
              <a:rPr lang="es-CL" baseline="0" dirty="0" err="1"/>
              <a:t>ambiguously</a:t>
            </a:r>
            <a:r>
              <a:rPr lang="es-CL" baseline="0" dirty="0"/>
              <a:t> </a:t>
            </a:r>
            <a:r>
              <a:rPr lang="es-CL" baseline="0" dirty="0" err="1"/>
              <a:t>defined</a:t>
            </a:r>
            <a:endParaRPr lang="es-CL" baseline="0" dirty="0"/>
          </a:p>
          <a:p>
            <a:r>
              <a:rPr lang="es-CL" baseline="0" dirty="0"/>
              <a:t>00918.00000- “</a:t>
            </a:r>
            <a:r>
              <a:rPr lang="es-CL" baseline="0" dirty="0" err="1"/>
              <a:t>column</a:t>
            </a:r>
            <a:r>
              <a:rPr lang="es-CL" baseline="0" dirty="0"/>
              <a:t> </a:t>
            </a:r>
            <a:r>
              <a:rPr lang="es-CL" baseline="0" dirty="0" err="1"/>
              <a:t>ambiguously</a:t>
            </a:r>
            <a:r>
              <a:rPr lang="es-CL" baseline="0" dirty="0"/>
              <a:t> </a:t>
            </a:r>
            <a:r>
              <a:rPr lang="es-CL" baseline="0" dirty="0" err="1"/>
              <a:t>defined</a:t>
            </a:r>
            <a:r>
              <a:rPr lang="es-CL" baseline="0" dirty="0"/>
              <a:t>”</a:t>
            </a:r>
          </a:p>
          <a:p>
            <a:endParaRPr lang="es-CL" baseline="0" dirty="0"/>
          </a:p>
          <a:p>
            <a:r>
              <a:rPr lang="es-CL" baseline="0" dirty="0"/>
              <a:t>Esta instrucción nos mandará un error. Esto, debido a que el motor de SGBD sabe que está el ítem “oficina”, pero no tiene forma de saber a qué entidad nos estamos refiriendo.</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9</a:t>
            </a:fld>
            <a:endParaRPr lang="es-ES"/>
          </a:p>
        </p:txBody>
      </p:sp>
    </p:spTree>
    <p:extLst>
      <p:ext uri="{BB962C8B-B14F-4D97-AF65-F5344CB8AC3E}">
        <p14:creationId xmlns:p14="http://schemas.microsoft.com/office/powerpoint/2010/main" val="181235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13000" b="-13000"/>
          </a:stretch>
        </a:blipFill>
        <a:effectLst/>
      </p:bgPr>
    </p:bg>
    <p:spTree>
      <p:nvGrpSpPr>
        <p:cNvPr id="1" name=""/>
        <p:cNvGrpSpPr/>
        <p:nvPr/>
      </p:nvGrpSpPr>
      <p:grpSpPr>
        <a:xfrm>
          <a:off x="0" y="0"/>
          <a:ext cx="0" cy="0"/>
          <a:chOff x="0" y="0"/>
          <a:chExt cx="0" cy="0"/>
        </a:xfrm>
      </p:grpSpPr>
      <p:sp>
        <p:nvSpPr>
          <p:cNvPr id="7" name="CuadroTexto 6"/>
          <p:cNvSpPr txBox="1"/>
          <p:nvPr/>
        </p:nvSpPr>
        <p:spPr>
          <a:xfrm>
            <a:off x="168954" y="4279053"/>
            <a:ext cx="11581767" cy="584775"/>
          </a:xfrm>
          <a:prstGeom prst="rect">
            <a:avLst/>
          </a:prstGeom>
          <a:noFill/>
        </p:spPr>
        <p:txBody>
          <a:bodyPr wrap="square" rtlCol="0">
            <a:spAutoFit/>
          </a:bodyPr>
          <a:lstStyle/>
          <a:p>
            <a:r>
              <a:rPr lang="es-CL" sz="3200" b="1" dirty="0">
                <a:solidFill>
                  <a:schemeClr val="bg1"/>
                </a:solidFill>
                <a:latin typeface="Myriad pro" panose="020B0503030403020204" pitchFamily="34" charset="0"/>
              </a:rPr>
              <a:t>Opcional Extra 3</a:t>
            </a:r>
            <a:r>
              <a:rPr lang="es-CL" sz="2000" dirty="0">
                <a:solidFill>
                  <a:schemeClr val="bg1"/>
                </a:solidFill>
                <a:latin typeface="Myriad pro" panose="020B0503030403020204" pitchFamily="34" charset="0"/>
              </a:rPr>
              <a:t>: Recuperación de datos mediante sentencia SELECT: restricción de filas</a:t>
            </a:r>
            <a:endParaRPr lang="es-CL" sz="1400" dirty="0">
              <a:solidFill>
                <a:schemeClr val="bg1"/>
              </a:solidFill>
              <a:latin typeface="Myriad pro" panose="020B0503030403020204" pitchFamily="34" charset="0"/>
            </a:endParaRPr>
          </a:p>
        </p:txBody>
      </p:sp>
      <p:pic>
        <p:nvPicPr>
          <p:cNvPr id="8" name="Imagen 7"/>
          <p:cNvPicPr/>
          <p:nvPr/>
        </p:nvPicPr>
        <p:blipFill>
          <a:blip r:embed="rId4" cstate="print">
            <a:extLst>
              <a:ext uri="{28A0092B-C50C-407E-A947-70E740481C1C}">
                <a14:useLocalDpi xmlns:a14="http://schemas.microsoft.com/office/drawing/2010/main" val="0"/>
              </a:ext>
            </a:extLst>
          </a:blip>
          <a:stretch>
            <a:fillRect/>
          </a:stretch>
        </p:blipFill>
        <p:spPr>
          <a:xfrm>
            <a:off x="5018088" y="0"/>
            <a:ext cx="2155825" cy="1022350"/>
          </a:xfrm>
          <a:prstGeom prst="rect">
            <a:avLst/>
          </a:prstGeom>
        </p:spPr>
      </p:pic>
      <p:pic>
        <p:nvPicPr>
          <p:cNvPr id="9" name="Imagen 8"/>
          <p:cNvPicPr/>
          <p:nvPr/>
        </p:nvPicPr>
        <p:blipFill>
          <a:blip r:embed="rId5" cstate="print">
            <a:extLst>
              <a:ext uri="{28A0092B-C50C-407E-A947-70E740481C1C}">
                <a14:useLocalDpi xmlns:a14="http://schemas.microsoft.com/office/drawing/2010/main" val="0"/>
              </a:ext>
            </a:extLst>
          </a:blip>
          <a:stretch>
            <a:fillRect/>
          </a:stretch>
        </p:blipFill>
        <p:spPr>
          <a:xfrm>
            <a:off x="7105333" y="5319350"/>
            <a:ext cx="7430135" cy="1374775"/>
          </a:xfrm>
          <a:prstGeom prst="rect">
            <a:avLst/>
          </a:prstGeom>
        </p:spPr>
      </p:pic>
    </p:spTree>
    <p:extLst>
      <p:ext uri="{BB962C8B-B14F-4D97-AF65-F5344CB8AC3E}">
        <p14:creationId xmlns:p14="http://schemas.microsoft.com/office/powerpoint/2010/main" val="270204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23888" y="2239668"/>
            <a:ext cx="6498130" cy="1475646"/>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a:t>
            </a:r>
          </a:p>
          <a:p>
            <a:r>
              <a:rPr lang="es-CL" sz="2400" dirty="0"/>
              <a:t>FROM Empleados, Oficinas </a:t>
            </a:r>
          </a:p>
          <a:p>
            <a:r>
              <a:rPr lang="es-CL" sz="2400" dirty="0"/>
              <a:t>WHERE </a:t>
            </a:r>
            <a:r>
              <a:rPr lang="es-CL" sz="2400" dirty="0" err="1"/>
              <a:t>Empleados.oficina</a:t>
            </a:r>
            <a:r>
              <a:rPr lang="es-CL" sz="2400" dirty="0"/>
              <a:t> = </a:t>
            </a:r>
            <a:r>
              <a:rPr lang="es-CL" sz="2400" dirty="0" err="1"/>
              <a:t>Oficinas.oficina</a:t>
            </a:r>
            <a:r>
              <a:rPr lang="es-CL" sz="2400" dirty="0"/>
              <a:t>;</a:t>
            </a:r>
          </a:p>
          <a:p>
            <a:endParaRPr lang="es-CL" sz="2400" dirty="0"/>
          </a:p>
        </p:txBody>
      </p:sp>
      <p:pic>
        <p:nvPicPr>
          <p:cNvPr id="2" name="Imagen 1"/>
          <p:cNvPicPr>
            <a:picLocks noChangeAspect="1"/>
          </p:cNvPicPr>
          <p:nvPr/>
        </p:nvPicPr>
        <p:blipFill>
          <a:blip r:embed="rId4"/>
          <a:stretch>
            <a:fillRect/>
          </a:stretch>
        </p:blipFill>
        <p:spPr>
          <a:xfrm>
            <a:off x="7737504" y="1307419"/>
            <a:ext cx="2991716" cy="5337221"/>
          </a:xfrm>
          <a:prstGeom prst="rect">
            <a:avLst/>
          </a:prstGeom>
        </p:spPr>
      </p:pic>
      <p:sp>
        <p:nvSpPr>
          <p:cNvPr id="3" name="Elipse 2"/>
          <p:cNvSpPr/>
          <p:nvPr/>
        </p:nvSpPr>
        <p:spPr>
          <a:xfrm>
            <a:off x="8357755" y="4341739"/>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9" name="Elipse 18"/>
          <p:cNvSpPr/>
          <p:nvPr/>
        </p:nvSpPr>
        <p:spPr>
          <a:xfrm>
            <a:off x="8357755" y="2608448"/>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pic>
        <p:nvPicPr>
          <p:cNvPr id="10" name="Imagen 9"/>
          <p:cNvPicPr>
            <a:picLocks noChangeAspect="1"/>
          </p:cNvPicPr>
          <p:nvPr/>
        </p:nvPicPr>
        <p:blipFill>
          <a:blip r:embed="rId5"/>
          <a:stretch>
            <a:fillRect/>
          </a:stretch>
        </p:blipFill>
        <p:spPr>
          <a:xfrm>
            <a:off x="423472" y="3926176"/>
            <a:ext cx="7178849" cy="2477656"/>
          </a:xfrm>
          <a:prstGeom prst="rect">
            <a:avLst/>
          </a:prstGeom>
        </p:spPr>
      </p:pic>
      <p:sp>
        <p:nvSpPr>
          <p:cNvPr id="12" name="Rectángulo redondeado 11"/>
          <p:cNvSpPr/>
          <p:nvPr/>
        </p:nvSpPr>
        <p:spPr>
          <a:xfrm>
            <a:off x="623888" y="1736725"/>
            <a:ext cx="3074441"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a:t>Consulta de equivalencia</a:t>
            </a:r>
          </a:p>
        </p:txBody>
      </p:sp>
      <p:sp>
        <p:nvSpPr>
          <p:cNvPr id="16" name="CuadroTexto 15"/>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7" name="Rectángulo 16"/>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38024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00939" y="2713743"/>
            <a:ext cx="4688380" cy="1475646"/>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a:t>
            </a:r>
          </a:p>
          <a:p>
            <a:r>
              <a:rPr lang="es-CL" sz="2400" dirty="0"/>
              <a:t>FROM Empleados E, Oficinas O WHERE </a:t>
            </a:r>
            <a:r>
              <a:rPr lang="es-CL" sz="2400" dirty="0" err="1"/>
              <a:t>E.Oficina</a:t>
            </a:r>
            <a:r>
              <a:rPr lang="es-CL" sz="2400" dirty="0"/>
              <a:t>=</a:t>
            </a:r>
            <a:r>
              <a:rPr lang="es-CL" sz="2400" dirty="0" err="1"/>
              <a:t>O.oficina</a:t>
            </a:r>
            <a:r>
              <a:rPr lang="es-CL" sz="2400" dirty="0"/>
              <a:t>:</a:t>
            </a:r>
          </a:p>
          <a:p>
            <a:endParaRPr lang="es-CL" sz="2400" dirty="0"/>
          </a:p>
        </p:txBody>
      </p:sp>
      <p:pic>
        <p:nvPicPr>
          <p:cNvPr id="2" name="Imagen 1"/>
          <p:cNvPicPr>
            <a:picLocks noChangeAspect="1"/>
          </p:cNvPicPr>
          <p:nvPr/>
        </p:nvPicPr>
        <p:blipFill>
          <a:blip r:embed="rId4"/>
          <a:stretch>
            <a:fillRect/>
          </a:stretch>
        </p:blipFill>
        <p:spPr>
          <a:xfrm>
            <a:off x="7775604" y="1520779"/>
            <a:ext cx="2991716" cy="5337221"/>
          </a:xfrm>
          <a:prstGeom prst="rect">
            <a:avLst/>
          </a:prstGeom>
        </p:spPr>
      </p:pic>
      <p:sp>
        <p:nvSpPr>
          <p:cNvPr id="3" name="Elipse 2"/>
          <p:cNvSpPr/>
          <p:nvPr/>
        </p:nvSpPr>
        <p:spPr>
          <a:xfrm>
            <a:off x="8395855" y="4555099"/>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9" name="Elipse 18"/>
          <p:cNvSpPr/>
          <p:nvPr/>
        </p:nvSpPr>
        <p:spPr>
          <a:xfrm>
            <a:off x="8395855" y="2821808"/>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3" name="Rectángulo redondeado 12"/>
          <p:cNvSpPr/>
          <p:nvPr/>
        </p:nvSpPr>
        <p:spPr>
          <a:xfrm>
            <a:off x="623888" y="1744655"/>
            <a:ext cx="5151468"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a:t>Consulta de equivalencia (alias)</a:t>
            </a:r>
          </a:p>
        </p:txBody>
      </p:sp>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5" name="Rectángulo 14"/>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94405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19989" y="2458058"/>
            <a:ext cx="6448254" cy="1592024"/>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a:t>
            </a:r>
            <a:r>
              <a:rPr lang="es-CL" sz="2400" dirty="0" err="1"/>
              <a:t>E.titulo</a:t>
            </a:r>
            <a:r>
              <a:rPr lang="es-CL" sz="2400" dirty="0"/>
              <a:t>, </a:t>
            </a:r>
            <a:r>
              <a:rPr lang="es-CL" sz="2400" dirty="0" err="1"/>
              <a:t>E.nombre</a:t>
            </a:r>
            <a:r>
              <a:rPr lang="es-CL" sz="2400" dirty="0"/>
              <a:t>, </a:t>
            </a:r>
            <a:r>
              <a:rPr lang="es-CL" sz="2400" dirty="0" err="1"/>
              <a:t>O.oficina</a:t>
            </a:r>
            <a:r>
              <a:rPr lang="es-CL" sz="2400" dirty="0"/>
              <a:t>, </a:t>
            </a:r>
            <a:r>
              <a:rPr lang="es-CL" sz="2400" dirty="0" err="1"/>
              <a:t>O.ciudad</a:t>
            </a:r>
            <a:endParaRPr lang="es-CL" sz="2400" dirty="0"/>
          </a:p>
          <a:p>
            <a:r>
              <a:rPr lang="es-CL" sz="2400" dirty="0"/>
              <a:t>FROM Empleados E INNER JOIN Oficinas O </a:t>
            </a:r>
          </a:p>
          <a:p>
            <a:r>
              <a:rPr lang="es-CL" sz="2400" dirty="0"/>
              <a:t>ON </a:t>
            </a:r>
            <a:r>
              <a:rPr lang="es-CL" sz="2400" dirty="0" err="1"/>
              <a:t>E.oficina</a:t>
            </a:r>
            <a:r>
              <a:rPr lang="es-CL" sz="2400" dirty="0"/>
              <a:t>=</a:t>
            </a:r>
            <a:r>
              <a:rPr lang="es-CL" sz="2400" dirty="0" err="1"/>
              <a:t>o.oficina</a:t>
            </a:r>
            <a:r>
              <a:rPr lang="es-CL" sz="2400" dirty="0"/>
              <a:t>;</a:t>
            </a:r>
          </a:p>
        </p:txBody>
      </p:sp>
      <p:pic>
        <p:nvPicPr>
          <p:cNvPr id="2" name="Imagen 1"/>
          <p:cNvPicPr>
            <a:picLocks noChangeAspect="1"/>
          </p:cNvPicPr>
          <p:nvPr/>
        </p:nvPicPr>
        <p:blipFill>
          <a:blip r:embed="rId4"/>
          <a:stretch>
            <a:fillRect/>
          </a:stretch>
        </p:blipFill>
        <p:spPr>
          <a:xfrm>
            <a:off x="7794654" y="1520779"/>
            <a:ext cx="2991716" cy="5337221"/>
          </a:xfrm>
          <a:prstGeom prst="rect">
            <a:avLst/>
          </a:prstGeom>
        </p:spPr>
      </p:pic>
      <p:sp>
        <p:nvSpPr>
          <p:cNvPr id="3" name="Elipse 2"/>
          <p:cNvSpPr/>
          <p:nvPr/>
        </p:nvSpPr>
        <p:spPr>
          <a:xfrm>
            <a:off x="8414905" y="4555099"/>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9" name="Elipse 18"/>
          <p:cNvSpPr/>
          <p:nvPr/>
        </p:nvSpPr>
        <p:spPr>
          <a:xfrm>
            <a:off x="8414905" y="2821808"/>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Rectángulo redondeado 9"/>
          <p:cNvSpPr/>
          <p:nvPr/>
        </p:nvSpPr>
        <p:spPr>
          <a:xfrm>
            <a:off x="623888" y="1750980"/>
            <a:ext cx="1892879"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err="1"/>
              <a:t>Inner</a:t>
            </a:r>
            <a:r>
              <a:rPr lang="es-CL" sz="2000" dirty="0"/>
              <a:t> </a:t>
            </a:r>
            <a:r>
              <a:rPr lang="es-CL" sz="2000" dirty="0" err="1"/>
              <a:t>join</a:t>
            </a:r>
            <a:endParaRPr lang="es-ES" sz="2000" dirty="0"/>
          </a:p>
        </p:txBody>
      </p:sp>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5" name="Rectángulo 14"/>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406359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00939" y="2622770"/>
            <a:ext cx="6448254" cy="1592024"/>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a:t>
            </a:r>
            <a:r>
              <a:rPr lang="es-CL" sz="2400" dirty="0" err="1"/>
              <a:t>E.titulo</a:t>
            </a:r>
            <a:r>
              <a:rPr lang="es-CL" sz="2400" dirty="0"/>
              <a:t>, </a:t>
            </a:r>
            <a:r>
              <a:rPr lang="es-CL" sz="2400" dirty="0" err="1"/>
              <a:t>E.nombre</a:t>
            </a:r>
            <a:r>
              <a:rPr lang="es-CL" sz="2400" dirty="0"/>
              <a:t>, oficina, </a:t>
            </a:r>
            <a:r>
              <a:rPr lang="es-CL" sz="2400" dirty="0" err="1"/>
              <a:t>O.ciudad</a:t>
            </a:r>
            <a:r>
              <a:rPr lang="es-CL" sz="2400" dirty="0"/>
              <a:t> </a:t>
            </a:r>
          </a:p>
          <a:p>
            <a:r>
              <a:rPr lang="es-CL" sz="2400" dirty="0"/>
              <a:t>FROM Empleados E NATURAL JOIN Oficinas O;</a:t>
            </a:r>
          </a:p>
          <a:p>
            <a:endParaRPr lang="es-CL" sz="2400" dirty="0"/>
          </a:p>
        </p:txBody>
      </p:sp>
      <p:pic>
        <p:nvPicPr>
          <p:cNvPr id="2" name="Imagen 1"/>
          <p:cNvPicPr>
            <a:picLocks noChangeAspect="1"/>
          </p:cNvPicPr>
          <p:nvPr/>
        </p:nvPicPr>
        <p:blipFill>
          <a:blip r:embed="rId4"/>
          <a:stretch>
            <a:fillRect/>
          </a:stretch>
        </p:blipFill>
        <p:spPr>
          <a:xfrm>
            <a:off x="7775604" y="1424419"/>
            <a:ext cx="2991716" cy="5337221"/>
          </a:xfrm>
          <a:prstGeom prst="rect">
            <a:avLst/>
          </a:prstGeom>
        </p:spPr>
      </p:pic>
      <p:sp>
        <p:nvSpPr>
          <p:cNvPr id="3" name="Elipse 2"/>
          <p:cNvSpPr/>
          <p:nvPr/>
        </p:nvSpPr>
        <p:spPr>
          <a:xfrm>
            <a:off x="8395855" y="4458739"/>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9" name="Elipse 18"/>
          <p:cNvSpPr/>
          <p:nvPr/>
        </p:nvSpPr>
        <p:spPr>
          <a:xfrm>
            <a:off x="8395855" y="2725448"/>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Rectángulo redondeado 9"/>
          <p:cNvSpPr/>
          <p:nvPr/>
        </p:nvSpPr>
        <p:spPr>
          <a:xfrm>
            <a:off x="623888" y="1736725"/>
            <a:ext cx="2341766"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a:t>Natural </a:t>
            </a:r>
            <a:r>
              <a:rPr lang="es-CL" sz="2000" dirty="0" err="1"/>
              <a:t>join</a:t>
            </a:r>
            <a:r>
              <a:rPr lang="es-CL" sz="2000" dirty="0"/>
              <a:t> </a:t>
            </a:r>
          </a:p>
        </p:txBody>
      </p:sp>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5" name="Rectángulo 14"/>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55264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23888" y="2384714"/>
            <a:ext cx="6210291" cy="2749261"/>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¿Qué ocurre si los datos están distribuidos en más de dos tablas?</a:t>
            </a:r>
          </a:p>
          <a:p>
            <a:endParaRPr lang="es-CL" sz="2400" dirty="0"/>
          </a:p>
          <a:p>
            <a:r>
              <a:rPr lang="es-CL" sz="2400" dirty="0"/>
              <a:t>¿Y qué pasa si no hay una asociación directa entre dos tablas, pero necesitamos relacionarlas?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47148" y="2336069"/>
            <a:ext cx="4286250" cy="279790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19281" y="1724024"/>
            <a:ext cx="5577745" cy="369332"/>
          </a:xfrm>
          <a:prstGeom prst="rect">
            <a:avLst/>
          </a:prstGeom>
        </p:spPr>
        <p:txBody>
          <a:bodyPr wrap="none">
            <a:spAutoFit/>
          </a:bodyPr>
          <a:lstStyle/>
          <a:p>
            <a:r>
              <a:rPr lang="es-CL" dirty="0"/>
              <a:t>A esta altura, es normal hacerse las siguientes preguntas:</a:t>
            </a:r>
          </a:p>
        </p:txBody>
      </p:sp>
      <p:sp>
        <p:nvSpPr>
          <p:cNvPr id="9" name="CuadroTexto 8"/>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0" name="Rectángulo 9"/>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07812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0" name="Rectángulo redondeado 9"/>
          <p:cNvSpPr/>
          <p:nvPr/>
        </p:nvSpPr>
        <p:spPr>
          <a:xfrm>
            <a:off x="621258" y="1745324"/>
            <a:ext cx="5018465"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419" sz="2000" dirty="0"/>
              <a:t>INTERSECCIÓN DE MÁS DE DOS TABLAS</a:t>
            </a:r>
            <a:endParaRPr lang="es-ES" sz="2000" dirty="0"/>
          </a:p>
        </p:txBody>
      </p:sp>
      <p:pic>
        <p:nvPicPr>
          <p:cNvPr id="5" name="Imagen 4"/>
          <p:cNvPicPr>
            <a:picLocks noChangeAspect="1"/>
          </p:cNvPicPr>
          <p:nvPr/>
        </p:nvPicPr>
        <p:blipFill>
          <a:blip r:embed="rId4"/>
          <a:stretch>
            <a:fillRect/>
          </a:stretch>
        </p:blipFill>
        <p:spPr>
          <a:xfrm>
            <a:off x="6679637" y="4025474"/>
            <a:ext cx="4303324" cy="2832525"/>
          </a:xfrm>
          <a:prstGeom prst="rect">
            <a:avLst/>
          </a:prstGeom>
        </p:spPr>
      </p:pic>
      <p:sp>
        <p:nvSpPr>
          <p:cNvPr id="11" name="Rectángulo 10"/>
          <p:cNvSpPr/>
          <p:nvPr/>
        </p:nvSpPr>
        <p:spPr>
          <a:xfrm>
            <a:off x="621258" y="2325383"/>
            <a:ext cx="11186509" cy="1647178"/>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C.NOMBRE, E.NOMBRE, O.CIUDAD </a:t>
            </a:r>
          </a:p>
          <a:p>
            <a:r>
              <a:rPr lang="es-CL" sz="2400" dirty="0"/>
              <a:t>FROM CLIENTES C </a:t>
            </a:r>
          </a:p>
          <a:p>
            <a:r>
              <a:rPr lang="es-CL" sz="2400" dirty="0"/>
              <a:t>INNER JOIN EMPLEADOS E ON C.REPCLIE=E.NUMEMP </a:t>
            </a:r>
          </a:p>
          <a:p>
            <a:r>
              <a:rPr lang="es-CL" sz="2400" dirty="0"/>
              <a:t>INNER JOIN OFICINAS O ON E.OFICINA=O.OFICINA;</a:t>
            </a:r>
          </a:p>
        </p:txBody>
      </p:sp>
      <p:sp>
        <p:nvSpPr>
          <p:cNvPr id="12" name="CuadroTexto 1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3" name="Rectángulo 12"/>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75199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23888" y="2454126"/>
            <a:ext cx="11186509" cy="1592024"/>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C.NOMBRE AS “NOMBRE CLIENTE”, E.NOMBRE “nombre empleado”, O.CIUDAD</a:t>
            </a:r>
          </a:p>
          <a:p>
            <a:r>
              <a:rPr lang="es-CL" sz="2400" dirty="0"/>
              <a:t>FROM CLIENTES C </a:t>
            </a:r>
          </a:p>
          <a:p>
            <a:r>
              <a:rPr lang="es-CL" sz="2400" dirty="0"/>
              <a:t>INNER JOIN EMPLEADOS E ON C.REPCLIE=E.NUMEMP</a:t>
            </a:r>
          </a:p>
          <a:p>
            <a:r>
              <a:rPr lang="es-CL" sz="2400" dirty="0"/>
              <a:t>INNER JOIN OFICINAS O ON E.OFICINA=O.OFICINA;</a:t>
            </a:r>
          </a:p>
        </p:txBody>
      </p:sp>
      <p:sp>
        <p:nvSpPr>
          <p:cNvPr id="10" name="Rectángulo redondeado 9"/>
          <p:cNvSpPr/>
          <p:nvPr/>
        </p:nvSpPr>
        <p:spPr>
          <a:xfrm>
            <a:off x="631418" y="1750695"/>
            <a:ext cx="4885461"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419" sz="2000" dirty="0"/>
              <a:t>INTERSECCIÓN DE MÁS DE DOS TABLAS</a:t>
            </a:r>
            <a:endParaRPr lang="es-ES" sz="2000" dirty="0"/>
          </a:p>
        </p:txBody>
      </p:sp>
      <p:sp>
        <p:nvSpPr>
          <p:cNvPr id="9" name="CuadroTexto 8"/>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2" name="Rectángulo 11"/>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39587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623888" y="2898370"/>
            <a:ext cx="4320197" cy="3624349"/>
            <a:chOff x="3194339" y="3660444"/>
            <a:chExt cx="3555596" cy="3027644"/>
          </a:xfrm>
        </p:grpSpPr>
        <p:pic>
          <p:nvPicPr>
            <p:cNvPr id="2" name="Imagen 1"/>
            <p:cNvPicPr>
              <a:picLocks noChangeAspect="1"/>
            </p:cNvPicPr>
            <p:nvPr/>
          </p:nvPicPr>
          <p:blipFill>
            <a:blip r:embed="rId3"/>
            <a:stretch>
              <a:fillRect/>
            </a:stretch>
          </p:blipFill>
          <p:spPr>
            <a:xfrm>
              <a:off x="3194339" y="3660444"/>
              <a:ext cx="3555596" cy="3027644"/>
            </a:xfrm>
            <a:prstGeom prst="rect">
              <a:avLst/>
            </a:prstGeom>
          </p:spPr>
        </p:pic>
        <p:sp>
          <p:nvSpPr>
            <p:cNvPr id="3" name="Elipse 2"/>
            <p:cNvSpPr/>
            <p:nvPr/>
          </p:nvSpPr>
          <p:spPr>
            <a:xfrm>
              <a:off x="3674225" y="4771505"/>
              <a:ext cx="1629295" cy="997528"/>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pic>
        <p:nvPicPr>
          <p:cNvPr id="4" name="Imagen 3"/>
          <p:cNvPicPr>
            <a:picLocks noChangeAspect="1"/>
          </p:cNvPicPr>
          <p:nvPr/>
        </p:nvPicPr>
        <p:blipFill>
          <a:blip r:embed="rId4"/>
          <a:stretch>
            <a:fillRect/>
          </a:stretch>
        </p:blipFill>
        <p:spPr>
          <a:xfrm>
            <a:off x="0" y="-6466"/>
            <a:ext cx="12192000" cy="892098"/>
          </a:xfrm>
          <a:prstGeom prst="rect">
            <a:avLst/>
          </a:prstGeom>
        </p:spPr>
      </p:pic>
      <p:sp>
        <p:nvSpPr>
          <p:cNvPr id="11" name="Rectángulo 10"/>
          <p:cNvSpPr/>
          <p:nvPr/>
        </p:nvSpPr>
        <p:spPr>
          <a:xfrm>
            <a:off x="623888" y="2246465"/>
            <a:ext cx="11159261" cy="813186"/>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S.NUMEMP “</a:t>
            </a:r>
            <a:r>
              <a:rPr lang="es-CL" sz="2400" dirty="0" err="1"/>
              <a:t>num</a:t>
            </a:r>
            <a:r>
              <a:rPr lang="es-CL" sz="2400" dirty="0"/>
              <a:t>”, S.NOMBRE “subordinado”, S.JEFE, J.NOMBRE “Nombre Jefe”</a:t>
            </a:r>
          </a:p>
          <a:p>
            <a:r>
              <a:rPr lang="es-CL" sz="2400" dirty="0"/>
              <a:t>FROM EMPLEADOS S INNER JOIN EMPLEADOS J ON S.JEFE = .NUMEMP;</a:t>
            </a:r>
          </a:p>
        </p:txBody>
      </p:sp>
      <p:sp>
        <p:nvSpPr>
          <p:cNvPr id="10" name="Rectángulo redondeado 9"/>
          <p:cNvSpPr/>
          <p:nvPr/>
        </p:nvSpPr>
        <p:spPr>
          <a:xfrm>
            <a:off x="623888" y="1734546"/>
            <a:ext cx="4707662" cy="404365"/>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419" sz="2000" dirty="0"/>
              <a:t>DIFERENTES ALIAS PARA LA MISMA TABLA</a:t>
            </a:r>
            <a:endParaRPr lang="es-ES" sz="2000" dirty="0"/>
          </a:p>
        </p:txBody>
      </p:sp>
      <p:pic>
        <p:nvPicPr>
          <p:cNvPr id="6" name="Imagen 5"/>
          <p:cNvPicPr>
            <a:picLocks noChangeAspect="1"/>
          </p:cNvPicPr>
          <p:nvPr/>
        </p:nvPicPr>
        <p:blipFill>
          <a:blip r:embed="rId5"/>
          <a:stretch>
            <a:fillRect/>
          </a:stretch>
        </p:blipFill>
        <p:spPr>
          <a:xfrm>
            <a:off x="5580986" y="3112054"/>
            <a:ext cx="6048180" cy="3415745"/>
          </a:xfrm>
          <a:prstGeom prst="rect">
            <a:avLst/>
          </a:prstGeom>
        </p:spPr>
      </p:pic>
      <p:sp>
        <p:nvSpPr>
          <p:cNvPr id="7" name="Elipse 6"/>
          <p:cNvSpPr/>
          <p:nvPr/>
        </p:nvSpPr>
        <p:spPr>
          <a:xfrm>
            <a:off x="9059949" y="3784601"/>
            <a:ext cx="1645920" cy="532014"/>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CuadroTexto 14"/>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6" name="Rectángulo 15"/>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4057479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23888" y="2560857"/>
            <a:ext cx="10687746" cy="1592024"/>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S.NUMEMP, S.NOMBRE “subordinado”, S.JEFE, J.NOMBRE “nombre jefe”</a:t>
            </a:r>
          </a:p>
          <a:p>
            <a:r>
              <a:rPr lang="es-CL" sz="2400" dirty="0"/>
              <a:t>FROM EMPLEADOS S LEFT OUTER JOIN EMPLEADOS J ON S.JEFE = J.NUMEMP;</a:t>
            </a:r>
          </a:p>
        </p:txBody>
      </p:sp>
      <p:sp>
        <p:nvSpPr>
          <p:cNvPr id="10" name="Rectángulo redondeado 9"/>
          <p:cNvSpPr/>
          <p:nvPr/>
        </p:nvSpPr>
        <p:spPr>
          <a:xfrm>
            <a:off x="621258" y="1742019"/>
            <a:ext cx="2973534"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err="1"/>
              <a:t>Left</a:t>
            </a:r>
            <a:r>
              <a:rPr lang="es-CL" sz="2000" dirty="0"/>
              <a:t> OUTER </a:t>
            </a:r>
            <a:r>
              <a:rPr lang="es-CL" sz="2000" dirty="0" err="1"/>
              <a:t>join</a:t>
            </a:r>
            <a:r>
              <a:rPr lang="es-CL" sz="2000" dirty="0"/>
              <a:t> </a:t>
            </a:r>
          </a:p>
        </p:txBody>
      </p:sp>
      <p:sp>
        <p:nvSpPr>
          <p:cNvPr id="9" name="CuadroTexto 8"/>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2" name="Rectángulo 11"/>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27530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21258" y="2520217"/>
            <a:ext cx="10687746" cy="1592024"/>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S.NUMEMP, S.NOMBRE “subordinado”, S.JEFE, J.NOMBRE “nombre jefe”</a:t>
            </a:r>
          </a:p>
          <a:p>
            <a:r>
              <a:rPr lang="es-CL" sz="2400" dirty="0"/>
              <a:t>FROM EMPLEADOS S RIGHT OUTER JOIN EMPLEADOS J ON S.JEFE = J.NUMEMP;</a:t>
            </a:r>
          </a:p>
        </p:txBody>
      </p:sp>
      <p:sp>
        <p:nvSpPr>
          <p:cNvPr id="10" name="Rectángulo redondeado 9"/>
          <p:cNvSpPr/>
          <p:nvPr/>
        </p:nvSpPr>
        <p:spPr>
          <a:xfrm>
            <a:off x="621259" y="1734315"/>
            <a:ext cx="2973534"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err="1"/>
              <a:t>right</a:t>
            </a:r>
            <a:r>
              <a:rPr lang="es-CL" sz="2000" dirty="0"/>
              <a:t> OUTER </a:t>
            </a:r>
            <a:r>
              <a:rPr lang="es-CL" sz="2000" dirty="0" err="1"/>
              <a:t>join</a:t>
            </a:r>
            <a:endParaRPr lang="es-ES" sz="2000" dirty="0"/>
          </a:p>
        </p:txBody>
      </p:sp>
      <p:sp>
        <p:nvSpPr>
          <p:cNvPr id="7" name="CuadroTexto 6"/>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8" name="Rectángulo 7"/>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71696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4438650" y="4562386"/>
            <a:ext cx="7524750" cy="646331"/>
          </a:xfrm>
          <a:prstGeom prst="rect">
            <a:avLst/>
          </a:prstGeom>
        </p:spPr>
        <p:txBody>
          <a:bodyPr wrap="square">
            <a:spAutoFit/>
          </a:bodyPr>
          <a:lstStyle/>
          <a:p>
            <a:endParaRPr lang="es-CL" dirty="0"/>
          </a:p>
          <a:p>
            <a:pPr marL="342900" indent="-342900"/>
            <a:endParaRPr lang="es-CL" dirty="0"/>
          </a:p>
        </p:txBody>
      </p:sp>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p:cNvSpPr txBox="1"/>
          <p:nvPr/>
        </p:nvSpPr>
        <p:spPr>
          <a:xfrm>
            <a:off x="0" y="4090417"/>
            <a:ext cx="12192000" cy="1323439"/>
          </a:xfrm>
          <a:prstGeom prst="rect">
            <a:avLst/>
          </a:prstGeom>
          <a:noFill/>
        </p:spPr>
        <p:txBody>
          <a:bodyPr wrap="square" rtlCol="0" anchor="ctr">
            <a:spAutoFit/>
          </a:bodyPr>
          <a:lstStyle/>
          <a:p>
            <a:pPr algn="ctr"/>
            <a:r>
              <a:rPr lang="es-CL" sz="4000" i="1" dirty="0">
                <a:solidFill>
                  <a:schemeClr val="bg1"/>
                </a:solidFill>
              </a:rPr>
              <a:t>¿Qué aprenderemos en esta clase?</a:t>
            </a:r>
          </a:p>
          <a:p>
            <a:pPr algn="ctr"/>
            <a:endParaRPr lang="es-CL" sz="4000" i="1" dirty="0">
              <a:solidFill>
                <a:schemeClr val="bg1"/>
              </a:solidFill>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7" name="Rectángulo 6"/>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55691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26338" y="2499897"/>
            <a:ext cx="10687746" cy="1592024"/>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S.NUMEMP, S.NOMBRE “subordinado”, S.JEFE, J.NOMBRE “nombre jefe”</a:t>
            </a:r>
          </a:p>
          <a:p>
            <a:r>
              <a:rPr lang="es-CL" sz="2400" dirty="0"/>
              <a:t>FROM EMPLEADOS S FULL OUTER JOIN EMPLEADOS J ON S.JEFE = J.NUMEMP;</a:t>
            </a:r>
          </a:p>
          <a:p>
            <a:endParaRPr lang="es-CL" sz="2400" dirty="0"/>
          </a:p>
        </p:txBody>
      </p:sp>
      <p:sp>
        <p:nvSpPr>
          <p:cNvPr id="10" name="Rectángulo redondeado 9"/>
          <p:cNvSpPr/>
          <p:nvPr/>
        </p:nvSpPr>
        <p:spPr>
          <a:xfrm>
            <a:off x="616179" y="1734315"/>
            <a:ext cx="2973534"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err="1"/>
              <a:t>right</a:t>
            </a:r>
            <a:r>
              <a:rPr lang="es-CL" sz="2000" dirty="0"/>
              <a:t> OUTER </a:t>
            </a:r>
            <a:r>
              <a:rPr lang="es-CL" sz="2000" dirty="0" err="1"/>
              <a:t>join</a:t>
            </a:r>
            <a:r>
              <a:rPr lang="es-CL" sz="2000" dirty="0"/>
              <a:t> </a:t>
            </a:r>
          </a:p>
        </p:txBody>
      </p:sp>
      <p:sp>
        <p:nvSpPr>
          <p:cNvPr id="9" name="CuadroTexto 8"/>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2" name="Rectángulo 11"/>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05384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4052953" y="3118150"/>
            <a:ext cx="3909351" cy="3374739"/>
          </a:xfrm>
          <a:prstGeom prst="rect">
            <a:avLst/>
          </a:prstGeom>
        </p:spPr>
      </p:pic>
      <p:pic>
        <p:nvPicPr>
          <p:cNvPr id="4" name="Imagen 3"/>
          <p:cNvPicPr>
            <a:picLocks noChangeAspect="1"/>
          </p:cNvPicPr>
          <p:nvPr/>
        </p:nvPicPr>
        <p:blipFill>
          <a:blip r:embed="rId4"/>
          <a:stretch>
            <a:fillRect/>
          </a:stretch>
        </p:blipFill>
        <p:spPr>
          <a:xfrm>
            <a:off x="0" y="-6466"/>
            <a:ext cx="12192000" cy="892098"/>
          </a:xfrm>
          <a:prstGeom prst="rect">
            <a:avLst/>
          </a:prstGeom>
        </p:spPr>
      </p:pic>
      <p:sp>
        <p:nvSpPr>
          <p:cNvPr id="10" name="Rectángulo redondeado 9"/>
          <p:cNvSpPr/>
          <p:nvPr/>
        </p:nvSpPr>
        <p:spPr>
          <a:xfrm>
            <a:off x="623888" y="1736725"/>
            <a:ext cx="2973534"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err="1"/>
              <a:t>Sql</a:t>
            </a:r>
            <a:r>
              <a:rPr lang="es-CL" sz="2000" dirty="0"/>
              <a:t> </a:t>
            </a:r>
            <a:r>
              <a:rPr lang="es-CL" sz="2000" dirty="0" err="1"/>
              <a:t>join</a:t>
            </a:r>
            <a:r>
              <a:rPr lang="es-CL" sz="2000" dirty="0"/>
              <a:t> - RESUMEN</a:t>
            </a:r>
            <a:endParaRPr lang="es-ES" sz="2000" dirty="0"/>
          </a:p>
        </p:txBody>
      </p:sp>
      <p:pic>
        <p:nvPicPr>
          <p:cNvPr id="3" name="Imagen 2"/>
          <p:cNvPicPr>
            <a:picLocks noChangeAspect="1"/>
          </p:cNvPicPr>
          <p:nvPr/>
        </p:nvPicPr>
        <p:blipFill>
          <a:blip r:embed="rId5"/>
          <a:stretch>
            <a:fillRect/>
          </a:stretch>
        </p:blipFill>
        <p:spPr>
          <a:xfrm>
            <a:off x="600939" y="2480000"/>
            <a:ext cx="3320822" cy="3305658"/>
          </a:xfrm>
          <a:prstGeom prst="rect">
            <a:avLst/>
          </a:prstGeom>
        </p:spPr>
      </p:pic>
      <p:pic>
        <p:nvPicPr>
          <p:cNvPr id="5" name="Imagen 4"/>
          <p:cNvPicPr>
            <a:picLocks noChangeAspect="1"/>
          </p:cNvPicPr>
          <p:nvPr/>
        </p:nvPicPr>
        <p:blipFill>
          <a:blip r:embed="rId6"/>
          <a:stretch>
            <a:fillRect/>
          </a:stretch>
        </p:blipFill>
        <p:spPr>
          <a:xfrm>
            <a:off x="8093497" y="2138738"/>
            <a:ext cx="3255223" cy="3314409"/>
          </a:xfrm>
          <a:prstGeom prst="rect">
            <a:avLst/>
          </a:prstGeom>
        </p:spPr>
      </p:pic>
      <p:sp>
        <p:nvSpPr>
          <p:cNvPr id="12" name="CuadroTexto 1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3" name="Rectángulo 12"/>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6177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0" name="Rectángulo redondeado 9"/>
          <p:cNvSpPr/>
          <p:nvPr/>
        </p:nvSpPr>
        <p:spPr>
          <a:xfrm>
            <a:off x="623888" y="1746633"/>
            <a:ext cx="2973534"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err="1"/>
              <a:t>Sql</a:t>
            </a:r>
            <a:r>
              <a:rPr lang="es-CL" sz="2000" dirty="0"/>
              <a:t> </a:t>
            </a:r>
            <a:r>
              <a:rPr lang="es-CL" sz="2000" dirty="0" err="1"/>
              <a:t>join</a:t>
            </a:r>
            <a:r>
              <a:rPr lang="es-CL" sz="2000" dirty="0"/>
              <a:t> - RESUMEN</a:t>
            </a:r>
          </a:p>
        </p:txBody>
      </p:sp>
      <p:pic>
        <p:nvPicPr>
          <p:cNvPr id="7" name="Imagen 6"/>
          <p:cNvPicPr>
            <a:picLocks noChangeAspect="1"/>
          </p:cNvPicPr>
          <p:nvPr/>
        </p:nvPicPr>
        <p:blipFill>
          <a:blip r:embed="rId4"/>
          <a:stretch>
            <a:fillRect/>
          </a:stretch>
        </p:blipFill>
        <p:spPr>
          <a:xfrm>
            <a:off x="719683" y="2582649"/>
            <a:ext cx="3273197" cy="3336448"/>
          </a:xfrm>
          <a:prstGeom prst="rect">
            <a:avLst/>
          </a:prstGeom>
        </p:spPr>
      </p:pic>
      <p:pic>
        <p:nvPicPr>
          <p:cNvPr id="12" name="Imagen 11"/>
          <p:cNvPicPr>
            <a:picLocks noChangeAspect="1"/>
          </p:cNvPicPr>
          <p:nvPr/>
        </p:nvPicPr>
        <p:blipFill>
          <a:blip r:embed="rId5"/>
          <a:stretch>
            <a:fillRect/>
          </a:stretch>
        </p:blipFill>
        <p:spPr>
          <a:xfrm>
            <a:off x="4432113" y="3532648"/>
            <a:ext cx="3155054" cy="2974367"/>
          </a:xfrm>
          <a:prstGeom prst="rect">
            <a:avLst/>
          </a:prstGeom>
        </p:spPr>
      </p:pic>
      <p:pic>
        <p:nvPicPr>
          <p:cNvPr id="13" name="Imagen 12"/>
          <p:cNvPicPr>
            <a:picLocks noChangeAspect="1"/>
          </p:cNvPicPr>
          <p:nvPr/>
        </p:nvPicPr>
        <p:blipFill>
          <a:blip r:embed="rId6"/>
          <a:stretch>
            <a:fillRect/>
          </a:stretch>
        </p:blipFill>
        <p:spPr>
          <a:xfrm>
            <a:off x="8026400" y="1974785"/>
            <a:ext cx="3267370" cy="4023856"/>
          </a:xfrm>
          <a:prstGeom prst="rect">
            <a:avLst/>
          </a:prstGeom>
        </p:spPr>
      </p:pic>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5" name="Rectángulo 14"/>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18827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0" name="Rectángulo redondeado 9"/>
          <p:cNvSpPr/>
          <p:nvPr/>
        </p:nvSpPr>
        <p:spPr>
          <a:xfrm>
            <a:off x="575539" y="1763697"/>
            <a:ext cx="2973534" cy="428400"/>
          </a:xfrm>
          <a:prstGeom prst="roundRect">
            <a:avLst/>
          </a:prstGeom>
          <a:solidFill>
            <a:srgbClr val="306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err="1"/>
              <a:t>Sql</a:t>
            </a:r>
            <a:r>
              <a:rPr lang="es-CL" sz="2000" dirty="0"/>
              <a:t> </a:t>
            </a:r>
            <a:r>
              <a:rPr lang="es-CL" sz="2000" dirty="0" err="1"/>
              <a:t>join</a:t>
            </a:r>
            <a:r>
              <a:rPr lang="es-CL" sz="2000" dirty="0"/>
              <a:t> - RESUMEN</a:t>
            </a:r>
          </a:p>
        </p:txBody>
      </p:sp>
      <p:pic>
        <p:nvPicPr>
          <p:cNvPr id="8" name="Imagen 7"/>
          <p:cNvPicPr>
            <a:picLocks noChangeAspect="1"/>
          </p:cNvPicPr>
          <p:nvPr/>
        </p:nvPicPr>
        <p:blipFill>
          <a:blip r:embed="rId4"/>
          <a:stretch>
            <a:fillRect/>
          </a:stretch>
        </p:blipFill>
        <p:spPr>
          <a:xfrm>
            <a:off x="3574473" y="2471130"/>
            <a:ext cx="4253693" cy="4234533"/>
          </a:xfrm>
          <a:prstGeom prst="rect">
            <a:avLst/>
          </a:prstGeom>
        </p:spPr>
      </p:pic>
      <p:sp>
        <p:nvSpPr>
          <p:cNvPr id="11" name="CuadroTexto 10"/>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2" name="Rectángulo 11"/>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325116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4438650" y="4562386"/>
            <a:ext cx="7524750" cy="646331"/>
          </a:xfrm>
          <a:prstGeom prst="rect">
            <a:avLst/>
          </a:prstGeom>
        </p:spPr>
        <p:txBody>
          <a:bodyPr wrap="square">
            <a:spAutoFit/>
          </a:bodyPr>
          <a:lstStyle/>
          <a:p>
            <a:endParaRPr lang="es-CL" dirty="0"/>
          </a:p>
          <a:p>
            <a:pPr marL="342900" indent="-342900"/>
            <a:endParaRPr lang="es-CL" dirty="0"/>
          </a:p>
        </p:txBody>
      </p:sp>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p:cNvSpPr txBox="1"/>
          <p:nvPr/>
        </p:nvSpPr>
        <p:spPr>
          <a:xfrm>
            <a:off x="0" y="4090417"/>
            <a:ext cx="12192000" cy="1323439"/>
          </a:xfrm>
          <a:prstGeom prst="rect">
            <a:avLst/>
          </a:prstGeom>
          <a:noFill/>
        </p:spPr>
        <p:txBody>
          <a:bodyPr wrap="square" rtlCol="0" anchor="ctr">
            <a:spAutoFit/>
          </a:bodyPr>
          <a:lstStyle/>
          <a:p>
            <a:pPr algn="ctr"/>
            <a:r>
              <a:rPr lang="es-CL" sz="4000" i="1" dirty="0">
                <a:solidFill>
                  <a:schemeClr val="bg1"/>
                </a:solidFill>
              </a:rPr>
              <a:t>¿Qué aprendimos en esta clase?</a:t>
            </a:r>
          </a:p>
          <a:p>
            <a:pPr algn="ctr"/>
            <a:endParaRPr lang="es-CL" sz="4000" i="1" dirty="0">
              <a:solidFill>
                <a:schemeClr val="bg1"/>
              </a:solidFill>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7" name="Rectángulo 6"/>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55691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2" name="Rectángulo 1"/>
          <p:cNvSpPr/>
          <p:nvPr/>
        </p:nvSpPr>
        <p:spPr>
          <a:xfrm>
            <a:off x="853440" y="1738420"/>
            <a:ext cx="10842374" cy="1969770"/>
          </a:xfrm>
          <a:prstGeom prst="rect">
            <a:avLst/>
          </a:prstGeom>
        </p:spPr>
        <p:txBody>
          <a:bodyPr wrap="square">
            <a:spAutoFit/>
          </a:bodyPr>
          <a:lstStyle/>
          <a:p>
            <a:r>
              <a:rPr lang="es-CL" sz="3200" b="1" dirty="0">
                <a:solidFill>
                  <a:schemeClr val="tx2"/>
                </a:solidFill>
              </a:rPr>
              <a:t>Referencias bibliográficas</a:t>
            </a:r>
          </a:p>
          <a:p>
            <a:endParaRPr lang="es-CL" dirty="0"/>
          </a:p>
          <a:p>
            <a:endParaRPr lang="es-CL" dirty="0"/>
          </a:p>
          <a:p>
            <a:endParaRPr lang="es-CL" dirty="0"/>
          </a:p>
          <a:p>
            <a:r>
              <a:rPr lang="es-CL" dirty="0"/>
              <a:t>Universidad de Granada. (s.f.). </a:t>
            </a:r>
            <a:r>
              <a:rPr lang="es-CL" i="1" dirty="0"/>
              <a:t>Modelado de datos: fundamentos de diseño de bases de datos</a:t>
            </a:r>
            <a:r>
              <a:rPr lang="es-CL" dirty="0"/>
              <a:t>. Recuperado de</a:t>
            </a:r>
          </a:p>
          <a:p>
            <a:r>
              <a:rPr lang="es-CL" dirty="0"/>
              <a:t>http://elvex.ugr.es/idbis/db/docs/intro/C%20Modelado%20de%20datos.pdf</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033" y="1771887"/>
            <a:ext cx="902164" cy="701682"/>
          </a:xfrm>
          <a:prstGeom prst="rect">
            <a:avLst/>
          </a:prstGeom>
        </p:spPr>
      </p:pic>
      <p:sp>
        <p:nvSpPr>
          <p:cNvPr id="5" name="Rectángulo 4"/>
          <p:cNvSpPr/>
          <p:nvPr/>
        </p:nvSpPr>
        <p:spPr>
          <a:xfrm>
            <a:off x="566837" y="1859571"/>
            <a:ext cx="286603" cy="286603"/>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chemeClr val="tx2"/>
              </a:solidFill>
            </a:endParaRPr>
          </a:p>
        </p:txBody>
      </p:sp>
    </p:spTree>
    <p:extLst>
      <p:ext uri="{BB962C8B-B14F-4D97-AF65-F5344CB8AC3E}">
        <p14:creationId xmlns:p14="http://schemas.microsoft.com/office/powerpoint/2010/main" val="350524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2" name="Imagen 1"/>
          <p:cNvPicPr>
            <a:picLocks noChangeAspect="1"/>
          </p:cNvPicPr>
          <p:nvPr/>
        </p:nvPicPr>
        <p:blipFill>
          <a:blip r:embed="rId4"/>
          <a:stretch>
            <a:fillRect/>
          </a:stretch>
        </p:blipFill>
        <p:spPr>
          <a:xfrm>
            <a:off x="628649" y="1752599"/>
            <a:ext cx="11029951" cy="5105401"/>
          </a:xfrm>
          <a:prstGeom prst="rect">
            <a:avLst/>
          </a:prstGeom>
        </p:spPr>
      </p:pic>
      <p:sp>
        <p:nvSpPr>
          <p:cNvPr id="6" name="CuadroTexto 5"/>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Recuperación de datos de múltiples tablas</a:t>
            </a:r>
          </a:p>
        </p:txBody>
      </p:sp>
      <p:sp>
        <p:nvSpPr>
          <p:cNvPr id="7" name="Rectángulo 6"/>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318361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pSp>
        <p:nvGrpSpPr>
          <p:cNvPr id="2" name="Grupo 6"/>
          <p:cNvGrpSpPr/>
          <p:nvPr/>
        </p:nvGrpSpPr>
        <p:grpSpPr>
          <a:xfrm>
            <a:off x="1797534" y="2000250"/>
            <a:ext cx="9007024" cy="4406007"/>
            <a:chOff x="2763720" y="3282573"/>
            <a:chExt cx="6664560" cy="3019425"/>
          </a:xfrm>
        </p:grpSpPr>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720" y="3282573"/>
              <a:ext cx="6664560" cy="3019425"/>
            </a:xfrm>
            <a:prstGeom prst="rect">
              <a:avLst/>
            </a:prstGeom>
            <a:noFill/>
            <a:ln>
              <a:noFill/>
            </a:ln>
          </p:spPr>
        </p:pic>
        <p:sp>
          <p:nvSpPr>
            <p:cNvPr id="6" name="Elipse 5"/>
            <p:cNvSpPr/>
            <p:nvPr/>
          </p:nvSpPr>
          <p:spPr>
            <a:xfrm>
              <a:off x="4322618" y="4505498"/>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8" name="Elipse 7"/>
            <p:cNvSpPr/>
            <p:nvPr/>
          </p:nvSpPr>
          <p:spPr>
            <a:xfrm>
              <a:off x="7982989" y="3965170"/>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9"/>
            <p:cNvSpPr/>
            <p:nvPr/>
          </p:nvSpPr>
          <p:spPr>
            <a:xfrm>
              <a:off x="5798300" y="4505498"/>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sp>
        <p:nvSpPr>
          <p:cNvPr id="11" name="Rectángulo redondeado 10"/>
          <p:cNvSpPr/>
          <p:nvPr/>
        </p:nvSpPr>
        <p:spPr>
          <a:xfrm>
            <a:off x="384809" y="1727200"/>
            <a:ext cx="11169881" cy="409864"/>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a:t>¿Cuál es la ciudad en la que trabaja cada uno de los empleados?</a:t>
            </a:r>
          </a:p>
        </p:txBody>
      </p:sp>
      <p:sp>
        <p:nvSpPr>
          <p:cNvPr id="13" name="CuadroTexto 12"/>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Recuperación de datos de múltiples tablas</a:t>
            </a:r>
          </a:p>
        </p:txBody>
      </p:sp>
      <p:sp>
        <p:nvSpPr>
          <p:cNvPr id="14" name="Rectángulo 13"/>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59305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866310" y="2041990"/>
            <a:ext cx="4688380" cy="987841"/>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nombre, ciudad </a:t>
            </a:r>
          </a:p>
          <a:p>
            <a:r>
              <a:rPr lang="es-CL" sz="2400" dirty="0"/>
              <a:t>FROM Empleados;</a:t>
            </a:r>
          </a:p>
          <a:p>
            <a:endParaRPr lang="es-CL" sz="2400" dirty="0"/>
          </a:p>
        </p:txBody>
      </p:sp>
      <p:sp>
        <p:nvSpPr>
          <p:cNvPr id="12" name="Rectángulo 11"/>
          <p:cNvSpPr/>
          <p:nvPr/>
        </p:nvSpPr>
        <p:spPr>
          <a:xfrm>
            <a:off x="6866310" y="3272381"/>
            <a:ext cx="4688380" cy="1201349"/>
          </a:xfrm>
          <a:prstGeom prst="rect">
            <a:avLst/>
          </a:prstGeom>
          <a:solidFill>
            <a:srgbClr val="FA756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ORA-00904 “CIUDAD”: </a:t>
            </a:r>
            <a:r>
              <a:rPr lang="es-CL" sz="2400" dirty="0" err="1"/>
              <a:t>invalid</a:t>
            </a:r>
            <a:r>
              <a:rPr lang="es-CL" sz="2400" dirty="0"/>
              <a:t> </a:t>
            </a:r>
            <a:r>
              <a:rPr lang="es-CL" sz="2400" dirty="0" err="1"/>
              <a:t>identifier</a:t>
            </a:r>
            <a:r>
              <a:rPr lang="es-CL" sz="2400" dirty="0"/>
              <a:t> 00904. 00000- “% </a:t>
            </a:r>
            <a:r>
              <a:rPr lang="es-CL" sz="2400" dirty="0" err="1"/>
              <a:t>invalid</a:t>
            </a:r>
            <a:r>
              <a:rPr lang="es-CL" sz="2400" dirty="0"/>
              <a:t> </a:t>
            </a:r>
            <a:r>
              <a:rPr lang="es-CL" sz="2400" dirty="0" err="1"/>
              <a:t>identifier</a:t>
            </a:r>
            <a:r>
              <a:rPr lang="es-CL" sz="2400" dirty="0"/>
              <a:t>”</a:t>
            </a:r>
          </a:p>
          <a:p>
            <a:endParaRPr lang="es-CL" sz="2400" dirty="0"/>
          </a:p>
        </p:txBody>
      </p:sp>
      <p:sp>
        <p:nvSpPr>
          <p:cNvPr id="18" name="CuadroTexto 17"/>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Recuperación de datos de múltiples tablas</a:t>
            </a:r>
          </a:p>
        </p:txBody>
      </p:sp>
      <p:sp>
        <p:nvSpPr>
          <p:cNvPr id="19" name="Rectángulo 18"/>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grpSp>
        <p:nvGrpSpPr>
          <p:cNvPr id="20" name="Grupo 6"/>
          <p:cNvGrpSpPr/>
          <p:nvPr/>
        </p:nvGrpSpPr>
        <p:grpSpPr>
          <a:xfrm>
            <a:off x="291419" y="2138580"/>
            <a:ext cx="6428420" cy="3144619"/>
            <a:chOff x="2763720" y="3282573"/>
            <a:chExt cx="6664560" cy="3019425"/>
          </a:xfrm>
        </p:grpSpPr>
        <p:pic>
          <p:nvPicPr>
            <p:cNvPr id="21" name="Imagen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720" y="3282573"/>
              <a:ext cx="6664560" cy="3019425"/>
            </a:xfrm>
            <a:prstGeom prst="rect">
              <a:avLst/>
            </a:prstGeom>
            <a:noFill/>
            <a:ln>
              <a:noFill/>
            </a:ln>
          </p:spPr>
        </p:pic>
        <p:sp>
          <p:nvSpPr>
            <p:cNvPr id="22" name="Elipse 21"/>
            <p:cNvSpPr/>
            <p:nvPr/>
          </p:nvSpPr>
          <p:spPr>
            <a:xfrm>
              <a:off x="4322618" y="4505498"/>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3" name="Elipse 22"/>
            <p:cNvSpPr/>
            <p:nvPr/>
          </p:nvSpPr>
          <p:spPr>
            <a:xfrm>
              <a:off x="7982989" y="3965170"/>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4" name="Elipse 23"/>
            <p:cNvSpPr/>
            <p:nvPr/>
          </p:nvSpPr>
          <p:spPr>
            <a:xfrm>
              <a:off x="5798300" y="4505498"/>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6254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7619999" y="2041990"/>
            <a:ext cx="3908765" cy="987841"/>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nombre, ciudad </a:t>
            </a:r>
          </a:p>
          <a:p>
            <a:r>
              <a:rPr lang="es-CL" sz="2400" dirty="0"/>
              <a:t>FROM Empleados, Oficinas;</a:t>
            </a:r>
          </a:p>
          <a:p>
            <a:endParaRPr lang="es-CL" sz="2400" dirty="0"/>
          </a:p>
        </p:txBody>
      </p:sp>
      <p:sp>
        <p:nvSpPr>
          <p:cNvPr id="12" name="Rectángulo 11"/>
          <p:cNvSpPr/>
          <p:nvPr/>
        </p:nvSpPr>
        <p:spPr>
          <a:xfrm>
            <a:off x="7977955" y="3272381"/>
            <a:ext cx="3550809" cy="1201349"/>
          </a:xfrm>
          <a:prstGeom prst="rect">
            <a:avLst/>
          </a:prstGeom>
          <a:solidFill>
            <a:srgbClr val="FA756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Pareciera que funciona, pero no es una respuesta válida</a:t>
            </a:r>
          </a:p>
        </p:txBody>
      </p:sp>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Recuperación de datos de múltiples tablas</a:t>
            </a:r>
          </a:p>
        </p:txBody>
      </p:sp>
      <p:sp>
        <p:nvSpPr>
          <p:cNvPr id="15" name="Rectángulo 14"/>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grpSp>
        <p:nvGrpSpPr>
          <p:cNvPr id="21" name="Grupo 6"/>
          <p:cNvGrpSpPr/>
          <p:nvPr/>
        </p:nvGrpSpPr>
        <p:grpSpPr>
          <a:xfrm>
            <a:off x="291419" y="2138580"/>
            <a:ext cx="6428420" cy="3144619"/>
            <a:chOff x="2763720" y="3282573"/>
            <a:chExt cx="6664560" cy="3019425"/>
          </a:xfrm>
        </p:grpSpPr>
        <p:pic>
          <p:nvPicPr>
            <p:cNvPr id="22" name="Imagen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720" y="3282573"/>
              <a:ext cx="6664560" cy="3019425"/>
            </a:xfrm>
            <a:prstGeom prst="rect">
              <a:avLst/>
            </a:prstGeom>
            <a:noFill/>
            <a:ln>
              <a:noFill/>
            </a:ln>
          </p:spPr>
        </p:pic>
        <p:sp>
          <p:nvSpPr>
            <p:cNvPr id="23" name="Elipse 22"/>
            <p:cNvSpPr/>
            <p:nvPr/>
          </p:nvSpPr>
          <p:spPr>
            <a:xfrm>
              <a:off x="4322618" y="4505498"/>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4" name="Elipse 23"/>
            <p:cNvSpPr/>
            <p:nvPr/>
          </p:nvSpPr>
          <p:spPr>
            <a:xfrm>
              <a:off x="7982989" y="3965170"/>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24"/>
            <p:cNvSpPr/>
            <p:nvPr/>
          </p:nvSpPr>
          <p:spPr>
            <a:xfrm>
              <a:off x="5798300" y="4505498"/>
              <a:ext cx="1163782" cy="881149"/>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91601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422909" y="1697844"/>
            <a:ext cx="11169881" cy="426629"/>
          </a:xfrm>
          <a:prstGeom prst="round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CL" sz="2000" dirty="0"/>
              <a:t>¿Cuál es la ciudad en la que trabaja cada uno de los empleados?</a:t>
            </a:r>
          </a:p>
        </p:txBody>
      </p:sp>
      <p:pic>
        <p:nvPicPr>
          <p:cNvPr id="7" name="Imagen 6"/>
          <p:cNvPicPr>
            <a:picLocks noChangeAspect="1"/>
          </p:cNvPicPr>
          <p:nvPr/>
        </p:nvPicPr>
        <p:blipFill>
          <a:blip r:embed="rId4"/>
          <a:stretch>
            <a:fillRect/>
          </a:stretch>
        </p:blipFill>
        <p:spPr>
          <a:xfrm>
            <a:off x="6343129" y="2370184"/>
            <a:ext cx="4325996" cy="4487816"/>
          </a:xfrm>
          <a:prstGeom prst="rect">
            <a:avLst/>
          </a:prstGeom>
        </p:spPr>
      </p:pic>
      <p:sp>
        <p:nvSpPr>
          <p:cNvPr id="13" name="Multiplicar 12"/>
          <p:cNvSpPr/>
          <p:nvPr/>
        </p:nvSpPr>
        <p:spPr>
          <a:xfrm>
            <a:off x="2573899" y="3853963"/>
            <a:ext cx="849227" cy="749318"/>
          </a:xfrm>
          <a:prstGeom prst="mathMultipl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redondeado 13"/>
          <p:cNvSpPr/>
          <p:nvPr/>
        </p:nvSpPr>
        <p:spPr>
          <a:xfrm>
            <a:off x="1470182" y="2724702"/>
            <a:ext cx="3056660" cy="869980"/>
          </a:xfrm>
          <a:prstGeom prst="roundRect">
            <a:avLst/>
          </a:prstGeom>
          <a:solidFill>
            <a:srgbClr val="D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CL" sz="2400" dirty="0">
                <a:solidFill>
                  <a:schemeClr val="tx1"/>
                </a:solidFill>
              </a:rPr>
              <a:t>Número de registros de la primera tabla (9) </a:t>
            </a:r>
            <a:endParaRPr lang="es-CL" sz="1600" b="1" cap="all" dirty="0">
              <a:solidFill>
                <a:schemeClr val="tx1"/>
              </a:solidFill>
            </a:endParaRPr>
          </a:p>
        </p:txBody>
      </p:sp>
      <p:sp>
        <p:nvSpPr>
          <p:cNvPr id="16" name="Rectángulo redondeado 15"/>
          <p:cNvSpPr/>
          <p:nvPr/>
        </p:nvSpPr>
        <p:spPr>
          <a:xfrm>
            <a:off x="1470182" y="4833523"/>
            <a:ext cx="3056660" cy="1232968"/>
          </a:xfrm>
          <a:prstGeom prst="roundRect">
            <a:avLst/>
          </a:prstGeom>
          <a:solidFill>
            <a:srgbClr val="D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CL" sz="2400" dirty="0">
                <a:solidFill>
                  <a:schemeClr val="tx1"/>
                </a:solidFill>
              </a:rPr>
              <a:t>Número de registros de la primera tabla (10) </a:t>
            </a:r>
          </a:p>
        </p:txBody>
      </p:sp>
      <p:sp>
        <p:nvSpPr>
          <p:cNvPr id="17" name="Igual que 16"/>
          <p:cNvSpPr/>
          <p:nvPr/>
        </p:nvSpPr>
        <p:spPr>
          <a:xfrm>
            <a:off x="4874256" y="3700471"/>
            <a:ext cx="1133593" cy="1056302"/>
          </a:xfrm>
          <a:prstGeom prst="mathEqual">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 name="CuadroTexto 10"/>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2" name="Rectángulo 11"/>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391891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00940" y="2646967"/>
            <a:ext cx="4688380" cy="987841"/>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a:t>
            </a:r>
          </a:p>
          <a:p>
            <a:r>
              <a:rPr lang="es-CL" sz="2400" dirty="0"/>
              <a:t>FROM Empleados, Oficinas</a:t>
            </a:r>
          </a:p>
          <a:p>
            <a:endParaRPr lang="es-CL" sz="2400" dirty="0"/>
          </a:p>
        </p:txBody>
      </p:sp>
      <p:pic>
        <p:nvPicPr>
          <p:cNvPr id="2" name="Imagen 1"/>
          <p:cNvPicPr>
            <a:picLocks noChangeAspect="1"/>
          </p:cNvPicPr>
          <p:nvPr/>
        </p:nvPicPr>
        <p:blipFill>
          <a:blip r:embed="rId4"/>
          <a:stretch>
            <a:fillRect/>
          </a:stretch>
        </p:blipFill>
        <p:spPr>
          <a:xfrm>
            <a:off x="7775604" y="1138669"/>
            <a:ext cx="2991716" cy="5337221"/>
          </a:xfrm>
          <a:prstGeom prst="rect">
            <a:avLst/>
          </a:prstGeom>
        </p:spPr>
      </p:pic>
      <p:sp>
        <p:nvSpPr>
          <p:cNvPr id="3" name="Elipse 2"/>
          <p:cNvSpPr/>
          <p:nvPr/>
        </p:nvSpPr>
        <p:spPr>
          <a:xfrm>
            <a:off x="8395855" y="4172989"/>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9" name="Elipse 18"/>
          <p:cNvSpPr/>
          <p:nvPr/>
        </p:nvSpPr>
        <p:spPr>
          <a:xfrm>
            <a:off x="8395855" y="2439698"/>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2" name="CuadroTexto 1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3" name="Rectángulo 12"/>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35256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10"/>
          <p:cNvSpPr/>
          <p:nvPr/>
        </p:nvSpPr>
        <p:spPr>
          <a:xfrm>
            <a:off x="600940" y="2439698"/>
            <a:ext cx="4688380" cy="1475646"/>
          </a:xfrm>
          <a:prstGeom prst="rect">
            <a:avLst/>
          </a:prstGeom>
          <a:solidFill>
            <a:srgbClr val="A4D5D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SELECT *</a:t>
            </a:r>
          </a:p>
          <a:p>
            <a:r>
              <a:rPr lang="es-CL" sz="2400" dirty="0"/>
              <a:t>FROM Empleados, Oficinas </a:t>
            </a:r>
          </a:p>
          <a:p>
            <a:r>
              <a:rPr lang="es-CL" sz="2400" dirty="0"/>
              <a:t>WHERE oficina = oficina;</a:t>
            </a:r>
          </a:p>
          <a:p>
            <a:endParaRPr lang="es-CL" sz="2400" dirty="0"/>
          </a:p>
        </p:txBody>
      </p:sp>
      <p:pic>
        <p:nvPicPr>
          <p:cNvPr id="2" name="Imagen 1"/>
          <p:cNvPicPr>
            <a:picLocks noChangeAspect="1"/>
          </p:cNvPicPr>
          <p:nvPr/>
        </p:nvPicPr>
        <p:blipFill>
          <a:blip r:embed="rId4"/>
          <a:stretch>
            <a:fillRect/>
          </a:stretch>
        </p:blipFill>
        <p:spPr>
          <a:xfrm>
            <a:off x="7775604" y="1138669"/>
            <a:ext cx="2991716" cy="5337221"/>
          </a:xfrm>
          <a:prstGeom prst="rect">
            <a:avLst/>
          </a:prstGeom>
        </p:spPr>
      </p:pic>
      <p:sp>
        <p:nvSpPr>
          <p:cNvPr id="3" name="Elipse 2"/>
          <p:cNvSpPr/>
          <p:nvPr/>
        </p:nvSpPr>
        <p:spPr>
          <a:xfrm>
            <a:off x="8395855" y="4172989"/>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9" name="Elipse 18"/>
          <p:cNvSpPr/>
          <p:nvPr/>
        </p:nvSpPr>
        <p:spPr>
          <a:xfrm>
            <a:off x="8395855" y="2439698"/>
            <a:ext cx="1446414" cy="43226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8" name="Rectángulo 7"/>
          <p:cNvSpPr/>
          <p:nvPr/>
        </p:nvSpPr>
        <p:spPr>
          <a:xfrm>
            <a:off x="600940" y="4096115"/>
            <a:ext cx="4688380" cy="1697905"/>
          </a:xfrm>
          <a:prstGeom prst="rect">
            <a:avLst/>
          </a:prstGeom>
          <a:solidFill>
            <a:srgbClr val="FA756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s-CL" sz="2400" dirty="0"/>
              <a:t>ORA-00918: </a:t>
            </a:r>
            <a:r>
              <a:rPr lang="es-CL" sz="2400" dirty="0" err="1"/>
              <a:t>column</a:t>
            </a:r>
            <a:r>
              <a:rPr lang="es-CL" sz="2400" dirty="0"/>
              <a:t> </a:t>
            </a:r>
            <a:r>
              <a:rPr lang="es-CL" sz="2400" dirty="0" err="1"/>
              <a:t>ambiguously</a:t>
            </a:r>
            <a:r>
              <a:rPr lang="es-CL" sz="2400" dirty="0"/>
              <a:t> </a:t>
            </a:r>
            <a:r>
              <a:rPr lang="es-CL" sz="2400" dirty="0" err="1"/>
              <a:t>defined</a:t>
            </a:r>
            <a:endParaRPr lang="es-CL" sz="2400" dirty="0"/>
          </a:p>
          <a:p>
            <a:r>
              <a:rPr lang="es-CL" sz="2400" dirty="0"/>
              <a:t>00918.00000- “</a:t>
            </a:r>
            <a:r>
              <a:rPr lang="es-CL" sz="2400" dirty="0" err="1"/>
              <a:t>column</a:t>
            </a:r>
            <a:r>
              <a:rPr lang="es-CL" sz="2400" dirty="0"/>
              <a:t> </a:t>
            </a:r>
            <a:r>
              <a:rPr lang="es-CL" sz="2400" dirty="0" err="1"/>
              <a:t>ambiguously</a:t>
            </a:r>
            <a:r>
              <a:rPr lang="es-CL" sz="2400" dirty="0"/>
              <a:t> </a:t>
            </a:r>
            <a:r>
              <a:rPr lang="es-CL" sz="2400" dirty="0" err="1"/>
              <a:t>defined</a:t>
            </a:r>
            <a:r>
              <a:rPr lang="es-CL" sz="2400" dirty="0"/>
              <a:t>”</a:t>
            </a:r>
          </a:p>
        </p:txBody>
      </p:sp>
      <p:sp>
        <p:nvSpPr>
          <p:cNvPr id="13" name="CuadroTexto 12"/>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306A69"/>
                </a:solidFill>
              </a:rPr>
              <a:t>Tema 1. Recuperación de datos de múltiples tablas</a:t>
            </a:r>
          </a:p>
        </p:txBody>
      </p:sp>
      <p:sp>
        <p:nvSpPr>
          <p:cNvPr id="14" name="Rectángulo 13"/>
          <p:cNvSpPr/>
          <p:nvPr/>
        </p:nvSpPr>
        <p:spPr>
          <a:xfrm>
            <a:off x="148118" y="1239110"/>
            <a:ext cx="286603" cy="286603"/>
          </a:xfrm>
          <a:prstGeom prst="rect">
            <a:avLst/>
          </a:prstGeom>
          <a:solidFill>
            <a:srgbClr val="306A69"/>
          </a:solidFill>
          <a:ln>
            <a:solidFill>
              <a:srgbClr val="306A6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5229258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96708DD91543546AD12204098C89772" ma:contentTypeVersion="6" ma:contentTypeDescription="Crear nuevo documento." ma:contentTypeScope="" ma:versionID="d089fe28a85e2dabd80ff7e3a4bd6295">
  <xsd:schema xmlns:xsd="http://www.w3.org/2001/XMLSchema" xmlns:xs="http://www.w3.org/2001/XMLSchema" xmlns:p="http://schemas.microsoft.com/office/2006/metadata/properties" xmlns:ns2="a150fe00-1c53-46dc-80fb-b2dbdb01b085" targetNamespace="http://schemas.microsoft.com/office/2006/metadata/properties" ma:root="true" ma:fieldsID="a84bb8936301433f857d1fe2e5f94ee9" ns2:_="">
    <xsd:import namespace="a150fe00-1c53-46dc-80fb-b2dbdb01b085"/>
    <xsd:element name="properties">
      <xsd:complexType>
        <xsd:sequence>
          <xsd:element name="documentManagement">
            <xsd:complexType>
              <xsd:all>
                <xsd:element ref="ns2:Estado" minOccurs="0"/>
                <xsd:element ref="ns2:Asignado_x0020_a" minOccurs="0"/>
                <xsd:element ref="ns2:Fecha_x0020_de_x0020_Vencimi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0fe00-1c53-46dc-80fb-b2dbdb01b085" elementFormDefault="qualified">
    <xsd:import namespace="http://schemas.microsoft.com/office/2006/documentManagement/types"/>
    <xsd:import namespace="http://schemas.microsoft.com/office/infopath/2007/PartnerControls"/>
    <xsd:element name="Estado" ma:index="8" nillable="true" ma:displayName="Estado" ma:default="En Desarrollo" ma:format="Dropdown" ma:internalName="Estado">
      <xsd:simpleType>
        <xsd:restriction base="dms:Choice">
          <xsd:enumeration value="En Desarrollo"/>
          <xsd:enumeration value="En Edición"/>
          <xsd:enumeration value="Edición OK"/>
          <xsd:enumeration value="En Diseño Gráfico"/>
          <xsd:enumeration value="Diseño Gráfico OK"/>
          <xsd:enumeration value="Finalizado"/>
        </xsd:restriction>
      </xsd:simpleType>
    </xsd:element>
    <xsd:element name="Asignado_x0020_a" ma:index="9" nillable="true" ma:displayName="Asignado a" ma:list="UserInfo" ma:SharePointGroup="0" ma:internalName="Asignado_x0020_a"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echa_x0020_de_x0020_Vencimiento" ma:index="10" nillable="true" ma:displayName="Fecha de Vencimiento" ma:format="DateOnly" ma:internalName="Fecha_x0020_de_x0020_Vencimiento">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stado xmlns="a150fe00-1c53-46dc-80fb-b2dbdb01b085">Edición OK</Estado>
    <Fecha_x0020_de_x0020_Vencimiento xmlns="a150fe00-1c53-46dc-80fb-b2dbdb01b085" xsi:nil="true"/>
    <Asignado_x0020_a xmlns="a150fe00-1c53-46dc-80fb-b2dbdb01b085">
      <UserInfo>
        <DisplayName>Brenda Aguilar Bastías</DisplayName>
        <AccountId>7412</AccountId>
        <AccountType/>
      </UserInfo>
    </Asignado_x0020_a>
  </documentManagement>
</p:properties>
</file>

<file path=customXml/itemProps1.xml><?xml version="1.0" encoding="utf-8"?>
<ds:datastoreItem xmlns:ds="http://schemas.openxmlformats.org/officeDocument/2006/customXml" ds:itemID="{DFB7FEEE-24E0-4CAE-98E3-A1294B8BFE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0fe00-1c53-46dc-80fb-b2dbdb01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6AA999-6A6D-4D8F-9487-6F79F660E0D9}">
  <ds:schemaRefs>
    <ds:schemaRef ds:uri="http://schemas.microsoft.com/sharepoint/v3/contenttype/forms"/>
  </ds:schemaRefs>
</ds:datastoreItem>
</file>

<file path=customXml/itemProps3.xml><?xml version="1.0" encoding="utf-8"?>
<ds:datastoreItem xmlns:ds="http://schemas.openxmlformats.org/officeDocument/2006/customXml" ds:itemID="{66955DA8-47D5-4E7E-8378-CCD58827318A}">
  <ds:schemaRefs>
    <ds:schemaRef ds:uri="http://www.w3.org/XML/1998/namespace"/>
    <ds:schemaRef ds:uri="http://purl.org/dc/terms/"/>
    <ds:schemaRef ds:uri="http://schemas.openxmlformats.org/package/2006/metadata/core-properties"/>
    <ds:schemaRef ds:uri="http://purl.org/dc/dcmitype/"/>
    <ds:schemaRef ds:uri="http://schemas.microsoft.com/office/2006/metadata/properties"/>
    <ds:schemaRef ds:uri="http://schemas.microsoft.com/office/infopath/2007/PartnerControls"/>
    <ds:schemaRef ds:uri="http://schemas.microsoft.com/office/2006/documentManagement/types"/>
    <ds:schemaRef ds:uri="http://purl.org/dc/elements/1.1/"/>
    <ds:schemaRef ds:uri="a150fe00-1c53-46dc-80fb-b2dbdb01b085"/>
  </ds:schemaRefs>
</ds:datastoreItem>
</file>

<file path=docProps/app.xml><?xml version="1.0" encoding="utf-8"?>
<Properties xmlns="http://schemas.openxmlformats.org/officeDocument/2006/extended-properties" xmlns:vt="http://schemas.openxmlformats.org/officeDocument/2006/docPropsVTypes">
  <TotalTime>5348</TotalTime>
  <Words>2844</Words>
  <Application>Microsoft Office PowerPoint</Application>
  <PresentationFormat>Panorámica</PresentationFormat>
  <Paragraphs>314</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25</vt:i4>
      </vt:variant>
    </vt:vector>
  </HeadingPairs>
  <TitlesOfParts>
    <vt:vector size="33" baseType="lpstr">
      <vt:lpstr>Arial</vt:lpstr>
      <vt:lpstr>Calibri</vt:lpstr>
      <vt:lpstr>Calibri Light</vt:lpstr>
      <vt:lpstr>Myriad pro</vt:lpstr>
      <vt:lpstr>Wingdings</vt:lpstr>
      <vt:lpstr>Tema de Office</vt:lpstr>
      <vt:lpstr>1_Tema de Office</vt:lpstr>
      <vt:lpstr>2_Tema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 --</dc:creator>
  <cp:lastModifiedBy>JOCELYN GONZALEZ CORTES</cp:lastModifiedBy>
  <cp:revision>444</cp:revision>
  <dcterms:created xsi:type="dcterms:W3CDTF">2017-05-09T02:54:13Z</dcterms:created>
  <dcterms:modified xsi:type="dcterms:W3CDTF">2021-07-07T01:22:06Z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0x010100696708DD91543546AD12204098C89772</vt:lpwstr>
  </property>
</Properties>
</file>