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35"/>
  </p:notesMasterIdLst>
  <p:sldIdLst>
    <p:sldId id="381" r:id="rId7"/>
    <p:sldId id="382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15" r:id="rId33"/>
    <p:sldId id="317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Robledo Espejo" initials="BRE" lastIdx="1" clrIdx="0">
    <p:extLst>
      <p:ext uri="{19B8F6BF-5375-455C-9EA6-DF929625EA0E}">
        <p15:presenceInfo xmlns:p15="http://schemas.microsoft.com/office/powerpoint/2012/main" userId="S-1-5-21-1538672992-175319928-926709054-144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5D4"/>
    <a:srgbClr val="660066"/>
    <a:srgbClr val="FA7564"/>
    <a:srgbClr val="449492"/>
    <a:srgbClr val="FB9C8F"/>
    <a:srgbClr val="F95E49"/>
    <a:srgbClr val="4AA2A0"/>
    <a:srgbClr val="F96551"/>
    <a:srgbClr val="5AB2B2"/>
    <a:srgbClr val="5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83019" autoAdjust="0"/>
  </p:normalViewPr>
  <p:slideViewPr>
    <p:cSldViewPr snapToGrid="0">
      <p:cViewPr varScale="1">
        <p:scale>
          <a:sx n="87" d="100"/>
          <a:sy n="87" d="100"/>
        </p:scale>
        <p:origin x="46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B76A5-0B03-4682-B1BD-001B5FB71B44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A2AC7-833F-42A5-81B5-DAA72BB25ED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7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32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función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función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tiene tres formatos:</a:t>
            </a:r>
          </a:p>
          <a:p>
            <a:pPr marL="400050" lvl="2" indent="-171450">
              <a:buSzTx/>
              <a:buFont typeface="Courier New" panose="02070309020205020404" pitchFamily="49" charset="0"/>
              <a:buChar char="•"/>
            </a:pP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COUNT(*) </a:t>
            </a:r>
          </a:p>
          <a:p>
            <a:pPr marL="400050" lvl="2" indent="-171450">
              <a:buSzTx/>
              <a:buFont typeface="Courier New" panose="02070309020205020404" pitchFamily="49" charset="0"/>
              <a:buChar char="•"/>
            </a:pP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COUNT(</a:t>
            </a:r>
            <a:r>
              <a:rPr lang="en-US" altLang="es-ES" i="1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expr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marL="400050" lvl="2" indent="-171450">
              <a:buSzTx/>
              <a:buFont typeface="Courier New" panose="02070309020205020404" pitchFamily="49" charset="0"/>
              <a:buChar char="•"/>
            </a:pP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COUNT(DISTINCT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i="1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expr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marL="400050" lvl="2" indent="-171450">
              <a:buSzTx/>
              <a:buFont typeface="Courier New" panose="02070309020205020404" pitchFamily="49" charset="0"/>
              <a:buChar char="•"/>
            </a:pPr>
            <a:endParaRPr lang="en-US" altLang="es-ES" dirty="0"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lvl="2" indent="0">
              <a:buSzTx/>
              <a:buFont typeface="Courier New" panose="02070309020205020404" pitchFamily="49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COUNT(*)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devuelve el número de filas en una tabla que cumplan con el criterio de la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incluyendo las filas duplicadas y las filas que contengan valores nulos en cualquiera de las columnas. Si se incluye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en la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COUNT(*)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devuelve el número de filas que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cumplan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con la condición de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77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s-419" dirty="0"/>
          </a:p>
          <a:p>
            <a:r>
              <a:rPr lang="es-419" dirty="0"/>
              <a:t>COUNT(</a:t>
            </a:r>
            <a:r>
              <a:rPr lang="es-419" dirty="0" err="1"/>
              <a:t>expr</a:t>
            </a:r>
            <a:r>
              <a:rPr lang="es-419" dirty="0"/>
              <a:t>) devuelve el número de valores no nulos que están en la columna identificada con </a:t>
            </a:r>
            <a:r>
              <a:rPr lang="es-419" dirty="0" err="1"/>
              <a:t>expr</a:t>
            </a:r>
            <a:r>
              <a:rPr lang="es-419" dirty="0"/>
              <a:t>. </a:t>
            </a:r>
          </a:p>
          <a:p>
            <a:endParaRPr lang="es-419" dirty="0"/>
          </a:p>
          <a:p>
            <a:r>
              <a:rPr lang="es-419" dirty="0"/>
              <a:t>COUNT(DISTINCT </a:t>
            </a:r>
            <a:r>
              <a:rPr lang="es-419" dirty="0" err="1"/>
              <a:t>expr</a:t>
            </a:r>
            <a:r>
              <a:rPr lang="es-419" dirty="0"/>
              <a:t>) devuelve el número de valores únicos no nulos que están en la columna identificada con </a:t>
            </a:r>
            <a:r>
              <a:rPr lang="es-419" dirty="0" err="1"/>
              <a:t>expr</a:t>
            </a:r>
            <a:r>
              <a:rPr lang="es-419" dirty="0"/>
              <a:t>.</a:t>
            </a:r>
          </a:p>
          <a:p>
            <a:r>
              <a:rPr lang="es-419" dirty="0"/>
              <a:t>Ejemplos:</a:t>
            </a:r>
          </a:p>
          <a:p>
            <a:r>
              <a:rPr lang="es-419" dirty="0"/>
              <a:t>1.	El ejemplo de la diapositiva muestra el número de empleados del departamento 50.</a:t>
            </a:r>
          </a:p>
          <a:p>
            <a:r>
              <a:rPr lang="es-419" dirty="0"/>
              <a:t>2.	También muestra el número de empleados del departamento 80 que pueden percibir una comisión.</a:t>
            </a:r>
          </a:p>
          <a:p>
            <a:endParaRPr lang="es-419" dirty="0"/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38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palabra clave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DISTINCT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Utiliza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palabra clave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DISTINCT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suprimir el recuento de cualquier valor duplicado en una columna.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El ejemplo de la diapositiva muestra el número de valores de departamento distintos que están en la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33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valores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nulos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Todas las funciones de grupo ignoran los valores nulos de la columna.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Sin embargo,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fuerza las funciones de grupo para que incluyan valores nulos. 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b="0" dirty="0">
                <a:cs typeface="Arial" panose="020B0604020202020204" pitchFamily="34" charset="0"/>
                <a:sym typeface="Arial" panose="020B0604020202020204" pitchFamily="34" charset="0"/>
              </a:rPr>
              <a:t>Ejemplos: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1.	La media se calcula </a:t>
            </a:r>
            <a:r>
              <a:rPr lang="en-US" altLang="es-ES" i="1" dirty="0" err="1">
                <a:cs typeface="Arial" panose="020B0604020202020204" pitchFamily="34" charset="0"/>
                <a:sym typeface="Arial" panose="020B0604020202020204" pitchFamily="34" charset="0"/>
              </a:rPr>
              <a:t>únicamente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partir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las filas de la tabla en las que se almacena un valor válido en la columna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COMMISSION_PCT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La media se calcula con la comisión total pagada a todos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los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empleados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dividida entre el número de empleados que perciben una comisión (cuatro).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2.	La media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calcula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partir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i="1" dirty="0">
                <a:cs typeface="Arial" panose="020B0604020202020204" pitchFamily="34" charset="0"/>
                <a:sym typeface="Arial" panose="020B0604020202020204" pitchFamily="34" charset="0"/>
              </a:rPr>
              <a:t>todas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las filas de la tabla, independientemente de si los valores nulos se almacenan en la columna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COMMISSION_PCT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La media se calcula con la comisión total pagada a todos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los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empleados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dividida entre el número de empleados de la compañía (20).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78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Creación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Hasta este punto, todas las funciones de grupo han considerado la tabla como un grupo de información de gran tamaño. Sin embargo,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ocasiones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es necesario dividir la tabla de información en grupos más pequeños. Para ello, hay que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41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Creación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sintaxis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dividir las filas de la tabla en grupos. 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continuación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las funciones de grupo para devolver información de resumen de cada grupo.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En la sintaxis: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endParaRPr lang="en-US" altLang="es-ES" i="1" dirty="0"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i="1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group_by_expression 	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Especifica columnas cuyos valores determinan la base para</a:t>
            </a:r>
            <a:r>
              <a:rPr lang="en-US" altLang="es-ES" baseline="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agrupar filas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b="1" dirty="0">
                <a:cs typeface="Arial" panose="020B0604020202020204" pitchFamily="34" charset="0"/>
                <a:sym typeface="Arial" panose="020B0604020202020204" pitchFamily="34" charset="0"/>
              </a:rPr>
              <a:t>Instrucciones</a:t>
            </a:r>
          </a:p>
          <a:p>
            <a:pPr marL="0" lvl="1" indent="-228600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Si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incluye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una función de grupo en 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no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seleccionar también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resultados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individuales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i="1" dirty="0">
                <a:cs typeface="Arial" panose="020B0604020202020204" pitchFamily="34" charset="0"/>
                <a:sym typeface="Arial" panose="020B0604020202020204" pitchFamily="34" charset="0"/>
              </a:rPr>
              <a:t>a menos que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columna individual aparezca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Recibirás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un</a:t>
            </a:r>
            <a:r>
              <a:rPr lang="en-US" altLang="es-ES" baseline="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mensaje de error si no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incluir la lista de columnas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Al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excluir las filas antes de dividirlas en grupos.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Debes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incluir las </a:t>
            </a:r>
            <a:r>
              <a:rPr lang="en-US" altLang="es-ES" i="1" dirty="0" err="1">
                <a:cs typeface="Arial" panose="020B0604020202020204" pitchFamily="34" charset="0"/>
                <a:sym typeface="Arial" panose="020B0604020202020204" pitchFamily="34" charset="0"/>
              </a:rPr>
              <a:t>columnas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No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un alias de columna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999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Al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asegúrate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que todas las columnas de la lista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no están en las funciones de grupo están incluidas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El ejemplo de la diapositiva muestra el número de departamento y el salario medio de cada departamento. 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continuación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se muestra cómo se evalúa esta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contiene 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especifica las columnas que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recuperarán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la siguiente forma:</a:t>
            </a:r>
          </a:p>
          <a:p>
            <a:pPr marL="457200" lvl="2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Columna del número de departamento de la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  <a:p>
            <a:pPr marL="457200" lvl="2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Media de todos los salarios del grupo especificada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FROM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especifica las dos tablas a las que la base de datos debe acceder: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especifica las filas que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recuperarán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Ya que no existe ninguna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por defecto se recuperarán todas las filas.</a:t>
            </a:r>
          </a:p>
          <a:p>
            <a:pPr marL="0" lvl="1" indent="-228600"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especifica cómo se deben agrupar las filas. Las filas se agrupan por número de departamento, por lo tanto, la función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AVG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aplicada a la columna de salario calcula el salario medio de cada departamento.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s-ES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b="1" dirty="0">
                <a:cs typeface="Arial" panose="020B0604020202020204" pitchFamily="34" charset="0"/>
                <a:sym typeface="Arial" panose="020B0604020202020204" pitchFamily="34" charset="0"/>
              </a:rPr>
              <a:t>Nota: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para ordenar los resultados de las consultas en orden ascendente o descendente,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debe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incluir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ORDER 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en la consulta.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(continuación)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No es necesario que la columna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esté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Por ejemplo, la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la diapositiva muestra los salarios medios de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cada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departamento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sin mostrar los</a:t>
            </a:r>
            <a:r>
              <a:rPr lang="en-US" altLang="es-ES" baseline="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respectivos números de departamento. Sin embargo, sin los números de departamento, los resultados no parecen significativos. 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También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 función de grupo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ORDER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914400" lvl="3" indent="-5143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SELECT   department_id, AVG(salary)</a:t>
            </a:r>
          </a:p>
          <a:p>
            <a:pPr marL="914400" lvl="3" indent="-5143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FROM     employees</a:t>
            </a:r>
          </a:p>
          <a:p>
            <a:pPr marL="914400" lvl="3" indent="-5143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GROUP BY department_id</a:t>
            </a:r>
          </a:p>
          <a:p>
            <a:pPr marL="914400" lvl="3" indent="-5143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ORDER BY AVG(salary);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484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Agrupación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más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columna</a:t>
            </a:r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ocasiones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necesitarás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ver los resultados de grupos dentro de grupos. La diapositiva muestra un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informe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con el salario total pagado a cada puesto de cada departamento.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Según ese agrupamiento, la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agrupa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en primer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lugar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por número de departamento y, a continuación, por puesto. Por ejemplo, los cuatro oficinistas en el departamento de stock del departamento 50 se agrupan conjuntamente y se produce un resultado único (salario total) para todos los oficinistas en el departamento de stock del grupo.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siguiente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devuelve el resultado mostrado en la diapositiva:</a:t>
            </a:r>
          </a:p>
          <a:p>
            <a:pPr marL="457200" lvl="3" indent="-57150"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SELECT   department_id, job_id, sum(salary)</a:t>
            </a:r>
          </a:p>
          <a:p>
            <a:pPr marL="457200" lvl="3" indent="-571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FROM     employees</a:t>
            </a:r>
          </a:p>
          <a:p>
            <a:pPr marL="457200" lvl="3" indent="-571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GROUP BY department_id, job_id</a:t>
            </a:r>
          </a:p>
          <a:p>
            <a:pPr marL="457200" lvl="3" indent="-571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ORDER BY job_id;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25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varias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columnas</a:t>
            </a:r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Puede devolver resultados de resumen para grupos y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subgrupos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mostrando varias columnas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agrupa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filas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pero no garantiza el orden del juego de resultados. Para ordenar los agrupamientos,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debe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ORDER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lvl="0">
              <a:lnSpc>
                <a:spcPct val="95000"/>
              </a:lnSpc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En el ejemplo de la diapositiva, la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contiene 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 evalúa de la siguiente forma:</a:t>
            </a:r>
          </a:p>
          <a:p>
            <a:pPr marL="0" lvl="1" indent="-228600">
              <a:lnSpc>
                <a:spcPct val="95000"/>
              </a:lnSpc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lvl="1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especifica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las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columnas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se van a recuperar:</a:t>
            </a:r>
          </a:p>
          <a:p>
            <a:pPr marL="4572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ID de departamento en la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  <a:p>
            <a:pPr marL="4572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ID de cargo de la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  <a:p>
            <a:pPr marL="4572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Suma de todos los salarios del grupo especificada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</a:p>
          <a:p>
            <a:pPr marL="17145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FROM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especifica las dos tablas a las que la base de datos debe acceder: tabla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0" lvl="1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reduce el juego de resultados a aquellas filas en las que el ID de departamento es mayor a 40.</a:t>
            </a:r>
          </a:p>
          <a:p>
            <a:pPr marL="0" lvl="1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especifica cómo debe agrupar las filas resultantes:</a:t>
            </a:r>
          </a:p>
          <a:p>
            <a:pPr marL="4572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En primer lugar, las filas se agrupan por ID de departamento.</a:t>
            </a:r>
          </a:p>
          <a:p>
            <a:pPr marL="4572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En segundo lugar, las filas se agrupan por ID de cargo en los grupos de ID de departamento.</a:t>
            </a:r>
          </a:p>
          <a:p>
            <a:pPr marL="0" lvl="1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ORDER 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ordena los resultados por ID de departamento.</a:t>
            </a:r>
          </a:p>
          <a:p>
            <a:pPr marL="0" lvl="1" indent="0">
              <a:lnSpc>
                <a:spcPct val="95000"/>
              </a:lnSpc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s-ES" b="1" dirty="0">
                <a:cs typeface="Arial" panose="020B0604020202020204" pitchFamily="34" charset="0"/>
                <a:sym typeface="Arial" panose="020B0604020202020204" pitchFamily="34" charset="0"/>
              </a:rPr>
              <a:t>Nota: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función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SUM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 aplica a la columna de salario de todos los ID de cargo en el juego de resultados de cada grupo de ID de departamento. Además, ten en cuenta que la fila SA_REP no se devuelve. El ID de departamento para esta fila es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NULL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y, por lo tanto, no cumple la condición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21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Nota</a:t>
            </a:r>
            <a:r>
              <a:rPr lang="es-CL" b="1" baseline="0" dirty="0"/>
              <a:t> al docente: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En</a:t>
            </a:r>
            <a:r>
              <a:rPr lang="es-ES" baseline="0" dirty="0"/>
              <a:t> esta clase aprenderás sobre </a:t>
            </a:r>
            <a:r>
              <a:rPr lang="es-CL" sz="1200" baseline="0" dirty="0">
                <a:solidFill>
                  <a:schemeClr val="bg1"/>
                </a:solidFill>
                <a:latin typeface="Myriad pro" panose="020B0503030403020204" pitchFamily="34" charset="0"/>
              </a:rPr>
              <a:t>r</a:t>
            </a:r>
            <a:r>
              <a:rPr lang="es-CL" sz="1200" dirty="0">
                <a:solidFill>
                  <a:schemeClr val="bg1"/>
                </a:solidFill>
                <a:latin typeface="Myriad pro" panose="020B0503030403020204" pitchFamily="34" charset="0"/>
              </a:rPr>
              <a:t>ecuperación de datos mediante sentencia SELECT</a:t>
            </a:r>
            <a:r>
              <a:rPr lang="es-CL" sz="1000" dirty="0">
                <a:solidFill>
                  <a:schemeClr val="bg1"/>
                </a:solidFill>
                <a:latin typeface="Myriad pro" panose="020B0503030403020204" pitchFamily="34" charset="0"/>
              </a:rPr>
              <a:t>,</a:t>
            </a:r>
            <a:r>
              <a:rPr lang="es-CL" sz="1000" baseline="0" dirty="0">
                <a:solidFill>
                  <a:schemeClr val="bg1"/>
                </a:solidFill>
                <a:latin typeface="Myriad pro" panose="020B0503030403020204" pitchFamily="34" charset="0"/>
              </a:rPr>
              <a:t> específicamente, </a:t>
            </a:r>
            <a:r>
              <a:rPr lang="es-ES" baseline="0" dirty="0"/>
              <a:t>las funciones de grupo. Para ello, revisaremos las características de esta función, tipos, usos y restricciones.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991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Consultas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no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válidas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realizadas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las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Cuando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utilices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una mezcla de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elementos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individuales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DEPARTMENT_ID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) y funciones de grupo (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COUNT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) en la misma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sentencia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SELECT,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debe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incluir 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especifique los elementos individuales (en este caso,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DEPARTMENT_ID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). Si falta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aparecerá el mensaje de error “not a single-group group function” y la columna incorrecta estará indicada con un asterisco (*).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corregir el error del primer ejemplo de la diapositiva agregando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400050" lvl="3"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SELECT   department_id, count(last_name)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FROM employees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GROUP BY department_id ;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36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Cualquier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columna o expresión de la lista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no sea una función de agregación debe estar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En el segundo ejemplo de la diapositiva,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job_id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no está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ni la utiliza una función de grupo, por lo que se produce un error “not 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expression”.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corregir el error del segundo ejemplo de la diapositiva agregando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job_id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en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00050" lvl="3"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SELECT department_id, job_id, COUNT(last_name)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FROM  employees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GROUP BY department_id, job_id;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70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Consultas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no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válidas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realizadas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las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(continuación)</a:t>
            </a:r>
          </a:p>
          <a:p>
            <a:pPr lvl="0"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No se puede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restringir grupos. La sentencia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del ejemplo de la diapositiva muestra un error porque se está utilizando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restringir la visualización de los salarios medios de los departamentos que tienen un salario medio superior a 8.000 dólares.</a:t>
            </a:r>
          </a:p>
          <a:p>
            <a:pPr lvl="0"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corregir el error del ejemplo utilizando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restringir grupos: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SELECT   department_id, AVG(salary)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FROM     employees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GROUP BY department_id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HAVING   AVG(salary) &gt; 8000;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695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Restricción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resultados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Utiliza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restringir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grupos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lang="en-US" altLang="es-ES" baseline="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de la misma forma que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utilizas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restringir las filas seleccionadas. Para buscar el salario máximo de cada uno de los departamentos que tienen un salario máximo superior a 10.000 dólares,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necesitarás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realizar las siguientes acciones: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1.	Buscar el salario medio de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cada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departamento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realizando una agrupación por número de departamento.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2.	Restringir los grupos a los departamentos con un salario máximo superior a 10.000 dólares.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564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Restricción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resultados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</a:p>
          <a:p>
            <a:endParaRPr lang="en-US" altLang="es-ES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especificar los grupos que se van a mostrar y, por lo tanto, restringir los grupos según la información de agregación.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En la sintaxis, </a:t>
            </a:r>
            <a:r>
              <a:rPr lang="en-US" altLang="es-ES" i="1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i="1" dirty="0">
                <a:cs typeface="Arial" panose="020B0604020202020204" pitchFamily="34" charset="0"/>
                <a:sym typeface="Arial" panose="020B0604020202020204" pitchFamily="34" charset="0"/>
              </a:rPr>
              <a:t>_</a:t>
            </a:r>
            <a:r>
              <a:rPr lang="en-US" altLang="es-ES" i="1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condition</a:t>
            </a:r>
            <a:r>
              <a:rPr lang="en-US" altLang="es-ES" i="1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restringe los grupos de filas de aquellos grupos para los que la condición especificada es verdadera.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El servidor de Oracle realiza los siguientes pasos al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1.	Agrupa las filas.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2.	Aplica la función de grupo al grupo.</a:t>
            </a:r>
          </a:p>
          <a:p>
            <a:pPr marL="400050" lvl="2" indent="-17145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3.	Muestra los grupos que coinciden con los criterios de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puede preceder a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pero se recomienda que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coloques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primero, porque es más lógico. Los grupos están formados y las funciones de grupo se calculan antes de aplicar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a los grupos de la lista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s-ES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b="1" dirty="0">
                <a:cs typeface="Arial" panose="020B0604020202020204" pitchFamily="34" charset="0"/>
                <a:sym typeface="Arial" panose="020B0604020202020204" pitchFamily="34" charset="0"/>
              </a:rPr>
              <a:t>Nota: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restringe filas, mientras que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restringe grupos.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539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El ejemplo de la diapositiva muestra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los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números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departamento y los salarios máximos de los departamentos cuyo salario máximo sea superior a 10.000 dólares. 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sin utilizar una función de grupo en la lista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Si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restringe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las filas según el resultado de una función de grupo,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debe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tener 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y una cláusula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lvl="0">
              <a:buFont typeface="Arial" panose="020B0604020202020204" pitchFamily="34" charset="0"/>
              <a:buNone/>
            </a:pP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El siguiente ejemplo muestra los números de departamento y los salarios medios de los departamentos cuyo salario máximo sea superior a 10.000 dólares:</a:t>
            </a:r>
          </a:p>
          <a:p>
            <a:pPr marL="400050" lvl="3"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SELECT   department_id, AVG(salary)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FROM     employees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GROUP BY department_id</a:t>
            </a:r>
          </a:p>
          <a:p>
            <a:pPr marL="400050" lvl="3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HAVING   max(salary)&gt;10000;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191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HAVING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(continuación)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El ejemplo de la diapositiva muestra el ID de cargo y el salario mensual total de cada cargo que tiene una nómina total excedente de 13.000 dólares. El ejemplo excluye a los vendedores y ordena la lista por el salario mensual total.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699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Nota</a:t>
            </a:r>
            <a:r>
              <a:rPr lang="es-CL" b="1" baseline="0" dirty="0"/>
              <a:t> al docente: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/>
              <a:t>Generar, junto a sus estudiantes, ideas fuerza respecto de las funciones de grupo. Para esto, realice un cuadro resumen y/o desarrolle junto con sus estudiantes un ejemplo para aplicar lo aprendido.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991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1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baseline="0" dirty="0"/>
              <a:t>Nota al docente:</a:t>
            </a:r>
            <a:endParaRPr lang="es-CL" dirty="0"/>
          </a:p>
          <a:p>
            <a:pPr rtl="0" fontAlgn="t"/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¿Qué son las funciones de grupo?</a:t>
            </a:r>
          </a:p>
          <a:p>
            <a:pPr rtl="0" fontAlgn="t"/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diferencia de las funciones de una sola fila, las funciones de grupo funcionan en juegos de filas para proporcionar un resultado por grupo. Estos juegos pueden formar la tabla completa o la tabla dividida en grupos.</a:t>
            </a:r>
          </a:p>
          <a:p>
            <a:pPr rtl="0" fontAlgn="t"/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59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baseline="0" dirty="0"/>
              <a:t>Nota al docente:</a:t>
            </a:r>
            <a:endParaRPr lang="es-C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s-E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Las funciones de grupo funcionan en juegos de filas para proporcionar un resultado por grupo.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43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43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55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r>
              <a:rPr lang="en-US" altLang="es-E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s-ES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sintaxis</a:t>
            </a:r>
            <a:endParaRPr lang="en-US" altLang="es-ES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Cada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una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de las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acepta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un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argumento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La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siguiente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tabla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identifica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las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opciones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que 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en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sintaxis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r>
              <a:rPr lang="en-US" altLang="es-ES" baseline="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 función de grupo se coloca después de la palabra clave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SELECT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 Puede que tenga varias funciones de grupo separadas por comas. </a:t>
            </a:r>
          </a:p>
          <a:p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Instrucciones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utilizar las funciones de grupo:</a:t>
            </a:r>
          </a:p>
          <a:p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DISTINCT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hace que la función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considere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solo los valores no duplicados;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ALL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hace que considere cada valor, incluyendo los duplicados. El valor por defecto es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ALL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y, por lo tanto, no es necesario especificarlo.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Los tipos de dato para las funciones con el argumento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expr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pueden ser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CHAR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VARCHAR2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NUMBER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DATE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Todas las funciones de grupo ignoran los valores nulos. Para sustituir un valor para valores nulos, se utilizan</a:t>
            </a:r>
            <a:r>
              <a:rPr lang="en-US" altLang="es-ES" baseline="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las funciones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NVL2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COALESCE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CASE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DECODE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24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las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AVG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SUM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las funciones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AVG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SUM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MIN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MAX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en las columnas que pueden almacenar datos numéricos. El ejemplo de la diapositiva muestra la media, el valor más alto, el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más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bajo y la suma de los salarios mensuales de todos los vendedores.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16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Nota al </a:t>
            </a:r>
            <a:r>
              <a:rPr lang="en-US" altLang="es-E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docente</a:t>
            </a:r>
            <a:r>
              <a:rPr lang="en-US" alt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endParaRPr lang="en-US" alt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MIN</a:t>
            </a:r>
            <a:r>
              <a:rPr lang="en-US" alt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MAX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puede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utilizar las funciones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MAX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MIN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para tipos de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numéricos, de caracteres y de fecha. El ejemplo de la diapositiva muestra los empleados más y menos experimentados. 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El siguiente ejemplo muestra el apellido del empleado que está en primer lugar y del que está en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último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lugar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, en una lista de todos los empleados ordenada alfabéticamente:</a:t>
            </a:r>
          </a:p>
          <a:p>
            <a:endParaRPr lang="en-US" altLang="es-E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SELECT MIN(last_name), MAX(last_name)</a:t>
            </a:r>
          </a:p>
          <a:p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FROM  employees;</a:t>
            </a:r>
          </a:p>
          <a:p>
            <a:endParaRPr lang="en-US" altLang="es-ES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s-ES" b="1" dirty="0">
                <a:cs typeface="Arial" panose="020B0604020202020204" pitchFamily="34" charset="0"/>
                <a:sym typeface="Arial" panose="020B0604020202020204" pitchFamily="34" charset="0"/>
              </a:rPr>
              <a:t>Nota: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las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funciones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AVG</a:t>
            </a:r>
            <a:r>
              <a:rPr lang="en-US" altLang="es-ES" baseline="0" dirty="0"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t> y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SUM</a:t>
            </a:r>
            <a:r>
              <a:rPr lang="en-US" altLang="es-ES" baseline="0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se pueden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solo con los tipos de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numéricos.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MAX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y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MIN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no se pueden utilizar con tipos de </a:t>
            </a:r>
            <a:r>
              <a:rPr lang="en-US" altLang="es-ES" dirty="0" err="1"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LOB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 o </a:t>
            </a:r>
            <a:r>
              <a:rPr lang="en-US" altLang="es-ES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LONG</a:t>
            </a:r>
            <a:r>
              <a:rPr lang="en-US" altLang="es-ES" dirty="0"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A2AC7-833F-42A5-81B5-DAA72BB25ED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69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06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8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40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06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1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88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60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03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5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248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83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14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6281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897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407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068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14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886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600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037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5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2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886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836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6281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897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4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60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03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2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83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62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5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5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8537-76F2-4A4C-AB0B-82714346D649}" type="datetimeFigureOut">
              <a:rPr lang="es-ES" smtClean="0"/>
              <a:pPr/>
              <a:t>06/07/2021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EAF3-B705-4DAA-B159-342A43A656B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5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68954" y="4279053"/>
            <a:ext cx="115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  <a:latin typeface="Myriad pro" panose="020B0503030403020204" pitchFamily="34" charset="0"/>
              </a:rPr>
              <a:t>Opcional Extra 4</a:t>
            </a:r>
            <a:r>
              <a:rPr lang="es-CL" sz="2000" dirty="0">
                <a:solidFill>
                  <a:schemeClr val="bg1"/>
                </a:solidFill>
                <a:latin typeface="Myriad pro" panose="020B0503030403020204" pitchFamily="34" charset="0"/>
              </a:rPr>
              <a:t>: Recuperación de datos mediante sentencia SELECT: funciones grupales</a:t>
            </a:r>
            <a:endParaRPr lang="es-CL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88" y="0"/>
            <a:ext cx="2155825" cy="102235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3" y="5319350"/>
            <a:ext cx="7430135" cy="13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220378"/>
            <a:ext cx="9376759" cy="2052363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2000" dirty="0">
                <a:solidFill>
                  <a:schemeClr val="bg1"/>
                </a:solidFill>
                <a:sym typeface="Arial" panose="020B0604020202020204" pitchFamily="34" charset="0"/>
              </a:rPr>
              <a:t>COUNT(*) devuelve el número de filas en una tabla</a:t>
            </a:r>
          </a:p>
          <a:p>
            <a:endParaRPr lang="en-US" altLang="es-ES" sz="20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r>
              <a:rPr lang="en-US" altLang="es-ES" sz="2000" dirty="0">
                <a:solidFill>
                  <a:schemeClr val="bg1"/>
                </a:solidFill>
                <a:sym typeface="Arial" panose="020B0604020202020204" pitchFamily="34" charset="0"/>
              </a:rPr>
              <a:t>SELECT COUNT(*)</a:t>
            </a:r>
          </a:p>
          <a:p>
            <a:r>
              <a:rPr lang="en-US" altLang="es-ES" sz="2000" dirty="0">
                <a:solidFill>
                  <a:schemeClr val="bg1"/>
                </a:solidFill>
                <a:sym typeface="Arial" panose="020B0604020202020204" pitchFamily="34" charset="0"/>
              </a:rPr>
              <a:t>FROM  employees</a:t>
            </a:r>
          </a:p>
          <a:p>
            <a:r>
              <a:rPr lang="en-US" altLang="es-ES" sz="2000" dirty="0">
                <a:solidFill>
                  <a:schemeClr val="bg1"/>
                </a:solidFill>
                <a:sym typeface="Arial" panose="020B0604020202020204" pitchFamily="34" charset="0"/>
              </a:rPr>
              <a:t>WHERE  department_id = 50;</a:t>
            </a:r>
          </a:p>
        </p:txBody>
      </p:sp>
      <p:pic>
        <p:nvPicPr>
          <p:cNvPr id="6" name="Picture 16" descr="C:\salome_official\projects\11gR2\screenshots\les5_9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4582990"/>
            <a:ext cx="3125588" cy="1024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-1" y="1662855"/>
            <a:ext cx="3105807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chemeClr val="bg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COUNT(*)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5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8"/>
            <a:ext cx="12192000" cy="89209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1270" y="2220378"/>
            <a:ext cx="9376759" cy="2384873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COUNT(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expr</a:t>
            </a: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) devuelve el número de filas con valores no nulos para la expresión 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expr</a:t>
            </a:r>
          </a:p>
          <a:p>
            <a:endParaRPr lang="en-US" altLang="es-ES" sz="24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COUNT(commission_pct)</a:t>
            </a:r>
          </a:p>
          <a:p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employees</a:t>
            </a:r>
          </a:p>
          <a:p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WHERE  department_id = 80;</a:t>
            </a:r>
          </a:p>
        </p:txBody>
      </p:sp>
      <p:pic>
        <p:nvPicPr>
          <p:cNvPr id="8" name="Picture 17" descr="C:\salome_official\projects\11gR2\screenshots\les5_9s_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4797324"/>
            <a:ext cx="4000718" cy="7555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-1" y="1662855"/>
            <a:ext cx="3515711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chemeClr val="bg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COUNT(expr)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4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1687541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COUNT (DISTINCT department_id)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  employees;</a:t>
            </a:r>
          </a:p>
        </p:txBody>
      </p:sp>
      <p:pic>
        <p:nvPicPr>
          <p:cNvPr id="6" name="Picture 10" descr="C:\salome_official\projects\11gR2\screenshots\les5_10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108450"/>
            <a:ext cx="4612278" cy="7295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-1" y="1662855"/>
            <a:ext cx="3862553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palabra clave DISTINCT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4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889519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AVG(commission_pct)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  employees;</a:t>
            </a:r>
          </a:p>
        </p:txBody>
      </p:sp>
      <p:pic>
        <p:nvPicPr>
          <p:cNvPr id="6" name="Picture 18" descr="C:\salome_official\projects\11gR2\screenshots\les5_11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3133841"/>
            <a:ext cx="4233819" cy="8673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31270" y="4341949"/>
            <a:ext cx="9376759" cy="978196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AVG(NVL(commission_pct, 0))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  employees;</a:t>
            </a:r>
          </a:p>
        </p:txBody>
      </p:sp>
      <p:pic>
        <p:nvPicPr>
          <p:cNvPr id="10" name="Picture 19" descr="C:\salome_official\projects\11gR2\screenshots\les5_11s_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5439228"/>
            <a:ext cx="5351696" cy="87380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-1" y="1662855"/>
            <a:ext cx="3610304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y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valores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nulos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5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pic>
        <p:nvPicPr>
          <p:cNvPr id="6" name="Picture 27" descr="C:\salome_official\projects\11gR2\screenshots\les5_13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96" y="2471301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3"/>
          <p:cNvSpPr>
            <a:spLocks/>
          </p:cNvSpPr>
          <p:nvPr/>
        </p:nvSpPr>
        <p:spPr bwMode="gray">
          <a:xfrm>
            <a:off x="4795058" y="2450664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A4D5D4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ES" dirty="0">
              <a:solidFill>
                <a:srgbClr val="92D05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97883" y="2061726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sz="2000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2109008" y="5516126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ES" sz="2400" dirty="0">
                <a:solidFill>
                  <a:srgbClr val="000000"/>
                </a:solidFill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2159808" y="2690376"/>
            <a:ext cx="2636838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gray">
          <a:xfrm>
            <a:off x="2159808" y="2917389"/>
            <a:ext cx="2636838" cy="41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2159808" y="3331726"/>
            <a:ext cx="2638425" cy="1173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gray">
          <a:xfrm>
            <a:off x="2159808" y="4506476"/>
            <a:ext cx="2628900" cy="661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gray">
          <a:xfrm>
            <a:off x="2159808" y="5171639"/>
            <a:ext cx="2617788" cy="498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1258" y="2679264"/>
            <a:ext cx="604838" cy="2886075"/>
            <a:chOff x="2518" y="1315"/>
            <a:chExt cx="381" cy="1818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altLang="es-ES" sz="1200" dirty="0">
                  <a:solidFill>
                    <a:srgbClr val="000000"/>
                  </a:solidFill>
                  <a:sym typeface="Arial" panose="020B0604020202020204" pitchFamily="34" charset="0"/>
                </a:rPr>
                <a:t>4400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altLang="es-ES" sz="1200" dirty="0">
                  <a:solidFill>
                    <a:srgbClr val="000000"/>
                  </a:solidFill>
                  <a:sym typeface="Arial" panose="020B0604020202020204" pitchFamily="34" charset="0"/>
                </a:rPr>
                <a:t>9500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altLang="es-ES" sz="1200" dirty="0">
                  <a:solidFill>
                    <a:srgbClr val="000000"/>
                  </a:solidFill>
                  <a:sym typeface="Arial" panose="020B0604020202020204" pitchFamily="34" charset="0"/>
                </a:rPr>
                <a:t>3500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altLang="es-ES" sz="1200" dirty="0">
                  <a:solidFill>
                    <a:srgbClr val="000000"/>
                  </a:solidFill>
                  <a:sym typeface="Arial" panose="020B0604020202020204" pitchFamily="34" charset="0"/>
                </a:rPr>
                <a:t>6400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altLang="es-ES" sz="1200" dirty="0">
                  <a:solidFill>
                    <a:srgbClr val="000000"/>
                  </a:solidFill>
                  <a:sym typeface="Arial" panose="020B0604020202020204" pitchFamily="34" charset="0"/>
                </a:rPr>
                <a:t>10033</a:t>
              </a: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395258" y="2526864"/>
            <a:ext cx="2590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Salario medio en la tabla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EMPLOYEES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para 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cada departamento</a:t>
            </a:r>
          </a:p>
        </p:txBody>
      </p:sp>
      <p:pic>
        <p:nvPicPr>
          <p:cNvPr id="24" name="Picture 28" descr="C:\salome_official\projects\11gR2\screenshots\les5_13_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71" y="5889189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C:\salome_official\projects\11gR2\screenshots\les5_13_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96" y="3480951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30" name="6 CuadroTexto"/>
          <p:cNvSpPr txBox="1"/>
          <p:nvPr/>
        </p:nvSpPr>
        <p:spPr>
          <a:xfrm>
            <a:off x="-1" y="1662855"/>
            <a:ext cx="3105807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Creación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datos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5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2535439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	</a:t>
            </a:r>
            <a:r>
              <a:rPr lang="en-US" altLang="es-ES" sz="3200" i="1" dirty="0">
                <a:solidFill>
                  <a:schemeClr val="bg1"/>
                </a:solidFill>
                <a:sym typeface="Arial" panose="020B0604020202020204" pitchFamily="34" charset="0"/>
              </a:rPr>
              <a:t>column, group_function(column)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	table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[WHERE	condition]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[GROUP BY	group_by_expression]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[ORDER BY	column];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31270" y="3591098"/>
            <a:ext cx="6662834" cy="581891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-2" y="1662855"/>
            <a:ext cx="6132788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Creación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datos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: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sintaxis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GROUP BY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7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1554537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  department_id, AVG(salary)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     employees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GROUP BY department_id ;</a:t>
            </a:r>
          </a:p>
        </p:txBody>
      </p:sp>
      <p:pic>
        <p:nvPicPr>
          <p:cNvPr id="6" name="Picture 12" descr="C:\salome_official\projects\11gR2\screenshots\les5_13_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3798859"/>
            <a:ext cx="4721632" cy="28575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831271" y="3108959"/>
            <a:ext cx="4588628" cy="581891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E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2301240" y="2171203"/>
            <a:ext cx="2636520" cy="48887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-2" y="1662854"/>
            <a:ext cx="3619502" cy="374665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GROUP BY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0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2003424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</a:pP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No es necesario que la columna GROUP BY esté en la lista SELECT.</a:t>
            </a:r>
          </a:p>
          <a:p>
            <a:pPr>
              <a:spcBef>
                <a:spcPct val="0"/>
              </a:spcBef>
              <a:buSzPct val="100000"/>
            </a:pPr>
            <a:endParaRPr lang="en-US" altLang="es-ES" sz="24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SzPct val="100000"/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  AVG(salary)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   employees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GROUP BY department_id;</a:t>
            </a:r>
          </a:p>
        </p:txBody>
      </p:sp>
      <p:pic>
        <p:nvPicPr>
          <p:cNvPr id="6" name="Picture 11" descr="C:\salome_official\projects\11gR2\screenshots\les5_16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48" y="3419950"/>
            <a:ext cx="3708347" cy="330504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831269" y="3663113"/>
            <a:ext cx="3541225" cy="476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-2" y="1662854"/>
            <a:ext cx="3619502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GROUP BY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7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42408" y="2028306"/>
            <a:ext cx="131689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000000"/>
                </a:solidFill>
                <a:latin typeface="+mn-lt"/>
                <a:ea typeface="Cambria Math" panose="02040503050406030204" pitchFamily="18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5447608" y="2485506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A4D5D4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E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81008" y="2028306"/>
            <a:ext cx="3581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  <a:buFont typeface="Arial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sym typeface="Arial" charset="0"/>
              </a:rPr>
              <a:t>Agregar los salarios en la tabla EMPLOYEES para cada cargo, agrupado por departamento.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07471" y="5762106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ES" sz="2400" dirty="0">
                <a:solidFill>
                  <a:srgbClr val="000000"/>
                </a:solidFill>
                <a:sym typeface="Arial" panose="020B0604020202020204" pitchFamily="34" charset="0"/>
              </a:rPr>
              <a:t>…</a:t>
            </a:r>
          </a:p>
        </p:txBody>
      </p:sp>
      <p:pic>
        <p:nvPicPr>
          <p:cNvPr id="11" name="Picture 22" descr="C:\salome_official\projects\11gR2\screenshots\les5_17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46" y="2475981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3" descr="C:\salome_official\projects\11gR2\screenshots\les5_17s_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33" y="6184381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C:\salome_official\projects\11gR2\screenshots\les5_17s_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96" y="2990331"/>
            <a:ext cx="3668712" cy="322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5" name="6 CuadroTexto"/>
          <p:cNvSpPr txBox="1"/>
          <p:nvPr/>
        </p:nvSpPr>
        <p:spPr>
          <a:xfrm>
            <a:off x="-2" y="1662854"/>
            <a:ext cx="3619502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Agrupación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más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una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columna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1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103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2036675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  <a:tabLst>
                <a:tab pos="17954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  	department_id, job_id, SUM(salary)</a:t>
            </a:r>
          </a:p>
          <a:p>
            <a:pPr>
              <a:spcBef>
                <a:spcPct val="0"/>
              </a:spcBef>
              <a:buSzPct val="100000"/>
              <a:tabLst>
                <a:tab pos="17954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   	employees</a:t>
            </a:r>
          </a:p>
          <a:p>
            <a:pPr>
              <a:spcBef>
                <a:spcPct val="0"/>
              </a:spcBef>
              <a:buSzPct val="100000"/>
              <a:tabLst>
                <a:tab pos="17954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WHERE	department_id &gt; 40</a:t>
            </a:r>
          </a:p>
          <a:p>
            <a:pPr>
              <a:spcBef>
                <a:spcPct val="0"/>
              </a:spcBef>
              <a:buSzPct val="100000"/>
              <a:tabLst>
                <a:tab pos="17954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GROUP BY	department_id, job_id</a:t>
            </a:r>
          </a:p>
          <a:p>
            <a:pPr>
              <a:spcBef>
                <a:spcPct val="0"/>
              </a:spcBef>
              <a:buSzPct val="100000"/>
              <a:tabLst>
                <a:tab pos="17954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ORDER BY	department_id;</a:t>
            </a:r>
          </a:p>
        </p:txBody>
      </p:sp>
      <p:pic>
        <p:nvPicPr>
          <p:cNvPr id="6" name="Picture 11" descr="C:\salome_official\projects\11gR2\screenshots\les5_18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4275114"/>
            <a:ext cx="4006737" cy="25240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-3" y="1662854"/>
            <a:ext cx="5202623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GROUP BY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en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varias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columnas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438650" y="4562386"/>
            <a:ext cx="752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marL="342900" indent="-342900"/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0" y="3894020"/>
            <a:ext cx="12192000" cy="15198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0" y="409041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4000" i="1" dirty="0">
                <a:solidFill>
                  <a:schemeClr val="bg1"/>
                </a:solidFill>
              </a:rPr>
              <a:t>¿Qué aprenderemos en esta clase?</a:t>
            </a:r>
          </a:p>
          <a:p>
            <a:pPr algn="ctr"/>
            <a:endParaRPr lang="es-CL" sz="4000" i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72" y="1469838"/>
            <a:ext cx="3239453" cy="19590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5230906"/>
            <a:ext cx="12192000" cy="196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3867723" y="5682734"/>
            <a:ext cx="43919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CL" b="1" dirty="0">
                <a:solidFill>
                  <a:srgbClr val="0070C0"/>
                </a:solidFill>
              </a:rPr>
              <a:t>Limitación de filas con una selección</a:t>
            </a:r>
          </a:p>
          <a:p>
            <a:pPr>
              <a:buFont typeface="Wingdings" pitchFamily="2" charset="2"/>
              <a:buChar char="ü"/>
            </a:pPr>
            <a:r>
              <a:rPr lang="es-CL" b="1" dirty="0">
                <a:solidFill>
                  <a:srgbClr val="0070C0"/>
                </a:solidFill>
              </a:rPr>
              <a:t>Recuperación de datos de múltiples tablas</a:t>
            </a:r>
          </a:p>
          <a:p>
            <a:pPr>
              <a:buFont typeface="Wingdings" pitchFamily="2" charset="2"/>
              <a:buChar char="ü"/>
            </a:pPr>
            <a:r>
              <a:rPr lang="es-CL" b="1" dirty="0">
                <a:solidFill>
                  <a:srgbClr val="0070C0"/>
                </a:solidFill>
              </a:rPr>
              <a:t>Funciones de grupo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691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2286057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s-ES" sz="28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Cualquier columna o expresión de la lista SELECT que no sea una función de agregación debe estar en la cláusula GROUP BY:</a:t>
            </a:r>
          </a:p>
          <a:p>
            <a:endParaRPr lang="en-US" altLang="es-ES" sz="2800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SzPct val="100000"/>
            </a:pPr>
            <a:r>
              <a:rPr lang="en-US" altLang="es-ES" sz="2800" dirty="0">
                <a:solidFill>
                  <a:schemeClr val="bg1"/>
                </a:solidFill>
                <a:sym typeface="Arial" panose="020B0604020202020204" pitchFamily="34" charset="0"/>
              </a:rPr>
              <a:t>SELECT department_id, COUNT(last_name)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2800" dirty="0">
                <a:solidFill>
                  <a:schemeClr val="bg1"/>
                </a:solidFill>
                <a:sym typeface="Arial" panose="020B0604020202020204" pitchFamily="34" charset="0"/>
              </a:rPr>
              <a:t>FROM  employees;</a:t>
            </a:r>
          </a:p>
          <a:p>
            <a:endParaRPr lang="en-US" altLang="es-ES" sz="2800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21325" y="4753495"/>
            <a:ext cx="503959" cy="566650"/>
            <a:chOff x="480" y="1968"/>
            <a:chExt cx="288" cy="192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gray">
            <a:xfrm>
              <a:off x="480" y="2160"/>
              <a:ext cx="288" cy="0"/>
            </a:xfrm>
            <a:prstGeom prst="line">
              <a:avLst/>
            </a:prstGeom>
            <a:noFill/>
            <a:ln w="57150" cmpd="sng">
              <a:solidFill>
                <a:srgbClr val="6600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480" y="1968"/>
              <a:ext cx="0" cy="192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 dirty="0"/>
            </a:p>
          </p:txBody>
        </p:sp>
      </p:grpSp>
      <p:pic>
        <p:nvPicPr>
          <p:cNvPr id="10" name="Picture 25" descr="C:\salome_official\projects\11gR2_SQL 1\screenshots\les5_19s_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90" y="4880495"/>
            <a:ext cx="6870984" cy="79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9"/>
          <p:cNvSpPr txBox="1">
            <a:spLocks noChangeArrowheads="1"/>
          </p:cNvSpPr>
          <p:nvPr/>
        </p:nvSpPr>
        <p:spPr bwMode="gray">
          <a:xfrm>
            <a:off x="6512474" y="5815937"/>
            <a:ext cx="4343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ClrTx/>
              <a:buSzPct val="100000"/>
            </a:pP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Una cláusula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se debe agregar para el recuento de los apellidos para cada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department_id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3" name="6 CuadroTexto"/>
          <p:cNvSpPr txBox="1"/>
          <p:nvPr/>
        </p:nvSpPr>
        <p:spPr>
          <a:xfrm>
            <a:off x="-3" y="1662854"/>
            <a:ext cx="5975134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Consultas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no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válidas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realizadas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con las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6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1704166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department_id, job_id, COUNT(last_name)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  employees</a:t>
            </a:r>
          </a:p>
          <a:p>
            <a:pPr>
              <a:spcBef>
                <a:spcPct val="0"/>
              </a:spcBef>
              <a:buSzPct val="100000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GROUP BY department_id ;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gray">
          <a:xfrm>
            <a:off x="2783723" y="5438965"/>
            <a:ext cx="449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ClrTx/>
              <a:buSzPct val="100000"/>
            </a:pP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Agregar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job_id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en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GROUP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BY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o eliminar la columna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job_id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de la </a:t>
            </a:r>
            <a:b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</a:b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lista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SELECT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47569" y="4012949"/>
            <a:ext cx="663863" cy="685800"/>
            <a:chOff x="480" y="1968"/>
            <a:chExt cx="288" cy="192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gray">
            <a:xfrm>
              <a:off x="480" y="2160"/>
              <a:ext cx="288" cy="0"/>
            </a:xfrm>
            <a:prstGeom prst="line">
              <a:avLst/>
            </a:prstGeom>
            <a:noFill/>
            <a:ln w="60325">
              <a:solidFill>
                <a:srgbClr val="6600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gray">
            <a:xfrm>
              <a:off x="480" y="1968"/>
              <a:ext cx="0" cy="192"/>
            </a:xfrm>
            <a:prstGeom prst="line">
              <a:avLst/>
            </a:prstGeom>
            <a:noFill/>
            <a:ln w="60325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 dirty="0"/>
            </a:p>
          </p:txBody>
        </p:sp>
      </p:grpSp>
      <p:pic>
        <p:nvPicPr>
          <p:cNvPr id="11" name="Picture 26" descr="C:\salome_official\projects\11gR2_SQL 1\screenshots\les5_19s_b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66" y="4450545"/>
            <a:ext cx="5130915" cy="68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3" name="6 CuadroTexto"/>
          <p:cNvSpPr txBox="1"/>
          <p:nvPr/>
        </p:nvSpPr>
        <p:spPr>
          <a:xfrm>
            <a:off x="-3" y="1662854"/>
            <a:ext cx="5975134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Consultas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no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válidas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realizadas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con las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1554538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  <a:tabLst>
                <a:tab pos="13462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  	department_id, AVG(salary)</a:t>
            </a:r>
          </a:p>
          <a:p>
            <a:pPr>
              <a:spcBef>
                <a:spcPct val="0"/>
              </a:spcBef>
              <a:buSzPct val="100000"/>
              <a:tabLst>
                <a:tab pos="13462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   	employees</a:t>
            </a:r>
          </a:p>
          <a:p>
            <a:pPr>
              <a:spcBef>
                <a:spcPct val="0"/>
              </a:spcBef>
              <a:buSzPct val="100000"/>
              <a:tabLst>
                <a:tab pos="13462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WHERE    	AVG(salary) &gt; 8000</a:t>
            </a:r>
          </a:p>
          <a:p>
            <a:pPr>
              <a:spcBef>
                <a:spcPct val="0"/>
              </a:spcBef>
              <a:buSzPct val="100000"/>
              <a:tabLst>
                <a:tab pos="13462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GROUP BY department_id;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266247" y="4766173"/>
            <a:ext cx="2692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Pct val="100000"/>
            </a:pP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No puede utilizar la cláusula </a:t>
            </a:r>
            <a:r>
              <a:rPr lang="en-US" altLang="es-ES" dirty="0">
                <a:solidFill>
                  <a:srgbClr val="660066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WHERE</a:t>
            </a:r>
            <a:r>
              <a:rPr lang="en-US" altLang="es-ES" dirty="0">
                <a:solidFill>
                  <a:srgbClr val="660066"/>
                </a:solidFill>
                <a:sym typeface="Arial" panose="020B0604020202020204" pitchFamily="34" charset="0"/>
              </a:rPr>
              <a:t> para restringir grupos</a:t>
            </a:r>
          </a:p>
        </p:txBody>
      </p:sp>
      <p:pic>
        <p:nvPicPr>
          <p:cNvPr id="16" name="Picture 12" descr="C:\salome_official\projects\11gR2\screenshots\les5_20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3798860"/>
            <a:ext cx="5586155" cy="280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-3" y="1662854"/>
            <a:ext cx="5975134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Consultas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no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válidas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realizadas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con las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pic>
        <p:nvPicPr>
          <p:cNvPr id="8" name="Picture 28" descr="C:\salome_official\projects\11gR2\screenshots\les5_13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1" y="2588694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9" descr="C:\salome_official\projects\11gR2\screenshots\les5_13_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23" y="6073256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660073" y="2028306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79148" y="5660506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ES" sz="2400" dirty="0">
                <a:solidFill>
                  <a:srgbClr val="000000"/>
                </a:solidFill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4853998" y="3057006"/>
            <a:ext cx="7651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gray">
          <a:xfrm>
            <a:off x="4868286" y="5314431"/>
            <a:ext cx="73025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gray">
          <a:xfrm>
            <a:off x="2953761" y="5314431"/>
            <a:ext cx="2646362" cy="468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19" name="Freeform 17"/>
          <p:cNvSpPr>
            <a:spLocks/>
          </p:cNvSpPr>
          <p:nvPr/>
        </p:nvSpPr>
        <p:spPr bwMode="gray">
          <a:xfrm>
            <a:off x="5611236" y="2572819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A4D5D4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ES" dirty="0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gray">
          <a:xfrm>
            <a:off x="4880986" y="6314556"/>
            <a:ext cx="730250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gray">
          <a:xfrm>
            <a:off x="2977573" y="3060181"/>
            <a:ext cx="2636838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gray">
          <a:xfrm>
            <a:off x="2963286" y="6073256"/>
            <a:ext cx="2643187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pic>
        <p:nvPicPr>
          <p:cNvPr id="23" name="Picture 30" descr="C:\salome_official\projects\11gR2\screenshots\les5_21s_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23" y="4103169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6869517" y="2627227"/>
            <a:ext cx="3338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000000"/>
                </a:solidFill>
                <a:sym typeface="Arial" panose="020B0604020202020204" pitchFamily="34" charset="0"/>
              </a:rPr>
              <a:t>Salario máximo por </a:t>
            </a:r>
            <a:r>
              <a:rPr lang="en-US" altLang="es-ES" dirty="0" err="1">
                <a:solidFill>
                  <a:srgbClr val="000000"/>
                </a:solidFill>
                <a:sym typeface="Arial" panose="020B0604020202020204" pitchFamily="34" charset="0"/>
              </a:rPr>
              <a:t>departamento</a:t>
            </a:r>
            <a:r>
              <a:rPr lang="en-US" altLang="es-ES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es-ES" dirty="0" err="1">
                <a:solidFill>
                  <a:srgbClr val="000000"/>
                </a:solidFill>
                <a:sym typeface="Arial" panose="020B0604020202020204" pitchFamily="34" charset="0"/>
              </a:rPr>
              <a:t>cuando</a:t>
            </a:r>
            <a:endParaRPr lang="en-US" altLang="es-ES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000000"/>
                </a:solidFill>
                <a:sym typeface="Arial" panose="020B0604020202020204" pitchFamily="34" charset="0"/>
              </a:rPr>
              <a:t>es superior a 10.000 dólares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25" name="6 CuadroTexto"/>
          <p:cNvSpPr txBox="1"/>
          <p:nvPr/>
        </p:nvSpPr>
        <p:spPr>
          <a:xfrm>
            <a:off x="-3" y="1662854"/>
            <a:ext cx="4072951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Restricción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resultados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1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2"/>
            <a:ext cx="9376759" cy="4447367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Al utilizar la cláusula HAVING, el servidor de Oracle restringe los grupos de la siguiente forma:</a:t>
            </a:r>
          </a:p>
          <a:p>
            <a:pPr lvl="1">
              <a:buClrTx/>
              <a:buFont typeface="Arial" panose="020B0604020202020204" pitchFamily="34" charset="0"/>
              <a:buNone/>
            </a:pP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	Agrupa las </a:t>
            </a:r>
            <a:r>
              <a:rPr lang="en-US" altLang="es-ES" sz="2400" dirty="0" err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filas</a:t>
            </a: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None/>
            </a:pP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	Aplica la función de </a:t>
            </a:r>
            <a:r>
              <a:rPr lang="en-US" altLang="es-ES" sz="2400" dirty="0" err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grupo</a:t>
            </a: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914400" lvl="1" indent="-457200">
              <a:buClrTx/>
              <a:buFont typeface="Arial" panose="020B0604020202020204" pitchFamily="34" charset="0"/>
              <a:buAutoNum type="arabicPeriod" startAt="3"/>
            </a:pP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Muestra los grupos que coinciden con la </a:t>
            </a:r>
            <a:r>
              <a:rPr lang="en-US" altLang="es-ES" sz="2400" dirty="0" err="1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cláusula</a:t>
            </a:r>
            <a:r>
              <a:rPr lang="en-US" altLang="es-ES" sz="2400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 HAVING.</a:t>
            </a:r>
          </a:p>
          <a:p>
            <a:pPr>
              <a:spcBef>
                <a:spcPct val="0"/>
              </a:spcBef>
              <a:buSzPct val="100000"/>
            </a:pPr>
            <a:endParaRPr lang="en-US" altLang="es-ES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SzPct val="100000"/>
              <a:tabLst>
                <a:tab pos="15287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   	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column</a:t>
            </a: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group_function</a:t>
            </a:r>
          </a:p>
          <a:p>
            <a:pPr>
              <a:spcBef>
                <a:spcPct val="0"/>
              </a:spcBef>
              <a:buSzPct val="100000"/>
              <a:tabLst>
                <a:tab pos="15287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    	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table</a:t>
            </a:r>
          </a:p>
          <a:p>
            <a:pPr>
              <a:spcBef>
                <a:spcPct val="0"/>
              </a:spcBef>
              <a:buSzPct val="100000"/>
              <a:tabLst>
                <a:tab pos="15287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[WHERE    	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condition</a:t>
            </a: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]</a:t>
            </a:r>
          </a:p>
          <a:p>
            <a:pPr>
              <a:spcBef>
                <a:spcPct val="0"/>
              </a:spcBef>
              <a:buSzPct val="100000"/>
              <a:tabLst>
                <a:tab pos="15287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[GROUP BY  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group_by_expression</a:t>
            </a: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]</a:t>
            </a:r>
          </a:p>
          <a:p>
            <a:pPr>
              <a:spcBef>
                <a:spcPct val="0"/>
              </a:spcBef>
              <a:buSzPct val="100000"/>
              <a:tabLst>
                <a:tab pos="15287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[HAVING   	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group_condition</a:t>
            </a: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]</a:t>
            </a:r>
          </a:p>
          <a:p>
            <a:pPr>
              <a:spcBef>
                <a:spcPct val="0"/>
              </a:spcBef>
              <a:buSzPct val="100000"/>
              <a:tabLst>
                <a:tab pos="1528763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[ORDER BY 	</a:t>
            </a:r>
            <a:r>
              <a:rPr lang="en-US" altLang="es-ES" sz="2400" i="1" dirty="0">
                <a:solidFill>
                  <a:schemeClr val="bg1"/>
                </a:solidFill>
                <a:sym typeface="Arial" panose="020B0604020202020204" pitchFamily="34" charset="0"/>
              </a:rPr>
              <a:t>column</a:t>
            </a: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];</a:t>
            </a:r>
          </a:p>
          <a:p>
            <a:pPr marL="971550" lvl="1" indent="-514350">
              <a:buClrTx/>
              <a:buFont typeface="Arial" panose="020B0604020202020204" pitchFamily="34" charset="0"/>
              <a:buAutoNum type="arabicPeriod" startAt="3"/>
            </a:pPr>
            <a:endParaRPr lang="en-US" altLang="es-ES" sz="3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31269" y="5782917"/>
            <a:ext cx="4189617" cy="41837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-3" y="1662854"/>
            <a:ext cx="5912072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Restricción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resultados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con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HAVING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3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1554538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  <a:tabLst>
                <a:tab pos="1430338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  	department_id, MAX(salary)</a:t>
            </a:r>
          </a:p>
          <a:p>
            <a:pPr>
              <a:spcBef>
                <a:spcPct val="0"/>
              </a:spcBef>
              <a:buSzPct val="100000"/>
              <a:tabLst>
                <a:tab pos="1430338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   	employees</a:t>
            </a:r>
          </a:p>
          <a:p>
            <a:pPr>
              <a:spcBef>
                <a:spcPct val="0"/>
              </a:spcBef>
              <a:buSzPct val="100000"/>
              <a:tabLst>
                <a:tab pos="1430338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GROUP BY 	department_id</a:t>
            </a:r>
          </a:p>
          <a:p>
            <a:pPr>
              <a:spcBef>
                <a:spcPct val="0"/>
              </a:spcBef>
              <a:buSzPct val="100000"/>
              <a:tabLst>
                <a:tab pos="1430338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HAVING   	MAX(salary)&gt;10000 ;</a:t>
            </a:r>
          </a:p>
        </p:txBody>
      </p:sp>
      <p:pic>
        <p:nvPicPr>
          <p:cNvPr id="6" name="Picture 8" descr="C:\salome_official\projects\11gR2\screenshots\les5_21s_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4042959"/>
            <a:ext cx="5044037" cy="21583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31270" y="3278988"/>
            <a:ext cx="4172992" cy="41186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-3" y="1662854"/>
            <a:ext cx="5912072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HAVING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4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3"/>
            <a:ext cx="9376759" cy="2468937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  <a:buSzPct val="100000"/>
              <a:tabLst>
                <a:tab pos="16129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SELECT   	job_id, SUM(salary) PAYROLL</a:t>
            </a:r>
          </a:p>
          <a:p>
            <a:pPr>
              <a:spcBef>
                <a:spcPct val="0"/>
              </a:spcBef>
              <a:buSzPct val="100000"/>
              <a:tabLst>
                <a:tab pos="16129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FROM     	employees</a:t>
            </a:r>
          </a:p>
          <a:p>
            <a:pPr>
              <a:spcBef>
                <a:spcPct val="0"/>
              </a:spcBef>
              <a:buSzPct val="100000"/>
              <a:tabLst>
                <a:tab pos="16129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WHERE    	job_id NOT LIKE '%REP%'</a:t>
            </a:r>
          </a:p>
          <a:p>
            <a:pPr>
              <a:spcBef>
                <a:spcPct val="0"/>
              </a:spcBef>
              <a:buSzPct val="100000"/>
              <a:tabLst>
                <a:tab pos="16129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GROUP BY 	job_id</a:t>
            </a:r>
          </a:p>
          <a:p>
            <a:pPr>
              <a:spcBef>
                <a:spcPct val="0"/>
              </a:spcBef>
              <a:buSzPct val="100000"/>
              <a:tabLst>
                <a:tab pos="16129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HAVING   	SUM(salary) &gt; 13000</a:t>
            </a:r>
          </a:p>
          <a:p>
            <a:pPr>
              <a:spcBef>
                <a:spcPct val="0"/>
              </a:spcBef>
              <a:buSzPct val="100000"/>
              <a:tabLst>
                <a:tab pos="1612900" algn="l"/>
              </a:tabLst>
            </a:pPr>
            <a:r>
              <a:rPr lang="en-US" altLang="es-ES" sz="2400" dirty="0">
                <a:solidFill>
                  <a:schemeClr val="bg1"/>
                </a:solidFill>
                <a:sym typeface="Arial" panose="020B0604020202020204" pitchFamily="34" charset="0"/>
              </a:rPr>
              <a:t>ORDER BY 	SUM(salary);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47895" y="3634481"/>
            <a:ext cx="4339246" cy="33900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pic>
        <p:nvPicPr>
          <p:cNvPr id="8" name="Picture 8" descr="C:\salome_official\projects\11gR2\screenshots\les5_24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5" y="4713256"/>
            <a:ext cx="3108247" cy="15732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-3" y="1662854"/>
            <a:ext cx="5912072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cláusula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HAVING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1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438650" y="4562386"/>
            <a:ext cx="752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marL="342900" indent="-342900"/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0" y="3894020"/>
            <a:ext cx="12192000" cy="15198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0" y="409041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L" sz="4000" i="1" dirty="0">
                <a:solidFill>
                  <a:schemeClr val="bg1"/>
                </a:solidFill>
              </a:rPr>
              <a:t>¿Qué aprendimos en esta clase?</a:t>
            </a:r>
          </a:p>
          <a:p>
            <a:pPr algn="ctr"/>
            <a:endParaRPr lang="es-CL" sz="4000" i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72" y="1469838"/>
            <a:ext cx="3239453" cy="19590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5230906"/>
            <a:ext cx="12192000" cy="196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691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53440" y="1738420"/>
            <a:ext cx="1084237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solidFill>
                  <a:schemeClr val="tx2"/>
                </a:solidFill>
              </a:rPr>
              <a:t>Referencias bibliográficas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Universidad de Granada. (s.f.). </a:t>
            </a:r>
            <a:r>
              <a:rPr lang="es-CL" i="1" dirty="0"/>
              <a:t>Modelado de datos: fundamentos de diseño de bases de datos</a:t>
            </a:r>
            <a:r>
              <a:rPr lang="es-CL" dirty="0"/>
              <a:t>. Recuperado de</a:t>
            </a:r>
          </a:p>
          <a:p>
            <a:r>
              <a:rPr lang="es-CL" dirty="0"/>
              <a:t>http://elvex.ugr.es/idbis/db/docs/intro/C%20Modelado%20de%20datos.pdf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33" y="1771887"/>
            <a:ext cx="902164" cy="7016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6837" y="1859571"/>
            <a:ext cx="286603" cy="2866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1270" y="2524171"/>
            <a:ext cx="8911245" cy="3483090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Tipos y sintaxis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Uso de AVG, SUM, MIN, MAX,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Uso de la palabra clave DISTINCT en funciones de grupo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Valores NULL en una función de grupo</a:t>
            </a:r>
          </a:p>
          <a:p>
            <a:pPr lvl="1"/>
            <a:endParaRPr lang="es-419" sz="2400" dirty="0">
              <a:solidFill>
                <a:schemeClr val="bg1"/>
              </a:solidFill>
            </a:endParaRPr>
          </a:p>
          <a:p>
            <a:pPr lvl="1"/>
            <a:r>
              <a:rPr lang="es-419" sz="2400" dirty="0">
                <a:solidFill>
                  <a:schemeClr val="bg1"/>
                </a:solidFill>
              </a:rPr>
              <a:t>Agrupar filas: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Cláusula GROUP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Cláusula HAVING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Anidamiento de funciones de grupo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0" y="1662855"/>
            <a:ext cx="2869324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bg1"/>
                </a:solidFill>
              </a:rPr>
              <a:t>FUNCIONES GRUPALES</a:t>
            </a:r>
          </a:p>
        </p:txBody>
      </p:sp>
    </p:spTree>
    <p:extLst>
      <p:ext uri="{BB962C8B-B14F-4D97-AF65-F5344CB8AC3E}">
        <p14:creationId xmlns:p14="http://schemas.microsoft.com/office/powerpoint/2010/main" val="234882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>
            <a:spLocks/>
          </p:cNvSpPr>
          <p:nvPr/>
        </p:nvSpPr>
        <p:spPr bwMode="gray">
          <a:xfrm>
            <a:off x="5805992" y="2691964"/>
            <a:ext cx="2397919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A4D5D4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E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pic>
        <p:nvPicPr>
          <p:cNvPr id="16" name="Picture 20" descr="C:\salome_official\projects\11gR2\screenshots\les5_4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24" y="2803089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898486" y="2450664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770274" y="4292164"/>
            <a:ext cx="2278062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Salario máximo en la tabla </a:t>
            </a:r>
            <a:r>
              <a:rPr lang="en-US" altLang="es-ES" dirty="0">
                <a:solidFill>
                  <a:schemeClr val="bg1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EMPLOYEES</a:t>
            </a:r>
            <a:r>
              <a:rPr lang="en-US" altLang="es-ES" sz="2400" b="0" dirty="0">
                <a:solidFill>
                  <a:schemeClr val="bg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gray">
          <a:xfrm>
            <a:off x="3101686" y="5211327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ES" sz="2400">
                <a:solidFill>
                  <a:srgbClr val="000000"/>
                </a:solidFill>
                <a:sym typeface="Arial" panose="020B0604020202020204" pitchFamily="34" charset="0"/>
              </a:rPr>
              <a:t>…</a:t>
            </a:r>
          </a:p>
        </p:txBody>
      </p:sp>
      <p:pic>
        <p:nvPicPr>
          <p:cNvPr id="22" name="Picture 21" descr="C:\salome_official\projects\11gR2\screenshots\les5_4s_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24" y="5636777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9"/>
          <p:cNvSpPr>
            <a:spLocks noChangeArrowheads="1"/>
          </p:cNvSpPr>
          <p:nvPr/>
        </p:nvSpPr>
        <p:spPr bwMode="gray">
          <a:xfrm>
            <a:off x="4998749" y="2791977"/>
            <a:ext cx="79057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/>
          </a:p>
        </p:txBody>
      </p:sp>
      <p:pic>
        <p:nvPicPr>
          <p:cNvPr id="24" name="Picture 22" descr="C:\salome_official\projects\11gR2\screenshots\les5_4s_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911" y="4458848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13"/>
          <p:cNvSpPr>
            <a:spLocks noChangeArrowheads="1"/>
          </p:cNvSpPr>
          <p:nvPr/>
        </p:nvSpPr>
        <p:spPr bwMode="gray">
          <a:xfrm>
            <a:off x="8267411" y="4635064"/>
            <a:ext cx="1157288" cy="252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9" name="6 CuadroTexto"/>
          <p:cNvSpPr txBox="1"/>
          <p:nvPr/>
        </p:nvSpPr>
        <p:spPr>
          <a:xfrm>
            <a:off x="0" y="1662855"/>
            <a:ext cx="2869324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bg1"/>
                </a:solidFill>
              </a:rPr>
              <a:t>FUNCIONES GRUPALES</a:t>
            </a:r>
          </a:p>
        </p:txBody>
      </p:sp>
    </p:spTree>
    <p:extLst>
      <p:ext uri="{BB962C8B-B14F-4D97-AF65-F5344CB8AC3E}">
        <p14:creationId xmlns:p14="http://schemas.microsoft.com/office/powerpoint/2010/main" val="176984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3483090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AVG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SUM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-1" y="1662855"/>
            <a:ext cx="3105807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Tipos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7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3483090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AVG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SUM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4692304" y="3278988"/>
            <a:ext cx="2263775" cy="950913"/>
          </a:xfrm>
          <a:prstGeom prst="rect">
            <a:avLst/>
          </a:prstGeom>
          <a:solidFill>
            <a:srgbClr val="660066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n-US" altLang="es-ES" dirty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Funciones </a:t>
            </a:r>
            <a:br>
              <a:rPr lang="en-US" altLang="es-ES" dirty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</a:br>
            <a:r>
              <a:rPr lang="en-US" altLang="es-ES" dirty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de grupo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066829" y="3753651"/>
            <a:ext cx="609600" cy="0"/>
          </a:xfrm>
          <a:prstGeom prst="line">
            <a:avLst/>
          </a:prstGeom>
          <a:ln>
            <a:solidFill>
              <a:srgbClr val="660066"/>
            </a:solidFill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967192" y="3753651"/>
            <a:ext cx="609600" cy="0"/>
          </a:xfrm>
          <a:prstGeom prst="line">
            <a:avLst/>
          </a:prstGeom>
          <a:ln>
            <a:solidFill>
              <a:srgbClr val="660066"/>
            </a:solidFill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066829" y="3448851"/>
            <a:ext cx="609600" cy="0"/>
          </a:xfrm>
          <a:prstGeom prst="line">
            <a:avLst/>
          </a:prstGeom>
          <a:ln>
            <a:solidFill>
              <a:srgbClr val="660066"/>
            </a:solidFill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066829" y="4001301"/>
            <a:ext cx="609600" cy="0"/>
          </a:xfrm>
          <a:prstGeom prst="line">
            <a:avLst/>
          </a:prstGeom>
          <a:ln>
            <a:solidFill>
              <a:srgbClr val="660066"/>
            </a:solidFill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3" name="6 CuadroTexto"/>
          <p:cNvSpPr txBox="1"/>
          <p:nvPr/>
        </p:nvSpPr>
        <p:spPr>
          <a:xfrm>
            <a:off x="-1" y="1662855"/>
            <a:ext cx="3105807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Tipos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3483090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        </a:t>
            </a:r>
            <a:r>
              <a:rPr lang="en-US" altLang="es-ES" sz="3200" i="1" dirty="0">
                <a:solidFill>
                  <a:schemeClr val="bg1"/>
                </a:solidFill>
                <a:sym typeface="Arial" panose="020B0604020202020204" pitchFamily="34" charset="0"/>
              </a:rPr>
              <a:t>group_function(column)</a:t>
            </a: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, ...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	  </a:t>
            </a:r>
            <a:r>
              <a:rPr lang="en-US" altLang="es-ES" sz="3200" i="1" dirty="0">
                <a:solidFill>
                  <a:schemeClr val="bg1"/>
                </a:solidFill>
              </a:rPr>
              <a:t>table</a:t>
            </a:r>
            <a:endParaRPr lang="en-US" altLang="es-ES" sz="3200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[WHERE	  </a:t>
            </a:r>
            <a:r>
              <a:rPr lang="en-US" altLang="es-ES" sz="3200" i="1" dirty="0">
                <a:solidFill>
                  <a:schemeClr val="bg1"/>
                </a:solidFill>
                <a:sym typeface="Arial" panose="020B0604020202020204" pitchFamily="34" charset="0"/>
              </a:rPr>
              <a:t>condition</a:t>
            </a: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]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[ORDER BY  </a:t>
            </a:r>
            <a:r>
              <a:rPr lang="en-US" altLang="es-ES" sz="3200" i="1" dirty="0">
                <a:solidFill>
                  <a:schemeClr val="bg1"/>
                </a:solidFill>
                <a:sym typeface="Arial" panose="020B0604020202020204" pitchFamily="34" charset="0"/>
              </a:rPr>
              <a:t>column</a:t>
            </a:r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];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-1" y="1662855"/>
            <a:ext cx="3105807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grupo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: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sintaxis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8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2119802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SELECT AVG(salary), MAX(salary),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              MIN(salary), SUM(salary)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FROM  employees</a:t>
            </a:r>
          </a:p>
          <a:p>
            <a:r>
              <a:rPr lang="en-US" altLang="es-ES" sz="3200" dirty="0">
                <a:solidFill>
                  <a:schemeClr val="bg1"/>
                </a:solidFill>
                <a:sym typeface="Arial" panose="020B0604020202020204" pitchFamily="34" charset="0"/>
              </a:rPr>
              <a:t>WHERE  job_id LIKE '%REP%';</a:t>
            </a:r>
          </a:p>
        </p:txBody>
      </p:sp>
      <p:pic>
        <p:nvPicPr>
          <p:cNvPr id="6" name="Picture 11" descr="C:\salome_official\projects\11gR2\screenshots\les5_7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4882110"/>
            <a:ext cx="9376759" cy="8259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1778921" y="4882110"/>
            <a:ext cx="8429108" cy="42894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-1" y="1662855"/>
            <a:ext cx="4035973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las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AVG y SUM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66"/>
            <a:ext cx="12192000" cy="8920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31270" y="2136314"/>
            <a:ext cx="9376759" cy="1388282"/>
          </a:xfrm>
          <a:prstGeom prst="rect">
            <a:avLst/>
          </a:prstGeom>
          <a:solidFill>
            <a:srgbClr val="A4D5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360000" bIns="360000" rtlCol="0" anchor="ctr"/>
          <a:lstStyle/>
          <a:p>
            <a:r>
              <a:rPr lang="en-US" altLang="es-ES" sz="3200" dirty="0">
                <a:sym typeface="Arial" panose="020B0604020202020204" pitchFamily="34" charset="0"/>
              </a:rPr>
              <a:t>SELECT MIN(hire_date), MAX(hire_date)</a:t>
            </a:r>
          </a:p>
          <a:p>
            <a:r>
              <a:rPr lang="en-US" altLang="es-ES" sz="3200" dirty="0">
                <a:sym typeface="Arial" panose="020B0604020202020204" pitchFamily="34" charset="0"/>
              </a:rPr>
              <a:t>FROM  employees;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159360" y="2217933"/>
            <a:ext cx="5471723" cy="54189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pic>
        <p:nvPicPr>
          <p:cNvPr id="8" name="Picture 11" descr="C:\salome_official\projects\11gR2\screenshots\les5_8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0" y="4100094"/>
            <a:ext cx="9370479" cy="13863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2209235" y="4011195"/>
            <a:ext cx="8042389" cy="82681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15202" y="1077972"/>
            <a:ext cx="742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AA2A0"/>
                </a:solidFill>
              </a:rPr>
              <a:t>Tema 1. Funciones de grupo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8118" y="1154240"/>
            <a:ext cx="286603" cy="286603"/>
          </a:xfrm>
          <a:prstGeom prst="rect">
            <a:avLst/>
          </a:prstGeom>
          <a:solidFill>
            <a:srgbClr val="5AB2B2"/>
          </a:solidFill>
          <a:ln>
            <a:solidFill>
              <a:srgbClr val="5AB2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49492"/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-1" y="1662855"/>
            <a:ext cx="3105807" cy="369332"/>
          </a:xfrm>
          <a:prstGeom prst="rect">
            <a:avLst/>
          </a:prstGeom>
          <a:solidFill>
            <a:srgbClr val="449492"/>
          </a:solidFill>
        </p:spPr>
        <p:txBody>
          <a:bodyPr wrap="square" rtlCol="0">
            <a:spAutoFit/>
          </a:bodyPr>
          <a:lstStyle/>
          <a:p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Uso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de </a:t>
            </a:r>
            <a:r>
              <a:rPr lang="en-US" altLang="es-ES" dirty="0" err="1">
                <a:solidFill>
                  <a:schemeClr val="bg1"/>
                </a:solidFill>
                <a:sym typeface="Arial" panose="020B0604020202020204" pitchFamily="34" charset="0"/>
              </a:rPr>
              <a:t>funciones</a:t>
            </a:r>
            <a:r>
              <a:rPr lang="en-US" altLang="es-ES" dirty="0">
                <a:solidFill>
                  <a:schemeClr val="bg1"/>
                </a:solidFill>
                <a:sym typeface="Arial" panose="020B0604020202020204" pitchFamily="34" charset="0"/>
              </a:rPr>
              <a:t> MIN y MAX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6708DD91543546AD12204098C89772" ma:contentTypeVersion="6" ma:contentTypeDescription="Crear nuevo documento." ma:contentTypeScope="" ma:versionID="d089fe28a85e2dabd80ff7e3a4bd6295">
  <xsd:schema xmlns:xsd="http://www.w3.org/2001/XMLSchema" xmlns:xs="http://www.w3.org/2001/XMLSchema" xmlns:p="http://schemas.microsoft.com/office/2006/metadata/properties" xmlns:ns2="a150fe00-1c53-46dc-80fb-b2dbdb01b085" targetNamespace="http://schemas.microsoft.com/office/2006/metadata/properties" ma:root="true" ma:fieldsID="a84bb8936301433f857d1fe2e5f94ee9" ns2:_="">
    <xsd:import namespace="a150fe00-1c53-46dc-80fb-b2dbdb01b085"/>
    <xsd:element name="properties">
      <xsd:complexType>
        <xsd:sequence>
          <xsd:element name="documentManagement">
            <xsd:complexType>
              <xsd:all>
                <xsd:element ref="ns2:Estado" minOccurs="0"/>
                <xsd:element ref="ns2:Asignado_x0020_a" minOccurs="0"/>
                <xsd:element ref="ns2:Fecha_x0020_de_x0020_Vencimi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0fe00-1c53-46dc-80fb-b2dbdb01b085" elementFormDefault="qualified">
    <xsd:import namespace="http://schemas.microsoft.com/office/2006/documentManagement/types"/>
    <xsd:import namespace="http://schemas.microsoft.com/office/infopath/2007/PartnerControls"/>
    <xsd:element name="Estado" ma:index="8" nillable="true" ma:displayName="Estado" ma:default="En Desarrollo" ma:format="Dropdown" ma:internalName="Estado">
      <xsd:simpleType>
        <xsd:restriction base="dms:Choice">
          <xsd:enumeration value="En Desarrollo"/>
          <xsd:enumeration value="En Edición"/>
          <xsd:enumeration value="Edición OK"/>
          <xsd:enumeration value="En Diseño Gráfico"/>
          <xsd:enumeration value="Diseño Gráfico OK"/>
          <xsd:enumeration value="Finalizado"/>
        </xsd:restriction>
      </xsd:simpleType>
    </xsd:element>
    <xsd:element name="Asignado_x0020_a" ma:index="9" nillable="true" ma:displayName="Asignado a" ma:list="UserInfo" ma:SharePointGroup="0" ma:internalName="Asignado_x0020_a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echa_x0020_de_x0020_Vencimiento" ma:index="10" nillable="true" ma:displayName="Fecha de Vencimiento" ma:format="DateOnly" ma:internalName="Fecha_x0020_de_x0020_Vencimiento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stado xmlns="a150fe00-1c53-46dc-80fb-b2dbdb01b085">Edición OK</Estado>
    <Fecha_x0020_de_x0020_Vencimiento xmlns="a150fe00-1c53-46dc-80fb-b2dbdb01b085" xsi:nil="true"/>
    <Asignado_x0020_a xmlns="a150fe00-1c53-46dc-80fb-b2dbdb01b085">
      <UserInfo>
        <DisplayName>Brenda Aguilar Bastías</DisplayName>
        <AccountId>7412</AccountId>
        <AccountType/>
      </UserInfo>
    </Asignado_x0020_a>
  </documentManagement>
</p:properties>
</file>

<file path=customXml/itemProps1.xml><?xml version="1.0" encoding="utf-8"?>
<ds:datastoreItem xmlns:ds="http://schemas.openxmlformats.org/officeDocument/2006/customXml" ds:itemID="{DFB7FEEE-24E0-4CAE-98E3-A1294B8BF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50fe00-1c53-46dc-80fb-b2dbdb01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6AA999-6A6D-4D8F-9487-6F79F660E0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55DA8-47D5-4E7E-8378-CCD58827318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150fe00-1c53-46dc-80fb-b2dbdb01b08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3757</Words>
  <Application>Microsoft Office PowerPoint</Application>
  <PresentationFormat>Panorámica</PresentationFormat>
  <Paragraphs>410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Myriad pro</vt:lpstr>
      <vt:lpstr>Times New Roman</vt:lpstr>
      <vt:lpstr>Wingdings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 --</dc:creator>
  <cp:lastModifiedBy>JOCELYN GONZALEZ CORTES</cp:lastModifiedBy>
  <cp:revision>453</cp:revision>
  <dcterms:created xsi:type="dcterms:W3CDTF">2017-05-09T02:54:13Z</dcterms:created>
  <dcterms:modified xsi:type="dcterms:W3CDTF">2021-07-07T01:22:16Z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0x010100696708DD91543546AD12204098C89772</vt:lpwstr>
  </property>
</Properties>
</file>