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8"/>
  </p:notesMasterIdLst>
  <p:sldIdLst>
    <p:sldId id="256" r:id="rId2"/>
    <p:sldId id="257" r:id="rId3"/>
    <p:sldId id="258" r:id="rId4"/>
    <p:sldId id="265" r:id="rId5"/>
    <p:sldId id="283" r:id="rId6"/>
    <p:sldId id="287" r:id="rId7"/>
    <p:sldId id="284" r:id="rId8"/>
    <p:sldId id="288" r:id="rId9"/>
    <p:sldId id="292" r:id="rId10"/>
    <p:sldId id="285" r:id="rId11"/>
    <p:sldId id="289" r:id="rId12"/>
    <p:sldId id="290" r:id="rId13"/>
    <p:sldId id="286" r:id="rId14"/>
    <p:sldId id="293" r:id="rId15"/>
    <p:sldId id="291" r:id="rId16"/>
    <p:sldId id="261" r:id="rId17"/>
  </p:sldIdLst>
  <p:sldSz cx="9144000" cy="6858000" type="screen4x3"/>
  <p:notesSz cx="6858000" cy="9144000"/>
  <p:defaultText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40202"/>
    <a:srgbClr val="D40202"/>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7940" autoAdjust="0"/>
  </p:normalViewPr>
  <p:slideViewPr>
    <p:cSldViewPr snapToGrid="0" snapToObjects="1">
      <p:cViewPr varScale="1">
        <p:scale>
          <a:sx n="111" d="100"/>
          <a:sy n="111" d="100"/>
        </p:scale>
        <p:origin x="1614" y="10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419"/>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DEF8896-1770-4F60-8048-6D4E52F27BA1}" type="datetimeFigureOut">
              <a:rPr lang="es-419" smtClean="0"/>
              <a:t>4/4/2022</a:t>
            </a:fld>
            <a:endParaRPr lang="es-419"/>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s-419"/>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419"/>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419"/>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568ADA-C355-47EB-9579-EC4D76AF4A9B}" type="slidenum">
              <a:rPr lang="es-419" smtClean="0"/>
              <a:t>‹Nº›</a:t>
            </a:fld>
            <a:endParaRPr lang="es-419"/>
          </a:p>
        </p:txBody>
      </p:sp>
    </p:spTree>
    <p:extLst>
      <p:ext uri="{BB962C8B-B14F-4D97-AF65-F5344CB8AC3E}">
        <p14:creationId xmlns:p14="http://schemas.microsoft.com/office/powerpoint/2010/main" val="24397887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130425"/>
            <a:ext cx="7772400" cy="1470025"/>
          </a:xfrm>
        </p:spPr>
        <p:txBody>
          <a:bodyPr/>
          <a:lstStyle/>
          <a:p>
            <a:r>
              <a:rPr lang="es-ES_tradnl"/>
              <a:t>Clic para editar título</a:t>
            </a:r>
            <a:endParaRPr lang="es-ES"/>
          </a:p>
        </p:txBody>
      </p:sp>
      <p:sp>
        <p:nvSpPr>
          <p:cNvPr id="3" name="Subtítu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_tradnl"/>
              <a:t>Haga clic para modificar el estilo de subtítulo del patrón</a:t>
            </a:r>
            <a:endParaRPr lang="es-ES"/>
          </a:p>
        </p:txBody>
      </p:sp>
      <p:sp>
        <p:nvSpPr>
          <p:cNvPr id="4" name="Marcador de fecha 3"/>
          <p:cNvSpPr>
            <a:spLocks noGrp="1"/>
          </p:cNvSpPr>
          <p:nvPr>
            <p:ph type="dt" sz="half" idx="10"/>
          </p:nvPr>
        </p:nvSpPr>
        <p:spPr/>
        <p:txBody>
          <a:bodyPr/>
          <a:lstStyle/>
          <a:p>
            <a:fld id="{11BFFDA3-703B-5A46-AEFC-E14C30159CAC}" type="datetimeFigureOut">
              <a:rPr lang="es-ES" smtClean="0"/>
              <a:t>04/04/2022</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47BE25F8-CB20-F449-B4F4-A964C31BB732}" type="slidenum">
              <a:rPr lang="es-ES" smtClean="0"/>
              <a:t>‹Nº›</a:t>
            </a:fld>
            <a:endParaRPr lang="es-ES"/>
          </a:p>
        </p:txBody>
      </p:sp>
    </p:spTree>
    <p:extLst>
      <p:ext uri="{BB962C8B-B14F-4D97-AF65-F5344CB8AC3E}">
        <p14:creationId xmlns:p14="http://schemas.microsoft.com/office/powerpoint/2010/main" val="8190098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a:t>Clic para editar título</a:t>
            </a:r>
            <a:endParaRPr lang="es-ES"/>
          </a:p>
        </p:txBody>
      </p:sp>
      <p:sp>
        <p:nvSpPr>
          <p:cNvPr id="3" name="Marcador de texto vertical 2"/>
          <p:cNvSpPr>
            <a:spLocks noGrp="1"/>
          </p:cNvSpPr>
          <p:nvPr>
            <p:ph type="body" orient="vert" idx="1"/>
          </p:nvPr>
        </p:nvSpPr>
        <p:spPr/>
        <p:txBody>
          <a:bodyPr vert="eaVert"/>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10"/>
          </p:nvPr>
        </p:nvSpPr>
        <p:spPr/>
        <p:txBody>
          <a:bodyPr/>
          <a:lstStyle/>
          <a:p>
            <a:fld id="{11BFFDA3-703B-5A46-AEFC-E14C30159CAC}" type="datetimeFigureOut">
              <a:rPr lang="es-ES" smtClean="0"/>
              <a:t>04/04/2022</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47BE25F8-CB20-F449-B4F4-A964C31BB732}" type="slidenum">
              <a:rPr lang="es-ES" smtClean="0"/>
              <a:t>‹Nº›</a:t>
            </a:fld>
            <a:endParaRPr lang="es-ES"/>
          </a:p>
        </p:txBody>
      </p:sp>
    </p:spTree>
    <p:extLst>
      <p:ext uri="{BB962C8B-B14F-4D97-AF65-F5344CB8AC3E}">
        <p14:creationId xmlns:p14="http://schemas.microsoft.com/office/powerpoint/2010/main" val="20794214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38"/>
            <a:ext cx="2057400" cy="5851525"/>
          </a:xfrm>
        </p:spPr>
        <p:txBody>
          <a:bodyPr vert="eaVert"/>
          <a:lstStyle/>
          <a:p>
            <a:r>
              <a:rPr lang="es-ES_tradnl"/>
              <a:t>Clic para editar título</a:t>
            </a:r>
            <a:endParaRPr lang="es-ES"/>
          </a:p>
        </p:txBody>
      </p:sp>
      <p:sp>
        <p:nvSpPr>
          <p:cNvPr id="3" name="Marcador de texto vertical 2"/>
          <p:cNvSpPr>
            <a:spLocks noGrp="1"/>
          </p:cNvSpPr>
          <p:nvPr>
            <p:ph type="body" orient="vert" idx="1"/>
          </p:nvPr>
        </p:nvSpPr>
        <p:spPr>
          <a:xfrm>
            <a:off x="457200" y="274638"/>
            <a:ext cx="6019800" cy="5851525"/>
          </a:xfrm>
        </p:spPr>
        <p:txBody>
          <a:bodyPr vert="eaVert"/>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10"/>
          </p:nvPr>
        </p:nvSpPr>
        <p:spPr/>
        <p:txBody>
          <a:bodyPr/>
          <a:lstStyle/>
          <a:p>
            <a:fld id="{11BFFDA3-703B-5A46-AEFC-E14C30159CAC}" type="datetimeFigureOut">
              <a:rPr lang="es-ES" smtClean="0"/>
              <a:t>04/04/2022</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47BE25F8-CB20-F449-B4F4-A964C31BB732}" type="slidenum">
              <a:rPr lang="es-ES" smtClean="0"/>
              <a:t>‹Nº›</a:t>
            </a:fld>
            <a:endParaRPr lang="es-ES"/>
          </a:p>
        </p:txBody>
      </p:sp>
    </p:spTree>
    <p:extLst>
      <p:ext uri="{BB962C8B-B14F-4D97-AF65-F5344CB8AC3E}">
        <p14:creationId xmlns:p14="http://schemas.microsoft.com/office/powerpoint/2010/main" val="2342463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a:t>Clic para editar título</a:t>
            </a:r>
            <a:endParaRPr lang="es-ES"/>
          </a:p>
        </p:txBody>
      </p:sp>
      <p:sp>
        <p:nvSpPr>
          <p:cNvPr id="3" name="Marcador de contenido 2"/>
          <p:cNvSpPr>
            <a:spLocks noGrp="1"/>
          </p:cNvSpPr>
          <p:nvPr>
            <p:ph idx="1"/>
          </p:nvPr>
        </p:nvSpPr>
        <p:spPr/>
        <p:txBody>
          <a:body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10"/>
          </p:nvPr>
        </p:nvSpPr>
        <p:spPr/>
        <p:txBody>
          <a:bodyPr/>
          <a:lstStyle/>
          <a:p>
            <a:fld id="{11BFFDA3-703B-5A46-AEFC-E14C30159CAC}" type="datetimeFigureOut">
              <a:rPr lang="es-ES" smtClean="0"/>
              <a:t>04/04/2022</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47BE25F8-CB20-F449-B4F4-A964C31BB732}" type="slidenum">
              <a:rPr lang="es-ES" smtClean="0"/>
              <a:t>‹Nº›</a:t>
            </a:fld>
            <a:endParaRPr lang="es-ES"/>
          </a:p>
        </p:txBody>
      </p:sp>
    </p:spTree>
    <p:extLst>
      <p:ext uri="{BB962C8B-B14F-4D97-AF65-F5344CB8AC3E}">
        <p14:creationId xmlns:p14="http://schemas.microsoft.com/office/powerpoint/2010/main" val="684960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722313" y="4406900"/>
            <a:ext cx="7772400" cy="1362075"/>
          </a:xfrm>
        </p:spPr>
        <p:txBody>
          <a:bodyPr anchor="t"/>
          <a:lstStyle>
            <a:lvl1pPr algn="l">
              <a:defRPr sz="4000" b="1" cap="all"/>
            </a:lvl1pPr>
          </a:lstStyle>
          <a:p>
            <a:r>
              <a:rPr lang="es-ES_tradnl"/>
              <a:t>Clic para editar título</a:t>
            </a:r>
            <a:endParaRPr lang="es-ES"/>
          </a:p>
        </p:txBody>
      </p:sp>
      <p:sp>
        <p:nvSpPr>
          <p:cNvPr id="3" name="Marcador de texto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_tradnl"/>
              <a:t>Haga clic para modificar el estilo de texto del patrón</a:t>
            </a:r>
          </a:p>
        </p:txBody>
      </p:sp>
      <p:sp>
        <p:nvSpPr>
          <p:cNvPr id="4" name="Marcador de fecha 3"/>
          <p:cNvSpPr>
            <a:spLocks noGrp="1"/>
          </p:cNvSpPr>
          <p:nvPr>
            <p:ph type="dt" sz="half" idx="10"/>
          </p:nvPr>
        </p:nvSpPr>
        <p:spPr/>
        <p:txBody>
          <a:bodyPr/>
          <a:lstStyle/>
          <a:p>
            <a:fld id="{11BFFDA3-703B-5A46-AEFC-E14C30159CAC}" type="datetimeFigureOut">
              <a:rPr lang="es-ES" smtClean="0"/>
              <a:t>04/04/2022</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47BE25F8-CB20-F449-B4F4-A964C31BB732}" type="slidenum">
              <a:rPr lang="es-ES" smtClean="0"/>
              <a:t>‹Nº›</a:t>
            </a:fld>
            <a:endParaRPr lang="es-ES"/>
          </a:p>
        </p:txBody>
      </p:sp>
    </p:spTree>
    <p:extLst>
      <p:ext uri="{BB962C8B-B14F-4D97-AF65-F5344CB8AC3E}">
        <p14:creationId xmlns:p14="http://schemas.microsoft.com/office/powerpoint/2010/main" val="23105545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a:t>Clic para editar título</a:t>
            </a:r>
            <a:endParaRPr lang="es-ES"/>
          </a:p>
        </p:txBody>
      </p:sp>
      <p:sp>
        <p:nvSpPr>
          <p:cNvPr id="3" name="Marcador de contenid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contenid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5" name="Marcador de fecha 4"/>
          <p:cNvSpPr>
            <a:spLocks noGrp="1"/>
          </p:cNvSpPr>
          <p:nvPr>
            <p:ph type="dt" sz="half" idx="10"/>
          </p:nvPr>
        </p:nvSpPr>
        <p:spPr/>
        <p:txBody>
          <a:bodyPr/>
          <a:lstStyle/>
          <a:p>
            <a:fld id="{11BFFDA3-703B-5A46-AEFC-E14C30159CAC}" type="datetimeFigureOut">
              <a:rPr lang="es-ES" smtClean="0"/>
              <a:t>04/04/2022</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47BE25F8-CB20-F449-B4F4-A964C31BB732}" type="slidenum">
              <a:rPr lang="es-ES" smtClean="0"/>
              <a:t>‹Nº›</a:t>
            </a:fld>
            <a:endParaRPr lang="es-ES"/>
          </a:p>
        </p:txBody>
      </p:sp>
    </p:spTree>
    <p:extLst>
      <p:ext uri="{BB962C8B-B14F-4D97-AF65-F5344CB8AC3E}">
        <p14:creationId xmlns:p14="http://schemas.microsoft.com/office/powerpoint/2010/main" val="30556836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lvl1pPr>
          </a:lstStyle>
          <a:p>
            <a:r>
              <a:rPr lang="es-ES_tradnl"/>
              <a:t>Clic para editar título</a:t>
            </a:r>
            <a:endParaRPr lang="es-ES"/>
          </a:p>
        </p:txBody>
      </p:sp>
      <p:sp>
        <p:nvSpPr>
          <p:cNvPr id="3" name="Marcador de tex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a:t>Haga clic para modificar el estilo de texto del patrón</a:t>
            </a:r>
          </a:p>
        </p:txBody>
      </p:sp>
      <p:sp>
        <p:nvSpPr>
          <p:cNvPr id="4" name="Marcador de contenid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5" name="Marcador de tex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a:t>Haga clic para modificar el estilo de texto del patrón</a:t>
            </a:r>
          </a:p>
        </p:txBody>
      </p:sp>
      <p:sp>
        <p:nvSpPr>
          <p:cNvPr id="6" name="Marcador de contenid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7" name="Marcador de fecha 6"/>
          <p:cNvSpPr>
            <a:spLocks noGrp="1"/>
          </p:cNvSpPr>
          <p:nvPr>
            <p:ph type="dt" sz="half" idx="10"/>
          </p:nvPr>
        </p:nvSpPr>
        <p:spPr/>
        <p:txBody>
          <a:bodyPr/>
          <a:lstStyle/>
          <a:p>
            <a:fld id="{11BFFDA3-703B-5A46-AEFC-E14C30159CAC}" type="datetimeFigureOut">
              <a:rPr lang="es-ES" smtClean="0"/>
              <a:t>04/04/2022</a:t>
            </a:fld>
            <a:endParaRPr lang="es-ES"/>
          </a:p>
        </p:txBody>
      </p:sp>
      <p:sp>
        <p:nvSpPr>
          <p:cNvPr id="8" name="Marcador de pie de página 7"/>
          <p:cNvSpPr>
            <a:spLocks noGrp="1"/>
          </p:cNvSpPr>
          <p:nvPr>
            <p:ph type="ftr" sz="quarter" idx="11"/>
          </p:nvPr>
        </p:nvSpPr>
        <p:spPr/>
        <p:txBody>
          <a:bodyPr/>
          <a:lstStyle/>
          <a:p>
            <a:endParaRPr lang="es-ES"/>
          </a:p>
        </p:txBody>
      </p:sp>
      <p:sp>
        <p:nvSpPr>
          <p:cNvPr id="9" name="Marcador de número de diapositiva 8"/>
          <p:cNvSpPr>
            <a:spLocks noGrp="1"/>
          </p:cNvSpPr>
          <p:nvPr>
            <p:ph type="sldNum" sz="quarter" idx="12"/>
          </p:nvPr>
        </p:nvSpPr>
        <p:spPr/>
        <p:txBody>
          <a:bodyPr/>
          <a:lstStyle/>
          <a:p>
            <a:fld id="{47BE25F8-CB20-F449-B4F4-A964C31BB732}" type="slidenum">
              <a:rPr lang="es-ES" smtClean="0"/>
              <a:t>‹Nº›</a:t>
            </a:fld>
            <a:endParaRPr lang="es-ES"/>
          </a:p>
        </p:txBody>
      </p:sp>
    </p:spTree>
    <p:extLst>
      <p:ext uri="{BB962C8B-B14F-4D97-AF65-F5344CB8AC3E}">
        <p14:creationId xmlns:p14="http://schemas.microsoft.com/office/powerpoint/2010/main" val="17375758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a:t>Clic para editar título</a:t>
            </a:r>
            <a:endParaRPr lang="es-ES"/>
          </a:p>
        </p:txBody>
      </p:sp>
      <p:sp>
        <p:nvSpPr>
          <p:cNvPr id="3" name="Marcador de fecha 2"/>
          <p:cNvSpPr>
            <a:spLocks noGrp="1"/>
          </p:cNvSpPr>
          <p:nvPr>
            <p:ph type="dt" sz="half" idx="10"/>
          </p:nvPr>
        </p:nvSpPr>
        <p:spPr/>
        <p:txBody>
          <a:bodyPr/>
          <a:lstStyle/>
          <a:p>
            <a:fld id="{11BFFDA3-703B-5A46-AEFC-E14C30159CAC}" type="datetimeFigureOut">
              <a:rPr lang="es-ES" smtClean="0"/>
              <a:t>04/04/2022</a:t>
            </a:fld>
            <a:endParaRPr lang="es-ES"/>
          </a:p>
        </p:txBody>
      </p:sp>
      <p:sp>
        <p:nvSpPr>
          <p:cNvPr id="4" name="Marcador de pie de página 3"/>
          <p:cNvSpPr>
            <a:spLocks noGrp="1"/>
          </p:cNvSpPr>
          <p:nvPr>
            <p:ph type="ftr" sz="quarter" idx="11"/>
          </p:nvPr>
        </p:nvSpPr>
        <p:spPr/>
        <p:txBody>
          <a:bodyPr/>
          <a:lstStyle/>
          <a:p>
            <a:endParaRPr lang="es-ES"/>
          </a:p>
        </p:txBody>
      </p:sp>
      <p:sp>
        <p:nvSpPr>
          <p:cNvPr id="5" name="Marcador de número de diapositiva 4"/>
          <p:cNvSpPr>
            <a:spLocks noGrp="1"/>
          </p:cNvSpPr>
          <p:nvPr>
            <p:ph type="sldNum" sz="quarter" idx="12"/>
          </p:nvPr>
        </p:nvSpPr>
        <p:spPr/>
        <p:txBody>
          <a:bodyPr/>
          <a:lstStyle/>
          <a:p>
            <a:fld id="{47BE25F8-CB20-F449-B4F4-A964C31BB732}" type="slidenum">
              <a:rPr lang="es-ES" smtClean="0"/>
              <a:t>‹Nº›</a:t>
            </a:fld>
            <a:endParaRPr lang="es-ES"/>
          </a:p>
        </p:txBody>
      </p:sp>
    </p:spTree>
    <p:extLst>
      <p:ext uri="{BB962C8B-B14F-4D97-AF65-F5344CB8AC3E}">
        <p14:creationId xmlns:p14="http://schemas.microsoft.com/office/powerpoint/2010/main" val="7984766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11BFFDA3-703B-5A46-AEFC-E14C30159CAC}" type="datetimeFigureOut">
              <a:rPr lang="es-ES" smtClean="0"/>
              <a:t>04/04/2022</a:t>
            </a:fld>
            <a:endParaRPr lang="es-ES"/>
          </a:p>
        </p:txBody>
      </p:sp>
      <p:sp>
        <p:nvSpPr>
          <p:cNvPr id="3" name="Marcador de pie de página 2"/>
          <p:cNvSpPr>
            <a:spLocks noGrp="1"/>
          </p:cNvSpPr>
          <p:nvPr>
            <p:ph type="ftr" sz="quarter" idx="11"/>
          </p:nvPr>
        </p:nvSpPr>
        <p:spPr/>
        <p:txBody>
          <a:bodyPr/>
          <a:lstStyle/>
          <a:p>
            <a:endParaRPr lang="es-ES"/>
          </a:p>
        </p:txBody>
      </p:sp>
      <p:sp>
        <p:nvSpPr>
          <p:cNvPr id="4" name="Marcador de número de diapositiva 3"/>
          <p:cNvSpPr>
            <a:spLocks noGrp="1"/>
          </p:cNvSpPr>
          <p:nvPr>
            <p:ph type="sldNum" sz="quarter" idx="12"/>
          </p:nvPr>
        </p:nvSpPr>
        <p:spPr/>
        <p:txBody>
          <a:bodyPr/>
          <a:lstStyle/>
          <a:p>
            <a:fld id="{47BE25F8-CB20-F449-B4F4-A964C31BB732}" type="slidenum">
              <a:rPr lang="es-ES" smtClean="0"/>
              <a:t>‹Nº›</a:t>
            </a:fld>
            <a:endParaRPr lang="es-ES"/>
          </a:p>
        </p:txBody>
      </p:sp>
    </p:spTree>
    <p:extLst>
      <p:ext uri="{BB962C8B-B14F-4D97-AF65-F5344CB8AC3E}">
        <p14:creationId xmlns:p14="http://schemas.microsoft.com/office/powerpoint/2010/main" val="27337297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162050"/>
          </a:xfrm>
        </p:spPr>
        <p:txBody>
          <a:bodyPr anchor="b"/>
          <a:lstStyle>
            <a:lvl1pPr algn="l">
              <a:defRPr sz="2000" b="1"/>
            </a:lvl1pPr>
          </a:lstStyle>
          <a:p>
            <a:r>
              <a:rPr lang="es-ES_tradnl"/>
              <a:t>Clic para editar título</a:t>
            </a:r>
            <a:endParaRPr lang="es-ES"/>
          </a:p>
        </p:txBody>
      </p:sp>
      <p:sp>
        <p:nvSpPr>
          <p:cNvPr id="3" name="Marcador de contenid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tex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a:t>Haga clic para modificar el estilo de texto del patrón</a:t>
            </a:r>
          </a:p>
        </p:txBody>
      </p:sp>
      <p:sp>
        <p:nvSpPr>
          <p:cNvPr id="5" name="Marcador de fecha 4"/>
          <p:cNvSpPr>
            <a:spLocks noGrp="1"/>
          </p:cNvSpPr>
          <p:nvPr>
            <p:ph type="dt" sz="half" idx="10"/>
          </p:nvPr>
        </p:nvSpPr>
        <p:spPr/>
        <p:txBody>
          <a:bodyPr/>
          <a:lstStyle/>
          <a:p>
            <a:fld id="{11BFFDA3-703B-5A46-AEFC-E14C30159CAC}" type="datetimeFigureOut">
              <a:rPr lang="es-ES" smtClean="0"/>
              <a:t>04/04/2022</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47BE25F8-CB20-F449-B4F4-A964C31BB732}" type="slidenum">
              <a:rPr lang="es-ES" smtClean="0"/>
              <a:t>‹Nº›</a:t>
            </a:fld>
            <a:endParaRPr lang="es-ES"/>
          </a:p>
        </p:txBody>
      </p:sp>
    </p:spTree>
    <p:extLst>
      <p:ext uri="{BB962C8B-B14F-4D97-AF65-F5344CB8AC3E}">
        <p14:creationId xmlns:p14="http://schemas.microsoft.com/office/powerpoint/2010/main" val="23280481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p:spPr>
        <p:txBody>
          <a:bodyPr anchor="b"/>
          <a:lstStyle>
            <a:lvl1pPr algn="l">
              <a:defRPr sz="2000" b="1"/>
            </a:lvl1pPr>
          </a:lstStyle>
          <a:p>
            <a:r>
              <a:rPr lang="es-ES_tradnl"/>
              <a:t>Clic para editar título</a:t>
            </a:r>
            <a:endParaRPr lang="es-ES"/>
          </a:p>
        </p:txBody>
      </p:sp>
      <p:sp>
        <p:nvSpPr>
          <p:cNvPr id="3" name="Marcador de posición de imagen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a:t>Haga clic para modificar el estilo de texto del patrón</a:t>
            </a:r>
          </a:p>
        </p:txBody>
      </p:sp>
      <p:sp>
        <p:nvSpPr>
          <p:cNvPr id="5" name="Marcador de fecha 4"/>
          <p:cNvSpPr>
            <a:spLocks noGrp="1"/>
          </p:cNvSpPr>
          <p:nvPr>
            <p:ph type="dt" sz="half" idx="10"/>
          </p:nvPr>
        </p:nvSpPr>
        <p:spPr/>
        <p:txBody>
          <a:bodyPr/>
          <a:lstStyle/>
          <a:p>
            <a:fld id="{11BFFDA3-703B-5A46-AEFC-E14C30159CAC}" type="datetimeFigureOut">
              <a:rPr lang="es-ES" smtClean="0"/>
              <a:t>04/04/2022</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47BE25F8-CB20-F449-B4F4-A964C31BB732}" type="slidenum">
              <a:rPr lang="es-ES" smtClean="0"/>
              <a:t>‹Nº›</a:t>
            </a:fld>
            <a:endParaRPr lang="es-ES"/>
          </a:p>
        </p:txBody>
      </p:sp>
    </p:spTree>
    <p:extLst>
      <p:ext uri="{BB962C8B-B14F-4D97-AF65-F5344CB8AC3E}">
        <p14:creationId xmlns:p14="http://schemas.microsoft.com/office/powerpoint/2010/main" val="2067530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_tradnl"/>
              <a:t>Clic para editar título</a:t>
            </a:r>
            <a:endParaRPr lang="es-ES"/>
          </a:p>
        </p:txBody>
      </p:sp>
      <p:sp>
        <p:nvSpPr>
          <p:cNvPr id="3" name="Marcador de texto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BFFDA3-703B-5A46-AEFC-E14C30159CAC}" type="datetimeFigureOut">
              <a:rPr lang="es-ES" smtClean="0"/>
              <a:t>04/04/2022</a:t>
            </a:fld>
            <a:endParaRPr lang="es-ES"/>
          </a:p>
        </p:txBody>
      </p:sp>
      <p:sp>
        <p:nvSpPr>
          <p:cNvPr id="5" name="Marcador de pie de página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BE25F8-CB20-F449-B4F4-A964C31BB732}" type="slidenum">
              <a:rPr lang="es-ES" smtClean="0"/>
              <a:t>‹Nº›</a:t>
            </a:fld>
            <a:endParaRPr lang="es-ES"/>
          </a:p>
        </p:txBody>
      </p:sp>
    </p:spTree>
    <p:extLst>
      <p:ext uri="{BB962C8B-B14F-4D97-AF65-F5344CB8AC3E}">
        <p14:creationId xmlns:p14="http://schemas.microsoft.com/office/powerpoint/2010/main" val="28753133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www.marcossarmiento.com/2017/06/28/normalizacion-de-base-de-datos/"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www.ionos.es/digitalguide/hosting/cuestiones-tecnicas/bases-de-datos-relacionales/" TargetMode="External"/><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hyperlink" Target="http://www.marcossarmiento.com/2017/06/28/normalizacion-de-base-de-dato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1"/>
          <p:cNvSpPr>
            <a:spLocks noGrp="1"/>
          </p:cNvSpPr>
          <p:nvPr>
            <p:ph type="ctrTitle"/>
          </p:nvPr>
        </p:nvSpPr>
        <p:spPr>
          <a:xfrm>
            <a:off x="611560" y="2122262"/>
            <a:ext cx="7772400" cy="1510651"/>
          </a:xfrm>
        </p:spPr>
        <p:txBody>
          <a:bodyPr>
            <a:normAutofit/>
          </a:bodyPr>
          <a:lstStyle/>
          <a:p>
            <a:r>
              <a:rPr lang="es-419" sz="3600" b="1" dirty="0">
                <a:solidFill>
                  <a:srgbClr val="D40202"/>
                </a:solidFill>
                <a:latin typeface="Myriad Pro"/>
              </a:rPr>
              <a:t>Unidad 2:</a:t>
            </a:r>
            <a:br>
              <a:rPr lang="es-419" sz="3600" b="1" dirty="0">
                <a:solidFill>
                  <a:srgbClr val="D40202"/>
                </a:solidFill>
                <a:latin typeface="Myriad Pro"/>
              </a:rPr>
            </a:br>
            <a:r>
              <a:rPr lang="es-419" sz="3600" b="1" dirty="0">
                <a:solidFill>
                  <a:srgbClr val="D40202"/>
                </a:solidFill>
                <a:latin typeface="Myriad Pro"/>
              </a:rPr>
              <a:t> Modelos de BD</a:t>
            </a:r>
            <a:endParaRPr lang="es-CL" sz="3600" b="1" dirty="0">
              <a:solidFill>
                <a:srgbClr val="D40202"/>
              </a:solidFill>
              <a:latin typeface="Myriad Pro"/>
            </a:endParaRPr>
          </a:p>
        </p:txBody>
      </p:sp>
      <p:sp>
        <p:nvSpPr>
          <p:cNvPr id="10" name="Rectángulo 9"/>
          <p:cNvSpPr/>
          <p:nvPr/>
        </p:nvSpPr>
        <p:spPr>
          <a:xfrm>
            <a:off x="469608" y="1"/>
            <a:ext cx="1867756" cy="1867756"/>
          </a:xfrm>
          <a:prstGeom prst="rect">
            <a:avLst/>
          </a:prstGeom>
          <a:solidFill>
            <a:srgbClr val="D4020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11" name="Título 1"/>
          <p:cNvSpPr txBox="1">
            <a:spLocks/>
          </p:cNvSpPr>
          <p:nvPr/>
        </p:nvSpPr>
        <p:spPr>
          <a:xfrm>
            <a:off x="469607" y="160081"/>
            <a:ext cx="1867757" cy="757701"/>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s-CL" sz="1200" kern="1400" dirty="0">
                <a:solidFill>
                  <a:schemeClr val="bg1"/>
                </a:solidFill>
                <a:latin typeface="Myriad Pro Light"/>
                <a:cs typeface="Myriad Pro Light"/>
              </a:rPr>
              <a:t>INFORMÁTICA </a:t>
            </a:r>
          </a:p>
        </p:txBody>
      </p:sp>
      <p:pic>
        <p:nvPicPr>
          <p:cNvPr id="12" name="Imagen 11" desc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8447" y="1332361"/>
            <a:ext cx="1270076" cy="342346"/>
          </a:xfrm>
          <a:prstGeom prst="rect">
            <a:avLst/>
          </a:prstGeom>
        </p:spPr>
      </p:pic>
      <p:cxnSp>
        <p:nvCxnSpPr>
          <p:cNvPr id="14" name="Conector recto 13"/>
          <p:cNvCxnSpPr/>
          <p:nvPr/>
        </p:nvCxnSpPr>
        <p:spPr>
          <a:xfrm>
            <a:off x="615294" y="1077855"/>
            <a:ext cx="1576383" cy="0"/>
          </a:xfrm>
          <a:prstGeom prst="line">
            <a:avLst/>
          </a:prstGeom>
          <a:ln w="9525" cmpd="sng">
            <a:solidFill>
              <a:srgbClr val="FFFFFF"/>
            </a:solidFill>
          </a:ln>
          <a:effectLst/>
        </p:spPr>
        <p:style>
          <a:lnRef idx="2">
            <a:schemeClr val="accent1"/>
          </a:lnRef>
          <a:fillRef idx="0">
            <a:schemeClr val="accent1"/>
          </a:fillRef>
          <a:effectRef idx="1">
            <a:schemeClr val="accent1"/>
          </a:effectRef>
          <a:fontRef idx="minor">
            <a:schemeClr val="tx1"/>
          </a:fontRef>
        </p:style>
      </p:cxnSp>
      <p:sp>
        <p:nvSpPr>
          <p:cNvPr id="15" name="Subtítulo 2"/>
          <p:cNvSpPr>
            <a:spLocks noGrp="1"/>
          </p:cNvSpPr>
          <p:nvPr>
            <p:ph type="subTitle" idx="1"/>
          </p:nvPr>
        </p:nvSpPr>
        <p:spPr>
          <a:xfrm>
            <a:off x="1297360" y="3712724"/>
            <a:ext cx="6400800" cy="362194"/>
          </a:xfrm>
        </p:spPr>
        <p:txBody>
          <a:bodyPr>
            <a:normAutofit fontScale="70000" lnSpcReduction="20000"/>
          </a:bodyPr>
          <a:lstStyle/>
          <a:p>
            <a:pPr marL="0" indent="0" algn="ctr">
              <a:buNone/>
            </a:pPr>
            <a:r>
              <a:rPr lang="es-CL" dirty="0" smtClean="0">
                <a:latin typeface="Myriad Pro"/>
                <a:cs typeface="Myriad Pro"/>
              </a:rPr>
              <a:t> </a:t>
            </a:r>
            <a:endParaRPr lang="es-CL" dirty="0">
              <a:latin typeface="Myriad Pro"/>
              <a:cs typeface="Myriad Pro"/>
            </a:endParaRPr>
          </a:p>
        </p:txBody>
      </p:sp>
      <p:sp>
        <p:nvSpPr>
          <p:cNvPr id="16" name="CuadroTexto 15"/>
          <p:cNvSpPr txBox="1"/>
          <p:nvPr/>
        </p:nvSpPr>
        <p:spPr>
          <a:xfrm>
            <a:off x="469608" y="5331580"/>
            <a:ext cx="4744056" cy="350865"/>
          </a:xfrm>
          <a:prstGeom prst="rect">
            <a:avLst/>
          </a:prstGeom>
          <a:noFill/>
        </p:spPr>
        <p:txBody>
          <a:bodyPr wrap="none" rtlCol="0">
            <a:spAutoFit/>
          </a:bodyPr>
          <a:lstStyle/>
          <a:p>
            <a:pPr>
              <a:lnSpc>
                <a:spcPct val="120000"/>
              </a:lnSpc>
            </a:pPr>
            <a:r>
              <a:rPr lang="es-CL" sz="1400" dirty="0">
                <a:latin typeface="Myriad Pro"/>
                <a:cs typeface="Myriad Pro"/>
              </a:rPr>
              <a:t>ASIGNATURA: </a:t>
            </a:r>
            <a:r>
              <a:rPr lang="es-CL" sz="1400" dirty="0" smtClean="0">
                <a:latin typeface="Myriad Pro"/>
                <a:cs typeface="Myriad Pro"/>
              </a:rPr>
              <a:t>FUNDAMENTOS </a:t>
            </a:r>
            <a:r>
              <a:rPr lang="es-CL" sz="1400" dirty="0">
                <a:latin typeface="Myriad Pro"/>
                <a:cs typeface="Myriad Pro"/>
              </a:rPr>
              <a:t>DE BASE DE DATOS</a:t>
            </a:r>
          </a:p>
        </p:txBody>
      </p:sp>
      <p:pic>
        <p:nvPicPr>
          <p:cNvPr id="18" name="Imagen 17" descr="Logo.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80221" y="6499599"/>
            <a:ext cx="924848" cy="249644"/>
          </a:xfrm>
          <a:prstGeom prst="rect">
            <a:avLst/>
          </a:prstGeom>
        </p:spPr>
      </p:pic>
    </p:spTree>
    <p:extLst>
      <p:ext uri="{BB962C8B-B14F-4D97-AF65-F5344CB8AC3E}">
        <p14:creationId xmlns:p14="http://schemas.microsoft.com/office/powerpoint/2010/main" val="8088906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EC296-6340-4196-85DA-45F389D3E01F}"/>
              </a:ext>
            </a:extLst>
          </p:cNvPr>
          <p:cNvSpPr>
            <a:spLocks noGrp="1"/>
          </p:cNvSpPr>
          <p:nvPr>
            <p:ph type="title"/>
          </p:nvPr>
        </p:nvSpPr>
        <p:spPr/>
        <p:txBody>
          <a:bodyPr/>
          <a:lstStyle/>
          <a:p>
            <a:r>
              <a:rPr lang="es-419" dirty="0">
                <a:solidFill>
                  <a:srgbClr val="F40202"/>
                </a:solidFill>
              </a:rPr>
              <a:t>Segunda Forma Normal(2FN)</a:t>
            </a:r>
          </a:p>
        </p:txBody>
      </p:sp>
      <p:sp>
        <p:nvSpPr>
          <p:cNvPr id="3" name="Content Placeholder 2">
            <a:extLst>
              <a:ext uri="{FF2B5EF4-FFF2-40B4-BE49-F238E27FC236}">
                <a16:creationId xmlns:a16="http://schemas.microsoft.com/office/drawing/2014/main" id="{033BFF64-DE32-47B6-8F10-A0C79F1D34F9}"/>
              </a:ext>
            </a:extLst>
          </p:cNvPr>
          <p:cNvSpPr>
            <a:spLocks noGrp="1"/>
          </p:cNvSpPr>
          <p:nvPr>
            <p:ph idx="1"/>
          </p:nvPr>
        </p:nvSpPr>
        <p:spPr/>
        <p:txBody>
          <a:bodyPr>
            <a:normAutofit lnSpcReduction="10000"/>
          </a:bodyPr>
          <a:lstStyle/>
          <a:p>
            <a:pPr marL="0" indent="0">
              <a:buNone/>
            </a:pPr>
            <a:r>
              <a:rPr lang="es-419" dirty="0"/>
              <a:t>Eliminar Datos Redundantes:</a:t>
            </a:r>
          </a:p>
          <a:p>
            <a:pPr fontAlgn="base"/>
            <a:r>
              <a:rPr lang="es-419" dirty="0"/>
              <a:t>La segunda forma normal asegura que cada atributo describe la entidad.</a:t>
            </a:r>
          </a:p>
          <a:p>
            <a:pPr fontAlgn="base"/>
            <a:r>
              <a:rPr lang="es-419" dirty="0"/>
              <a:t>Crear tablas separadas para el conjunto de valores y los registros múltiples, estas tablas se deben relacionar con una clave externa.</a:t>
            </a:r>
          </a:p>
          <a:p>
            <a:pPr fontAlgn="base"/>
            <a:r>
              <a:rPr lang="es-419" dirty="0"/>
              <a:t>Los registros no deben depender de otra cosa que la clave principal de la tabla, incluida la clave compuesta si es necesario.</a:t>
            </a:r>
          </a:p>
          <a:p>
            <a:pPr marL="0" indent="0">
              <a:buNone/>
            </a:pPr>
            <a:endParaRPr lang="es-419" dirty="0"/>
          </a:p>
        </p:txBody>
      </p:sp>
    </p:spTree>
    <p:extLst>
      <p:ext uri="{BB962C8B-B14F-4D97-AF65-F5344CB8AC3E}">
        <p14:creationId xmlns:p14="http://schemas.microsoft.com/office/powerpoint/2010/main" val="1941745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9F4A4A-B7E9-4E8D-A571-30479E40FEE2}"/>
              </a:ext>
            </a:extLst>
          </p:cNvPr>
          <p:cNvSpPr>
            <a:spLocks noGrp="1"/>
          </p:cNvSpPr>
          <p:nvPr>
            <p:ph type="title"/>
          </p:nvPr>
        </p:nvSpPr>
        <p:spPr/>
        <p:txBody>
          <a:bodyPr>
            <a:normAutofit/>
          </a:bodyPr>
          <a:lstStyle/>
          <a:p>
            <a:r>
              <a:rPr lang="es-419" dirty="0">
                <a:solidFill>
                  <a:srgbClr val="F40202"/>
                </a:solidFill>
              </a:rPr>
              <a:t>Ejemplo Segunda Forma Normal</a:t>
            </a:r>
          </a:p>
        </p:txBody>
      </p:sp>
      <p:sp>
        <p:nvSpPr>
          <p:cNvPr id="6" name="Content Placeholder 5">
            <a:extLst>
              <a:ext uri="{FF2B5EF4-FFF2-40B4-BE49-F238E27FC236}">
                <a16:creationId xmlns:a16="http://schemas.microsoft.com/office/drawing/2014/main" id="{010D8355-1958-440B-9943-E010DC83AD98}"/>
              </a:ext>
            </a:extLst>
          </p:cNvPr>
          <p:cNvSpPr>
            <a:spLocks noGrp="1"/>
          </p:cNvSpPr>
          <p:nvPr>
            <p:ph idx="1"/>
          </p:nvPr>
        </p:nvSpPr>
        <p:spPr/>
        <p:txBody>
          <a:bodyPr/>
          <a:lstStyle/>
          <a:p>
            <a:endParaRPr lang="es-419"/>
          </a:p>
        </p:txBody>
      </p:sp>
      <p:pic>
        <p:nvPicPr>
          <p:cNvPr id="7" name="Picture 6">
            <a:extLst>
              <a:ext uri="{FF2B5EF4-FFF2-40B4-BE49-F238E27FC236}">
                <a16:creationId xmlns:a16="http://schemas.microsoft.com/office/drawing/2014/main" id="{3429F4A8-ECAF-4144-9E8F-E55AE8B7EE59}"/>
              </a:ext>
            </a:extLst>
          </p:cNvPr>
          <p:cNvPicPr>
            <a:picLocks noChangeAspect="1"/>
          </p:cNvPicPr>
          <p:nvPr/>
        </p:nvPicPr>
        <p:blipFill>
          <a:blip r:embed="rId2"/>
          <a:stretch>
            <a:fillRect/>
          </a:stretch>
        </p:blipFill>
        <p:spPr>
          <a:xfrm>
            <a:off x="533400" y="1596040"/>
            <a:ext cx="6700157" cy="4614259"/>
          </a:xfrm>
          <a:prstGeom prst="rect">
            <a:avLst/>
          </a:prstGeom>
        </p:spPr>
      </p:pic>
    </p:spTree>
    <p:extLst>
      <p:ext uri="{BB962C8B-B14F-4D97-AF65-F5344CB8AC3E}">
        <p14:creationId xmlns:p14="http://schemas.microsoft.com/office/powerpoint/2010/main" val="15577746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F7E877-ED6D-45FA-B6C1-AF3E4D49B1A4}"/>
              </a:ext>
            </a:extLst>
          </p:cNvPr>
          <p:cNvSpPr>
            <a:spLocks noGrp="1"/>
          </p:cNvSpPr>
          <p:nvPr>
            <p:ph type="title"/>
          </p:nvPr>
        </p:nvSpPr>
        <p:spPr/>
        <p:txBody>
          <a:bodyPr/>
          <a:lstStyle/>
          <a:p>
            <a:r>
              <a:rPr lang="es-419" dirty="0">
                <a:solidFill>
                  <a:srgbClr val="F40202"/>
                </a:solidFill>
              </a:rPr>
              <a:t>Explicación Segunda Forma Normal </a:t>
            </a:r>
          </a:p>
        </p:txBody>
      </p:sp>
      <p:sp>
        <p:nvSpPr>
          <p:cNvPr id="3" name="Content Placeholder 2">
            <a:extLst>
              <a:ext uri="{FF2B5EF4-FFF2-40B4-BE49-F238E27FC236}">
                <a16:creationId xmlns:a16="http://schemas.microsoft.com/office/drawing/2014/main" id="{4B7B0063-ADF4-478B-9411-80CC02DAA79A}"/>
              </a:ext>
            </a:extLst>
          </p:cNvPr>
          <p:cNvSpPr>
            <a:spLocks noGrp="1"/>
          </p:cNvSpPr>
          <p:nvPr>
            <p:ph idx="1"/>
          </p:nvPr>
        </p:nvSpPr>
        <p:spPr/>
        <p:txBody>
          <a:bodyPr>
            <a:normAutofit fontScale="77500" lnSpcReduction="20000"/>
          </a:bodyPr>
          <a:lstStyle/>
          <a:p>
            <a:pPr marL="0" indent="0" algn="just">
              <a:buNone/>
            </a:pPr>
            <a:r>
              <a:rPr lang="es-419" dirty="0"/>
              <a:t>Al pasar a la segunda forma normal Hemos eliminado  los datos redundantes, y para lograrlo hemos creado dos tablas. </a:t>
            </a:r>
          </a:p>
          <a:p>
            <a:pPr marL="0" indent="0" algn="just">
              <a:buNone/>
            </a:pPr>
            <a:r>
              <a:rPr lang="es-419" dirty="0"/>
              <a:t>Una  tabla se llama Estudiantes donde eliminamos los datos redundantes quedándonos con los datos únicos (Estudiante, Tutor y Habitación).</a:t>
            </a:r>
          </a:p>
          <a:p>
            <a:pPr marL="0" indent="0" algn="just">
              <a:buNone/>
            </a:pPr>
            <a:r>
              <a:rPr lang="es-419" dirty="0"/>
              <a:t> La segunda tabla que llamamos Registro para el número de estudiante y las clases que lleva en el ejemplo el estudiante 1606 y 2602 lleva cada uno tres clases. </a:t>
            </a:r>
          </a:p>
          <a:p>
            <a:pPr marL="0" indent="0" algn="just">
              <a:buNone/>
            </a:pPr>
            <a:r>
              <a:rPr lang="es-419" dirty="0"/>
              <a:t>El contenido de la (1FN) Primera Forma Normal que estaba en una tabla ha sido divido en dos tablas para eliminar los datos redundantes e introducirlo a la (2FN) Segunda Forma Normal.</a:t>
            </a:r>
          </a:p>
        </p:txBody>
      </p:sp>
    </p:spTree>
    <p:extLst>
      <p:ext uri="{BB962C8B-B14F-4D97-AF65-F5344CB8AC3E}">
        <p14:creationId xmlns:p14="http://schemas.microsoft.com/office/powerpoint/2010/main" val="22483968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EC296-6340-4196-85DA-45F389D3E01F}"/>
              </a:ext>
            </a:extLst>
          </p:cNvPr>
          <p:cNvSpPr>
            <a:spLocks noGrp="1"/>
          </p:cNvSpPr>
          <p:nvPr>
            <p:ph type="title"/>
          </p:nvPr>
        </p:nvSpPr>
        <p:spPr/>
        <p:txBody>
          <a:bodyPr>
            <a:normAutofit/>
          </a:bodyPr>
          <a:lstStyle/>
          <a:p>
            <a:r>
              <a:rPr lang="es-419" dirty="0">
                <a:solidFill>
                  <a:srgbClr val="FF0000"/>
                </a:solidFill>
              </a:rPr>
              <a:t>Tercera Forma Normal (3FN)</a:t>
            </a:r>
          </a:p>
        </p:txBody>
      </p:sp>
      <p:sp>
        <p:nvSpPr>
          <p:cNvPr id="3" name="Content Placeholder 2">
            <a:extLst>
              <a:ext uri="{FF2B5EF4-FFF2-40B4-BE49-F238E27FC236}">
                <a16:creationId xmlns:a16="http://schemas.microsoft.com/office/drawing/2014/main" id="{033BFF64-DE32-47B6-8F10-A0C79F1D34F9}"/>
              </a:ext>
            </a:extLst>
          </p:cNvPr>
          <p:cNvSpPr>
            <a:spLocks noGrp="1"/>
          </p:cNvSpPr>
          <p:nvPr>
            <p:ph idx="1"/>
          </p:nvPr>
        </p:nvSpPr>
        <p:spPr/>
        <p:txBody>
          <a:bodyPr>
            <a:normAutofit fontScale="92500" lnSpcReduction="10000"/>
          </a:bodyPr>
          <a:lstStyle/>
          <a:p>
            <a:pPr marL="0" indent="0">
              <a:buNone/>
            </a:pPr>
            <a:r>
              <a:rPr lang="es-419" dirty="0"/>
              <a:t>Eliminar columnas que no dependen de clave:</a:t>
            </a:r>
          </a:p>
          <a:p>
            <a:pPr algn="just" fontAlgn="base"/>
            <a:r>
              <a:rPr lang="es-419" dirty="0"/>
              <a:t>La tercera forma normal comprueba las dependencias transitivas, eliminando campos que no dependen de la clave principal.</a:t>
            </a:r>
          </a:p>
          <a:p>
            <a:pPr algn="just" fontAlgn="base"/>
            <a:r>
              <a:rPr lang="es-419" dirty="0"/>
              <a:t>Los valores que no dependen de la clave principal no pertenecen a la tabla</a:t>
            </a:r>
            <a:br>
              <a:rPr lang="es-419" dirty="0"/>
            </a:br>
            <a:r>
              <a:rPr lang="es-419" dirty="0"/>
              <a:t>Los campos que no pertenecen a la clave principal colóquelos en una tabla aparte y relacionen ambas tablas por medio de una clave externa.</a:t>
            </a:r>
          </a:p>
          <a:p>
            <a:pPr marL="0" indent="0">
              <a:buNone/>
            </a:pPr>
            <a:endParaRPr lang="es-419" dirty="0"/>
          </a:p>
        </p:txBody>
      </p:sp>
    </p:spTree>
    <p:extLst>
      <p:ext uri="{BB962C8B-B14F-4D97-AF65-F5344CB8AC3E}">
        <p14:creationId xmlns:p14="http://schemas.microsoft.com/office/powerpoint/2010/main" val="32289129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E48C8-0AE6-4C77-A287-D5FA388A847A}"/>
              </a:ext>
            </a:extLst>
          </p:cNvPr>
          <p:cNvSpPr>
            <a:spLocks noGrp="1"/>
          </p:cNvSpPr>
          <p:nvPr>
            <p:ph type="title"/>
          </p:nvPr>
        </p:nvSpPr>
        <p:spPr/>
        <p:txBody>
          <a:bodyPr>
            <a:normAutofit fontScale="90000"/>
          </a:bodyPr>
          <a:lstStyle/>
          <a:p>
            <a:r>
              <a:rPr lang="es-419" dirty="0">
                <a:solidFill>
                  <a:srgbClr val="FF0000"/>
                </a:solidFill>
              </a:rPr>
              <a:t/>
            </a:r>
            <a:br>
              <a:rPr lang="es-419" dirty="0">
                <a:solidFill>
                  <a:srgbClr val="FF0000"/>
                </a:solidFill>
              </a:rPr>
            </a:br>
            <a:r>
              <a:rPr lang="es-419" dirty="0">
                <a:solidFill>
                  <a:srgbClr val="FF0000"/>
                </a:solidFill>
              </a:rPr>
              <a:t>Ejemplo Tercera Forma Normal</a:t>
            </a:r>
          </a:p>
        </p:txBody>
      </p:sp>
      <p:pic>
        <p:nvPicPr>
          <p:cNvPr id="4" name="Content Placeholder 3">
            <a:extLst>
              <a:ext uri="{FF2B5EF4-FFF2-40B4-BE49-F238E27FC236}">
                <a16:creationId xmlns:a16="http://schemas.microsoft.com/office/drawing/2014/main" id="{AA1565FE-602D-4611-BB18-8CDA4781AA20}"/>
              </a:ext>
            </a:extLst>
          </p:cNvPr>
          <p:cNvPicPr>
            <a:picLocks noGrp="1" noChangeAspect="1"/>
          </p:cNvPicPr>
          <p:nvPr>
            <p:ph idx="1"/>
          </p:nvPr>
        </p:nvPicPr>
        <p:blipFill>
          <a:blip r:embed="rId2"/>
          <a:stretch>
            <a:fillRect/>
          </a:stretch>
        </p:blipFill>
        <p:spPr>
          <a:xfrm>
            <a:off x="457200" y="2726653"/>
            <a:ext cx="8229600" cy="2273057"/>
          </a:xfrm>
          <a:prstGeom prst="rect">
            <a:avLst/>
          </a:prstGeom>
        </p:spPr>
      </p:pic>
    </p:spTree>
    <p:extLst>
      <p:ext uri="{BB962C8B-B14F-4D97-AF65-F5344CB8AC3E}">
        <p14:creationId xmlns:p14="http://schemas.microsoft.com/office/powerpoint/2010/main" val="42813541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3FC784-4877-4E1D-8318-D01EB7F51BE1}"/>
              </a:ext>
            </a:extLst>
          </p:cNvPr>
          <p:cNvSpPr>
            <a:spLocks noGrp="1"/>
          </p:cNvSpPr>
          <p:nvPr>
            <p:ph type="title"/>
          </p:nvPr>
        </p:nvSpPr>
        <p:spPr/>
        <p:txBody>
          <a:bodyPr/>
          <a:lstStyle/>
          <a:p>
            <a:r>
              <a:rPr lang="es-419" dirty="0">
                <a:solidFill>
                  <a:srgbClr val="FF0000"/>
                </a:solidFill>
              </a:rPr>
              <a:t>Explicación Tercera Forma Normal</a:t>
            </a:r>
          </a:p>
        </p:txBody>
      </p:sp>
      <p:sp>
        <p:nvSpPr>
          <p:cNvPr id="3" name="Content Placeholder 2">
            <a:extLst>
              <a:ext uri="{FF2B5EF4-FFF2-40B4-BE49-F238E27FC236}">
                <a16:creationId xmlns:a16="http://schemas.microsoft.com/office/drawing/2014/main" id="{15846CBE-6235-4AF8-8FED-BE3D5439EBCF}"/>
              </a:ext>
            </a:extLst>
          </p:cNvPr>
          <p:cNvSpPr>
            <a:spLocks noGrp="1"/>
          </p:cNvSpPr>
          <p:nvPr>
            <p:ph idx="1"/>
          </p:nvPr>
        </p:nvSpPr>
        <p:spPr/>
        <p:txBody>
          <a:bodyPr/>
          <a:lstStyle/>
          <a:p>
            <a:pPr marL="0" indent="0" algn="just">
              <a:buNone/>
            </a:pPr>
            <a:r>
              <a:rPr lang="es-419" dirty="0"/>
              <a:t>Para pasar a la tercera forma normal tenemos que eliminar los campos de No Dependen de la Clave y para lograrlo dividimos la tabla estudiante en dos tablas y creamos la tabla Facultad donde trasladaremos la columna habitación que No Depende de la Clave que es la columna estudiante, el nombre del tutor será el enlace con al tabla estudiante aunque también podría ser la columna estudiante.</a:t>
            </a:r>
          </a:p>
        </p:txBody>
      </p:sp>
    </p:spTree>
    <p:extLst>
      <p:ext uri="{BB962C8B-B14F-4D97-AF65-F5344CB8AC3E}">
        <p14:creationId xmlns:p14="http://schemas.microsoft.com/office/powerpoint/2010/main" val="19690733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0AEDFA-51F4-456A-B8D6-DB6A090B468E}"/>
              </a:ext>
            </a:extLst>
          </p:cNvPr>
          <p:cNvSpPr>
            <a:spLocks noGrp="1"/>
          </p:cNvSpPr>
          <p:nvPr>
            <p:ph type="title"/>
          </p:nvPr>
        </p:nvSpPr>
        <p:spPr>
          <a:xfrm>
            <a:off x="457200" y="242740"/>
            <a:ext cx="8229600" cy="1143000"/>
          </a:xfrm>
        </p:spPr>
        <p:txBody>
          <a:bodyPr/>
          <a:lstStyle/>
          <a:p>
            <a:pPr algn="l"/>
            <a:r>
              <a:rPr lang="es-419" sz="2400" b="1" dirty="0">
                <a:solidFill>
                  <a:srgbClr val="D40202"/>
                </a:solidFill>
                <a:latin typeface="Myriad Pro"/>
              </a:rPr>
              <a:t>Bibliografía</a:t>
            </a:r>
          </a:p>
        </p:txBody>
      </p:sp>
      <p:sp>
        <p:nvSpPr>
          <p:cNvPr id="3" name="Content Placeholder 2">
            <a:extLst>
              <a:ext uri="{FF2B5EF4-FFF2-40B4-BE49-F238E27FC236}">
                <a16:creationId xmlns:a16="http://schemas.microsoft.com/office/drawing/2014/main" id="{BB2331CE-4FD6-4EDA-ACCE-E87E69642C4F}"/>
              </a:ext>
            </a:extLst>
          </p:cNvPr>
          <p:cNvSpPr>
            <a:spLocks noGrp="1"/>
          </p:cNvSpPr>
          <p:nvPr>
            <p:ph idx="1"/>
          </p:nvPr>
        </p:nvSpPr>
        <p:spPr/>
        <p:txBody>
          <a:bodyPr>
            <a:normAutofit/>
          </a:bodyPr>
          <a:lstStyle/>
          <a:p>
            <a:pPr marL="0" indent="0">
              <a:buNone/>
            </a:pPr>
            <a:endParaRPr lang="es-419" sz="2000" dirty="0"/>
          </a:p>
          <a:p>
            <a:pPr marL="0" indent="0">
              <a:buNone/>
            </a:pPr>
            <a:r>
              <a:rPr lang="es-419" sz="2000" dirty="0"/>
              <a:t>Normalización de Bases de Datos:</a:t>
            </a:r>
          </a:p>
          <a:p>
            <a:pPr marL="0" indent="0">
              <a:buNone/>
            </a:pPr>
            <a:r>
              <a:rPr lang="es-419" sz="2000" dirty="0"/>
              <a:t>Sarmiento, M.(2017). Normalización de Base de Datos. Extraído desde:</a:t>
            </a:r>
          </a:p>
          <a:p>
            <a:pPr marL="0" indent="0">
              <a:buNone/>
            </a:pPr>
            <a:endParaRPr lang="es-419" sz="2000" dirty="0"/>
          </a:p>
          <a:p>
            <a:pPr marL="0" indent="0">
              <a:buNone/>
            </a:pPr>
            <a:r>
              <a:rPr lang="es-419" sz="2000" dirty="0">
                <a:hlinkClick r:id="rId2"/>
              </a:rPr>
              <a:t>http://www.marcossarmiento.com/2017/06/28/normalizacion-de-base-de-datos/</a:t>
            </a:r>
            <a:endParaRPr lang="es-419" sz="2000" dirty="0"/>
          </a:p>
        </p:txBody>
      </p:sp>
    </p:spTree>
    <p:extLst>
      <p:ext uri="{BB962C8B-B14F-4D97-AF65-F5344CB8AC3E}">
        <p14:creationId xmlns:p14="http://schemas.microsoft.com/office/powerpoint/2010/main" val="37345171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1"/>
          <p:cNvSpPr>
            <a:spLocks noGrp="1"/>
          </p:cNvSpPr>
          <p:nvPr>
            <p:ph type="ctrTitle"/>
          </p:nvPr>
        </p:nvSpPr>
        <p:spPr>
          <a:xfrm>
            <a:off x="297821" y="177363"/>
            <a:ext cx="7772400" cy="685347"/>
          </a:xfrm>
        </p:spPr>
        <p:txBody>
          <a:bodyPr>
            <a:normAutofit/>
          </a:bodyPr>
          <a:lstStyle/>
          <a:p>
            <a:pPr algn="l"/>
            <a:r>
              <a:rPr lang="es-CL" sz="2400" b="1" dirty="0">
                <a:solidFill>
                  <a:srgbClr val="D40202"/>
                </a:solidFill>
                <a:latin typeface="Myriad Pro"/>
                <a:cs typeface="Myriad Pro"/>
              </a:rPr>
              <a:t>Contenido </a:t>
            </a:r>
          </a:p>
        </p:txBody>
      </p:sp>
      <p:pic>
        <p:nvPicPr>
          <p:cNvPr id="18" name="Imagen 17" descr="Logo.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80221" y="6499599"/>
            <a:ext cx="924848" cy="249644"/>
          </a:xfrm>
          <a:prstGeom prst="rect">
            <a:avLst/>
          </a:prstGeom>
        </p:spPr>
      </p:pic>
      <p:sp>
        <p:nvSpPr>
          <p:cNvPr id="2" name="Rectángulo 1"/>
          <p:cNvSpPr/>
          <p:nvPr/>
        </p:nvSpPr>
        <p:spPr>
          <a:xfrm>
            <a:off x="595957" y="1327311"/>
            <a:ext cx="8240222" cy="2031325"/>
          </a:xfrm>
          <a:prstGeom prst="rect">
            <a:avLst/>
          </a:prstGeom>
        </p:spPr>
        <p:txBody>
          <a:bodyPr wrap="square">
            <a:spAutoFit/>
          </a:bodyPr>
          <a:lstStyle/>
          <a:p>
            <a:r>
              <a:rPr lang="es-CL" sz="2400" dirty="0" err="1"/>
              <a:t>Ppt</a:t>
            </a:r>
            <a:r>
              <a:rPr lang="es-CL" sz="2400" dirty="0"/>
              <a:t> Parte 2</a:t>
            </a:r>
          </a:p>
          <a:p>
            <a:endParaRPr lang="es-CL" sz="2400" dirty="0"/>
          </a:p>
          <a:p>
            <a:r>
              <a:rPr lang="es-419" dirty="0"/>
              <a:t>2.1.3.- Aplicando las formas normales y reglas de integridad de datos.</a:t>
            </a:r>
            <a:endParaRPr lang="es-CL" sz="2400" dirty="0"/>
          </a:p>
          <a:p>
            <a:r>
              <a:rPr lang="es-419" dirty="0"/>
              <a:t>2.1.4.- Utilizando convenciones propias del tipo de mensaje</a:t>
            </a:r>
            <a:r>
              <a:rPr lang="es-419" dirty="0" smtClean="0"/>
              <a:t>.</a:t>
            </a:r>
            <a:endParaRPr lang="es-419" dirty="0"/>
          </a:p>
          <a:p>
            <a:pPr algn="ctr"/>
            <a:endParaRPr lang="es-419" dirty="0"/>
          </a:p>
          <a:p>
            <a:pPr algn="ctr"/>
            <a:endParaRPr lang="es-419" sz="2400" dirty="0"/>
          </a:p>
        </p:txBody>
      </p:sp>
      <p:sp>
        <p:nvSpPr>
          <p:cNvPr id="17" name="Rectángulo 16"/>
          <p:cNvSpPr/>
          <p:nvPr/>
        </p:nvSpPr>
        <p:spPr>
          <a:xfrm>
            <a:off x="304441" y="1428607"/>
            <a:ext cx="301516" cy="301516"/>
          </a:xfrm>
          <a:prstGeom prst="rect">
            <a:avLst/>
          </a:prstGeom>
          <a:solidFill>
            <a:srgbClr val="D4020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13" name="Título 1"/>
          <p:cNvSpPr txBox="1">
            <a:spLocks/>
          </p:cNvSpPr>
          <p:nvPr/>
        </p:nvSpPr>
        <p:spPr>
          <a:xfrm>
            <a:off x="307821" y="1332380"/>
            <a:ext cx="322196" cy="46775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s-CL" sz="1800" b="1" dirty="0">
                <a:solidFill>
                  <a:schemeClr val="bg1"/>
                </a:solidFill>
                <a:latin typeface="Myriad Pro"/>
                <a:cs typeface="Myriad Pro"/>
              </a:rPr>
              <a:t>1</a:t>
            </a:r>
          </a:p>
        </p:txBody>
      </p:sp>
      <p:sp>
        <p:nvSpPr>
          <p:cNvPr id="24" name="Título 1"/>
          <p:cNvSpPr txBox="1">
            <a:spLocks/>
          </p:cNvSpPr>
          <p:nvPr/>
        </p:nvSpPr>
        <p:spPr>
          <a:xfrm>
            <a:off x="307821" y="4692626"/>
            <a:ext cx="322196" cy="46775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endParaRPr lang="es-CL" sz="1800" b="1" dirty="0">
              <a:solidFill>
                <a:schemeClr val="bg1"/>
              </a:solidFill>
              <a:latin typeface="Myriad Pro"/>
              <a:cs typeface="Myriad Pro"/>
            </a:endParaRPr>
          </a:p>
        </p:txBody>
      </p:sp>
    </p:spTree>
    <p:extLst>
      <p:ext uri="{BB962C8B-B14F-4D97-AF65-F5344CB8AC3E}">
        <p14:creationId xmlns:p14="http://schemas.microsoft.com/office/powerpoint/2010/main" val="916496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1"/>
          <p:cNvSpPr>
            <a:spLocks noGrp="1"/>
          </p:cNvSpPr>
          <p:nvPr>
            <p:ph type="title"/>
          </p:nvPr>
        </p:nvSpPr>
        <p:spPr/>
        <p:txBody>
          <a:bodyPr>
            <a:normAutofit/>
          </a:bodyPr>
          <a:lstStyle/>
          <a:p>
            <a:pPr algn="l"/>
            <a:r>
              <a:rPr lang="es-CL" sz="2400" b="1" dirty="0">
                <a:solidFill>
                  <a:srgbClr val="D40202"/>
                </a:solidFill>
                <a:latin typeface="Myriad Pro"/>
                <a:cs typeface="Myriad Pro"/>
              </a:rPr>
              <a:t>Recomendaciones</a:t>
            </a:r>
          </a:p>
        </p:txBody>
      </p:sp>
      <p:pic>
        <p:nvPicPr>
          <p:cNvPr id="18" name="Imagen 17" descr="Logo.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80221" y="6499599"/>
            <a:ext cx="924848" cy="249644"/>
          </a:xfrm>
          <a:prstGeom prst="rect">
            <a:avLst/>
          </a:prstGeom>
        </p:spPr>
      </p:pic>
      <p:sp>
        <p:nvSpPr>
          <p:cNvPr id="4" name="Content Placeholder 3">
            <a:extLst>
              <a:ext uri="{FF2B5EF4-FFF2-40B4-BE49-F238E27FC236}">
                <a16:creationId xmlns:a16="http://schemas.microsoft.com/office/drawing/2014/main" id="{5793D658-2061-47FC-9173-8ACBE3CCDE28}"/>
              </a:ext>
            </a:extLst>
          </p:cNvPr>
          <p:cNvSpPr>
            <a:spLocks noGrp="1"/>
          </p:cNvSpPr>
          <p:nvPr>
            <p:ph sz="half" idx="1"/>
          </p:nvPr>
        </p:nvSpPr>
        <p:spPr>
          <a:xfrm>
            <a:off x="457200" y="1600200"/>
            <a:ext cx="8155172" cy="4525963"/>
          </a:xfrm>
        </p:spPr>
        <p:txBody>
          <a:bodyPr>
            <a:normAutofit fontScale="85000" lnSpcReduction="20000"/>
          </a:bodyPr>
          <a:lstStyle/>
          <a:p>
            <a:pPr marL="0" indent="0">
              <a:buNone/>
            </a:pPr>
            <a:r>
              <a:rPr lang="es-419" dirty="0"/>
              <a:t>Además de la Bibliografía de la Asignatura:</a:t>
            </a:r>
          </a:p>
          <a:p>
            <a:pPr marL="0" indent="0">
              <a:buNone/>
            </a:pPr>
            <a:r>
              <a:rPr lang="es-419" dirty="0"/>
              <a:t>Por ejemplo:</a:t>
            </a:r>
          </a:p>
          <a:p>
            <a:pPr marL="1257300" lvl="3" indent="0">
              <a:buNone/>
            </a:pPr>
            <a:r>
              <a:rPr lang="es-419" dirty="0"/>
              <a:t>Detalles del Libro</a:t>
            </a:r>
          </a:p>
          <a:p>
            <a:pPr marL="1257300" lvl="3" indent="0">
              <a:buNone/>
            </a:pPr>
            <a:r>
              <a:rPr lang="es-419" cap="all" dirty="0"/>
              <a:t>TÍTULO</a:t>
            </a:r>
          </a:p>
          <a:p>
            <a:pPr marL="1257300" lvl="3" indent="0">
              <a:buNone/>
            </a:pPr>
            <a:r>
              <a:rPr lang="es-419" dirty="0"/>
              <a:t>Fundamentos de bases de datos</a:t>
            </a:r>
          </a:p>
          <a:p>
            <a:pPr marL="1257300" lvl="3" indent="0">
              <a:buNone/>
            </a:pPr>
            <a:r>
              <a:rPr lang="es-419" cap="all" dirty="0"/>
              <a:t>AUTOR</a:t>
            </a:r>
          </a:p>
          <a:p>
            <a:pPr marL="1257300" lvl="3" indent="0">
              <a:buNone/>
            </a:pPr>
            <a:r>
              <a:rPr lang="es-419" dirty="0"/>
              <a:t>Andy </a:t>
            </a:r>
            <a:r>
              <a:rPr lang="es-419" dirty="0" err="1"/>
              <a:t>Oppel</a:t>
            </a:r>
            <a:r>
              <a:rPr lang="es-419" dirty="0"/>
              <a:t/>
            </a:r>
            <a:br>
              <a:rPr lang="es-419" dirty="0"/>
            </a:br>
            <a:r>
              <a:rPr lang="es-419" cap="all" dirty="0"/>
              <a:t>EDITORIAL</a:t>
            </a:r>
          </a:p>
          <a:p>
            <a:pPr marL="1257300" lvl="3" indent="0">
              <a:buNone/>
            </a:pPr>
            <a:r>
              <a:rPr lang="es-419" dirty="0"/>
              <a:t>McGraw-Hill Interamericana</a:t>
            </a:r>
          </a:p>
          <a:p>
            <a:pPr marL="1257300" lvl="3" indent="0">
              <a:buNone/>
            </a:pPr>
            <a:r>
              <a:rPr lang="es-419" cap="all" dirty="0"/>
              <a:t>FECHA DE PUBLICACIÓN IMPRESA</a:t>
            </a:r>
          </a:p>
          <a:p>
            <a:pPr marL="1257300" lvl="3" indent="0">
              <a:buNone/>
            </a:pPr>
            <a:r>
              <a:rPr lang="es-419" dirty="0"/>
              <a:t>2010-01-01</a:t>
            </a:r>
          </a:p>
          <a:p>
            <a:pPr marL="1257300" lvl="3" indent="0">
              <a:buNone/>
            </a:pPr>
            <a:r>
              <a:rPr lang="es-419" dirty="0"/>
              <a:t>Capitulo 2(Exploración de los componentes de una BD)</a:t>
            </a:r>
          </a:p>
          <a:p>
            <a:pPr marL="0" indent="0">
              <a:buNone/>
            </a:pPr>
            <a:endParaRPr lang="es-419" dirty="0"/>
          </a:p>
          <a:p>
            <a:pPr marL="0" indent="0">
              <a:buNone/>
            </a:pPr>
            <a:r>
              <a:rPr lang="es-419" dirty="0"/>
              <a:t>Se recomienda revisar el siguiente sitio Web:</a:t>
            </a:r>
          </a:p>
          <a:p>
            <a:pPr marL="0" indent="0">
              <a:buNone/>
            </a:pPr>
            <a:r>
              <a:rPr lang="es-419" dirty="0">
                <a:hlinkClick r:id="rId3"/>
              </a:rPr>
              <a:t>https://www.ionos.es/digitalguide/hosting/cuestiones-tecnicas/bases-de-datos-relacionales/</a:t>
            </a:r>
            <a:endParaRPr lang="es-419" dirty="0"/>
          </a:p>
        </p:txBody>
      </p:sp>
    </p:spTree>
    <p:extLst>
      <p:ext uri="{BB962C8B-B14F-4D97-AF65-F5344CB8AC3E}">
        <p14:creationId xmlns:p14="http://schemas.microsoft.com/office/powerpoint/2010/main" val="25573725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7ECEB7-AA53-4D32-AB4E-45642F93C6CE}"/>
              </a:ext>
            </a:extLst>
          </p:cNvPr>
          <p:cNvSpPr>
            <a:spLocks noGrp="1"/>
          </p:cNvSpPr>
          <p:nvPr>
            <p:ph type="title"/>
          </p:nvPr>
        </p:nvSpPr>
        <p:spPr/>
        <p:txBody>
          <a:bodyPr>
            <a:normAutofit/>
          </a:bodyPr>
          <a:lstStyle/>
          <a:p>
            <a:pPr algn="l"/>
            <a:r>
              <a:rPr lang="es-CL" sz="2800" b="1" dirty="0">
                <a:solidFill>
                  <a:srgbClr val="D40202"/>
                </a:solidFill>
                <a:latin typeface="Myriad Pro"/>
                <a:cs typeface="Myriad Pro"/>
              </a:rPr>
              <a:t>Algunos Conceptos BD</a:t>
            </a:r>
            <a:endParaRPr lang="es-419" sz="2800" dirty="0"/>
          </a:p>
        </p:txBody>
      </p:sp>
      <p:sp>
        <p:nvSpPr>
          <p:cNvPr id="3" name="Content Placeholder 2">
            <a:extLst>
              <a:ext uri="{FF2B5EF4-FFF2-40B4-BE49-F238E27FC236}">
                <a16:creationId xmlns:a16="http://schemas.microsoft.com/office/drawing/2014/main" id="{90B6D677-7A9A-443A-80B4-296D3F94C99F}"/>
              </a:ext>
            </a:extLst>
          </p:cNvPr>
          <p:cNvSpPr>
            <a:spLocks noGrp="1"/>
          </p:cNvSpPr>
          <p:nvPr>
            <p:ph idx="1"/>
          </p:nvPr>
        </p:nvSpPr>
        <p:spPr>
          <a:xfrm>
            <a:off x="457200" y="1600201"/>
            <a:ext cx="8229600" cy="3726712"/>
          </a:xfrm>
        </p:spPr>
        <p:txBody>
          <a:bodyPr>
            <a:noAutofit/>
          </a:bodyPr>
          <a:lstStyle/>
          <a:p>
            <a:pPr marL="0" indent="0" algn="just">
              <a:buNone/>
            </a:pPr>
            <a:r>
              <a:rPr lang="es-419" sz="1800" dirty="0"/>
              <a:t>¿Qué es BD Relacional?: conjunto de archivos relacionados</a:t>
            </a:r>
          </a:p>
          <a:p>
            <a:pPr marL="0" indent="0" algn="just">
              <a:buNone/>
            </a:pPr>
            <a:r>
              <a:rPr lang="es-419" sz="1800" dirty="0"/>
              <a:t>¿Qué es una relación? Conjunto Ordenado de n ocurrencias.</a:t>
            </a:r>
          </a:p>
          <a:p>
            <a:pPr marL="0" indent="0" algn="just">
              <a:buNone/>
            </a:pPr>
            <a:r>
              <a:rPr lang="es-419" sz="1800" dirty="0"/>
              <a:t>¿Qué es una Tabla?: Es un archivo con información relacionada.</a:t>
            </a:r>
          </a:p>
          <a:p>
            <a:pPr marL="0" indent="0" algn="just">
              <a:buNone/>
            </a:pPr>
            <a:r>
              <a:rPr lang="es-419" sz="1800" dirty="0"/>
              <a:t>¿Qué es una Tupla?: Es una fila de información relacionada.</a:t>
            </a:r>
          </a:p>
          <a:p>
            <a:pPr marL="0" indent="0" algn="just">
              <a:buNone/>
            </a:pPr>
            <a:r>
              <a:rPr lang="es-419" sz="1800" dirty="0"/>
              <a:t>¿Qué es cardinalidad?: Número de filas o tuplas de una relación.</a:t>
            </a:r>
          </a:p>
          <a:p>
            <a:pPr marL="0" indent="0" algn="just">
              <a:buNone/>
            </a:pPr>
            <a:r>
              <a:rPr lang="es-419" sz="1800" dirty="0"/>
              <a:t>¿Qué es Grado de una relación?: Número de columnas o atributos</a:t>
            </a:r>
          </a:p>
          <a:p>
            <a:pPr marL="0" indent="0" algn="just">
              <a:buNone/>
            </a:pPr>
            <a:r>
              <a:rPr lang="es-419" sz="1800" dirty="0"/>
              <a:t>¿Qué es un campo?: Es una columna dentro de una tabla.(atributos)</a:t>
            </a:r>
          </a:p>
          <a:p>
            <a:pPr marL="0" indent="0" algn="just">
              <a:buNone/>
            </a:pPr>
            <a:endParaRPr lang="es-419" sz="1600" dirty="0"/>
          </a:p>
          <a:p>
            <a:pPr marL="0" indent="0" algn="just">
              <a:buNone/>
            </a:pPr>
            <a:endParaRPr lang="es-419" sz="1600" dirty="0"/>
          </a:p>
        </p:txBody>
      </p:sp>
      <p:sp>
        <p:nvSpPr>
          <p:cNvPr id="4" name="Content Placeholder 2">
            <a:extLst>
              <a:ext uri="{FF2B5EF4-FFF2-40B4-BE49-F238E27FC236}">
                <a16:creationId xmlns:a16="http://schemas.microsoft.com/office/drawing/2014/main" id="{E211C25A-F021-4736-A6DF-9F53BC09CDD4}"/>
              </a:ext>
            </a:extLst>
          </p:cNvPr>
          <p:cNvSpPr txBox="1">
            <a:spLocks/>
          </p:cNvSpPr>
          <p:nvPr/>
        </p:nvSpPr>
        <p:spPr>
          <a:xfrm>
            <a:off x="1052622" y="6031734"/>
            <a:ext cx="7251405" cy="568843"/>
          </a:xfrm>
          <a:prstGeom prst="rect">
            <a:avLst/>
          </a:prstGeom>
        </p:spPr>
        <p:txBody>
          <a:bodyPr vert="horz" lIns="91440" tIns="45720" rIns="91440" bIns="45720" rtlCol="0">
            <a:normAutofit fontScale="92500" lnSpcReduction="1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just">
              <a:buFont typeface="Arial"/>
              <a:buNone/>
            </a:pPr>
            <a:r>
              <a:rPr lang="es-419" sz="1800">
                <a:hlinkClick r:id="rId2"/>
              </a:rPr>
              <a:t>http://www.marcossarmiento.com/2017/06/28/normalizacion-de-base-de-datos/</a:t>
            </a:r>
            <a:endParaRPr lang="es-419" sz="1800" dirty="0"/>
          </a:p>
        </p:txBody>
      </p:sp>
    </p:spTree>
    <p:extLst>
      <p:ext uri="{BB962C8B-B14F-4D97-AF65-F5344CB8AC3E}">
        <p14:creationId xmlns:p14="http://schemas.microsoft.com/office/powerpoint/2010/main" val="4393575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FCF6D-F7A6-4E4B-8B1B-9D2AF99A7C69}"/>
              </a:ext>
            </a:extLst>
          </p:cNvPr>
          <p:cNvSpPr>
            <a:spLocks noGrp="1"/>
          </p:cNvSpPr>
          <p:nvPr>
            <p:ph type="title"/>
          </p:nvPr>
        </p:nvSpPr>
        <p:spPr/>
        <p:txBody>
          <a:bodyPr/>
          <a:lstStyle/>
          <a:p>
            <a:pPr algn="just"/>
            <a:r>
              <a:rPr lang="es-419" sz="2800" dirty="0">
                <a:solidFill>
                  <a:srgbClr val="FF0000"/>
                </a:solidFill>
              </a:rPr>
              <a:t>Normalización</a:t>
            </a:r>
          </a:p>
        </p:txBody>
      </p:sp>
      <p:sp>
        <p:nvSpPr>
          <p:cNvPr id="3" name="Content Placeholder 2">
            <a:extLst>
              <a:ext uri="{FF2B5EF4-FFF2-40B4-BE49-F238E27FC236}">
                <a16:creationId xmlns:a16="http://schemas.microsoft.com/office/drawing/2014/main" id="{90DAB07F-B874-4B00-8FED-040A522880EB}"/>
              </a:ext>
            </a:extLst>
          </p:cNvPr>
          <p:cNvSpPr>
            <a:spLocks noGrp="1"/>
          </p:cNvSpPr>
          <p:nvPr>
            <p:ph idx="1"/>
          </p:nvPr>
        </p:nvSpPr>
        <p:spPr/>
        <p:txBody>
          <a:bodyPr>
            <a:normAutofit fontScale="92500"/>
          </a:bodyPr>
          <a:lstStyle/>
          <a:p>
            <a:pPr marL="0" indent="0" fontAlgn="base">
              <a:buNone/>
            </a:pPr>
            <a:r>
              <a:rPr lang="es-419" dirty="0"/>
              <a:t>Cinco formas de normalización (FN: Forma normal)</a:t>
            </a:r>
          </a:p>
          <a:p>
            <a:pPr fontAlgn="base"/>
            <a:endParaRPr lang="es-419" dirty="0"/>
          </a:p>
          <a:p>
            <a:pPr marL="0" indent="0" fontAlgn="base">
              <a:buNone/>
            </a:pPr>
            <a:r>
              <a:rPr lang="es-419" dirty="0">
                <a:highlight>
                  <a:srgbClr val="FFFF00"/>
                </a:highlight>
              </a:rPr>
              <a:t>1FN: Eliminar grupos repetitivos.</a:t>
            </a:r>
            <a:br>
              <a:rPr lang="es-419" dirty="0">
                <a:highlight>
                  <a:srgbClr val="FFFF00"/>
                </a:highlight>
              </a:rPr>
            </a:br>
            <a:r>
              <a:rPr lang="es-419" dirty="0">
                <a:highlight>
                  <a:srgbClr val="FFFF00"/>
                </a:highlight>
              </a:rPr>
              <a:t>2FN: Eliminar datos redundantes.</a:t>
            </a:r>
            <a:br>
              <a:rPr lang="es-419" dirty="0">
                <a:highlight>
                  <a:srgbClr val="FFFF00"/>
                </a:highlight>
              </a:rPr>
            </a:br>
            <a:r>
              <a:rPr lang="es-419" dirty="0">
                <a:highlight>
                  <a:srgbClr val="FFFF00"/>
                </a:highlight>
              </a:rPr>
              <a:t>3FN: Eliminar columnas no depende de clave.</a:t>
            </a:r>
          </a:p>
          <a:p>
            <a:pPr marL="0" indent="0" fontAlgn="base">
              <a:buNone/>
            </a:pPr>
            <a:r>
              <a:rPr lang="es-419" dirty="0"/>
              <a:t>***FN: Forma Normal de Boyce Codd</a:t>
            </a:r>
            <a:br>
              <a:rPr lang="es-419" dirty="0"/>
            </a:br>
            <a:r>
              <a:rPr lang="es-419" dirty="0">
                <a:solidFill>
                  <a:schemeClr val="bg1">
                    <a:lumMod val="75000"/>
                  </a:schemeClr>
                </a:solidFill>
              </a:rPr>
              <a:t>4FN: Aislar Relaciones Múltiples Independientes</a:t>
            </a:r>
            <a:br>
              <a:rPr lang="es-419" dirty="0">
                <a:solidFill>
                  <a:schemeClr val="bg1">
                    <a:lumMod val="75000"/>
                  </a:schemeClr>
                </a:solidFill>
              </a:rPr>
            </a:br>
            <a:r>
              <a:rPr lang="es-419" dirty="0">
                <a:solidFill>
                  <a:schemeClr val="bg1">
                    <a:lumMod val="75000"/>
                  </a:schemeClr>
                </a:solidFill>
              </a:rPr>
              <a:t>5FN: Aislar relaciones semánticamente relacionadas múltiples</a:t>
            </a:r>
          </a:p>
          <a:p>
            <a:pPr marL="0" indent="0">
              <a:buNone/>
            </a:pPr>
            <a:endParaRPr lang="es-419" dirty="0"/>
          </a:p>
        </p:txBody>
      </p:sp>
    </p:spTree>
    <p:extLst>
      <p:ext uri="{BB962C8B-B14F-4D97-AF65-F5344CB8AC3E}">
        <p14:creationId xmlns:p14="http://schemas.microsoft.com/office/powerpoint/2010/main" val="17900702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5A6C0-F57A-4820-8148-55C7A764A70C}"/>
              </a:ext>
            </a:extLst>
          </p:cNvPr>
          <p:cNvSpPr>
            <a:spLocks noGrp="1"/>
          </p:cNvSpPr>
          <p:nvPr>
            <p:ph type="title"/>
          </p:nvPr>
        </p:nvSpPr>
        <p:spPr/>
        <p:txBody>
          <a:bodyPr/>
          <a:lstStyle/>
          <a:p>
            <a:r>
              <a:rPr lang="es-419" dirty="0">
                <a:solidFill>
                  <a:srgbClr val="FF0000"/>
                </a:solidFill>
              </a:rPr>
              <a:t>Ejemplo tabla no normalizada</a:t>
            </a:r>
          </a:p>
        </p:txBody>
      </p:sp>
      <p:pic>
        <p:nvPicPr>
          <p:cNvPr id="5" name="Content Placeholder 4">
            <a:extLst>
              <a:ext uri="{FF2B5EF4-FFF2-40B4-BE49-F238E27FC236}">
                <a16:creationId xmlns:a16="http://schemas.microsoft.com/office/drawing/2014/main" id="{D9DEFCF3-7802-428C-B734-54ADD1622F29}"/>
              </a:ext>
            </a:extLst>
          </p:cNvPr>
          <p:cNvPicPr>
            <a:picLocks noGrp="1" noChangeAspect="1"/>
          </p:cNvPicPr>
          <p:nvPr>
            <p:ph idx="1"/>
          </p:nvPr>
        </p:nvPicPr>
        <p:blipFill>
          <a:blip r:embed="rId2"/>
          <a:stretch>
            <a:fillRect/>
          </a:stretch>
        </p:blipFill>
        <p:spPr>
          <a:xfrm>
            <a:off x="391885" y="2060587"/>
            <a:ext cx="8229600" cy="1802594"/>
          </a:xfrm>
          <a:prstGeom prst="rect">
            <a:avLst/>
          </a:prstGeom>
        </p:spPr>
      </p:pic>
    </p:spTree>
    <p:extLst>
      <p:ext uri="{BB962C8B-B14F-4D97-AF65-F5344CB8AC3E}">
        <p14:creationId xmlns:p14="http://schemas.microsoft.com/office/powerpoint/2010/main" val="11482466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EC296-6340-4196-85DA-45F389D3E01F}"/>
              </a:ext>
            </a:extLst>
          </p:cNvPr>
          <p:cNvSpPr>
            <a:spLocks noGrp="1"/>
          </p:cNvSpPr>
          <p:nvPr>
            <p:ph type="title"/>
          </p:nvPr>
        </p:nvSpPr>
        <p:spPr/>
        <p:txBody>
          <a:bodyPr>
            <a:normAutofit/>
          </a:bodyPr>
          <a:lstStyle/>
          <a:p>
            <a:r>
              <a:rPr lang="es-419" dirty="0">
                <a:solidFill>
                  <a:srgbClr val="F40202"/>
                </a:solidFill>
              </a:rPr>
              <a:t>Primera Forma Normal (1FN)</a:t>
            </a:r>
          </a:p>
        </p:txBody>
      </p:sp>
      <p:sp>
        <p:nvSpPr>
          <p:cNvPr id="3" name="Content Placeholder 2">
            <a:extLst>
              <a:ext uri="{FF2B5EF4-FFF2-40B4-BE49-F238E27FC236}">
                <a16:creationId xmlns:a16="http://schemas.microsoft.com/office/drawing/2014/main" id="{033BFF64-DE32-47B6-8F10-A0C79F1D34F9}"/>
              </a:ext>
            </a:extLst>
          </p:cNvPr>
          <p:cNvSpPr>
            <a:spLocks noGrp="1"/>
          </p:cNvSpPr>
          <p:nvPr>
            <p:ph idx="1"/>
          </p:nvPr>
        </p:nvSpPr>
        <p:spPr/>
        <p:txBody>
          <a:bodyPr/>
          <a:lstStyle/>
          <a:p>
            <a:pPr marL="0" indent="0">
              <a:buNone/>
            </a:pPr>
            <a:r>
              <a:rPr lang="es-419" dirty="0"/>
              <a:t>a)Eliminar Grupos Repetitivos.</a:t>
            </a:r>
          </a:p>
          <a:p>
            <a:pPr marL="0" indent="0">
              <a:buNone/>
            </a:pPr>
            <a:endParaRPr lang="es-419" dirty="0"/>
          </a:p>
          <a:p>
            <a:pPr marL="0" indent="0">
              <a:buNone/>
            </a:pPr>
            <a:r>
              <a:rPr lang="es-419" dirty="0"/>
              <a:t>b)Crear una tabla separada por cada grupo de datos relacionados.</a:t>
            </a:r>
          </a:p>
          <a:p>
            <a:pPr marL="0" indent="0">
              <a:buNone/>
            </a:pPr>
            <a:endParaRPr lang="es-419" dirty="0"/>
          </a:p>
          <a:p>
            <a:pPr marL="0" indent="0">
              <a:buNone/>
            </a:pPr>
            <a:r>
              <a:rPr lang="es-419" dirty="0"/>
              <a:t>c)Identificar cada grupo de datos relacionados con una clave primaria.</a:t>
            </a:r>
          </a:p>
        </p:txBody>
      </p:sp>
    </p:spTree>
    <p:extLst>
      <p:ext uri="{BB962C8B-B14F-4D97-AF65-F5344CB8AC3E}">
        <p14:creationId xmlns:p14="http://schemas.microsoft.com/office/powerpoint/2010/main" val="29567896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9D1BEF-7D1D-42FF-B26B-D813EB3103BF}"/>
              </a:ext>
            </a:extLst>
          </p:cNvPr>
          <p:cNvSpPr>
            <a:spLocks noGrp="1"/>
          </p:cNvSpPr>
          <p:nvPr>
            <p:ph type="title"/>
          </p:nvPr>
        </p:nvSpPr>
        <p:spPr/>
        <p:txBody>
          <a:bodyPr/>
          <a:lstStyle/>
          <a:p>
            <a:r>
              <a:rPr lang="es-419" dirty="0">
                <a:solidFill>
                  <a:srgbClr val="F40202"/>
                </a:solidFill>
              </a:rPr>
              <a:t>Ejemplo Primera Forma Normal</a:t>
            </a:r>
          </a:p>
        </p:txBody>
      </p:sp>
      <p:sp>
        <p:nvSpPr>
          <p:cNvPr id="3" name="Content Placeholder 2">
            <a:extLst>
              <a:ext uri="{FF2B5EF4-FFF2-40B4-BE49-F238E27FC236}">
                <a16:creationId xmlns:a16="http://schemas.microsoft.com/office/drawing/2014/main" id="{52759CE4-946A-4669-A7BD-C51A7F8C059C}"/>
              </a:ext>
            </a:extLst>
          </p:cNvPr>
          <p:cNvSpPr>
            <a:spLocks noGrp="1"/>
          </p:cNvSpPr>
          <p:nvPr>
            <p:ph idx="1"/>
          </p:nvPr>
        </p:nvSpPr>
        <p:spPr/>
        <p:txBody>
          <a:bodyPr>
            <a:normAutofit/>
          </a:bodyPr>
          <a:lstStyle/>
          <a:p>
            <a:endParaRPr lang="es-419" sz="1200" dirty="0"/>
          </a:p>
          <a:p>
            <a:endParaRPr lang="es-419" sz="1200" dirty="0"/>
          </a:p>
          <a:p>
            <a:endParaRPr lang="es-419" sz="1200" dirty="0"/>
          </a:p>
          <a:p>
            <a:endParaRPr lang="es-419" sz="1200" dirty="0"/>
          </a:p>
          <a:p>
            <a:endParaRPr lang="es-419" sz="1200" dirty="0"/>
          </a:p>
          <a:p>
            <a:endParaRPr lang="es-419" sz="1200" dirty="0"/>
          </a:p>
          <a:p>
            <a:endParaRPr lang="es-419" sz="1200" dirty="0"/>
          </a:p>
          <a:p>
            <a:endParaRPr lang="es-419" sz="1200" dirty="0"/>
          </a:p>
          <a:p>
            <a:endParaRPr lang="es-419" sz="1200" dirty="0"/>
          </a:p>
          <a:p>
            <a:endParaRPr lang="es-419" sz="1200" dirty="0"/>
          </a:p>
          <a:p>
            <a:endParaRPr lang="es-419" sz="1200" dirty="0"/>
          </a:p>
          <a:p>
            <a:endParaRPr lang="es-419" sz="1200" dirty="0"/>
          </a:p>
          <a:p>
            <a:endParaRPr lang="es-419" sz="1200" dirty="0"/>
          </a:p>
          <a:p>
            <a:endParaRPr lang="es-419" sz="1200" dirty="0"/>
          </a:p>
          <a:p>
            <a:endParaRPr lang="es-419" sz="1200" dirty="0"/>
          </a:p>
          <a:p>
            <a:endParaRPr lang="es-419" sz="1200" dirty="0"/>
          </a:p>
          <a:p>
            <a:endParaRPr lang="es-419" sz="1200" dirty="0"/>
          </a:p>
          <a:p>
            <a:endParaRPr lang="es-419" sz="1200" dirty="0"/>
          </a:p>
          <a:p>
            <a:endParaRPr lang="es-419" sz="1200" dirty="0"/>
          </a:p>
          <a:p>
            <a:endParaRPr lang="es-419" sz="1200" dirty="0"/>
          </a:p>
          <a:p>
            <a:pPr marL="0" indent="0">
              <a:buNone/>
            </a:pPr>
            <a:endParaRPr lang="es-419" sz="1200" dirty="0"/>
          </a:p>
        </p:txBody>
      </p:sp>
      <p:pic>
        <p:nvPicPr>
          <p:cNvPr id="4" name="Picture 3">
            <a:extLst>
              <a:ext uri="{FF2B5EF4-FFF2-40B4-BE49-F238E27FC236}">
                <a16:creationId xmlns:a16="http://schemas.microsoft.com/office/drawing/2014/main" id="{E01B5155-0055-4C5A-88BB-552E413FBE11}"/>
              </a:ext>
            </a:extLst>
          </p:cNvPr>
          <p:cNvPicPr>
            <a:picLocks noChangeAspect="1"/>
          </p:cNvPicPr>
          <p:nvPr/>
        </p:nvPicPr>
        <p:blipFill>
          <a:blip r:embed="rId2"/>
          <a:stretch>
            <a:fillRect/>
          </a:stretch>
        </p:blipFill>
        <p:spPr>
          <a:xfrm>
            <a:off x="537482" y="1403964"/>
            <a:ext cx="8274504" cy="3285737"/>
          </a:xfrm>
          <a:prstGeom prst="rect">
            <a:avLst/>
          </a:prstGeom>
        </p:spPr>
      </p:pic>
    </p:spTree>
    <p:extLst>
      <p:ext uri="{BB962C8B-B14F-4D97-AF65-F5344CB8AC3E}">
        <p14:creationId xmlns:p14="http://schemas.microsoft.com/office/powerpoint/2010/main" val="12988117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EC203-B2F1-4F3F-9068-9EE40BAF576E}"/>
              </a:ext>
            </a:extLst>
          </p:cNvPr>
          <p:cNvSpPr>
            <a:spLocks noGrp="1"/>
          </p:cNvSpPr>
          <p:nvPr>
            <p:ph type="title"/>
          </p:nvPr>
        </p:nvSpPr>
        <p:spPr/>
        <p:txBody>
          <a:bodyPr/>
          <a:lstStyle/>
          <a:p>
            <a:r>
              <a:rPr lang="es-419" dirty="0">
                <a:solidFill>
                  <a:srgbClr val="FF0000"/>
                </a:solidFill>
              </a:rPr>
              <a:t>Explicación Primera Forma Normal</a:t>
            </a:r>
          </a:p>
        </p:txBody>
      </p:sp>
      <p:sp>
        <p:nvSpPr>
          <p:cNvPr id="3" name="Content Placeholder 2">
            <a:extLst>
              <a:ext uri="{FF2B5EF4-FFF2-40B4-BE49-F238E27FC236}">
                <a16:creationId xmlns:a16="http://schemas.microsoft.com/office/drawing/2014/main" id="{5F231173-0D40-48AE-BAC4-03E7DFFAA70C}"/>
              </a:ext>
            </a:extLst>
          </p:cNvPr>
          <p:cNvSpPr>
            <a:spLocks noGrp="1"/>
          </p:cNvSpPr>
          <p:nvPr>
            <p:ph idx="1"/>
          </p:nvPr>
        </p:nvSpPr>
        <p:spPr/>
        <p:txBody>
          <a:bodyPr>
            <a:normAutofit lnSpcReduction="10000"/>
          </a:bodyPr>
          <a:lstStyle/>
          <a:p>
            <a:pPr marL="0" indent="0" algn="just">
              <a:buNone/>
            </a:pPr>
            <a:r>
              <a:rPr lang="es-419" dirty="0"/>
              <a:t>Compare la tabla sin normalizar(diapositiva 6) con la tabla a la cual se le ha aplicado la primera Forma Normal(1FN , diapositiva 8).</a:t>
            </a:r>
          </a:p>
          <a:p>
            <a:pPr marL="0" indent="0" algn="just">
              <a:buNone/>
            </a:pPr>
            <a:r>
              <a:rPr lang="es-419" dirty="0"/>
              <a:t>Lo que se ha hecho es eliminar los grupos repetidos, quedándonos con una sola columna de clases y repitiendo los datos del estudiante tutor y habitación.</a:t>
            </a:r>
          </a:p>
          <a:p>
            <a:pPr marL="0" indent="0" algn="just">
              <a:buNone/>
            </a:pPr>
            <a:r>
              <a:rPr lang="es-419" dirty="0"/>
              <a:t>Por lo tanto ahora no tenemos grupos repetidos porque  hemos aplicado la 1FN.</a:t>
            </a:r>
          </a:p>
          <a:p>
            <a:pPr marL="0" indent="0">
              <a:buNone/>
            </a:pPr>
            <a:endParaRPr lang="es-419" dirty="0"/>
          </a:p>
        </p:txBody>
      </p:sp>
    </p:spTree>
    <p:extLst>
      <p:ext uri="{BB962C8B-B14F-4D97-AF65-F5344CB8AC3E}">
        <p14:creationId xmlns:p14="http://schemas.microsoft.com/office/powerpoint/2010/main" val="376482307"/>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1292</TotalTime>
  <Words>733</Words>
  <Application>Microsoft Office PowerPoint</Application>
  <PresentationFormat>Presentación en pantalla (4:3)</PresentationFormat>
  <Paragraphs>94</Paragraphs>
  <Slides>16</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16</vt:i4>
      </vt:variant>
    </vt:vector>
  </HeadingPairs>
  <TitlesOfParts>
    <vt:vector size="21" baseType="lpstr">
      <vt:lpstr>Arial</vt:lpstr>
      <vt:lpstr>Calibri</vt:lpstr>
      <vt:lpstr>Myriad Pro</vt:lpstr>
      <vt:lpstr>Myriad Pro Light</vt:lpstr>
      <vt:lpstr>Tema de Office</vt:lpstr>
      <vt:lpstr>Unidad 2:  Modelos de BD</vt:lpstr>
      <vt:lpstr>Contenido </vt:lpstr>
      <vt:lpstr>Recomendaciones</vt:lpstr>
      <vt:lpstr>Algunos Conceptos BD</vt:lpstr>
      <vt:lpstr>Normalización</vt:lpstr>
      <vt:lpstr>Ejemplo tabla no normalizada</vt:lpstr>
      <vt:lpstr>Primera Forma Normal (1FN)</vt:lpstr>
      <vt:lpstr>Ejemplo Primera Forma Normal</vt:lpstr>
      <vt:lpstr>Explicación Primera Forma Normal</vt:lpstr>
      <vt:lpstr>Segunda Forma Normal(2FN)</vt:lpstr>
      <vt:lpstr>Ejemplo Segunda Forma Normal</vt:lpstr>
      <vt:lpstr>Explicación Segunda Forma Normal </vt:lpstr>
      <vt:lpstr>Tercera Forma Normal (3FN)</vt:lpstr>
      <vt:lpstr> Ejemplo Tercera Forma Normal</vt:lpstr>
      <vt:lpstr>Explicación Tercera Forma Normal</vt:lpstr>
      <vt:lpstr>Bibliografía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Titulo de la Presentación</dc:title>
  <dc:creator>agencia</dc:creator>
  <cp:lastModifiedBy>sistemas</cp:lastModifiedBy>
  <cp:revision>298</cp:revision>
  <dcterms:created xsi:type="dcterms:W3CDTF">2015-06-26T15:52:47Z</dcterms:created>
  <dcterms:modified xsi:type="dcterms:W3CDTF">2022-04-04T20:12:09Z</dcterms:modified>
</cp:coreProperties>
</file>