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60" r:id="rId5"/>
    <p:sldId id="314" r:id="rId6"/>
    <p:sldId id="281" r:id="rId7"/>
    <p:sldId id="316" r:id="rId8"/>
    <p:sldId id="284" r:id="rId9"/>
    <p:sldId id="285" r:id="rId10"/>
    <p:sldId id="318" r:id="rId11"/>
    <p:sldId id="286" r:id="rId12"/>
    <p:sldId id="291" r:id="rId13"/>
    <p:sldId id="288" r:id="rId14"/>
    <p:sldId id="292" r:id="rId15"/>
    <p:sldId id="293" r:id="rId16"/>
    <p:sldId id="294" r:id="rId17"/>
    <p:sldId id="295" r:id="rId18"/>
    <p:sldId id="296" r:id="rId19"/>
    <p:sldId id="305" r:id="rId20"/>
    <p:sldId id="306" r:id="rId21"/>
    <p:sldId id="307" r:id="rId22"/>
    <p:sldId id="308" r:id="rId23"/>
    <p:sldId id="297" r:id="rId24"/>
    <p:sldId id="309" r:id="rId25"/>
    <p:sldId id="298" r:id="rId26"/>
    <p:sldId id="299" r:id="rId27"/>
    <p:sldId id="311" r:id="rId28"/>
    <p:sldId id="312" r:id="rId29"/>
    <p:sldId id="300" r:id="rId30"/>
    <p:sldId id="313" r:id="rId31"/>
    <p:sldId id="301" r:id="rId32"/>
    <p:sldId id="303" r:id="rId33"/>
    <p:sldId id="315" r:id="rId34"/>
    <p:sldId id="317" r:id="rId35"/>
    <p:sldId id="319"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bara Robledo Espejo" initials="BRE" lastIdx="1" clrIdx="0">
    <p:extLst>
      <p:ext uri="{19B8F6BF-5375-455C-9EA6-DF929625EA0E}">
        <p15:presenceInfo xmlns:p15="http://schemas.microsoft.com/office/powerpoint/2012/main" userId="S-1-5-21-1538672992-175319928-926709054-1446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7564"/>
    <a:srgbClr val="449492"/>
    <a:srgbClr val="A4D5D4"/>
    <a:srgbClr val="FB9C8F"/>
    <a:srgbClr val="F95E49"/>
    <a:srgbClr val="4AA2A0"/>
    <a:srgbClr val="660066"/>
    <a:srgbClr val="F96551"/>
    <a:srgbClr val="5AB2B2"/>
    <a:srgbClr val="55D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94" autoAdjust="0"/>
    <p:restoredTop sz="71553" autoAdjust="0"/>
  </p:normalViewPr>
  <p:slideViewPr>
    <p:cSldViewPr snapToGrid="0">
      <p:cViewPr varScale="1">
        <p:scale>
          <a:sx n="82" d="100"/>
          <a:sy n="82" d="100"/>
        </p:scale>
        <p:origin x="172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B76A5-0B03-4682-B1BD-001B5FB71B44}" type="datetimeFigureOut">
              <a:rPr lang="es-ES" smtClean="0"/>
              <a:pPr/>
              <a:t>04/04/2022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A2AC7-833F-42A5-81B5-DAA72BB25EDC}" type="slidenum">
              <a:rPr lang="es-ES" smtClean="0"/>
              <a:pPr/>
              <a:t>‹Nº›</a:t>
            </a:fld>
            <a:endParaRPr lang="es-ES" dirty="0"/>
          </a:p>
        </p:txBody>
      </p:sp>
    </p:spTree>
    <p:extLst>
      <p:ext uri="{BB962C8B-B14F-4D97-AF65-F5344CB8AC3E}">
        <p14:creationId xmlns:p14="http://schemas.microsoft.com/office/powerpoint/2010/main" val="119876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a:t>
            </a:fld>
            <a:endParaRPr lang="es-ES" dirty="0"/>
          </a:p>
        </p:txBody>
      </p:sp>
    </p:spTree>
    <p:extLst>
      <p:ext uri="{BB962C8B-B14F-4D97-AF65-F5344CB8AC3E}">
        <p14:creationId xmlns:p14="http://schemas.microsoft.com/office/powerpoint/2010/main" val="1067320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smtClean="0"/>
              <a:t>Nota</a:t>
            </a:r>
            <a:r>
              <a:rPr lang="es-CL" b="1" baseline="0" dirty="0" smtClean="0"/>
              <a:t> al docente: </a:t>
            </a:r>
          </a:p>
          <a:p>
            <a:endParaRPr lang="es-CL" b="1" dirty="0" smtClean="0"/>
          </a:p>
          <a:p>
            <a:r>
              <a:rPr lang="es-CL" sz="1200" kern="1200" dirty="0" smtClean="0">
                <a:solidFill>
                  <a:schemeClr val="tx1"/>
                </a:solidFill>
                <a:effectLst/>
                <a:latin typeface="+mn-lt"/>
                <a:ea typeface="+mn-ea"/>
                <a:cs typeface="+mn-cs"/>
              </a:rPr>
              <a:t>Es un modelo de fabricación que muestra en forma abstracta cada parte en el lugar en que debe ir.</a:t>
            </a:r>
          </a:p>
          <a:p>
            <a:r>
              <a:rPr lang="es-CL" sz="1200" kern="1200" dirty="0" smtClean="0">
                <a:solidFill>
                  <a:schemeClr val="tx1"/>
                </a:solidFill>
                <a:effectLst/>
                <a:latin typeface="+mn-lt"/>
                <a:ea typeface="+mn-ea"/>
                <a:cs typeface="+mn-cs"/>
              </a:rPr>
              <a:t>En el modelamiento de datos provee la interface con la tecnología (DBMS, sistema operativo, métodos de acceso y otros programas), debido a que este tipo de modelo actúa con una tecnología específica, cada DBMS tiene su propio modelo interno. </a:t>
            </a:r>
          </a:p>
          <a:p>
            <a:r>
              <a:rPr lang="es-CL" sz="1200" kern="1200" dirty="0" smtClean="0">
                <a:solidFill>
                  <a:schemeClr val="tx1"/>
                </a:solidFill>
                <a:effectLst/>
                <a:latin typeface="+mn-lt"/>
                <a:ea typeface="+mn-ea"/>
                <a:cs typeface="+mn-cs"/>
              </a:rPr>
              <a:t>*Se llama también schema (esquema).</a:t>
            </a:r>
          </a:p>
          <a:p>
            <a:r>
              <a:rPr lang="es-CL" sz="1200" kern="1200" dirty="0" smtClean="0">
                <a:solidFill>
                  <a:schemeClr val="tx1"/>
                </a:solidFill>
                <a:effectLst/>
                <a:latin typeface="+mn-lt"/>
                <a:ea typeface="+mn-ea"/>
                <a:cs typeface="+mn-cs"/>
              </a:rPr>
              <a:t> </a:t>
            </a:r>
            <a:endParaRPr lang="es-CL"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10</a:t>
            </a:fld>
            <a:endParaRPr lang="es-ES" dirty="0"/>
          </a:p>
        </p:txBody>
      </p:sp>
    </p:spTree>
    <p:extLst>
      <p:ext uri="{BB962C8B-B14F-4D97-AF65-F5344CB8AC3E}">
        <p14:creationId xmlns:p14="http://schemas.microsoft.com/office/powerpoint/2010/main" val="2612668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 docente:</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Finalmente</a:t>
            </a:r>
            <a:r>
              <a:rPr lang="es-CL" sz="1200" kern="1200" baseline="0" dirty="0" smtClean="0">
                <a:solidFill>
                  <a:schemeClr val="tx1"/>
                </a:solidFill>
                <a:effectLst/>
                <a:latin typeface="+mn-lt"/>
                <a:ea typeface="+mn-ea"/>
                <a:cs typeface="+mn-cs"/>
              </a:rPr>
              <a:t> y con este modelo, </a:t>
            </a:r>
            <a:r>
              <a:rPr lang="es-CL" sz="1200" kern="1200" dirty="0" smtClean="0">
                <a:solidFill>
                  <a:schemeClr val="tx1"/>
                </a:solidFill>
                <a:effectLst/>
                <a:latin typeface="+mn-lt"/>
                <a:ea typeface="+mn-ea"/>
                <a:cs typeface="+mn-cs"/>
              </a:rPr>
              <a:t>es posible comenzar a traducir la maqueta o el modelo obtenido en una estructura física, es decir, en un modelo factible de construir con los recursos existentes, es por ello que el arquitecto construye un plano (donde incorpora medidas, tipo de material, cableado, etc.)</a:t>
            </a:r>
            <a:r>
              <a:rPr lang="es-CL" sz="1200" kern="1200" baseline="0" dirty="0" smtClean="0">
                <a:solidFill>
                  <a:schemeClr val="tx1"/>
                </a:solidFill>
                <a:effectLst/>
                <a:latin typeface="+mn-lt"/>
                <a:ea typeface="+mn-ea"/>
                <a:cs typeface="+mn-cs"/>
              </a:rPr>
              <a:t> y el </a:t>
            </a:r>
            <a:r>
              <a:rPr lang="es-CL" sz="1200" kern="1200" dirty="0" smtClean="0">
                <a:solidFill>
                  <a:schemeClr val="tx1"/>
                </a:solidFill>
                <a:effectLst/>
                <a:latin typeface="+mn-lt"/>
                <a:ea typeface="+mn-ea"/>
                <a:cs typeface="+mn-cs"/>
              </a:rPr>
              <a:t>diseñador de la base de datos traduce su modelo a uno procesable en un DBMS.</a:t>
            </a:r>
          </a:p>
          <a:p>
            <a:endParaRPr lang="es-CL" dirty="0" smtClean="0"/>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11</a:t>
            </a:fld>
            <a:endParaRPr lang="es-ES" dirty="0"/>
          </a:p>
        </p:txBody>
      </p:sp>
    </p:spTree>
    <p:extLst>
      <p:ext uri="{BB962C8B-B14F-4D97-AF65-F5344CB8AC3E}">
        <p14:creationId xmlns:p14="http://schemas.microsoft.com/office/powerpoint/2010/main" val="2180094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 docente:</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Representación de modelos de datos.</a:t>
            </a:r>
          </a:p>
          <a:p>
            <a:endParaRPr lang="es-C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L" sz="1200" kern="1200" dirty="0" smtClean="0">
                <a:solidFill>
                  <a:schemeClr val="tx1"/>
                </a:solidFill>
                <a:effectLst/>
                <a:latin typeface="+mn-lt"/>
                <a:ea typeface="+mn-ea"/>
                <a:cs typeface="+mn-cs"/>
              </a:rPr>
              <a:t>Para representar un modelo de datos existen distintos tipos de </a:t>
            </a:r>
            <a:r>
              <a:rPr lang="es-CL" sz="1200" b="1" kern="1200" dirty="0" smtClean="0">
                <a:solidFill>
                  <a:schemeClr val="tx1"/>
                </a:solidFill>
                <a:effectLst/>
                <a:latin typeface="+mn-lt"/>
                <a:ea typeface="+mn-ea"/>
                <a:cs typeface="+mn-cs"/>
              </a:rPr>
              <a:t>simbologías </a:t>
            </a:r>
            <a:r>
              <a:rPr lang="es-CL" sz="1200" b="0" kern="1200" dirty="0" smtClean="0">
                <a:solidFill>
                  <a:schemeClr val="tx1"/>
                </a:solidFill>
                <a:effectLst/>
                <a:latin typeface="+mn-lt"/>
                <a:ea typeface="+mn-ea"/>
                <a:cs typeface="+mn-cs"/>
              </a:rPr>
              <a:t>(s</a:t>
            </a:r>
            <a:r>
              <a:rPr lang="es-CL" sz="1200" kern="1200" dirty="0" smtClean="0">
                <a:solidFill>
                  <a:schemeClr val="tx1"/>
                </a:solidFill>
                <a:effectLst/>
                <a:latin typeface="+mn-lt"/>
                <a:ea typeface="+mn-ea"/>
                <a:cs typeface="+mn-cs"/>
              </a:rPr>
              <a:t>e acostumbra a usar, por ejemplo, la simbología propuesta por Chen en su modelo E-R (Entidad-Relación))</a:t>
            </a:r>
            <a:r>
              <a:rPr lang="es-CL" sz="1200" b="0" kern="1200" dirty="0" smtClean="0">
                <a:solidFill>
                  <a:schemeClr val="tx1"/>
                </a:solidFill>
                <a:effectLst/>
                <a:latin typeface="+mn-lt"/>
                <a:ea typeface="+mn-ea"/>
                <a:cs typeface="+mn-cs"/>
              </a:rPr>
              <a:t>.</a:t>
            </a:r>
          </a:p>
          <a:p>
            <a:r>
              <a:rPr lang="es-CL" sz="1200" kern="1200" dirty="0" smtClean="0">
                <a:solidFill>
                  <a:schemeClr val="tx1"/>
                </a:solidFill>
                <a:effectLst/>
                <a:latin typeface="+mn-lt"/>
                <a:ea typeface="+mn-ea"/>
                <a:cs typeface="+mn-cs"/>
              </a:rPr>
              <a:t>En general se cuenta con dos tipos de modelos de representación:</a:t>
            </a:r>
          </a:p>
          <a:p>
            <a:pPr marL="171450" indent="-171450">
              <a:buFont typeface="Arial" panose="020B0604020202020204" pitchFamily="34" charset="0"/>
              <a:buChar char="•"/>
            </a:pPr>
            <a:r>
              <a:rPr lang="es-CL" sz="1200" kern="1200" dirty="0" smtClean="0">
                <a:solidFill>
                  <a:schemeClr val="tx1"/>
                </a:solidFill>
                <a:effectLst/>
                <a:latin typeface="+mn-lt"/>
                <a:ea typeface="+mn-ea"/>
                <a:cs typeface="+mn-cs"/>
              </a:rPr>
              <a:t>Modelos de datos independientes de la tecnología (como el E-R y el orientado a objeto).</a:t>
            </a:r>
          </a:p>
          <a:p>
            <a:pPr marL="171450" indent="-171450">
              <a:buFont typeface="Arial" panose="020B0604020202020204" pitchFamily="34" charset="0"/>
              <a:buChar char="•"/>
            </a:pPr>
            <a:r>
              <a:rPr lang="es-CL" sz="1200" kern="1200" dirty="0" smtClean="0">
                <a:solidFill>
                  <a:schemeClr val="tx1"/>
                </a:solidFill>
                <a:effectLst/>
                <a:latin typeface="+mn-lt"/>
                <a:ea typeface="+mn-ea"/>
                <a:cs typeface="+mn-cs"/>
              </a:rPr>
              <a:t>Modelo de datos dependientes de la tecnología (como el jerárquico, redes y relacional).</a:t>
            </a:r>
          </a:p>
          <a:p>
            <a:r>
              <a:rPr lang="es-CL" sz="1200" kern="1200" dirty="0" smtClean="0">
                <a:solidFill>
                  <a:schemeClr val="tx1"/>
                </a:solidFill>
                <a:effectLst/>
                <a:latin typeface="+mn-lt"/>
                <a:ea typeface="+mn-ea"/>
                <a:cs typeface="+mn-cs"/>
              </a:rPr>
              <a:t>Cada uno de ellos permite representar con distintos símbolos las diferentes características y significado de los datos.</a:t>
            </a:r>
          </a:p>
          <a:p>
            <a:r>
              <a:rPr lang="es-CL" sz="1200" kern="1200" dirty="0" smtClean="0">
                <a:solidFill>
                  <a:schemeClr val="tx1"/>
                </a:solidFill>
                <a:effectLst/>
                <a:latin typeface="+mn-lt"/>
                <a:ea typeface="+mn-ea"/>
                <a:cs typeface="+mn-cs"/>
              </a:rPr>
              <a:t>Hasta el nivel del modelo de datos conceptual se puede trabajar independiente del DBMS y se pretende que los modelos utilizados en este nivel, sean capaces de capturar la mayor cantidad de semántica de los datos involucrados y las diferentes situaciones en que ellos se pueden encontrar.</a:t>
            </a:r>
          </a:p>
          <a:p>
            <a:endParaRPr lang="es-CL" sz="1200" kern="1200" dirty="0" smtClean="0">
              <a:solidFill>
                <a:schemeClr val="tx1"/>
              </a:solidFill>
              <a:effectLst/>
              <a:latin typeface="+mn-lt"/>
              <a:ea typeface="+mn-ea"/>
              <a:cs typeface="+mn-cs"/>
            </a:endParaRPr>
          </a:p>
          <a:p>
            <a:r>
              <a:rPr lang="es-CL" i="1" dirty="0" smtClean="0"/>
              <a:t>Los modelos de datos independientes de la tecnología.</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200" kern="1200" dirty="0" smtClean="0">
                <a:solidFill>
                  <a:schemeClr val="tx1"/>
                </a:solidFill>
                <a:effectLst/>
                <a:latin typeface="+mn-lt"/>
                <a:ea typeface="+mn-ea"/>
                <a:cs typeface="+mn-cs"/>
              </a:rPr>
              <a:t>Han sido desarrollados para representar modelos externos y conceptuales de una mejor forma que los tradicionales modelos jerárquico, reticular y relacional (a estos últimos se les denomina modelos dependientes de la tecnología por ser procesables en un DBMS y ser por ello más representativos de un modelo a nivel interno que conceptual y externo).</a:t>
            </a:r>
          </a:p>
          <a:p>
            <a:endParaRPr lang="es-CL" sz="1200" kern="1200" dirty="0" smtClean="0">
              <a:solidFill>
                <a:schemeClr val="tx1"/>
              </a:solidFill>
              <a:effectLst/>
              <a:latin typeface="+mn-lt"/>
              <a:ea typeface="+mn-ea"/>
              <a:cs typeface="+mn-cs"/>
            </a:endParaRPr>
          </a:p>
          <a:p>
            <a:endParaRPr lang="es-CL" dirty="0" smtClean="0"/>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12</a:t>
            </a:fld>
            <a:endParaRPr lang="es-ES" dirty="0"/>
          </a:p>
        </p:txBody>
      </p:sp>
    </p:spTree>
    <p:extLst>
      <p:ext uri="{BB962C8B-B14F-4D97-AF65-F5344CB8AC3E}">
        <p14:creationId xmlns:p14="http://schemas.microsoft.com/office/powerpoint/2010/main" val="660810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 docente:</a:t>
            </a:r>
            <a:r>
              <a:rPr lang="es-CL" sz="1200" b="1" kern="1200" baseline="0" dirty="0" smtClean="0">
                <a:solidFill>
                  <a:schemeClr val="tx1"/>
                </a:solidFill>
                <a:effectLst/>
                <a:latin typeface="+mn-lt"/>
                <a:ea typeface="+mn-ea"/>
                <a:cs typeface="+mn-cs"/>
              </a:rPr>
              <a:t> </a:t>
            </a:r>
            <a:endParaRPr lang="es-CL" sz="1200" b="1" kern="1200" dirty="0" smtClean="0">
              <a:solidFill>
                <a:schemeClr val="tx1"/>
              </a:solidFill>
              <a:effectLst/>
              <a:latin typeface="+mn-lt"/>
              <a:ea typeface="+mn-ea"/>
              <a:cs typeface="+mn-cs"/>
            </a:endParaRP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El significado de los datos es frecuentemente denominado semántica de los datos.</a:t>
            </a:r>
            <a:r>
              <a:rPr lang="es-CL" sz="1200" kern="1200" baseline="0" dirty="0" smtClean="0">
                <a:solidFill>
                  <a:schemeClr val="tx1"/>
                </a:solidFill>
                <a:effectLst/>
                <a:latin typeface="+mn-lt"/>
                <a:ea typeface="+mn-ea"/>
                <a:cs typeface="+mn-cs"/>
              </a:rPr>
              <a:t> </a:t>
            </a:r>
            <a:r>
              <a:rPr lang="es-CL" sz="1200" kern="1200" dirty="0" smtClean="0">
                <a:solidFill>
                  <a:schemeClr val="tx1"/>
                </a:solidFill>
                <a:effectLst/>
                <a:latin typeface="+mn-lt"/>
                <a:ea typeface="+mn-ea"/>
                <a:cs typeface="+mn-cs"/>
              </a:rPr>
              <a:t>Cuando se realiza un análisis organizacional resulta muy difícil capturar los datos y sus asociaciones para todas las situaciones en que los datos van a ser usados. Es así como se han creado diversas formas de modelar los datos; sin embargo, cada modelo tendrá sus restricciones en cuanto a si representan los aspectos de semántica de los datos o no los representan.</a:t>
            </a:r>
          </a:p>
          <a:p>
            <a:r>
              <a:rPr lang="es-CL" sz="1200" kern="1200" dirty="0" smtClean="0">
                <a:solidFill>
                  <a:schemeClr val="tx1"/>
                </a:solidFill>
                <a:effectLst/>
                <a:latin typeface="+mn-lt"/>
                <a:ea typeface="+mn-ea"/>
                <a:cs typeface="+mn-cs"/>
              </a:rPr>
              <a:t>Se definen distintos tipos de semánticas, que en esencia son reglas acerca de la integridad de la base de datos. </a:t>
            </a:r>
          </a:p>
          <a:p>
            <a:r>
              <a:rPr lang="es-CL" sz="1200" kern="1200" dirty="0" smtClean="0">
                <a:solidFill>
                  <a:schemeClr val="tx1"/>
                </a:solidFill>
                <a:effectLst/>
                <a:latin typeface="+mn-lt"/>
                <a:ea typeface="+mn-ea"/>
                <a:cs typeface="+mn-cs"/>
              </a:rPr>
              <a:t> </a:t>
            </a:r>
          </a:p>
          <a:p>
            <a:endParaRPr lang="es-CL" dirty="0" smtClean="0"/>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13</a:t>
            </a:fld>
            <a:endParaRPr lang="es-ES" dirty="0"/>
          </a:p>
        </p:txBody>
      </p:sp>
    </p:spTree>
    <p:extLst>
      <p:ext uri="{BB962C8B-B14F-4D97-AF65-F5344CB8AC3E}">
        <p14:creationId xmlns:p14="http://schemas.microsoft.com/office/powerpoint/2010/main" val="2522848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 docente:</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Expresa el número máximo de entidades que están relacionadas o asociadas con una única entidad del otro conjunto de entidades que interviene en la relación.</a:t>
            </a:r>
          </a:p>
          <a:p>
            <a:r>
              <a:rPr lang="es-CL" sz="1200" kern="1200" dirty="0" smtClean="0">
                <a:solidFill>
                  <a:schemeClr val="tx1"/>
                </a:solidFill>
                <a:effectLst/>
                <a:latin typeface="+mn-lt"/>
                <a:ea typeface="+mn-ea"/>
                <a:cs typeface="+mn-cs"/>
              </a:rPr>
              <a:t>Aunque normalmente nos interesa solo la </a:t>
            </a:r>
            <a:r>
              <a:rPr lang="es-CL" sz="1200" kern="1200" dirty="0" err="1" smtClean="0">
                <a:solidFill>
                  <a:schemeClr val="tx1"/>
                </a:solidFill>
                <a:effectLst/>
                <a:latin typeface="+mn-lt"/>
                <a:ea typeface="+mn-ea"/>
                <a:cs typeface="+mn-cs"/>
              </a:rPr>
              <a:t>cardinalidad</a:t>
            </a:r>
            <a:r>
              <a:rPr lang="es-CL" sz="1200" kern="1200" dirty="0" smtClean="0">
                <a:solidFill>
                  <a:schemeClr val="tx1"/>
                </a:solidFill>
                <a:effectLst/>
                <a:latin typeface="+mn-lt"/>
                <a:ea typeface="+mn-ea"/>
                <a:cs typeface="+mn-cs"/>
              </a:rPr>
              <a:t> máxima, a veces es útil especificar la </a:t>
            </a:r>
            <a:r>
              <a:rPr lang="es-CL" sz="1200" kern="1200" dirty="0" err="1" smtClean="0">
                <a:solidFill>
                  <a:schemeClr val="tx1"/>
                </a:solidFill>
                <a:effectLst/>
                <a:latin typeface="+mn-lt"/>
                <a:ea typeface="+mn-ea"/>
                <a:cs typeface="+mn-cs"/>
              </a:rPr>
              <a:t>cardinalidad</a:t>
            </a:r>
            <a:r>
              <a:rPr lang="es-CL" sz="1200" kern="1200" dirty="0" smtClean="0">
                <a:solidFill>
                  <a:schemeClr val="tx1"/>
                </a:solidFill>
                <a:effectLst/>
                <a:latin typeface="+mn-lt"/>
                <a:ea typeface="+mn-ea"/>
                <a:cs typeface="+mn-cs"/>
              </a:rPr>
              <a:t> mínima.</a:t>
            </a:r>
          </a:p>
          <a:p>
            <a:r>
              <a:rPr lang="es-CL" sz="1200" kern="1200" dirty="0" smtClean="0">
                <a:solidFill>
                  <a:schemeClr val="tx1"/>
                </a:solidFill>
                <a:effectLst/>
                <a:latin typeface="+mn-lt"/>
                <a:ea typeface="+mn-ea"/>
                <a:cs typeface="+mn-cs"/>
              </a:rPr>
              <a:t>Según su </a:t>
            </a:r>
            <a:r>
              <a:rPr lang="es-CL" sz="1200" kern="1200" dirty="0" err="1" smtClean="0">
                <a:solidFill>
                  <a:schemeClr val="tx1"/>
                </a:solidFill>
                <a:effectLst/>
                <a:latin typeface="+mn-lt"/>
                <a:ea typeface="+mn-ea"/>
                <a:cs typeface="+mn-cs"/>
              </a:rPr>
              <a:t>cardinalidad</a:t>
            </a:r>
            <a:r>
              <a:rPr lang="es-CL" sz="1200" kern="1200" dirty="0" smtClean="0">
                <a:solidFill>
                  <a:schemeClr val="tx1"/>
                </a:solidFill>
                <a:effectLst/>
                <a:latin typeface="+mn-lt"/>
                <a:ea typeface="+mn-ea"/>
                <a:cs typeface="+mn-cs"/>
              </a:rPr>
              <a:t>, podemos clasificar las relaciones de los siguientes tipos:</a:t>
            </a:r>
          </a:p>
          <a:p>
            <a:r>
              <a:rPr lang="es-CL" sz="1200" kern="1200" dirty="0" smtClean="0">
                <a:solidFill>
                  <a:schemeClr val="tx1"/>
                </a:solidFill>
                <a:effectLst/>
                <a:latin typeface="+mn-lt"/>
                <a:ea typeface="+mn-ea"/>
                <a:cs typeface="+mn-cs"/>
              </a:rPr>
              <a:t>1:1 </a:t>
            </a:r>
          </a:p>
          <a:p>
            <a:r>
              <a:rPr lang="es-CL" sz="1200" kern="1200" dirty="0" smtClean="0">
                <a:solidFill>
                  <a:schemeClr val="tx1"/>
                </a:solidFill>
                <a:effectLst/>
                <a:latin typeface="+mn-lt"/>
                <a:ea typeface="+mn-ea"/>
                <a:cs typeface="+mn-cs"/>
              </a:rPr>
              <a:t>Uno a uno:</a:t>
            </a:r>
            <a:r>
              <a:rPr lang="es-CL" sz="1200" kern="1200" baseline="0" dirty="0" smtClean="0">
                <a:solidFill>
                  <a:schemeClr val="tx1"/>
                </a:solidFill>
                <a:effectLst/>
                <a:latin typeface="+mn-lt"/>
                <a:ea typeface="+mn-ea"/>
                <a:cs typeface="+mn-cs"/>
              </a:rPr>
              <a:t> l</a:t>
            </a:r>
            <a:r>
              <a:rPr lang="es-CL" sz="1200" kern="1200" dirty="0" smtClean="0">
                <a:solidFill>
                  <a:schemeClr val="tx1"/>
                </a:solidFill>
                <a:effectLst/>
                <a:latin typeface="+mn-lt"/>
                <a:ea typeface="+mn-ea"/>
                <a:cs typeface="+mn-cs"/>
              </a:rPr>
              <a:t>a</a:t>
            </a:r>
            <a:r>
              <a:rPr lang="es-CL" sz="1200" kern="1200" baseline="0" dirty="0" smtClean="0">
                <a:solidFill>
                  <a:schemeClr val="tx1"/>
                </a:solidFill>
                <a:effectLst/>
                <a:latin typeface="+mn-lt"/>
                <a:ea typeface="+mn-ea"/>
                <a:cs typeface="+mn-cs"/>
              </a:rPr>
              <a:t> </a:t>
            </a:r>
            <a:r>
              <a:rPr lang="es-CL" sz="1200" kern="1200" baseline="0" dirty="0" err="1" smtClean="0">
                <a:solidFill>
                  <a:schemeClr val="tx1"/>
                </a:solidFill>
                <a:effectLst/>
                <a:latin typeface="+mn-lt"/>
                <a:ea typeface="+mn-ea"/>
                <a:cs typeface="+mn-cs"/>
              </a:rPr>
              <a:t>cardinalidad</a:t>
            </a:r>
            <a:r>
              <a:rPr lang="es-CL" sz="1200" kern="1200" baseline="0" dirty="0" smtClean="0">
                <a:solidFill>
                  <a:schemeClr val="tx1"/>
                </a:solidFill>
                <a:effectLst/>
                <a:latin typeface="+mn-lt"/>
                <a:ea typeface="+mn-ea"/>
                <a:cs typeface="+mn-cs"/>
              </a:rPr>
              <a:t> máxima en ambas direcciones es 1.</a:t>
            </a:r>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1:M</a:t>
            </a:r>
          </a:p>
          <a:p>
            <a:r>
              <a:rPr lang="es-CL" sz="1200" kern="1200" dirty="0" smtClean="0">
                <a:solidFill>
                  <a:schemeClr val="tx1"/>
                </a:solidFill>
                <a:effectLst/>
                <a:latin typeface="+mn-lt"/>
                <a:ea typeface="+mn-ea"/>
                <a:cs typeface="+mn-cs"/>
              </a:rPr>
              <a:t>Uno a muchos:</a:t>
            </a:r>
            <a:r>
              <a:rPr lang="es-CL" sz="1200" kern="1200" baseline="0" dirty="0" smtClean="0">
                <a:solidFill>
                  <a:schemeClr val="tx1"/>
                </a:solidFill>
                <a:effectLst/>
                <a:latin typeface="+mn-lt"/>
                <a:ea typeface="+mn-ea"/>
                <a:cs typeface="+mn-cs"/>
              </a:rPr>
              <a:t> l</a:t>
            </a:r>
            <a:r>
              <a:rPr lang="es-CL" sz="1200" kern="1200" dirty="0" smtClean="0">
                <a:solidFill>
                  <a:schemeClr val="tx1"/>
                </a:solidFill>
                <a:effectLst/>
                <a:latin typeface="+mn-lt"/>
                <a:ea typeface="+mn-ea"/>
                <a:cs typeface="+mn-cs"/>
              </a:rPr>
              <a:t>a </a:t>
            </a:r>
            <a:r>
              <a:rPr lang="es-CL" sz="1200" kern="1200" dirty="0" err="1" smtClean="0">
                <a:solidFill>
                  <a:schemeClr val="tx1"/>
                </a:solidFill>
                <a:effectLst/>
                <a:latin typeface="+mn-lt"/>
                <a:ea typeface="+mn-ea"/>
                <a:cs typeface="+mn-cs"/>
              </a:rPr>
              <a:t>cardinalidad</a:t>
            </a:r>
            <a:r>
              <a:rPr lang="es-CL" sz="1200" kern="1200" baseline="0" dirty="0" smtClean="0">
                <a:solidFill>
                  <a:schemeClr val="tx1"/>
                </a:solidFill>
                <a:effectLst/>
                <a:latin typeface="+mn-lt"/>
                <a:ea typeface="+mn-ea"/>
                <a:cs typeface="+mn-cs"/>
              </a:rPr>
              <a:t> máxima en una dirección es 1 y en la otra es muchos.</a:t>
            </a:r>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M:N</a:t>
            </a:r>
          </a:p>
          <a:p>
            <a:r>
              <a:rPr lang="es-CL" sz="1200" kern="1200" dirty="0" smtClean="0">
                <a:solidFill>
                  <a:schemeClr val="tx1"/>
                </a:solidFill>
                <a:effectLst/>
                <a:latin typeface="+mn-lt"/>
                <a:ea typeface="+mn-ea"/>
                <a:cs typeface="+mn-cs"/>
              </a:rPr>
              <a:t>Muchos a muchos: la</a:t>
            </a:r>
            <a:r>
              <a:rPr lang="es-CL" sz="1200" kern="1200" baseline="0" dirty="0" smtClean="0">
                <a:solidFill>
                  <a:schemeClr val="tx1"/>
                </a:solidFill>
                <a:effectLst/>
                <a:latin typeface="+mn-lt"/>
                <a:ea typeface="+mn-ea"/>
                <a:cs typeface="+mn-cs"/>
              </a:rPr>
              <a:t> </a:t>
            </a:r>
            <a:r>
              <a:rPr lang="es-CL" sz="1200" kern="1200" baseline="0" dirty="0" err="1" smtClean="0">
                <a:solidFill>
                  <a:schemeClr val="tx1"/>
                </a:solidFill>
                <a:effectLst/>
                <a:latin typeface="+mn-lt"/>
                <a:ea typeface="+mn-ea"/>
                <a:cs typeface="+mn-cs"/>
              </a:rPr>
              <a:t>cardinalidad</a:t>
            </a:r>
            <a:r>
              <a:rPr lang="es-CL" sz="1200" kern="1200" baseline="0" dirty="0" smtClean="0">
                <a:solidFill>
                  <a:schemeClr val="tx1"/>
                </a:solidFill>
                <a:effectLst/>
                <a:latin typeface="+mn-lt"/>
                <a:ea typeface="+mn-ea"/>
                <a:cs typeface="+mn-cs"/>
              </a:rPr>
              <a:t> máxima en ambas direcciones es muchos.</a:t>
            </a:r>
            <a:endParaRPr lang="es-CL"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14</a:t>
            </a:fld>
            <a:endParaRPr lang="es-ES" dirty="0"/>
          </a:p>
        </p:txBody>
      </p:sp>
    </p:spTree>
    <p:extLst>
      <p:ext uri="{BB962C8B-B14F-4D97-AF65-F5344CB8AC3E}">
        <p14:creationId xmlns:p14="http://schemas.microsoft.com/office/powerpoint/2010/main" val="294465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15</a:t>
            </a:fld>
            <a:endParaRPr lang="es-ES" dirty="0"/>
          </a:p>
        </p:txBody>
      </p:sp>
    </p:spTree>
    <p:extLst>
      <p:ext uri="{BB962C8B-B14F-4D97-AF65-F5344CB8AC3E}">
        <p14:creationId xmlns:p14="http://schemas.microsoft.com/office/powerpoint/2010/main" val="822961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smtClean="0"/>
              <a:t>Nota al</a:t>
            </a:r>
            <a:r>
              <a:rPr lang="es-CL" b="1" baseline="0" dirty="0" smtClean="0"/>
              <a:t> docente:</a:t>
            </a:r>
          </a:p>
          <a:p>
            <a:endParaRPr lang="es-CL" dirty="0" smtClean="0"/>
          </a:p>
          <a:p>
            <a:r>
              <a:rPr lang="es-CL" dirty="0" smtClean="0"/>
              <a:t>La asociación unaria (o recursiva) es una relación entre ocurrencias de una misma clase de entidades, pueden ser 1:1, 1:M o M:N.</a:t>
            </a:r>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16</a:t>
            </a:fld>
            <a:endParaRPr lang="es-ES" dirty="0"/>
          </a:p>
        </p:txBody>
      </p:sp>
    </p:spTree>
    <p:extLst>
      <p:ext uri="{BB962C8B-B14F-4D97-AF65-F5344CB8AC3E}">
        <p14:creationId xmlns:p14="http://schemas.microsoft.com/office/powerpoint/2010/main" val="1272181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dirty="0" smtClean="0"/>
              <a:t>Nota al docente: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smtClean="0"/>
              <a:t>La asociación binaria es una relación entre ocurrencias de dos clases de entidades, pueden ser 1:1, 1:M o M:N.</a:t>
            </a:r>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17</a:t>
            </a:fld>
            <a:endParaRPr lang="es-ES" dirty="0"/>
          </a:p>
        </p:txBody>
      </p:sp>
    </p:spTree>
    <p:extLst>
      <p:ext uri="{BB962C8B-B14F-4D97-AF65-F5344CB8AC3E}">
        <p14:creationId xmlns:p14="http://schemas.microsoft.com/office/powerpoint/2010/main" val="229067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smtClean="0"/>
              <a:t>Nota al docente:</a:t>
            </a:r>
          </a:p>
          <a:p>
            <a:endParaRPr lang="es-CL" dirty="0" smtClean="0"/>
          </a:p>
          <a:p>
            <a:r>
              <a:rPr lang="es-CL" dirty="0" smtClean="0"/>
              <a:t>La asociación ternaria es una relación (simultánea) entre ocurrencias de tres clases de entidades.</a:t>
            </a:r>
          </a:p>
          <a:p>
            <a:r>
              <a:rPr lang="es-CL" dirty="0" smtClean="0"/>
              <a:t>Cada entidad puede participar con UNA o MUCHAS en esta relación, o sea, relacionas ternarias pueden ser 1:1:1, 1:1:M etc.</a:t>
            </a:r>
          </a:p>
          <a:p>
            <a:endParaRPr lang="es-CL" dirty="0" smtClean="0"/>
          </a:p>
          <a:p>
            <a:r>
              <a:rPr lang="es-CL" dirty="0" smtClean="0"/>
              <a:t>Una relación ternaria no es lo mismo que tres relaciones binarias.</a:t>
            </a:r>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18</a:t>
            </a:fld>
            <a:endParaRPr lang="es-ES" dirty="0"/>
          </a:p>
        </p:txBody>
      </p:sp>
    </p:spTree>
    <p:extLst>
      <p:ext uri="{BB962C8B-B14F-4D97-AF65-F5344CB8AC3E}">
        <p14:creationId xmlns:p14="http://schemas.microsoft.com/office/powerpoint/2010/main" val="2150704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smtClean="0"/>
              <a:t>Nota</a:t>
            </a:r>
            <a:r>
              <a:rPr lang="es-CL" b="1" baseline="0" dirty="0" smtClean="0"/>
              <a:t> al docente:</a:t>
            </a:r>
          </a:p>
          <a:p>
            <a:endParaRPr lang="es-CL" dirty="0" smtClean="0"/>
          </a:p>
          <a:p>
            <a:r>
              <a:rPr lang="es-CL" dirty="0" smtClean="0"/>
              <a:t>El atributo CANT-EMBARCADA de un cierto producto dada una ORDEN-PEDIDO emitida por un cliente a una BODEGA debe ir en la asociación Embarque, no puede ir en una asociación entre PRODUCTO y BODEGA, ni entre PRODUCTO y ORDEN-PEDIDO, ni entre BODEGA y ORDEN-PEDIDO.</a:t>
            </a:r>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19</a:t>
            </a:fld>
            <a:endParaRPr lang="es-ES" dirty="0"/>
          </a:p>
        </p:txBody>
      </p:sp>
    </p:spTree>
    <p:extLst>
      <p:ext uri="{BB962C8B-B14F-4D97-AF65-F5344CB8AC3E}">
        <p14:creationId xmlns:p14="http://schemas.microsoft.com/office/powerpoint/2010/main" val="2045946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smtClean="0"/>
              <a:t>Notas al docente: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200" dirty="0" smtClean="0"/>
              <a:t>Esta clase es principalmente conceptual, te presentaremos las características que debes conocer para construir un modelo de datos. Específicamente</a:t>
            </a:r>
            <a:r>
              <a:rPr lang="es-CL" sz="1200" baseline="0" dirty="0" smtClean="0"/>
              <a:t> analizaremos ¿qué es un modelo de datos?, clasificación y semántica de los modelos de datos. </a:t>
            </a:r>
            <a:endParaRPr lang="es-CL" sz="1200" dirty="0" smtClean="0"/>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a:t>
            </a:fld>
            <a:endParaRPr lang="es-ES" dirty="0"/>
          </a:p>
        </p:txBody>
      </p:sp>
    </p:spTree>
    <p:extLst>
      <p:ext uri="{BB962C8B-B14F-4D97-AF65-F5344CB8AC3E}">
        <p14:creationId xmlns:p14="http://schemas.microsoft.com/office/powerpoint/2010/main" val="1372257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kern="1200" dirty="0" smtClean="0">
                <a:solidFill>
                  <a:schemeClr val="tx1"/>
                </a:solidFill>
                <a:effectLst/>
                <a:latin typeface="+mn-lt"/>
                <a:ea typeface="+mn-ea"/>
                <a:cs typeface="+mn-cs"/>
              </a:rPr>
              <a:t>Se refiere al hecho que alguna entidad no puede existir sin la ocurrencia de otra entidad.</a:t>
            </a:r>
          </a:p>
          <a:p>
            <a:r>
              <a:rPr lang="es-CL" sz="1200" kern="1200" dirty="0" smtClean="0">
                <a:solidFill>
                  <a:schemeClr val="tx1"/>
                </a:solidFill>
                <a:effectLst/>
                <a:latin typeface="+mn-lt"/>
                <a:ea typeface="+mn-ea"/>
                <a:cs typeface="+mn-cs"/>
              </a:rPr>
              <a:t>Por ejemplo, una ORDEN-DE PEDIDO no puede existir si no existe el CLIENTE que la solicitó.</a:t>
            </a:r>
          </a:p>
          <a:p>
            <a:r>
              <a:rPr lang="es-CL" sz="1200" kern="1200" dirty="0" smtClean="0">
                <a:solidFill>
                  <a:schemeClr val="tx1"/>
                </a:solidFill>
                <a:effectLst/>
                <a:latin typeface="+mn-lt"/>
                <a:ea typeface="+mn-ea"/>
                <a:cs typeface="+mn-cs"/>
              </a:rPr>
              <a:t>Esta dependencia es opuesta a la asociación condicional y es relevante en el proceso de inserción y eliminación, pues no podría ingresarse una nueva ORDEN-DE-PEDIDO si no existe el CLIENTE, ni podría eliminarse un CLIENTE sin que se eliminen las ocurrencias de las ÓRDENES-DE-PEDIDO asociadas a él.</a:t>
            </a:r>
          </a:p>
          <a:p>
            <a:r>
              <a:rPr lang="es-CL" sz="1200" kern="1200" dirty="0" smtClean="0">
                <a:solidFill>
                  <a:schemeClr val="tx1"/>
                </a:solidFill>
                <a:effectLst/>
                <a:latin typeface="+mn-lt"/>
                <a:ea typeface="+mn-ea"/>
                <a:cs typeface="+mn-cs"/>
              </a:rPr>
              <a:t>Dentro de este contexto aparece el concepto de integridad referencial, que se presenta cuando existe alguna clave primaria de alguna entidad que es referenciada desde otra entidad.</a:t>
            </a:r>
          </a:p>
          <a:p>
            <a:r>
              <a:rPr lang="es-CL" sz="1200" kern="1200" dirty="0" smtClean="0">
                <a:solidFill>
                  <a:schemeClr val="tx1"/>
                </a:solidFill>
                <a:effectLst/>
                <a:latin typeface="+mn-lt"/>
                <a:ea typeface="+mn-ea"/>
                <a:cs typeface="+mn-cs"/>
              </a:rPr>
              <a:t>Esto es muy común cuando existe una clave foránea, como veremos en el siguiente ejemplo:</a:t>
            </a:r>
          </a:p>
          <a:p>
            <a:r>
              <a:rPr lang="es-CL" sz="1200" kern="1200" dirty="0" smtClean="0">
                <a:solidFill>
                  <a:schemeClr val="tx1"/>
                </a:solidFill>
                <a:effectLst/>
                <a:latin typeface="+mn-lt"/>
                <a:ea typeface="+mn-ea"/>
                <a:cs typeface="+mn-cs"/>
              </a:rPr>
              <a:t> </a:t>
            </a:r>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20</a:t>
            </a:fld>
            <a:endParaRPr lang="es-ES" dirty="0"/>
          </a:p>
        </p:txBody>
      </p:sp>
    </p:spTree>
    <p:extLst>
      <p:ext uri="{BB962C8B-B14F-4D97-AF65-F5344CB8AC3E}">
        <p14:creationId xmlns:p14="http://schemas.microsoft.com/office/powerpoint/2010/main" val="692747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smtClean="0"/>
              <a:t>Nota al docente:</a:t>
            </a:r>
          </a:p>
          <a:p>
            <a:endParaRPr lang="es-CL" dirty="0" smtClean="0"/>
          </a:p>
          <a:p>
            <a:r>
              <a:rPr lang="es-CL" dirty="0" smtClean="0"/>
              <a:t>La clave foránea de la entidad EMPLEADO es NRO-DEPTO.</a:t>
            </a:r>
          </a:p>
          <a:p>
            <a:r>
              <a:rPr lang="es-CL" dirty="0" smtClean="0"/>
              <a:t>Suponga que desea eliminar en DEPARTAMENTOS el registro del departamento 100, esto no puede efectuarse pues Mario Araya quedaría trabajando en un departamento inexistente. Para que esto ocurra, se deben definir restricciones referenciales en el DBMS con que se trabaje.</a:t>
            </a:r>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21</a:t>
            </a:fld>
            <a:endParaRPr lang="es-ES" dirty="0"/>
          </a:p>
        </p:txBody>
      </p:sp>
    </p:spTree>
    <p:extLst>
      <p:ext uri="{BB962C8B-B14F-4D97-AF65-F5344CB8AC3E}">
        <p14:creationId xmlns:p14="http://schemas.microsoft.com/office/powerpoint/2010/main" val="727932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 docente:</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Es un componente multifacético y complejo del dato; se refiere a si el contenido de una base de datos varía o no en el tiempo.</a:t>
            </a:r>
          </a:p>
          <a:p>
            <a:r>
              <a:rPr lang="es-CL" sz="1200" kern="1200" dirty="0" smtClean="0">
                <a:solidFill>
                  <a:schemeClr val="tx1"/>
                </a:solidFill>
                <a:effectLst/>
                <a:latin typeface="+mn-lt"/>
                <a:ea typeface="+mn-ea"/>
                <a:cs typeface="+mn-cs"/>
              </a:rPr>
              <a:t>En muchos casos solo el valor actual es requerido, sin embargo, en otros es requerida una historia, por lo cual es necesario registrar un conjunto de datos.</a:t>
            </a:r>
          </a:p>
          <a:p>
            <a:r>
              <a:rPr lang="es-CL" sz="1200" kern="1200" dirty="0" smtClean="0">
                <a:solidFill>
                  <a:schemeClr val="tx1"/>
                </a:solidFill>
                <a:effectLst/>
                <a:latin typeface="+mn-lt"/>
                <a:ea typeface="+mn-ea"/>
                <a:cs typeface="+mn-cs"/>
              </a:rPr>
              <a:t>Por ejemplo, en una empresa manufacturera, el precio de un producto cambia según el material y forma de producción usada. Si se requiere registrar el precio y el periodo sobre el cual el precio es efectivo, una solución simple es almacenar un conjunto de precios y sus respectivas fechas de vigencia en la entidad PRODUCTO, pero no es la solución para bases de datos pues esos precios y fechas se deberían almacenar separados del producto.</a:t>
            </a:r>
          </a:p>
          <a:p>
            <a:r>
              <a:rPr lang="es-CL" sz="1200" kern="1200" dirty="0" smtClean="0">
                <a:solidFill>
                  <a:schemeClr val="tx1"/>
                </a:solidFill>
                <a:effectLst/>
                <a:latin typeface="+mn-lt"/>
                <a:ea typeface="+mn-ea"/>
                <a:cs typeface="+mn-cs"/>
              </a:rPr>
              <a:t>En un nivel conceptual es suficiente indicar que se requiere una historia de los precios al definir los requerimientos de la base de datos, sin embargo, a nivel interno se ha comprobado que para datos volátiles la solución es compleja, algunas veces es más simple almacenar el dato original y en un archivo separado (también llamado archivo diferencial) almacenar los cambios o diferencias que permitan ajustar los valores que cambian, con esto se ahorra espacio. </a:t>
            </a:r>
          </a:p>
          <a:p>
            <a:r>
              <a:rPr lang="es-CL" sz="1200" kern="1200" dirty="0" smtClean="0">
                <a:solidFill>
                  <a:schemeClr val="tx1"/>
                </a:solidFill>
                <a:effectLst/>
                <a:latin typeface="+mn-lt"/>
                <a:ea typeface="+mn-ea"/>
                <a:cs typeface="+mn-cs"/>
              </a:rPr>
              <a:t>Otro aspecto del tiempo es que ciertos datos son legítimos o pueden existir dependiendo del instante en que se está.  </a:t>
            </a:r>
          </a:p>
          <a:p>
            <a:r>
              <a:rPr lang="es-CL" sz="1200" kern="1200" dirty="0" smtClean="0">
                <a:solidFill>
                  <a:schemeClr val="tx1"/>
                </a:solidFill>
                <a:effectLst/>
                <a:latin typeface="+mn-lt"/>
                <a:ea typeface="+mn-ea"/>
                <a:cs typeface="+mn-cs"/>
              </a:rPr>
              <a:t>Por ejemplo, cuando se crea un EMBARQUE de productos, este puede existir, aunque no exista el transporte todavía, pero el EMBARQUE no puede ser creado a menos que exista una o más ÓRDENES DE PEDIDO asociados.</a:t>
            </a:r>
          </a:p>
          <a:p>
            <a:r>
              <a:rPr lang="es-CL" sz="1200" kern="1200" dirty="0" smtClean="0">
                <a:solidFill>
                  <a:schemeClr val="tx1"/>
                </a:solidFill>
                <a:effectLst/>
                <a:latin typeface="+mn-lt"/>
                <a:ea typeface="+mn-ea"/>
                <a:cs typeface="+mn-cs"/>
              </a:rPr>
              <a:t>Este tipo de restricción se le llama restricción de inserción y relaciona los instantes en que los datos son almacenados en la base de datos (qué dato es almacenado primero).</a:t>
            </a:r>
          </a:p>
          <a:p>
            <a:r>
              <a:rPr lang="es-CL" sz="1200" kern="1200" dirty="0" smtClean="0">
                <a:solidFill>
                  <a:schemeClr val="tx1"/>
                </a:solidFill>
                <a:effectLst/>
                <a:latin typeface="+mn-lt"/>
                <a:ea typeface="+mn-ea"/>
                <a:cs typeface="+mn-cs"/>
              </a:rPr>
              <a:t>Otro aspecto es lo referido al periodo de tiempo en que la relación está vigente.</a:t>
            </a:r>
          </a:p>
          <a:p>
            <a:r>
              <a:rPr lang="es-CL" sz="1200" kern="1200" dirty="0" smtClean="0">
                <a:solidFill>
                  <a:schemeClr val="tx1"/>
                </a:solidFill>
                <a:effectLst/>
                <a:latin typeface="+mn-lt"/>
                <a:ea typeface="+mn-ea"/>
                <a:cs typeface="+mn-cs"/>
              </a:rPr>
              <a:t>Por ejemplo, una vez que el EMBARQUE sale de la BODEGA, es asignado a un cierto medio de TRANSPORTE, el cual pude cambiar en el tiempo; al ser recibido el EMBARQUE por el CLIENTE, este debe ser separado del medio de transporte. A este tipo de restricción se le llama restricción de retención.</a:t>
            </a:r>
          </a:p>
          <a:p>
            <a:endParaRPr lang="es-CL" dirty="0" smtClean="0"/>
          </a:p>
          <a:p>
            <a:endParaRPr lang="es-CL" sz="1200" kern="1200" dirty="0" smtClean="0">
              <a:solidFill>
                <a:schemeClr val="tx1"/>
              </a:solidFill>
              <a:effectLst/>
              <a:latin typeface="+mn-lt"/>
              <a:ea typeface="+mn-ea"/>
              <a:cs typeface="+mn-cs"/>
            </a:endParaRPr>
          </a:p>
          <a:p>
            <a:endParaRPr lang="es-CL" dirty="0" smtClean="0"/>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22</a:t>
            </a:fld>
            <a:endParaRPr lang="es-ES" dirty="0"/>
          </a:p>
        </p:txBody>
      </p:sp>
    </p:spTree>
    <p:extLst>
      <p:ext uri="{BB962C8B-B14F-4D97-AF65-F5344CB8AC3E}">
        <p14:creationId xmlns:p14="http://schemas.microsoft.com/office/powerpoint/2010/main" val="3330920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smtClean="0"/>
          </a:p>
          <a:p>
            <a:endParaRPr lang="es-419" baseline="0" dirty="0" smtClean="0"/>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23</a:t>
            </a:fld>
            <a:endParaRPr lang="es-ES" dirty="0"/>
          </a:p>
        </p:txBody>
      </p:sp>
    </p:spTree>
    <p:extLst>
      <p:ext uri="{BB962C8B-B14F-4D97-AF65-F5344CB8AC3E}">
        <p14:creationId xmlns:p14="http://schemas.microsoft.com/office/powerpoint/2010/main" val="1651912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smtClean="0"/>
              <a:t>Nota al docente:</a:t>
            </a:r>
          </a:p>
          <a:p>
            <a:endParaRPr lang="es-CL" dirty="0" smtClean="0"/>
          </a:p>
          <a:p>
            <a:r>
              <a:rPr lang="es-CL" dirty="0" smtClean="0"/>
              <a:t>Ejemplo unicidad:</a:t>
            </a:r>
          </a:p>
          <a:p>
            <a:r>
              <a:rPr lang="es-CL" dirty="0" smtClean="0"/>
              <a:t>En este caso un tipo de TAREA puede ser realizada por un TRABAJADOR-A-HONORARIOS o por TRABAJADOR-DE-PLANTA, pero no por ambas.</a:t>
            </a:r>
          </a:p>
          <a:p>
            <a:endParaRPr lang="es-419" baseline="0" dirty="0" smtClean="0"/>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24</a:t>
            </a:fld>
            <a:endParaRPr lang="es-ES" dirty="0"/>
          </a:p>
        </p:txBody>
      </p:sp>
    </p:spTree>
    <p:extLst>
      <p:ext uri="{BB962C8B-B14F-4D97-AF65-F5344CB8AC3E}">
        <p14:creationId xmlns:p14="http://schemas.microsoft.com/office/powerpoint/2010/main" val="881712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smtClean="0"/>
              <a:t>Nota al docente:</a:t>
            </a:r>
          </a:p>
          <a:p>
            <a:endParaRPr lang="es-CL" dirty="0" smtClean="0"/>
          </a:p>
          <a:p>
            <a:r>
              <a:rPr lang="es-CL" dirty="0" smtClean="0"/>
              <a:t>La unicidad también se representa en asociaciones.</a:t>
            </a:r>
          </a:p>
          <a:p>
            <a:r>
              <a:rPr lang="es-CL" dirty="0" smtClean="0"/>
              <a:t>Por ejemplo: en EMPLEADO puede estar asociado con otro en una relación de “esposo/esposa” o “padre/hijo”, pero no se pueden dar ambas para un mismo par de empleados.</a:t>
            </a:r>
          </a:p>
          <a:p>
            <a:endParaRPr lang="es-419" baseline="0" dirty="0" smtClean="0"/>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25</a:t>
            </a:fld>
            <a:endParaRPr lang="es-ES" dirty="0"/>
          </a:p>
        </p:txBody>
      </p:sp>
    </p:spTree>
    <p:extLst>
      <p:ext uri="{BB962C8B-B14F-4D97-AF65-F5344CB8AC3E}">
        <p14:creationId xmlns:p14="http://schemas.microsoft.com/office/powerpoint/2010/main" val="1849032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smtClean="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26</a:t>
            </a:fld>
            <a:endParaRPr lang="es-ES" dirty="0"/>
          </a:p>
        </p:txBody>
      </p:sp>
    </p:spTree>
    <p:extLst>
      <p:ext uri="{BB962C8B-B14F-4D97-AF65-F5344CB8AC3E}">
        <p14:creationId xmlns:p14="http://schemas.microsoft.com/office/powerpoint/2010/main" val="1733102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 docente:</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Una subclase no solo hereda las características o atributos de su superclase, sino que también puede tener atributos propios.</a:t>
            </a:r>
          </a:p>
          <a:p>
            <a:r>
              <a:rPr lang="es-CL" sz="1200" kern="1200" dirty="0" smtClean="0">
                <a:solidFill>
                  <a:schemeClr val="tx1"/>
                </a:solidFill>
                <a:effectLst/>
                <a:latin typeface="+mn-lt"/>
                <a:ea typeface="+mn-ea"/>
                <a:cs typeface="+mn-cs"/>
              </a:rPr>
              <a:t>Por ejemplo, para todos los clientes se requieren los atributos NOMBRE, DIRECCIÓN, FONO, pero para los clientes internacionales además se requieren los atributos CÓDIGO-POSTAL y PAÍS.</a:t>
            </a:r>
          </a:p>
          <a:p>
            <a:r>
              <a:rPr lang="es-CL" sz="1200" kern="1200" dirty="0" smtClean="0">
                <a:solidFill>
                  <a:schemeClr val="tx1"/>
                </a:solidFill>
                <a:effectLst/>
                <a:latin typeface="+mn-lt"/>
                <a:ea typeface="+mn-ea"/>
                <a:cs typeface="+mn-cs"/>
              </a:rPr>
              <a:t>Una manera frecuente de identificar subclases es asociarle un atributo para el cual la ocurrencia de una entidad tendrá un valor único (por ejemplo: agregar tipo de cliente como atributo de CLIENTE).</a:t>
            </a:r>
          </a:p>
          <a:p>
            <a:endParaRPr lang="es-CL" dirty="0" smtClean="0"/>
          </a:p>
          <a:p>
            <a:endParaRPr lang="es-CL" dirty="0" smtClean="0"/>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27</a:t>
            </a:fld>
            <a:endParaRPr lang="es-ES" dirty="0"/>
          </a:p>
        </p:txBody>
      </p:sp>
    </p:spTree>
    <p:extLst>
      <p:ext uri="{BB962C8B-B14F-4D97-AF65-F5344CB8AC3E}">
        <p14:creationId xmlns:p14="http://schemas.microsoft.com/office/powerpoint/2010/main" val="2557139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smtClean="0"/>
              <a:t>Nota al docente:</a:t>
            </a:r>
          </a:p>
          <a:p>
            <a:endParaRPr lang="es-CL" dirty="0" smtClean="0"/>
          </a:p>
          <a:p>
            <a:r>
              <a:rPr lang="es-CL" dirty="0" smtClean="0"/>
              <a:t>Es una colección de entidades diferentes pero relacionadas.</a:t>
            </a:r>
          </a:p>
          <a:p>
            <a:r>
              <a:rPr lang="es-CL" dirty="0" smtClean="0"/>
              <a:t>Una entidad agregada está</a:t>
            </a:r>
            <a:r>
              <a:rPr lang="es-CL" baseline="0" dirty="0" smtClean="0"/>
              <a:t> </a:t>
            </a:r>
            <a:r>
              <a:rPr lang="es-CL" dirty="0" smtClean="0"/>
              <a:t>compuesta de otras entidades, que pueden tener sus propios atributos.</a:t>
            </a:r>
          </a:p>
          <a:p>
            <a:endParaRPr lang="es-CL" dirty="0" smtClean="0"/>
          </a:p>
          <a:p>
            <a:r>
              <a:rPr lang="es-CL" dirty="0" smtClean="0"/>
              <a:t>Por lo tanto, podemos entender a la agregación como un tipo especial de relación en el que se modela una semántica del tipo “tiene” o “es parte de”, en la que una entidad represente una de mayor tamaño (el “todo”), compuesta de entidades más pequeñas (las “partes”).</a:t>
            </a:r>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28</a:t>
            </a:fld>
            <a:endParaRPr lang="es-ES" dirty="0"/>
          </a:p>
        </p:txBody>
      </p:sp>
    </p:spTree>
    <p:extLst>
      <p:ext uri="{BB962C8B-B14F-4D97-AF65-F5344CB8AC3E}">
        <p14:creationId xmlns:p14="http://schemas.microsoft.com/office/powerpoint/2010/main" val="3012220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29</a:t>
            </a:fld>
            <a:endParaRPr lang="es-ES" dirty="0"/>
          </a:p>
        </p:txBody>
      </p:sp>
    </p:spTree>
    <p:extLst>
      <p:ext uri="{BB962C8B-B14F-4D97-AF65-F5344CB8AC3E}">
        <p14:creationId xmlns:p14="http://schemas.microsoft.com/office/powerpoint/2010/main" val="572604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3</a:t>
            </a:fld>
            <a:endParaRPr lang="es-ES" dirty="0"/>
          </a:p>
        </p:txBody>
      </p:sp>
    </p:spTree>
    <p:extLst>
      <p:ext uri="{BB962C8B-B14F-4D97-AF65-F5344CB8AC3E}">
        <p14:creationId xmlns:p14="http://schemas.microsoft.com/office/powerpoint/2010/main" val="10190231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dirty="0" smtClean="0"/>
              <a:t>Nota</a:t>
            </a:r>
            <a:r>
              <a:rPr lang="es-CL" b="1" baseline="0" dirty="0" smtClean="0"/>
              <a:t> al docente: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smtClean="0"/>
              <a:t>Generar junto a sus estudiantes ideas fuerza respecto del </a:t>
            </a:r>
            <a:r>
              <a:rPr lang="es-CL" dirty="0" smtClean="0"/>
              <a:t>modelo de datos</a:t>
            </a:r>
            <a:r>
              <a:rPr lang="es-CL" baseline="0" dirty="0" smtClean="0"/>
              <a:t> y sus características, representación de los modelos de datos (independencia y dependencia) y semántica.</a:t>
            </a:r>
            <a:endParaRPr lang="es-CL" dirty="0" smtClean="0"/>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30</a:t>
            </a:fld>
            <a:endParaRPr lang="es-ES" dirty="0"/>
          </a:p>
        </p:txBody>
      </p:sp>
    </p:spTree>
    <p:extLst>
      <p:ext uri="{BB962C8B-B14F-4D97-AF65-F5344CB8AC3E}">
        <p14:creationId xmlns:p14="http://schemas.microsoft.com/office/powerpoint/2010/main" val="7949911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31</a:t>
            </a:fld>
            <a:endParaRPr lang="es-ES" dirty="0"/>
          </a:p>
        </p:txBody>
      </p:sp>
    </p:spTree>
    <p:extLst>
      <p:ext uri="{BB962C8B-B14F-4D97-AF65-F5344CB8AC3E}">
        <p14:creationId xmlns:p14="http://schemas.microsoft.com/office/powerpoint/2010/main" val="3914133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32</a:t>
            </a:fld>
            <a:endParaRPr lang="es-ES" dirty="0"/>
          </a:p>
        </p:txBody>
      </p:sp>
    </p:spTree>
    <p:extLst>
      <p:ext uri="{BB962C8B-B14F-4D97-AF65-F5344CB8AC3E}">
        <p14:creationId xmlns:p14="http://schemas.microsoft.com/office/powerpoint/2010/main" val="351330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b="1" dirty="0" smtClean="0"/>
              <a:t>Nota</a:t>
            </a:r>
            <a:r>
              <a:rPr lang="es-419" b="1" baseline="0" dirty="0" smtClean="0"/>
              <a:t> al docente: </a:t>
            </a:r>
            <a:endParaRPr lang="es-419" b="1" dirty="0" smtClean="0"/>
          </a:p>
          <a:p>
            <a:r>
              <a:rPr lang="es-419" dirty="0" smtClean="0"/>
              <a:t>Un</a:t>
            </a:r>
            <a:r>
              <a:rPr lang="es-419" baseline="0" dirty="0" smtClean="0"/>
              <a:t> modelo de datos representa exacta y completamente los datos requeridos en la organización y es fácil de comprender, entonces puede ser usado para desarrollar alguna aplicación o sistema de información. </a:t>
            </a:r>
          </a:p>
          <a:p>
            <a:r>
              <a:rPr lang="es-419" baseline="0" dirty="0" smtClean="0"/>
              <a:t>Es posible distinguir tres tipos de modelos o niveles de abstracción, tanto para el caso de los datos o cualquier otro tipo de elemento a representar.</a:t>
            </a:r>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4</a:t>
            </a:fld>
            <a:endParaRPr lang="es-ES" dirty="0"/>
          </a:p>
        </p:txBody>
      </p:sp>
    </p:spTree>
    <p:extLst>
      <p:ext uri="{BB962C8B-B14F-4D97-AF65-F5344CB8AC3E}">
        <p14:creationId xmlns:p14="http://schemas.microsoft.com/office/powerpoint/2010/main" val="3644315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5</a:t>
            </a:fld>
            <a:endParaRPr lang="es-ES" dirty="0"/>
          </a:p>
        </p:txBody>
      </p:sp>
    </p:spTree>
    <p:extLst>
      <p:ext uri="{BB962C8B-B14F-4D97-AF65-F5344CB8AC3E}">
        <p14:creationId xmlns:p14="http://schemas.microsoft.com/office/powerpoint/2010/main" val="319850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smtClean="0"/>
              <a:t>Nota al docente:</a:t>
            </a:r>
          </a:p>
          <a:p>
            <a:endParaRPr lang="es-CL" dirty="0" smtClean="0"/>
          </a:p>
          <a:p>
            <a:r>
              <a:rPr lang="es-CL" dirty="0" smtClean="0"/>
              <a:t>Modelo externo:</a:t>
            </a:r>
            <a:r>
              <a:rPr lang="es-CL" baseline="0" dirty="0" smtClean="0"/>
              <a:t> </a:t>
            </a:r>
            <a:r>
              <a:rPr lang="es-CL" sz="1200" kern="1200" baseline="0" dirty="0" smtClean="0">
                <a:solidFill>
                  <a:schemeClr val="tx1"/>
                </a:solidFill>
                <a:effectLst/>
                <a:latin typeface="+mn-lt"/>
                <a:ea typeface="+mn-ea"/>
                <a:cs typeface="+mn-cs"/>
              </a:rPr>
              <a:t>s</a:t>
            </a:r>
            <a:r>
              <a:rPr lang="es-CL" sz="1200" kern="1200" dirty="0" smtClean="0">
                <a:solidFill>
                  <a:schemeClr val="tx1"/>
                </a:solidFill>
                <a:effectLst/>
                <a:latin typeface="+mn-lt"/>
                <a:ea typeface="+mn-ea"/>
                <a:cs typeface="+mn-cs"/>
              </a:rPr>
              <a:t>e refiere a lo que el usuario visualiza de la realidad que se representa.</a:t>
            </a:r>
          </a:p>
          <a:p>
            <a:r>
              <a:rPr lang="es-CL" sz="1200" kern="1200" dirty="0" smtClean="0">
                <a:solidFill>
                  <a:schemeClr val="tx1"/>
                </a:solidFill>
                <a:effectLst/>
                <a:latin typeface="+mn-lt"/>
                <a:ea typeface="+mn-ea"/>
                <a:cs typeface="+mn-cs"/>
              </a:rPr>
              <a:t>Por ejemplo, en el caso de un avión.</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Un ingeniero de aeronáutica trabaja aspectos relacionados con el dibujo de las formas de las alas, elabora esquemas de los trenes de aterrizaje, maquetas de motor, etc.</a:t>
            </a:r>
            <a:r>
              <a:rPr lang="es-CL" sz="1200" kern="1200" baseline="0" dirty="0" smtClean="0">
                <a:solidFill>
                  <a:schemeClr val="tx1"/>
                </a:solidFill>
                <a:effectLst/>
                <a:latin typeface="+mn-lt"/>
                <a:ea typeface="+mn-ea"/>
                <a:cs typeface="+mn-cs"/>
              </a:rPr>
              <a:t> </a:t>
            </a:r>
            <a:r>
              <a:rPr lang="es-CL" sz="1200" kern="1200" dirty="0" smtClean="0">
                <a:solidFill>
                  <a:schemeClr val="tx1"/>
                </a:solidFill>
                <a:effectLst/>
                <a:latin typeface="+mn-lt"/>
                <a:ea typeface="+mn-ea"/>
                <a:cs typeface="+mn-cs"/>
              </a:rPr>
              <a:t>En cambio, un piloto se fija en el modelo incorporado para seguimiento de ruta, tipos de paneles de control, versión del GPS, etc.</a:t>
            </a:r>
          </a:p>
          <a:p>
            <a:endParaRPr lang="es-CL" sz="1200" kern="1200" dirty="0" smtClean="0">
              <a:solidFill>
                <a:schemeClr val="tx1"/>
              </a:solidFill>
              <a:effectLst/>
              <a:latin typeface="+mn-lt"/>
              <a:ea typeface="+mn-ea"/>
              <a:cs typeface="+mn-cs"/>
            </a:endParaRPr>
          </a:p>
          <a:p>
            <a:r>
              <a:rPr lang="es-CL" dirty="0" smtClean="0"/>
              <a:t>En este contexto, ¿qué debe hacer el diseñador de base de datos?</a:t>
            </a:r>
          </a:p>
          <a:p>
            <a:r>
              <a:rPr lang="es-CL" dirty="0" smtClean="0"/>
              <a:t>El diseñador de la base de datos debe capturar del usuario lo que este espera que la aplicación a construir le entregue (es decir, debe capturar los requerimientos de la información o vistas de usuario).</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200" kern="1200" dirty="0" smtClean="0">
                <a:solidFill>
                  <a:schemeClr val="tx1"/>
                </a:solidFill>
                <a:effectLst/>
                <a:latin typeface="+mn-lt"/>
                <a:ea typeface="+mn-ea"/>
                <a:cs typeface="+mn-cs"/>
              </a:rPr>
              <a:t>En definitiva,</a:t>
            </a:r>
            <a:r>
              <a:rPr lang="es-CL" sz="1200" kern="1200" baseline="0" dirty="0" smtClean="0">
                <a:solidFill>
                  <a:schemeClr val="tx1"/>
                </a:solidFill>
                <a:effectLst/>
                <a:latin typeface="+mn-lt"/>
                <a:ea typeface="+mn-ea"/>
                <a:cs typeface="+mn-cs"/>
              </a:rPr>
              <a:t> en este modelo el </a:t>
            </a:r>
            <a:r>
              <a:rPr lang="es-CL" sz="1200" kern="1200" dirty="0" smtClean="0">
                <a:solidFill>
                  <a:schemeClr val="tx1"/>
                </a:solidFill>
                <a:effectLst/>
                <a:latin typeface="+mn-lt"/>
                <a:ea typeface="+mn-ea"/>
                <a:cs typeface="+mn-cs"/>
              </a:rPr>
              <a:t>modelamiento de datos</a:t>
            </a:r>
            <a:r>
              <a:rPr lang="es-CL" sz="1200" kern="1200" baseline="0" dirty="0" smtClean="0">
                <a:solidFill>
                  <a:schemeClr val="tx1"/>
                </a:solidFill>
                <a:effectLst/>
                <a:latin typeface="+mn-lt"/>
                <a:ea typeface="+mn-ea"/>
                <a:cs typeface="+mn-cs"/>
              </a:rPr>
              <a:t> se realiza </a:t>
            </a:r>
            <a:r>
              <a:rPr lang="es-CL" sz="1200" kern="1200" dirty="0" smtClean="0">
                <a:solidFill>
                  <a:schemeClr val="tx1"/>
                </a:solidFill>
                <a:effectLst/>
                <a:latin typeface="+mn-lt"/>
                <a:ea typeface="+mn-ea"/>
                <a:cs typeface="+mn-cs"/>
              </a:rPr>
              <a:t>a través de los modelos externos que los usuarios explicitan en sus requerimientos al analista.</a:t>
            </a:r>
            <a:r>
              <a:rPr lang="es-CL" sz="1200" kern="1200" baseline="0" dirty="0" smtClean="0">
                <a:solidFill>
                  <a:schemeClr val="tx1"/>
                </a:solidFill>
                <a:effectLst/>
                <a:latin typeface="+mn-lt"/>
                <a:ea typeface="+mn-ea"/>
                <a:cs typeface="+mn-cs"/>
              </a:rPr>
              <a:t> </a:t>
            </a:r>
            <a:endParaRPr lang="es-CL" dirty="0" smtClean="0"/>
          </a:p>
          <a:p>
            <a:endParaRPr lang="es-CL" sz="1200" kern="1200" dirty="0" smtClean="0">
              <a:solidFill>
                <a:schemeClr val="tx1"/>
              </a:solidFill>
              <a:effectLst/>
              <a:latin typeface="+mn-lt"/>
              <a:ea typeface="+mn-ea"/>
              <a:cs typeface="+mn-cs"/>
            </a:endParaRP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¿En definitiva?</a:t>
            </a:r>
          </a:p>
          <a:p>
            <a:pPr marL="171450" indent="-171450">
              <a:buFont typeface="Arial" panose="020B0604020202020204" pitchFamily="34" charset="0"/>
              <a:buChar char="•"/>
            </a:pPr>
            <a:r>
              <a:rPr lang="es-CL" sz="1200" kern="1200" dirty="0" smtClean="0">
                <a:solidFill>
                  <a:schemeClr val="tx1"/>
                </a:solidFill>
                <a:effectLst/>
                <a:latin typeface="+mn-lt"/>
                <a:ea typeface="+mn-ea"/>
                <a:cs typeface="+mn-cs"/>
              </a:rPr>
              <a:t>Son modelos independientes de la tecnología. </a:t>
            </a:r>
          </a:p>
          <a:p>
            <a:pPr marL="171450" indent="-171450">
              <a:buFont typeface="Arial" panose="020B0604020202020204" pitchFamily="34" charset="0"/>
              <a:buChar char="•"/>
            </a:pPr>
            <a:r>
              <a:rPr lang="es-CL" sz="1200" kern="1200" dirty="0" smtClean="0">
                <a:solidFill>
                  <a:schemeClr val="tx1"/>
                </a:solidFill>
                <a:effectLst/>
                <a:latin typeface="+mn-lt"/>
                <a:ea typeface="+mn-ea"/>
                <a:cs typeface="+mn-cs"/>
              </a:rPr>
              <a:t>Se les denomina</a:t>
            </a:r>
            <a:r>
              <a:rPr lang="es-CL" sz="1200" kern="1200" baseline="0" dirty="0" smtClean="0">
                <a:solidFill>
                  <a:schemeClr val="tx1"/>
                </a:solidFill>
                <a:effectLst/>
                <a:latin typeface="+mn-lt"/>
                <a:ea typeface="+mn-ea"/>
                <a:cs typeface="+mn-cs"/>
              </a:rPr>
              <a:t> </a:t>
            </a:r>
            <a:r>
              <a:rPr lang="es-CL" sz="1200" kern="1200" dirty="0" smtClean="0">
                <a:solidFill>
                  <a:schemeClr val="tx1"/>
                </a:solidFill>
                <a:effectLst/>
                <a:latin typeface="+mn-lt"/>
                <a:ea typeface="+mn-ea"/>
                <a:cs typeface="+mn-cs"/>
              </a:rPr>
              <a:t>también vistas de usuarios.</a:t>
            </a:r>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6</a:t>
            </a:fld>
            <a:endParaRPr lang="es-ES" dirty="0"/>
          </a:p>
        </p:txBody>
      </p:sp>
    </p:spTree>
    <p:extLst>
      <p:ext uri="{BB962C8B-B14F-4D97-AF65-F5344CB8AC3E}">
        <p14:creationId xmlns:p14="http://schemas.microsoft.com/office/powerpoint/2010/main" val="4220684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 docente:</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Para entender cómo funciona</a:t>
            </a:r>
            <a:r>
              <a:rPr lang="es-CL" sz="1200" kern="1200" baseline="0" dirty="0" smtClean="0">
                <a:solidFill>
                  <a:schemeClr val="tx1"/>
                </a:solidFill>
                <a:effectLst/>
                <a:latin typeface="+mn-lt"/>
                <a:ea typeface="+mn-ea"/>
                <a:cs typeface="+mn-cs"/>
              </a:rPr>
              <a:t> este y los otros modelos, revisaremos un e</a:t>
            </a:r>
            <a:r>
              <a:rPr lang="es-CL" sz="1200" kern="1200" dirty="0" smtClean="0">
                <a:solidFill>
                  <a:schemeClr val="tx1"/>
                </a:solidFill>
                <a:effectLst/>
                <a:latin typeface="+mn-lt"/>
                <a:ea typeface="+mn-ea"/>
                <a:cs typeface="+mn-cs"/>
              </a:rPr>
              <a:t>jemplo de un arquitecto</a:t>
            </a:r>
            <a:r>
              <a:rPr lang="es-CL" sz="1200" kern="1200" baseline="0" dirty="0" smtClean="0">
                <a:solidFill>
                  <a:schemeClr val="tx1"/>
                </a:solidFill>
                <a:effectLst/>
                <a:latin typeface="+mn-lt"/>
                <a:ea typeface="+mn-ea"/>
                <a:cs typeface="+mn-cs"/>
              </a:rPr>
              <a:t> y un diseñador de base de datos respecto de la construcción de una casa. </a:t>
            </a:r>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En primer lugar, el arquitecto tiene que capturar de su cliente las características que debe tener la casa por él deseada (cocina, comedor, living, etc.).</a:t>
            </a:r>
          </a:p>
          <a:p>
            <a:r>
              <a:rPr lang="es-CL" sz="1200" kern="1200" dirty="0" smtClean="0">
                <a:solidFill>
                  <a:schemeClr val="tx1"/>
                </a:solidFill>
                <a:effectLst/>
                <a:latin typeface="+mn-lt"/>
                <a:ea typeface="+mn-ea"/>
                <a:cs typeface="+mn-cs"/>
              </a:rPr>
              <a:t>El diseñador de la base de datos debe capturar del usuario lo que este espera que la aplicación a construir le entregue (es decir, debe capturar los requerimientos de información o vistas de usuarios).</a:t>
            </a:r>
            <a:endParaRPr lang="es-CL"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7</a:t>
            </a:fld>
            <a:endParaRPr lang="es-ES" dirty="0"/>
          </a:p>
        </p:txBody>
      </p:sp>
    </p:spTree>
    <p:extLst>
      <p:ext uri="{BB962C8B-B14F-4D97-AF65-F5344CB8AC3E}">
        <p14:creationId xmlns:p14="http://schemas.microsoft.com/office/powerpoint/2010/main" val="3659449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b="1" dirty="0" smtClean="0"/>
              <a:t>Nota al docente:</a:t>
            </a:r>
          </a:p>
          <a:p>
            <a:endParaRPr lang="es-419" dirty="0" smtClean="0"/>
          </a:p>
          <a:p>
            <a:r>
              <a:rPr lang="es-419" dirty="0" smtClean="0"/>
              <a:t>Consolida la</a:t>
            </a:r>
            <a:r>
              <a:rPr lang="es-419" baseline="0" dirty="0" smtClean="0"/>
              <a:t>s visiones de las distintas personas involucradas en la realidad a representar.</a:t>
            </a:r>
          </a:p>
          <a:p>
            <a:r>
              <a:rPr lang="es-419" baseline="0" dirty="0" smtClean="0"/>
              <a:t>En el caso de un modelo de datos, esta consolidación permite chequear las consistencias (es decir, todos los usuarios deben referirse al mismo ítem de datos con el mismo nombre) y validar que todos los datos y asociaciones hayan sido identificados. </a:t>
            </a:r>
          </a:p>
          <a:p>
            <a:r>
              <a:rPr lang="es-419" baseline="0" dirty="0" smtClean="0"/>
              <a:t>En este modelo se debe capturar la semántica de los datos e información sobre el uso y mantención de ellos. En este sentido, es posible plantear que este tipo de modelos se orienta a la descripción de estructuras de datos y restricciones de integridad, los cuales son usados fundamentalmente en la etapa de análisis del problema datos (se orientan a representar los elementos que intervienen en ese problema y sus relaciones). </a:t>
            </a:r>
          </a:p>
          <a:p>
            <a:r>
              <a:rPr lang="es-419" baseline="0" dirty="0" smtClean="0"/>
              <a:t>El ejemplo más típico es el Modelo de Entidad-Relación (MER).</a:t>
            </a:r>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8</a:t>
            </a:fld>
            <a:endParaRPr lang="es-ES" dirty="0"/>
          </a:p>
        </p:txBody>
      </p:sp>
    </p:spTree>
    <p:extLst>
      <p:ext uri="{BB962C8B-B14F-4D97-AF65-F5344CB8AC3E}">
        <p14:creationId xmlns:p14="http://schemas.microsoft.com/office/powerpoint/2010/main" val="1155890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a:t>
            </a:r>
            <a:r>
              <a:rPr lang="es-CL" sz="1200" b="1" kern="1200" baseline="0" dirty="0" smtClean="0">
                <a:solidFill>
                  <a:schemeClr val="tx1"/>
                </a:solidFill>
                <a:effectLst/>
                <a:latin typeface="+mn-lt"/>
                <a:ea typeface="+mn-ea"/>
                <a:cs typeface="+mn-cs"/>
              </a:rPr>
              <a:t> al docente:</a:t>
            </a:r>
          </a:p>
          <a:p>
            <a:r>
              <a:rPr lang="es-CL" sz="1200" kern="1200" baseline="0" dirty="0" smtClean="0">
                <a:solidFill>
                  <a:schemeClr val="tx1"/>
                </a:solidFill>
                <a:effectLst/>
                <a:latin typeface="+mn-lt"/>
                <a:ea typeface="+mn-ea"/>
                <a:cs typeface="+mn-cs"/>
              </a:rPr>
              <a:t>Para entender mejor cómo funciona, sigamos revisando el ejemplo del arquitecto y el diseñador de base de datos. </a:t>
            </a:r>
          </a:p>
          <a:p>
            <a:endParaRPr lang="es-CL"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9</a:t>
            </a:fld>
            <a:endParaRPr lang="es-ES" dirty="0"/>
          </a:p>
        </p:txBody>
      </p:sp>
    </p:spTree>
    <p:extLst>
      <p:ext uri="{BB962C8B-B14F-4D97-AF65-F5344CB8AC3E}">
        <p14:creationId xmlns:p14="http://schemas.microsoft.com/office/powerpoint/2010/main" val="18179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008068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47689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6640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311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676886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98860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6803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856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92424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7983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128628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80547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pic>
        <p:nvPicPr>
          <p:cNvPr id="6" name="Imagen 5"/>
          <p:cNvPicPr/>
          <p:nvPr/>
        </p:nvPicPr>
        <p:blipFill>
          <a:blip r:embed="rId4" cstate="print">
            <a:extLst>
              <a:ext uri="{28A0092B-C50C-407E-A947-70E740481C1C}">
                <a14:useLocalDpi xmlns:a14="http://schemas.microsoft.com/office/drawing/2010/main" val="0"/>
              </a:ext>
            </a:extLst>
          </a:blip>
          <a:stretch>
            <a:fillRect/>
          </a:stretch>
        </p:blipFill>
        <p:spPr>
          <a:xfrm>
            <a:off x="168955" y="5319350"/>
            <a:ext cx="7430135" cy="1374775"/>
          </a:xfrm>
          <a:prstGeom prst="rect">
            <a:avLst/>
          </a:prstGeom>
        </p:spPr>
      </p:pic>
      <p:sp>
        <p:nvSpPr>
          <p:cNvPr id="3" name="Marcador de contenido 2"/>
          <p:cNvSpPr>
            <a:spLocks noGrp="1"/>
          </p:cNvSpPr>
          <p:nvPr>
            <p:ph idx="1"/>
          </p:nvPr>
        </p:nvSpPr>
        <p:spPr>
          <a:xfrm>
            <a:off x="168954" y="5171605"/>
            <a:ext cx="3115235" cy="322728"/>
          </a:xfrm>
        </p:spPr>
        <p:txBody>
          <a:bodyPr>
            <a:normAutofit fontScale="92500" lnSpcReduction="20000"/>
          </a:bodyPr>
          <a:lstStyle/>
          <a:p>
            <a:pPr marL="0" indent="0">
              <a:buNone/>
            </a:pPr>
            <a:r>
              <a:rPr lang="es-419" sz="2000" dirty="0" smtClean="0">
                <a:solidFill>
                  <a:schemeClr val="bg1"/>
                </a:solidFill>
              </a:rPr>
              <a:t>Unidad </a:t>
            </a:r>
            <a:r>
              <a:rPr lang="es-419" sz="2000" dirty="0">
                <a:solidFill>
                  <a:schemeClr val="bg1"/>
                </a:solidFill>
              </a:rPr>
              <a:t>2: Modelo de datos </a:t>
            </a:r>
            <a:endParaRPr lang="es-419" sz="2000" dirty="0" smtClean="0">
              <a:solidFill>
                <a:schemeClr val="bg1"/>
              </a:solidFill>
            </a:endParaRPr>
          </a:p>
        </p:txBody>
      </p:sp>
      <p:sp>
        <p:nvSpPr>
          <p:cNvPr id="7" name="CuadroTexto 6"/>
          <p:cNvSpPr txBox="1"/>
          <p:nvPr/>
        </p:nvSpPr>
        <p:spPr>
          <a:xfrm>
            <a:off x="168954" y="4279053"/>
            <a:ext cx="11581767" cy="892552"/>
          </a:xfrm>
          <a:prstGeom prst="rect">
            <a:avLst/>
          </a:prstGeom>
          <a:noFill/>
        </p:spPr>
        <p:txBody>
          <a:bodyPr wrap="square" rtlCol="0">
            <a:spAutoFit/>
          </a:bodyPr>
          <a:lstStyle/>
          <a:p>
            <a:r>
              <a:rPr lang="es-CL" sz="3200" b="1" dirty="0" smtClean="0">
                <a:solidFill>
                  <a:schemeClr val="bg1"/>
                </a:solidFill>
                <a:latin typeface="Myriad pro" panose="020B0503030403020204" pitchFamily="34" charset="0"/>
              </a:rPr>
              <a:t>Fundamentos de </a:t>
            </a:r>
            <a:r>
              <a:rPr lang="es-CL" sz="3200" b="1" dirty="0" smtClean="0">
                <a:solidFill>
                  <a:schemeClr val="bg1"/>
                </a:solidFill>
                <a:latin typeface="Myriad pro" panose="020B0503030403020204" pitchFamily="34" charset="0"/>
              </a:rPr>
              <a:t>base </a:t>
            </a:r>
            <a:r>
              <a:rPr lang="es-CL" sz="3200" b="1" dirty="0" smtClean="0">
                <a:solidFill>
                  <a:schemeClr val="bg1"/>
                </a:solidFill>
                <a:latin typeface="Myriad pro" panose="020B0503030403020204" pitchFamily="34" charset="0"/>
              </a:rPr>
              <a:t>de datos</a:t>
            </a:r>
            <a:endParaRPr lang="es-ES_tradnl" sz="3200" b="1" dirty="0" smtClean="0">
              <a:solidFill>
                <a:schemeClr val="bg1"/>
              </a:solidFill>
              <a:latin typeface="Myriad pro" panose="020B0503030403020204" pitchFamily="34" charset="0"/>
            </a:endParaRPr>
          </a:p>
          <a:p>
            <a:r>
              <a:rPr lang="es-CL" sz="2000" dirty="0" smtClean="0">
                <a:solidFill>
                  <a:schemeClr val="bg1"/>
                </a:solidFill>
                <a:latin typeface="Myriad pro" panose="020B0503030403020204" pitchFamily="34" charset="0"/>
              </a:rPr>
              <a:t>Características </a:t>
            </a:r>
            <a:r>
              <a:rPr lang="es-CL" sz="2000" dirty="0" smtClean="0">
                <a:solidFill>
                  <a:schemeClr val="bg1"/>
                </a:solidFill>
                <a:latin typeface="Myriad pro" panose="020B0503030403020204" pitchFamily="34" charset="0"/>
              </a:rPr>
              <a:t>especiales de los datos al construir un modelo de datos</a:t>
            </a:r>
            <a:endParaRPr lang="es-CL" sz="1400" dirty="0">
              <a:solidFill>
                <a:schemeClr val="bg1"/>
              </a:solidFill>
              <a:latin typeface="Myriad pro" panose="020B0503030403020204" pitchFamily="34" charset="0"/>
            </a:endParaRPr>
          </a:p>
        </p:txBody>
      </p:sp>
      <p:pic>
        <p:nvPicPr>
          <p:cNvPr id="8" name="Imagen 7"/>
          <p:cNvPicPr/>
          <p:nvPr/>
        </p:nvPicPr>
        <p:blipFill>
          <a:blip r:embed="rId5" cstate="print">
            <a:extLst>
              <a:ext uri="{28A0092B-C50C-407E-A947-70E740481C1C}">
                <a14:useLocalDpi xmlns:a14="http://schemas.microsoft.com/office/drawing/2010/main" val="0"/>
              </a:ext>
            </a:extLst>
          </a:blip>
          <a:stretch>
            <a:fillRect/>
          </a:stretch>
        </p:blipFill>
        <p:spPr>
          <a:xfrm>
            <a:off x="5018088" y="0"/>
            <a:ext cx="2155825" cy="1022350"/>
          </a:xfrm>
          <a:prstGeom prst="rect">
            <a:avLst/>
          </a:prstGeom>
        </p:spPr>
      </p:pic>
      <p:pic>
        <p:nvPicPr>
          <p:cNvPr id="9" name="Imagen 8"/>
          <p:cNvPicPr/>
          <p:nvPr/>
        </p:nvPicPr>
        <p:blipFill>
          <a:blip r:embed="rId4" cstate="print">
            <a:extLst>
              <a:ext uri="{28A0092B-C50C-407E-A947-70E740481C1C}">
                <a14:useLocalDpi xmlns:a14="http://schemas.microsoft.com/office/drawing/2010/main" val="0"/>
              </a:ext>
            </a:extLst>
          </a:blip>
          <a:stretch>
            <a:fillRect/>
          </a:stretch>
        </p:blipFill>
        <p:spPr>
          <a:xfrm>
            <a:off x="7105333" y="5319350"/>
            <a:ext cx="7430135" cy="1374775"/>
          </a:xfrm>
          <a:prstGeom prst="rect">
            <a:avLst/>
          </a:prstGeom>
        </p:spPr>
      </p:pic>
    </p:spTree>
    <p:extLst>
      <p:ext uri="{BB962C8B-B14F-4D97-AF65-F5344CB8AC3E}">
        <p14:creationId xmlns:p14="http://schemas.microsoft.com/office/powerpoint/2010/main" val="2702042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0" name="9 Rectángulo"/>
          <p:cNvSpPr/>
          <p:nvPr/>
        </p:nvSpPr>
        <p:spPr>
          <a:xfrm>
            <a:off x="6864196" y="2918751"/>
            <a:ext cx="3992880" cy="1525569"/>
          </a:xfrm>
          <a:prstGeom prst="rect">
            <a:avLst/>
          </a:prstGeom>
          <a:solidFill>
            <a:srgbClr val="4494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2" name="11 CuadroTexto"/>
          <p:cNvSpPr txBox="1"/>
          <p:nvPr/>
        </p:nvSpPr>
        <p:spPr>
          <a:xfrm>
            <a:off x="7031836" y="3101631"/>
            <a:ext cx="3825240" cy="1015663"/>
          </a:xfrm>
          <a:prstGeom prst="rect">
            <a:avLst/>
          </a:prstGeom>
          <a:noFill/>
        </p:spPr>
        <p:txBody>
          <a:bodyPr wrap="square" rtlCol="0">
            <a:spAutoFit/>
          </a:bodyPr>
          <a:lstStyle/>
          <a:p>
            <a:r>
              <a:rPr lang="es-CL" sz="2000" i="1" dirty="0" smtClean="0">
                <a:solidFill>
                  <a:schemeClr val="bg1"/>
                </a:solidFill>
              </a:rPr>
              <a:t>Es un modelo de fabricación que muestra en forma abstracta cada parte en el lugar en que debe ir.</a:t>
            </a:r>
          </a:p>
        </p:txBody>
      </p:sp>
      <p:sp>
        <p:nvSpPr>
          <p:cNvPr id="13" name="7 Rectángulo redondeado"/>
          <p:cNvSpPr/>
          <p:nvPr/>
        </p:nvSpPr>
        <p:spPr>
          <a:xfrm>
            <a:off x="739588" y="3211287"/>
            <a:ext cx="3204884" cy="1091772"/>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5" name="10 CuadroTexto"/>
          <p:cNvSpPr txBox="1"/>
          <p:nvPr/>
        </p:nvSpPr>
        <p:spPr>
          <a:xfrm>
            <a:off x="935953" y="3526340"/>
            <a:ext cx="2812153" cy="461665"/>
          </a:xfrm>
          <a:prstGeom prst="rect">
            <a:avLst/>
          </a:prstGeom>
          <a:noFill/>
          <a:ln>
            <a:noFill/>
          </a:ln>
        </p:spPr>
        <p:txBody>
          <a:bodyPr wrap="square" rtlCol="0">
            <a:spAutoFit/>
          </a:bodyPr>
          <a:lstStyle/>
          <a:p>
            <a:r>
              <a:rPr lang="es-CL" sz="2400" b="1" i="1" dirty="0" smtClean="0"/>
              <a:t>c</a:t>
            </a:r>
            <a:r>
              <a:rPr lang="es-CL" sz="2400" i="1" dirty="0" smtClean="0"/>
              <a:t>.  Modelo interno</a:t>
            </a:r>
            <a:endParaRPr lang="es-CL" sz="2400" i="1" dirty="0"/>
          </a:p>
        </p:txBody>
      </p:sp>
      <p:sp>
        <p:nvSpPr>
          <p:cNvPr id="16" name="CuadroTexto 15"/>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1. Modelo de datos</a:t>
            </a:r>
            <a:endParaRPr lang="es-CL" sz="2400" b="1" dirty="0">
              <a:solidFill>
                <a:srgbClr val="4AA2A0"/>
              </a:solidFill>
            </a:endParaRPr>
          </a:p>
        </p:txBody>
      </p:sp>
      <p:sp>
        <p:nvSpPr>
          <p:cNvPr id="17" name="Rectángulo 16"/>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8" name="12 CuadroTexto"/>
          <p:cNvSpPr txBox="1"/>
          <p:nvPr/>
        </p:nvSpPr>
        <p:spPr>
          <a:xfrm>
            <a:off x="4519517" y="3086243"/>
            <a:ext cx="1859280" cy="523220"/>
          </a:xfrm>
          <a:prstGeom prst="rect">
            <a:avLst/>
          </a:prstGeom>
          <a:noFill/>
        </p:spPr>
        <p:txBody>
          <a:bodyPr wrap="square" rtlCol="0">
            <a:spAutoFit/>
          </a:bodyPr>
          <a:lstStyle/>
          <a:p>
            <a:r>
              <a:rPr lang="es-CL" sz="2800" b="1" i="1" dirty="0" smtClean="0"/>
              <a:t>¿Qué es?</a:t>
            </a:r>
            <a:endParaRPr lang="es-CL" sz="2800" b="1" i="1" dirty="0"/>
          </a:p>
        </p:txBody>
      </p:sp>
      <p:cxnSp>
        <p:nvCxnSpPr>
          <p:cNvPr id="19" name="17 Conector recto de flecha"/>
          <p:cNvCxnSpPr/>
          <p:nvPr/>
        </p:nvCxnSpPr>
        <p:spPr>
          <a:xfrm>
            <a:off x="4177514" y="3673064"/>
            <a:ext cx="245364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 name="15 Rectángulo"/>
          <p:cNvSpPr/>
          <p:nvPr/>
        </p:nvSpPr>
        <p:spPr>
          <a:xfrm>
            <a:off x="6991496" y="2779151"/>
            <a:ext cx="4021606" cy="1527502"/>
          </a:xfrm>
          <a:prstGeom prst="rect">
            <a:avLst/>
          </a:prstGeom>
          <a:noFill/>
          <a:ln>
            <a:solidFill>
              <a:srgbClr val="44949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630466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pic>
        <p:nvPicPr>
          <p:cNvPr id="15361"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090620" y="2745401"/>
            <a:ext cx="1451874" cy="1223488"/>
          </a:xfrm>
          <a:prstGeom prst="rect">
            <a:avLst/>
          </a:prstGeom>
          <a:noFill/>
          <a:ln w="9525">
            <a:noFill/>
            <a:miter lim="800000"/>
            <a:headEnd/>
            <a:tailEnd/>
          </a:ln>
          <a:effectLst/>
        </p:spPr>
      </p:pic>
      <p:sp>
        <p:nvSpPr>
          <p:cNvPr id="25" name="24 CuadroTexto"/>
          <p:cNvSpPr txBox="1"/>
          <p:nvPr/>
        </p:nvSpPr>
        <p:spPr>
          <a:xfrm>
            <a:off x="533400" y="4488418"/>
            <a:ext cx="8343900" cy="369332"/>
          </a:xfrm>
          <a:prstGeom prst="rect">
            <a:avLst/>
          </a:prstGeom>
          <a:noFill/>
        </p:spPr>
        <p:txBody>
          <a:bodyPr wrap="square" rtlCol="0">
            <a:spAutoFit/>
          </a:bodyPr>
          <a:lstStyle/>
          <a:p>
            <a:r>
              <a:rPr lang="es-CL" i="1" dirty="0" smtClean="0">
                <a:solidFill>
                  <a:schemeClr val="tx2"/>
                </a:solidFill>
              </a:rPr>
              <a:t>El diseñador de la base de datos traduce su modelo a uno procesable en un DBMS.</a:t>
            </a:r>
            <a:endParaRPr lang="es-CL" i="1" dirty="0">
              <a:solidFill>
                <a:schemeClr val="tx2"/>
              </a:solidFill>
            </a:endParaRPr>
          </a:p>
        </p:txBody>
      </p:sp>
      <p:sp>
        <p:nvSpPr>
          <p:cNvPr id="26" name="11 CuadroTexto"/>
          <p:cNvSpPr txBox="1"/>
          <p:nvPr/>
        </p:nvSpPr>
        <p:spPr>
          <a:xfrm>
            <a:off x="5111591" y="2048708"/>
            <a:ext cx="5214937" cy="369332"/>
          </a:xfrm>
          <a:prstGeom prst="rect">
            <a:avLst/>
          </a:prstGeom>
          <a:noFill/>
        </p:spPr>
        <p:txBody>
          <a:bodyPr wrap="square" rtlCol="0">
            <a:spAutoFit/>
          </a:bodyPr>
          <a:lstStyle/>
          <a:p>
            <a:r>
              <a:rPr lang="es-CL" b="1" i="1" dirty="0" smtClean="0">
                <a:solidFill>
                  <a:schemeClr val="tx2"/>
                </a:solidFill>
              </a:rPr>
              <a:t>Ejemplo: Construcción de una casa (parte 3)</a:t>
            </a:r>
            <a:endParaRPr lang="es-CL" b="1" i="1" dirty="0">
              <a:solidFill>
                <a:schemeClr val="tx2"/>
              </a:solidFill>
            </a:endParaRPr>
          </a:p>
        </p:txBody>
      </p:sp>
      <p:pic>
        <p:nvPicPr>
          <p:cNvPr id="27" name="Picture 1"/>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801" y="2643458"/>
            <a:ext cx="1667663" cy="1723459"/>
          </a:xfrm>
          <a:prstGeom prst="rect">
            <a:avLst/>
          </a:prstGeom>
          <a:noFill/>
          <a:ln w="9525">
            <a:noFill/>
            <a:miter lim="800000"/>
            <a:headEnd/>
            <a:tailEnd/>
          </a:ln>
          <a:effectLst/>
        </p:spPr>
      </p:pic>
      <p:pic>
        <p:nvPicPr>
          <p:cNvPr id="28" name="Imagen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77801" y="5100752"/>
            <a:ext cx="1713682" cy="1373450"/>
          </a:xfrm>
          <a:prstGeom prst="rect">
            <a:avLst/>
          </a:prstGeom>
        </p:spPr>
      </p:pic>
      <p:sp>
        <p:nvSpPr>
          <p:cNvPr id="29" name="7 Rectángulo redondeado"/>
          <p:cNvSpPr/>
          <p:nvPr/>
        </p:nvSpPr>
        <p:spPr>
          <a:xfrm>
            <a:off x="533400" y="1597809"/>
            <a:ext cx="3204884" cy="945082"/>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10 CuadroTexto"/>
          <p:cNvSpPr txBox="1"/>
          <p:nvPr/>
        </p:nvSpPr>
        <p:spPr>
          <a:xfrm>
            <a:off x="729766" y="1841709"/>
            <a:ext cx="2812153" cy="461665"/>
          </a:xfrm>
          <a:prstGeom prst="rect">
            <a:avLst/>
          </a:prstGeom>
          <a:noFill/>
          <a:ln>
            <a:noFill/>
          </a:ln>
        </p:spPr>
        <p:txBody>
          <a:bodyPr wrap="square" rtlCol="0">
            <a:spAutoFit/>
          </a:bodyPr>
          <a:lstStyle/>
          <a:p>
            <a:r>
              <a:rPr lang="es-CL" sz="2400" b="1" i="1" dirty="0" smtClean="0"/>
              <a:t>c</a:t>
            </a:r>
            <a:r>
              <a:rPr lang="es-CL" sz="2400" i="1" dirty="0" smtClean="0"/>
              <a:t>.  Modelo interno</a:t>
            </a:r>
            <a:endParaRPr lang="es-CL" sz="2400" i="1" dirty="0"/>
          </a:p>
        </p:txBody>
      </p:sp>
      <p:pic>
        <p:nvPicPr>
          <p:cNvPr id="31"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825586" y="2689238"/>
            <a:ext cx="1473156" cy="1308277"/>
          </a:xfrm>
          <a:prstGeom prst="rect">
            <a:avLst/>
          </a:prstGeom>
          <a:noFill/>
          <a:ln w="9525">
            <a:noFill/>
            <a:miter lim="800000"/>
            <a:headEnd/>
            <a:tailEnd/>
          </a:ln>
          <a:effectLst/>
        </p:spPr>
      </p:pic>
      <p:sp>
        <p:nvSpPr>
          <p:cNvPr id="32" name="Cheurón 31"/>
          <p:cNvSpPr/>
          <p:nvPr/>
        </p:nvSpPr>
        <p:spPr>
          <a:xfrm>
            <a:off x="4319583" y="3229251"/>
            <a:ext cx="385767" cy="385767"/>
          </a:xfrm>
          <a:prstGeom prst="chevron">
            <a:avLst/>
          </a:prstGeom>
          <a:solidFill>
            <a:srgbClr val="4AA2A0"/>
          </a:solidFill>
          <a:ln>
            <a:solidFill>
              <a:srgbClr val="4A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33" name="Cheurón 32"/>
          <p:cNvSpPr/>
          <p:nvPr/>
        </p:nvSpPr>
        <p:spPr>
          <a:xfrm>
            <a:off x="4319583" y="5629273"/>
            <a:ext cx="385767" cy="385767"/>
          </a:xfrm>
          <a:prstGeom prst="chevron">
            <a:avLst/>
          </a:prstGeom>
          <a:solidFill>
            <a:srgbClr val="4AA2A0"/>
          </a:solidFill>
          <a:ln>
            <a:solidFill>
              <a:srgbClr val="4A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pic>
        <p:nvPicPr>
          <p:cNvPr id="34" name="Picture 4"/>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018074" y="5186250"/>
            <a:ext cx="1459749" cy="1337318"/>
          </a:xfrm>
          <a:prstGeom prst="rect">
            <a:avLst/>
          </a:prstGeom>
          <a:noFill/>
          <a:ln w="9525">
            <a:noFill/>
            <a:miter lim="800000"/>
            <a:headEnd/>
            <a:tailEnd/>
          </a:ln>
          <a:effectLst/>
        </p:spPr>
      </p:pic>
      <p:sp>
        <p:nvSpPr>
          <p:cNvPr id="35" name="Cheurón 34"/>
          <p:cNvSpPr/>
          <p:nvPr/>
        </p:nvSpPr>
        <p:spPr>
          <a:xfrm>
            <a:off x="8098624" y="3229251"/>
            <a:ext cx="385767" cy="385767"/>
          </a:xfrm>
          <a:prstGeom prst="chevron">
            <a:avLst/>
          </a:prstGeom>
          <a:solidFill>
            <a:srgbClr val="4AA2A0"/>
          </a:solidFill>
          <a:ln>
            <a:solidFill>
              <a:srgbClr val="4A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36" name="Cheurón 35"/>
          <p:cNvSpPr/>
          <p:nvPr/>
        </p:nvSpPr>
        <p:spPr>
          <a:xfrm>
            <a:off x="8098624" y="5629273"/>
            <a:ext cx="385767" cy="385767"/>
          </a:xfrm>
          <a:prstGeom prst="chevron">
            <a:avLst/>
          </a:prstGeom>
          <a:solidFill>
            <a:srgbClr val="4AA2A0"/>
          </a:solidFill>
          <a:ln>
            <a:solidFill>
              <a:srgbClr val="4A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pic>
        <p:nvPicPr>
          <p:cNvPr id="37" name="Picture 4"/>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5825586" y="5274382"/>
            <a:ext cx="1421485" cy="1337319"/>
          </a:xfrm>
          <a:prstGeom prst="rect">
            <a:avLst/>
          </a:prstGeom>
          <a:noFill/>
          <a:ln w="9525">
            <a:noFill/>
            <a:miter lim="800000"/>
            <a:headEnd/>
            <a:tailEnd/>
          </a:ln>
          <a:effectLst/>
        </p:spPr>
      </p:pic>
      <p:sp>
        <p:nvSpPr>
          <p:cNvPr id="38" name="CuadroTexto 37"/>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1. Modelo de datos</a:t>
            </a:r>
            <a:endParaRPr lang="es-CL" sz="2400" b="1" dirty="0">
              <a:solidFill>
                <a:srgbClr val="4AA2A0"/>
              </a:solidFill>
            </a:endParaRPr>
          </a:p>
        </p:txBody>
      </p:sp>
      <p:sp>
        <p:nvSpPr>
          <p:cNvPr id="39" name="Rectángulo 38"/>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617055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4 Rectángulo"/>
          <p:cNvSpPr/>
          <p:nvPr/>
        </p:nvSpPr>
        <p:spPr>
          <a:xfrm>
            <a:off x="7711608" y="3746607"/>
            <a:ext cx="3169584" cy="1489965"/>
          </a:xfrm>
          <a:prstGeom prst="rect">
            <a:avLst/>
          </a:prstGeom>
          <a:noFill/>
          <a:ln>
            <a:solidFill>
              <a:schemeClr val="accent6">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9" name="4 Rectángulo"/>
          <p:cNvSpPr/>
          <p:nvPr/>
        </p:nvSpPr>
        <p:spPr>
          <a:xfrm>
            <a:off x="1192866" y="3760054"/>
            <a:ext cx="3169584" cy="1650146"/>
          </a:xfrm>
          <a:prstGeom prst="rect">
            <a:avLst/>
          </a:prstGeom>
          <a:noFill/>
          <a:ln>
            <a:solidFill>
              <a:schemeClr val="accent6">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cxnSp>
        <p:nvCxnSpPr>
          <p:cNvPr id="11" name="10 Conector recto de flecha"/>
          <p:cNvCxnSpPr/>
          <p:nvPr/>
        </p:nvCxnSpPr>
        <p:spPr>
          <a:xfrm rot="5400000">
            <a:off x="2811444" y="3454460"/>
            <a:ext cx="400050" cy="1588"/>
          </a:xfrm>
          <a:prstGeom prst="straightConnector1">
            <a:avLst/>
          </a:prstGeom>
          <a:ln>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rot="5400000">
            <a:off x="7925584" y="3454460"/>
            <a:ext cx="400050" cy="1588"/>
          </a:xfrm>
          <a:prstGeom prst="straightConnector1">
            <a:avLst/>
          </a:prstGeom>
          <a:ln>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1104900" y="3867150"/>
            <a:ext cx="3105150" cy="1562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4" name="13 Rectángulo"/>
          <p:cNvSpPr/>
          <p:nvPr/>
        </p:nvSpPr>
        <p:spPr>
          <a:xfrm>
            <a:off x="7581900" y="3848100"/>
            <a:ext cx="3105150" cy="1562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5" name="14 Rectángulo"/>
          <p:cNvSpPr/>
          <p:nvPr/>
        </p:nvSpPr>
        <p:spPr>
          <a:xfrm>
            <a:off x="228600" y="5734050"/>
            <a:ext cx="11544300" cy="85725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cxnSp>
        <p:nvCxnSpPr>
          <p:cNvPr id="17" name="16 Conector angular"/>
          <p:cNvCxnSpPr>
            <a:stCxn id="25" idx="3"/>
          </p:cNvCxnSpPr>
          <p:nvPr/>
        </p:nvCxnSpPr>
        <p:spPr>
          <a:xfrm>
            <a:off x="10978403" y="4519315"/>
            <a:ext cx="356347" cy="1100435"/>
          </a:xfrm>
          <a:prstGeom prst="bentConnector2">
            <a:avLst/>
          </a:prstGeom>
          <a:ln>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19 Conector angular"/>
          <p:cNvCxnSpPr/>
          <p:nvPr/>
        </p:nvCxnSpPr>
        <p:spPr>
          <a:xfrm rot="5400000">
            <a:off x="186010" y="4866706"/>
            <a:ext cx="1062335" cy="367553"/>
          </a:xfrm>
          <a:prstGeom prst="bentConnector3">
            <a:avLst>
              <a:gd name="adj1" fmla="val -632"/>
            </a:avLst>
          </a:prstGeom>
          <a:ln>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1847056" y="2323701"/>
            <a:ext cx="7600950" cy="381000"/>
          </a:xfrm>
          <a:prstGeom prst="rect">
            <a:avLst/>
          </a:prstGeom>
          <a:noFill/>
        </p:spPr>
        <p:txBody>
          <a:bodyPr wrap="square" rtlCol="0">
            <a:spAutoFit/>
          </a:bodyPr>
          <a:lstStyle/>
          <a:p>
            <a:r>
              <a:rPr lang="es-CL" dirty="0" smtClean="0">
                <a:solidFill>
                  <a:schemeClr val="tx2"/>
                </a:solidFill>
              </a:rPr>
              <a:t>Para representar un modelo de datos, existen distintos tipos de </a:t>
            </a:r>
            <a:r>
              <a:rPr lang="es-CL" b="1" dirty="0" smtClean="0">
                <a:solidFill>
                  <a:schemeClr val="tx2"/>
                </a:solidFill>
              </a:rPr>
              <a:t>simbologías</a:t>
            </a:r>
            <a:r>
              <a:rPr lang="es-CL" dirty="0" smtClean="0">
                <a:solidFill>
                  <a:schemeClr val="tx2"/>
                </a:solidFill>
              </a:rPr>
              <a:t>.</a:t>
            </a:r>
            <a:endParaRPr lang="es-CL" dirty="0">
              <a:solidFill>
                <a:schemeClr val="tx2"/>
              </a:solidFill>
            </a:endParaRPr>
          </a:p>
        </p:txBody>
      </p:sp>
      <p:sp>
        <p:nvSpPr>
          <p:cNvPr id="23" name="22 CuadroTexto"/>
          <p:cNvSpPr txBox="1"/>
          <p:nvPr/>
        </p:nvSpPr>
        <p:spPr>
          <a:xfrm>
            <a:off x="2190750" y="2819400"/>
            <a:ext cx="6781800" cy="369332"/>
          </a:xfrm>
          <a:prstGeom prst="rect">
            <a:avLst/>
          </a:prstGeom>
          <a:noFill/>
        </p:spPr>
        <p:txBody>
          <a:bodyPr wrap="square" rtlCol="0">
            <a:spAutoFit/>
          </a:bodyPr>
          <a:lstStyle/>
          <a:p>
            <a:r>
              <a:rPr lang="es-CL" dirty="0" smtClean="0">
                <a:solidFill>
                  <a:schemeClr val="tx2"/>
                </a:solidFill>
              </a:rPr>
              <a:t>En general se cuenta con dos tipos de modelos de representación:</a:t>
            </a:r>
            <a:endParaRPr lang="es-CL" dirty="0">
              <a:solidFill>
                <a:schemeClr val="tx2"/>
              </a:solidFill>
            </a:endParaRPr>
          </a:p>
        </p:txBody>
      </p:sp>
      <p:sp>
        <p:nvSpPr>
          <p:cNvPr id="24" name="23 CuadroTexto"/>
          <p:cNvSpPr txBox="1"/>
          <p:nvPr/>
        </p:nvSpPr>
        <p:spPr>
          <a:xfrm>
            <a:off x="1104900" y="3962400"/>
            <a:ext cx="3238500" cy="1200329"/>
          </a:xfrm>
          <a:prstGeom prst="rect">
            <a:avLst/>
          </a:prstGeom>
          <a:noFill/>
        </p:spPr>
        <p:txBody>
          <a:bodyPr wrap="square" rtlCol="0">
            <a:spAutoFit/>
          </a:bodyPr>
          <a:lstStyle/>
          <a:p>
            <a:r>
              <a:rPr lang="es-CL" dirty="0" smtClean="0">
                <a:solidFill>
                  <a:schemeClr val="bg1"/>
                </a:solidFill>
              </a:rPr>
              <a:t>Modelos de datos independientes de la tecnología (como el E-R y el orientado a objeto).</a:t>
            </a:r>
            <a:endParaRPr lang="es-CL" dirty="0">
              <a:solidFill>
                <a:schemeClr val="bg1"/>
              </a:solidFill>
            </a:endParaRPr>
          </a:p>
        </p:txBody>
      </p:sp>
      <p:sp>
        <p:nvSpPr>
          <p:cNvPr id="25" name="24 CuadroTexto"/>
          <p:cNvSpPr txBox="1"/>
          <p:nvPr/>
        </p:nvSpPr>
        <p:spPr>
          <a:xfrm>
            <a:off x="7587503" y="4057650"/>
            <a:ext cx="3390900" cy="923330"/>
          </a:xfrm>
          <a:prstGeom prst="rect">
            <a:avLst/>
          </a:prstGeom>
          <a:noFill/>
        </p:spPr>
        <p:txBody>
          <a:bodyPr wrap="square" rtlCol="0">
            <a:spAutoFit/>
          </a:bodyPr>
          <a:lstStyle/>
          <a:p>
            <a:r>
              <a:rPr lang="es-CL" dirty="0" smtClean="0">
                <a:solidFill>
                  <a:schemeClr val="bg1"/>
                </a:solidFill>
              </a:rPr>
              <a:t>Modelos de datos dependientes de la tecnología (como el jerárquico, redes y relacional).</a:t>
            </a:r>
            <a:endParaRPr lang="es-CL" dirty="0">
              <a:solidFill>
                <a:schemeClr val="bg1"/>
              </a:solidFill>
            </a:endParaRPr>
          </a:p>
        </p:txBody>
      </p:sp>
      <p:sp>
        <p:nvSpPr>
          <p:cNvPr id="26" name="25 CuadroTexto"/>
          <p:cNvSpPr txBox="1"/>
          <p:nvPr/>
        </p:nvSpPr>
        <p:spPr>
          <a:xfrm>
            <a:off x="361950" y="5943600"/>
            <a:ext cx="11277600" cy="369332"/>
          </a:xfrm>
          <a:prstGeom prst="rect">
            <a:avLst/>
          </a:prstGeom>
          <a:noFill/>
        </p:spPr>
        <p:txBody>
          <a:bodyPr wrap="square" rtlCol="0">
            <a:spAutoFit/>
          </a:bodyPr>
          <a:lstStyle/>
          <a:p>
            <a:r>
              <a:rPr lang="es-CL" b="1" i="1" dirty="0" smtClean="0">
                <a:solidFill>
                  <a:schemeClr val="tx2"/>
                </a:solidFill>
              </a:rPr>
              <a:t>Cada uno de ellos permite representar con distintos símbolos las diferentes características y significado de los datos.</a:t>
            </a:r>
            <a:endParaRPr lang="es-CL" b="1" i="1" dirty="0">
              <a:solidFill>
                <a:schemeClr val="tx2"/>
              </a:solidFill>
            </a:endParaRPr>
          </a:p>
        </p:txBody>
      </p:sp>
      <p:sp>
        <p:nvSpPr>
          <p:cNvPr id="16" name="CuadroTexto 15"/>
          <p:cNvSpPr txBox="1"/>
          <p:nvPr/>
        </p:nvSpPr>
        <p:spPr>
          <a:xfrm>
            <a:off x="515202" y="1077972"/>
            <a:ext cx="7424382" cy="461665"/>
          </a:xfrm>
          <a:prstGeom prst="rect">
            <a:avLst/>
          </a:prstGeom>
          <a:noFill/>
        </p:spPr>
        <p:txBody>
          <a:bodyPr wrap="square" rtlCol="0">
            <a:spAutoFit/>
          </a:bodyPr>
          <a:lstStyle/>
          <a:p>
            <a:r>
              <a:rPr lang="es-CL" sz="2400" b="1" dirty="0" smtClean="0">
                <a:solidFill>
                  <a:schemeClr val="accent6">
                    <a:lumMod val="50000"/>
                  </a:schemeClr>
                </a:solidFill>
              </a:rPr>
              <a:t>Tema 2. Representación de modelo de datos</a:t>
            </a:r>
            <a:endParaRPr lang="es-CL" sz="2400" b="1" dirty="0">
              <a:solidFill>
                <a:schemeClr val="accent6">
                  <a:lumMod val="50000"/>
                </a:schemeClr>
              </a:solidFill>
            </a:endParaRPr>
          </a:p>
        </p:txBody>
      </p:sp>
      <p:sp>
        <p:nvSpPr>
          <p:cNvPr id="18" name="Rectángulo 17"/>
          <p:cNvSpPr/>
          <p:nvPr/>
        </p:nvSpPr>
        <p:spPr>
          <a:xfrm>
            <a:off x="148118" y="1154240"/>
            <a:ext cx="286603" cy="28660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720100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7 Rectángulo"/>
          <p:cNvSpPr/>
          <p:nvPr/>
        </p:nvSpPr>
        <p:spPr>
          <a:xfrm>
            <a:off x="7701330" y="2675564"/>
            <a:ext cx="4102011" cy="1814373"/>
          </a:xfrm>
          <a:prstGeom prst="rect">
            <a:avLst/>
          </a:prstGeom>
          <a:noFill/>
          <a:ln>
            <a:solidFill>
              <a:srgbClr val="FA756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1" name="7 Rectángulo"/>
          <p:cNvSpPr/>
          <p:nvPr/>
        </p:nvSpPr>
        <p:spPr>
          <a:xfrm>
            <a:off x="7353263" y="2859984"/>
            <a:ext cx="4286854" cy="1805802"/>
          </a:xfrm>
          <a:prstGeom prst="rect">
            <a:avLst/>
          </a:prstGeom>
          <a:solidFill>
            <a:srgbClr val="F95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5" name="Rectángulo redondeado 14"/>
          <p:cNvSpPr/>
          <p:nvPr/>
        </p:nvSpPr>
        <p:spPr>
          <a:xfrm>
            <a:off x="872313" y="3247607"/>
            <a:ext cx="3565666" cy="914400"/>
          </a:xfrm>
          <a:prstGeom prst="roundRect">
            <a:avLst/>
          </a:prstGeom>
          <a:noFill/>
          <a:ln>
            <a:solidFill>
              <a:srgbClr val="FA756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redondeado 4"/>
          <p:cNvSpPr/>
          <p:nvPr/>
        </p:nvSpPr>
        <p:spPr>
          <a:xfrm>
            <a:off x="777735" y="3332362"/>
            <a:ext cx="3565666" cy="91440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smtClean="0"/>
              <a:t>SEMÁNTICA DE LOS DATOS</a:t>
            </a:r>
            <a:endParaRPr lang="es-ES" dirty="0"/>
          </a:p>
        </p:txBody>
      </p:sp>
      <p:sp>
        <p:nvSpPr>
          <p:cNvPr id="9" name="8 CuadroTexto"/>
          <p:cNvSpPr txBox="1"/>
          <p:nvPr/>
        </p:nvSpPr>
        <p:spPr>
          <a:xfrm>
            <a:off x="7516488" y="3004732"/>
            <a:ext cx="4123629" cy="1569660"/>
          </a:xfrm>
          <a:prstGeom prst="rect">
            <a:avLst/>
          </a:prstGeom>
          <a:noFill/>
        </p:spPr>
        <p:txBody>
          <a:bodyPr wrap="square" rtlCol="0">
            <a:spAutoFit/>
          </a:bodyPr>
          <a:lstStyle/>
          <a:p>
            <a:r>
              <a:rPr lang="es-CL" sz="1600" b="1" i="1" dirty="0">
                <a:solidFill>
                  <a:schemeClr val="bg1"/>
                </a:solidFill>
              </a:rPr>
              <a:t>El significado de los datos es frecuentemente denominado semántica de los datos. Cuando se realiza un análisis organizacional resulta muy difícil capturar los datos y sus asociaciones para todas las situaciones en que los datos van a ser usados. </a:t>
            </a:r>
            <a:endParaRPr lang="es-CL" sz="1600" b="1" i="1" dirty="0" smtClean="0">
              <a:solidFill>
                <a:schemeClr val="bg1"/>
              </a:solidFill>
            </a:endParaRPr>
          </a:p>
        </p:txBody>
      </p:sp>
      <p:sp>
        <p:nvSpPr>
          <p:cNvPr id="10" name="12 CuadroTexto"/>
          <p:cNvSpPr txBox="1"/>
          <p:nvPr/>
        </p:nvSpPr>
        <p:spPr>
          <a:xfrm>
            <a:off x="4883523" y="3234160"/>
            <a:ext cx="1859280" cy="523220"/>
          </a:xfrm>
          <a:prstGeom prst="rect">
            <a:avLst/>
          </a:prstGeom>
          <a:noFill/>
        </p:spPr>
        <p:txBody>
          <a:bodyPr wrap="square" rtlCol="0">
            <a:spAutoFit/>
          </a:bodyPr>
          <a:lstStyle/>
          <a:p>
            <a:r>
              <a:rPr lang="es-CL" sz="2800" b="1" i="1" dirty="0" smtClean="0">
                <a:solidFill>
                  <a:schemeClr val="tx2"/>
                </a:solidFill>
              </a:rPr>
              <a:t>¿Qué es?</a:t>
            </a:r>
            <a:endParaRPr lang="es-CL" sz="2800" b="1" i="1" dirty="0">
              <a:solidFill>
                <a:schemeClr val="tx2"/>
              </a:solidFill>
            </a:endParaRPr>
          </a:p>
        </p:txBody>
      </p:sp>
      <p:cxnSp>
        <p:nvCxnSpPr>
          <p:cNvPr id="12" name="17 Conector recto de flecha"/>
          <p:cNvCxnSpPr/>
          <p:nvPr/>
        </p:nvCxnSpPr>
        <p:spPr>
          <a:xfrm>
            <a:off x="4541520" y="3820981"/>
            <a:ext cx="245364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515202" y="1077972"/>
            <a:ext cx="7424382" cy="461665"/>
          </a:xfrm>
          <a:prstGeom prst="rect">
            <a:avLst/>
          </a:prstGeom>
          <a:noFill/>
        </p:spPr>
        <p:txBody>
          <a:bodyPr wrap="square" rtlCol="0">
            <a:spAutoFit/>
          </a:bodyPr>
          <a:lstStyle/>
          <a:p>
            <a:r>
              <a:rPr lang="es-CL" sz="2400" b="1" dirty="0" smtClean="0">
                <a:solidFill>
                  <a:srgbClr val="F96551"/>
                </a:solidFill>
              </a:rPr>
              <a:t>Tema </a:t>
            </a:r>
            <a:r>
              <a:rPr lang="es-CL" sz="2400" b="1" dirty="0">
                <a:solidFill>
                  <a:srgbClr val="F96551"/>
                </a:solidFill>
              </a:rPr>
              <a:t>3</a:t>
            </a:r>
            <a:r>
              <a:rPr lang="es-CL" sz="2400" b="1" dirty="0" smtClean="0">
                <a:solidFill>
                  <a:srgbClr val="F96551"/>
                </a:solidFill>
              </a:rPr>
              <a:t>. Conceptos fundamentales del modelo de datos</a:t>
            </a:r>
            <a:endParaRPr lang="es-CL" sz="2400" b="1" dirty="0">
              <a:solidFill>
                <a:srgbClr val="F96551"/>
              </a:solidFill>
            </a:endParaRPr>
          </a:p>
        </p:txBody>
      </p:sp>
      <p:sp>
        <p:nvSpPr>
          <p:cNvPr id="14" name="Rectángulo 13"/>
          <p:cNvSpPr/>
          <p:nvPr/>
        </p:nvSpPr>
        <p:spPr>
          <a:xfrm>
            <a:off x="148118" y="1154240"/>
            <a:ext cx="286603" cy="286603"/>
          </a:xfrm>
          <a:prstGeom prst="rect">
            <a:avLst/>
          </a:prstGeom>
          <a:solidFill>
            <a:srgbClr val="F9655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1937999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7 Rectángulo"/>
          <p:cNvSpPr/>
          <p:nvPr/>
        </p:nvSpPr>
        <p:spPr>
          <a:xfrm>
            <a:off x="7699505" y="2801815"/>
            <a:ext cx="4222864" cy="1899519"/>
          </a:xfrm>
          <a:prstGeom prst="rect">
            <a:avLst/>
          </a:prstGeom>
          <a:noFill/>
          <a:ln>
            <a:solidFill>
              <a:srgbClr val="FA756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0" name="7 Rectángulo"/>
          <p:cNvSpPr/>
          <p:nvPr/>
        </p:nvSpPr>
        <p:spPr>
          <a:xfrm>
            <a:off x="7515113" y="2996741"/>
            <a:ext cx="4196241" cy="1921993"/>
          </a:xfrm>
          <a:prstGeom prst="rect">
            <a:avLst/>
          </a:prstGeom>
          <a:solidFill>
            <a:srgbClr val="F95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5" name="Rectángulo redondeado 14"/>
          <p:cNvSpPr/>
          <p:nvPr/>
        </p:nvSpPr>
        <p:spPr>
          <a:xfrm>
            <a:off x="515202" y="3247607"/>
            <a:ext cx="4307953" cy="914400"/>
          </a:xfrm>
          <a:prstGeom prst="roundRect">
            <a:avLst/>
          </a:prstGeom>
          <a:noFill/>
          <a:ln>
            <a:solidFill>
              <a:srgbClr val="FA756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redondeado 4"/>
          <p:cNvSpPr/>
          <p:nvPr/>
        </p:nvSpPr>
        <p:spPr>
          <a:xfrm>
            <a:off x="320536" y="3370462"/>
            <a:ext cx="4412973" cy="91440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CARDINALIDAD O CONECTIVIDAD</a:t>
            </a:r>
            <a:endParaRPr lang="es-CL" dirty="0"/>
          </a:p>
        </p:txBody>
      </p:sp>
      <p:sp>
        <p:nvSpPr>
          <p:cNvPr id="9" name="8 CuadroTexto"/>
          <p:cNvSpPr txBox="1"/>
          <p:nvPr/>
        </p:nvSpPr>
        <p:spPr>
          <a:xfrm>
            <a:off x="7767470" y="3142129"/>
            <a:ext cx="3825240" cy="1631216"/>
          </a:xfrm>
          <a:prstGeom prst="rect">
            <a:avLst/>
          </a:prstGeom>
          <a:noFill/>
        </p:spPr>
        <p:txBody>
          <a:bodyPr wrap="square" rtlCol="0">
            <a:spAutoFit/>
          </a:bodyPr>
          <a:lstStyle/>
          <a:p>
            <a:r>
              <a:rPr lang="es-CL" sz="2000" b="1" i="1" dirty="0" smtClean="0">
                <a:solidFill>
                  <a:schemeClr val="bg1"/>
                </a:solidFill>
              </a:rPr>
              <a:t>Expresa el número máximo de entidades que están relacionadas o asociadas con una única entidad del otro conjunto de entidades que interviene en la relación.</a:t>
            </a:r>
          </a:p>
        </p:txBody>
      </p:sp>
      <p:sp>
        <p:nvSpPr>
          <p:cNvPr id="11" name="12 CuadroTexto"/>
          <p:cNvSpPr txBox="1"/>
          <p:nvPr/>
        </p:nvSpPr>
        <p:spPr>
          <a:xfrm>
            <a:off x="5284317" y="3247607"/>
            <a:ext cx="1859280" cy="523220"/>
          </a:xfrm>
          <a:prstGeom prst="rect">
            <a:avLst/>
          </a:prstGeom>
          <a:noFill/>
        </p:spPr>
        <p:txBody>
          <a:bodyPr wrap="square" rtlCol="0">
            <a:spAutoFit/>
          </a:bodyPr>
          <a:lstStyle/>
          <a:p>
            <a:r>
              <a:rPr lang="es-CL" sz="2800" b="1" i="1" dirty="0" smtClean="0">
                <a:solidFill>
                  <a:schemeClr val="tx2"/>
                </a:solidFill>
              </a:rPr>
              <a:t>¿Qué es?</a:t>
            </a:r>
            <a:endParaRPr lang="es-CL" sz="2800" b="1" i="1" dirty="0">
              <a:solidFill>
                <a:schemeClr val="tx2"/>
              </a:solidFill>
            </a:endParaRPr>
          </a:p>
        </p:txBody>
      </p:sp>
      <p:cxnSp>
        <p:nvCxnSpPr>
          <p:cNvPr id="12" name="17 Conector recto de flecha"/>
          <p:cNvCxnSpPr/>
          <p:nvPr/>
        </p:nvCxnSpPr>
        <p:spPr>
          <a:xfrm>
            <a:off x="4942314" y="3834428"/>
            <a:ext cx="245364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515202" y="1077972"/>
            <a:ext cx="7424382" cy="461665"/>
          </a:xfrm>
          <a:prstGeom prst="rect">
            <a:avLst/>
          </a:prstGeom>
          <a:noFill/>
        </p:spPr>
        <p:txBody>
          <a:bodyPr wrap="square" rtlCol="0">
            <a:spAutoFit/>
          </a:bodyPr>
          <a:lstStyle/>
          <a:p>
            <a:r>
              <a:rPr lang="es-CL" sz="2400" b="1" dirty="0" smtClean="0">
                <a:solidFill>
                  <a:srgbClr val="F96551"/>
                </a:solidFill>
              </a:rPr>
              <a:t>Tema </a:t>
            </a:r>
            <a:r>
              <a:rPr lang="es-CL" sz="2400" b="1" dirty="0">
                <a:solidFill>
                  <a:srgbClr val="F96551"/>
                </a:solidFill>
              </a:rPr>
              <a:t>3</a:t>
            </a:r>
            <a:r>
              <a:rPr lang="es-CL" sz="2400" b="1" dirty="0" smtClean="0">
                <a:solidFill>
                  <a:srgbClr val="F96551"/>
                </a:solidFill>
              </a:rPr>
              <a:t>. Conceptos fundamentales del modelo de datos</a:t>
            </a:r>
            <a:endParaRPr lang="es-CL" sz="2400" b="1" dirty="0">
              <a:solidFill>
                <a:srgbClr val="F96551"/>
              </a:solidFill>
            </a:endParaRPr>
          </a:p>
        </p:txBody>
      </p:sp>
      <p:sp>
        <p:nvSpPr>
          <p:cNvPr id="14" name="Rectángulo 13"/>
          <p:cNvSpPr/>
          <p:nvPr/>
        </p:nvSpPr>
        <p:spPr>
          <a:xfrm>
            <a:off x="148118" y="1154240"/>
            <a:ext cx="286603" cy="286603"/>
          </a:xfrm>
          <a:prstGeom prst="rect">
            <a:avLst/>
          </a:prstGeom>
          <a:solidFill>
            <a:srgbClr val="F9655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3199396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redondeado 4"/>
          <p:cNvSpPr/>
          <p:nvPr/>
        </p:nvSpPr>
        <p:spPr>
          <a:xfrm>
            <a:off x="282436" y="3427612"/>
            <a:ext cx="4412973" cy="91440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GRADO</a:t>
            </a:r>
            <a:endParaRPr lang="es-CL" dirty="0"/>
          </a:p>
        </p:txBody>
      </p:sp>
      <p:sp>
        <p:nvSpPr>
          <p:cNvPr id="8" name="7 Rectángulo"/>
          <p:cNvSpPr/>
          <p:nvPr/>
        </p:nvSpPr>
        <p:spPr>
          <a:xfrm>
            <a:off x="7458491" y="2914650"/>
            <a:ext cx="4450080" cy="1714500"/>
          </a:xfrm>
          <a:prstGeom prst="rect">
            <a:avLst/>
          </a:prstGeom>
          <a:solidFill>
            <a:srgbClr val="F95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0" name="9 CuadroTexto"/>
          <p:cNvSpPr txBox="1"/>
          <p:nvPr/>
        </p:nvSpPr>
        <p:spPr>
          <a:xfrm>
            <a:off x="7770911" y="3137710"/>
            <a:ext cx="3825240" cy="1200329"/>
          </a:xfrm>
          <a:prstGeom prst="rect">
            <a:avLst/>
          </a:prstGeom>
          <a:noFill/>
        </p:spPr>
        <p:txBody>
          <a:bodyPr wrap="square" rtlCol="0">
            <a:spAutoFit/>
          </a:bodyPr>
          <a:lstStyle/>
          <a:p>
            <a:r>
              <a:rPr lang="es-CL" sz="2400" dirty="0" smtClean="0">
                <a:solidFill>
                  <a:schemeClr val="bg1"/>
                </a:solidFill>
              </a:rPr>
              <a:t>Es el número de entidades que participan en una asociación.</a:t>
            </a:r>
          </a:p>
        </p:txBody>
      </p:sp>
      <p:sp>
        <p:nvSpPr>
          <p:cNvPr id="11" name="10 Rectángulo"/>
          <p:cNvSpPr/>
          <p:nvPr/>
        </p:nvSpPr>
        <p:spPr>
          <a:xfrm>
            <a:off x="7239000" y="5810250"/>
            <a:ext cx="1333500" cy="685800"/>
          </a:xfrm>
          <a:prstGeom prst="rect">
            <a:avLst/>
          </a:prstGeom>
          <a:solidFill>
            <a:srgbClr val="FB9C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bg1"/>
                </a:solidFill>
              </a:rPr>
              <a:t>Unaria</a:t>
            </a:r>
            <a:endParaRPr lang="es-CL" dirty="0">
              <a:solidFill>
                <a:schemeClr val="bg1"/>
              </a:solidFill>
            </a:endParaRPr>
          </a:p>
        </p:txBody>
      </p:sp>
      <p:sp>
        <p:nvSpPr>
          <p:cNvPr id="12" name="11 Rectángulo"/>
          <p:cNvSpPr/>
          <p:nvPr/>
        </p:nvSpPr>
        <p:spPr>
          <a:xfrm>
            <a:off x="8782050" y="5791200"/>
            <a:ext cx="1333500" cy="685800"/>
          </a:xfrm>
          <a:prstGeom prst="rect">
            <a:avLst/>
          </a:prstGeom>
          <a:solidFill>
            <a:srgbClr val="FB9C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bg1"/>
                </a:solidFill>
              </a:rPr>
              <a:t>Binaria</a:t>
            </a:r>
            <a:endParaRPr lang="es-CL" dirty="0">
              <a:solidFill>
                <a:schemeClr val="bg1"/>
              </a:solidFill>
            </a:endParaRPr>
          </a:p>
        </p:txBody>
      </p:sp>
      <p:sp>
        <p:nvSpPr>
          <p:cNvPr id="13" name="12 Rectángulo"/>
          <p:cNvSpPr/>
          <p:nvPr/>
        </p:nvSpPr>
        <p:spPr>
          <a:xfrm>
            <a:off x="10439400" y="5772150"/>
            <a:ext cx="1333500" cy="685800"/>
          </a:xfrm>
          <a:prstGeom prst="rect">
            <a:avLst/>
          </a:prstGeom>
          <a:solidFill>
            <a:srgbClr val="FB9C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bg1"/>
                </a:solidFill>
              </a:rPr>
              <a:t>Ternaria</a:t>
            </a:r>
            <a:endParaRPr lang="es-CL" dirty="0">
              <a:solidFill>
                <a:schemeClr val="bg1"/>
              </a:solidFill>
            </a:endParaRPr>
          </a:p>
        </p:txBody>
      </p:sp>
      <p:cxnSp>
        <p:nvCxnSpPr>
          <p:cNvPr id="15" name="14 Conector recto de flecha"/>
          <p:cNvCxnSpPr>
            <a:stCxn id="16" idx="2"/>
          </p:cNvCxnSpPr>
          <p:nvPr/>
        </p:nvCxnSpPr>
        <p:spPr>
          <a:xfrm flipH="1">
            <a:off x="7905750" y="5074682"/>
            <a:ext cx="1514475" cy="64031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a:stCxn id="16" idx="2"/>
            <a:endCxn id="12" idx="0"/>
          </p:cNvCxnSpPr>
          <p:nvPr/>
        </p:nvCxnSpPr>
        <p:spPr>
          <a:xfrm>
            <a:off x="9420225" y="5074682"/>
            <a:ext cx="28575" cy="71651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16" idx="2"/>
          </p:cNvCxnSpPr>
          <p:nvPr/>
        </p:nvCxnSpPr>
        <p:spPr>
          <a:xfrm>
            <a:off x="9420225" y="5074682"/>
            <a:ext cx="1590675" cy="62126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7924800" y="4705350"/>
            <a:ext cx="2990850" cy="369332"/>
          </a:xfrm>
          <a:prstGeom prst="rect">
            <a:avLst/>
          </a:prstGeom>
          <a:noFill/>
        </p:spPr>
        <p:txBody>
          <a:bodyPr wrap="square" rtlCol="0">
            <a:spAutoFit/>
          </a:bodyPr>
          <a:lstStyle/>
          <a:p>
            <a:r>
              <a:rPr lang="es-CL" dirty="0" smtClean="0"/>
              <a:t>Los grados más típicos son:</a:t>
            </a:r>
            <a:endParaRPr lang="es-CL" dirty="0"/>
          </a:p>
        </p:txBody>
      </p:sp>
      <p:sp>
        <p:nvSpPr>
          <p:cNvPr id="20" name="12 CuadroTexto"/>
          <p:cNvSpPr txBox="1"/>
          <p:nvPr/>
        </p:nvSpPr>
        <p:spPr>
          <a:xfrm>
            <a:off x="5192133" y="3287948"/>
            <a:ext cx="1859280" cy="523220"/>
          </a:xfrm>
          <a:prstGeom prst="rect">
            <a:avLst/>
          </a:prstGeom>
          <a:noFill/>
        </p:spPr>
        <p:txBody>
          <a:bodyPr wrap="square" rtlCol="0">
            <a:spAutoFit/>
          </a:bodyPr>
          <a:lstStyle/>
          <a:p>
            <a:r>
              <a:rPr lang="es-CL" sz="2800" b="1" i="1" dirty="0" smtClean="0">
                <a:solidFill>
                  <a:schemeClr val="tx2"/>
                </a:solidFill>
              </a:rPr>
              <a:t>¿Qué es?</a:t>
            </a:r>
            <a:endParaRPr lang="es-CL" sz="2800" b="1" i="1" dirty="0">
              <a:solidFill>
                <a:schemeClr val="tx2"/>
              </a:solidFill>
            </a:endParaRPr>
          </a:p>
        </p:txBody>
      </p:sp>
      <p:cxnSp>
        <p:nvCxnSpPr>
          <p:cNvPr id="21" name="17 Conector recto de flecha"/>
          <p:cNvCxnSpPr/>
          <p:nvPr/>
        </p:nvCxnSpPr>
        <p:spPr>
          <a:xfrm>
            <a:off x="4850130" y="3874769"/>
            <a:ext cx="245364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2" name="CuadroTexto 21"/>
          <p:cNvSpPr txBox="1"/>
          <p:nvPr/>
        </p:nvSpPr>
        <p:spPr>
          <a:xfrm>
            <a:off x="515202" y="1077972"/>
            <a:ext cx="7424382" cy="461665"/>
          </a:xfrm>
          <a:prstGeom prst="rect">
            <a:avLst/>
          </a:prstGeom>
          <a:noFill/>
        </p:spPr>
        <p:txBody>
          <a:bodyPr wrap="square" rtlCol="0">
            <a:spAutoFit/>
          </a:bodyPr>
          <a:lstStyle/>
          <a:p>
            <a:r>
              <a:rPr lang="es-CL" sz="2400" b="1" dirty="0" smtClean="0">
                <a:solidFill>
                  <a:srgbClr val="F96551"/>
                </a:solidFill>
              </a:rPr>
              <a:t>Tema </a:t>
            </a:r>
            <a:r>
              <a:rPr lang="es-CL" sz="2400" b="1" dirty="0">
                <a:solidFill>
                  <a:srgbClr val="F96551"/>
                </a:solidFill>
              </a:rPr>
              <a:t>3</a:t>
            </a:r>
            <a:r>
              <a:rPr lang="es-CL" sz="2400" b="1" dirty="0" smtClean="0">
                <a:solidFill>
                  <a:srgbClr val="F96551"/>
                </a:solidFill>
              </a:rPr>
              <a:t>. Conceptos fundamentales del modelo de datos</a:t>
            </a:r>
            <a:endParaRPr lang="es-CL" sz="2400" b="1" dirty="0">
              <a:solidFill>
                <a:srgbClr val="F96551"/>
              </a:solidFill>
            </a:endParaRPr>
          </a:p>
        </p:txBody>
      </p:sp>
      <p:sp>
        <p:nvSpPr>
          <p:cNvPr id="23" name="Rectángulo 22"/>
          <p:cNvSpPr/>
          <p:nvPr/>
        </p:nvSpPr>
        <p:spPr>
          <a:xfrm>
            <a:off x="148118" y="1154240"/>
            <a:ext cx="286603" cy="286603"/>
          </a:xfrm>
          <a:prstGeom prst="rect">
            <a:avLst/>
          </a:prstGeom>
          <a:solidFill>
            <a:srgbClr val="F9655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1618271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redondeado 4"/>
          <p:cNvSpPr/>
          <p:nvPr/>
        </p:nvSpPr>
        <p:spPr>
          <a:xfrm>
            <a:off x="602973" y="2229637"/>
            <a:ext cx="4412973" cy="91440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GRADO</a:t>
            </a:r>
            <a:endParaRPr lang="es-CL" dirty="0"/>
          </a:p>
        </p:txBody>
      </p:sp>
      <p:sp>
        <p:nvSpPr>
          <p:cNvPr id="6" name="Rectángulo redondeado 5"/>
          <p:cNvSpPr/>
          <p:nvPr/>
        </p:nvSpPr>
        <p:spPr>
          <a:xfrm>
            <a:off x="7223262" y="2217507"/>
            <a:ext cx="4412973" cy="914400"/>
          </a:xfrm>
          <a:prstGeom prst="roundRect">
            <a:avLst/>
          </a:prstGeom>
          <a:solidFill>
            <a:schemeClr val="bg1"/>
          </a:solidFill>
          <a:ln>
            <a:solidFill>
              <a:srgbClr val="F95E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RELACIÓN UNARIA</a:t>
            </a:r>
            <a:endParaRPr lang="es-CL" dirty="0">
              <a:solidFill>
                <a:schemeClr val="tx2"/>
              </a:solidFill>
            </a:endParaRPr>
          </a:p>
        </p:txBody>
      </p:sp>
      <p:sp>
        <p:nvSpPr>
          <p:cNvPr id="7" name="6 Rectángulo"/>
          <p:cNvSpPr/>
          <p:nvPr/>
        </p:nvSpPr>
        <p:spPr>
          <a:xfrm>
            <a:off x="1695450" y="4895850"/>
            <a:ext cx="2743200" cy="93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8" name="7 Rectángulo"/>
          <p:cNvSpPr/>
          <p:nvPr/>
        </p:nvSpPr>
        <p:spPr>
          <a:xfrm>
            <a:off x="6972300" y="4876800"/>
            <a:ext cx="2743200" cy="93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8 CuadroTexto"/>
          <p:cNvSpPr txBox="1"/>
          <p:nvPr/>
        </p:nvSpPr>
        <p:spPr>
          <a:xfrm>
            <a:off x="2286000" y="5124450"/>
            <a:ext cx="1333500" cy="369332"/>
          </a:xfrm>
          <a:prstGeom prst="rect">
            <a:avLst/>
          </a:prstGeom>
          <a:noFill/>
        </p:spPr>
        <p:txBody>
          <a:bodyPr wrap="square" rtlCol="0">
            <a:spAutoFit/>
          </a:bodyPr>
          <a:lstStyle/>
          <a:p>
            <a:r>
              <a:rPr lang="es-CL" dirty="0" smtClean="0">
                <a:solidFill>
                  <a:schemeClr val="tx2"/>
                </a:solidFill>
              </a:rPr>
              <a:t>Empleado</a:t>
            </a:r>
            <a:endParaRPr lang="es-CL" dirty="0">
              <a:solidFill>
                <a:schemeClr val="tx2"/>
              </a:solidFill>
            </a:endParaRPr>
          </a:p>
        </p:txBody>
      </p:sp>
      <p:sp>
        <p:nvSpPr>
          <p:cNvPr id="10" name="9 CuadroTexto"/>
          <p:cNvSpPr txBox="1"/>
          <p:nvPr/>
        </p:nvSpPr>
        <p:spPr>
          <a:xfrm>
            <a:off x="7600950" y="5124450"/>
            <a:ext cx="1333500" cy="369332"/>
          </a:xfrm>
          <a:prstGeom prst="rect">
            <a:avLst/>
          </a:prstGeom>
          <a:noFill/>
        </p:spPr>
        <p:txBody>
          <a:bodyPr wrap="square" rtlCol="0">
            <a:spAutoFit/>
          </a:bodyPr>
          <a:lstStyle/>
          <a:p>
            <a:r>
              <a:rPr lang="es-CL" dirty="0" smtClean="0">
                <a:solidFill>
                  <a:schemeClr val="tx2"/>
                </a:solidFill>
              </a:rPr>
              <a:t>Empleado</a:t>
            </a:r>
            <a:endParaRPr lang="es-CL" dirty="0">
              <a:solidFill>
                <a:schemeClr val="tx2"/>
              </a:solidFill>
            </a:endParaRPr>
          </a:p>
        </p:txBody>
      </p:sp>
      <p:cxnSp>
        <p:nvCxnSpPr>
          <p:cNvPr id="45" name="44 Conector recto de flecha"/>
          <p:cNvCxnSpPr/>
          <p:nvPr/>
        </p:nvCxnSpPr>
        <p:spPr>
          <a:xfrm rot="5400000" flipH="1" flipV="1">
            <a:off x="2457450" y="6191250"/>
            <a:ext cx="533400" cy="158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47" name="46 Conector recto de flecha"/>
          <p:cNvCxnSpPr/>
          <p:nvPr/>
        </p:nvCxnSpPr>
        <p:spPr>
          <a:xfrm>
            <a:off x="2723356" y="4252511"/>
            <a:ext cx="0" cy="453633"/>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a:off x="2721166" y="4241494"/>
            <a:ext cx="2192357" cy="11017"/>
          </a:xfrm>
          <a:prstGeom prst="line">
            <a:avLst/>
          </a:prstGeom>
          <a:ln>
            <a:solidFill>
              <a:srgbClr val="FB9C8F"/>
            </a:solidFill>
          </a:ln>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rot="5400000">
            <a:off x="3811837" y="5332164"/>
            <a:ext cx="2170323" cy="11017"/>
          </a:xfrm>
          <a:prstGeom prst="line">
            <a:avLst/>
          </a:prstGeom>
          <a:ln>
            <a:solidFill>
              <a:srgbClr val="FB9C8F"/>
            </a:solidFill>
          </a:ln>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rot="10800000" flipV="1">
            <a:off x="2721166" y="6433850"/>
            <a:ext cx="2159306" cy="22033"/>
          </a:xfrm>
          <a:prstGeom prst="line">
            <a:avLst/>
          </a:prstGeom>
          <a:ln>
            <a:solidFill>
              <a:srgbClr val="FB9C8F"/>
            </a:solidFill>
          </a:ln>
        </p:spPr>
        <p:style>
          <a:lnRef idx="1">
            <a:schemeClr val="accent1"/>
          </a:lnRef>
          <a:fillRef idx="0">
            <a:schemeClr val="accent1"/>
          </a:fillRef>
          <a:effectRef idx="0">
            <a:schemeClr val="accent1"/>
          </a:effectRef>
          <a:fontRef idx="minor">
            <a:schemeClr val="tx1"/>
          </a:fontRef>
        </p:style>
      </p:cxnSp>
      <p:cxnSp>
        <p:nvCxnSpPr>
          <p:cNvPr id="56" name="55 Conector recto de flecha"/>
          <p:cNvCxnSpPr/>
          <p:nvPr/>
        </p:nvCxnSpPr>
        <p:spPr>
          <a:xfrm rot="5400000" flipH="1" flipV="1">
            <a:off x="7886930" y="6167380"/>
            <a:ext cx="533400" cy="158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58" name="57 Conector recto"/>
          <p:cNvCxnSpPr/>
          <p:nvPr/>
        </p:nvCxnSpPr>
        <p:spPr>
          <a:xfrm>
            <a:off x="8150646" y="4217624"/>
            <a:ext cx="2192357" cy="11017"/>
          </a:xfrm>
          <a:prstGeom prst="line">
            <a:avLst/>
          </a:prstGeom>
          <a:ln>
            <a:solidFill>
              <a:srgbClr val="FB9C8F"/>
            </a:solidFill>
          </a:ln>
        </p:spPr>
        <p:style>
          <a:lnRef idx="1">
            <a:schemeClr val="accent1"/>
          </a:lnRef>
          <a:fillRef idx="0">
            <a:schemeClr val="accent1"/>
          </a:fillRef>
          <a:effectRef idx="0">
            <a:schemeClr val="accent1"/>
          </a:effectRef>
          <a:fontRef idx="minor">
            <a:schemeClr val="tx1"/>
          </a:fontRef>
        </p:style>
      </p:cxnSp>
      <p:cxnSp>
        <p:nvCxnSpPr>
          <p:cNvPr id="59" name="58 Conector recto"/>
          <p:cNvCxnSpPr/>
          <p:nvPr/>
        </p:nvCxnSpPr>
        <p:spPr>
          <a:xfrm rot="5400000">
            <a:off x="9241317" y="5308294"/>
            <a:ext cx="2170323" cy="11017"/>
          </a:xfrm>
          <a:prstGeom prst="line">
            <a:avLst/>
          </a:prstGeom>
          <a:ln>
            <a:solidFill>
              <a:srgbClr val="FB9C8F"/>
            </a:solidFill>
          </a:ln>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rot="10800000" flipV="1">
            <a:off x="8150646" y="6409980"/>
            <a:ext cx="2159306" cy="22033"/>
          </a:xfrm>
          <a:prstGeom prst="line">
            <a:avLst/>
          </a:prstGeom>
          <a:ln>
            <a:solidFill>
              <a:srgbClr val="FB9C8F"/>
            </a:solidFill>
          </a:ln>
        </p:spPr>
        <p:style>
          <a:lnRef idx="1">
            <a:schemeClr val="accent1"/>
          </a:lnRef>
          <a:fillRef idx="0">
            <a:schemeClr val="accent1"/>
          </a:fillRef>
          <a:effectRef idx="0">
            <a:schemeClr val="accent1"/>
          </a:effectRef>
          <a:fontRef idx="minor">
            <a:schemeClr val="tx1"/>
          </a:fontRef>
        </p:style>
      </p:cxnSp>
      <p:cxnSp>
        <p:nvCxnSpPr>
          <p:cNvPr id="62" name="61 Conector recto de flecha"/>
          <p:cNvCxnSpPr/>
          <p:nvPr/>
        </p:nvCxnSpPr>
        <p:spPr>
          <a:xfrm>
            <a:off x="8152606" y="4222795"/>
            <a:ext cx="0" cy="591299"/>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sp>
        <p:nvSpPr>
          <p:cNvPr id="63" name="62 CuadroTexto"/>
          <p:cNvSpPr txBox="1"/>
          <p:nvPr/>
        </p:nvSpPr>
        <p:spPr>
          <a:xfrm>
            <a:off x="5092700" y="5181601"/>
            <a:ext cx="1524000" cy="369332"/>
          </a:xfrm>
          <a:prstGeom prst="rect">
            <a:avLst/>
          </a:prstGeom>
          <a:noFill/>
        </p:spPr>
        <p:txBody>
          <a:bodyPr wrap="square" rtlCol="0">
            <a:spAutoFit/>
          </a:bodyPr>
          <a:lstStyle/>
          <a:p>
            <a:r>
              <a:rPr lang="es-CL" b="1" i="1" dirty="0" smtClean="0">
                <a:solidFill>
                  <a:schemeClr val="tx2"/>
                </a:solidFill>
              </a:rPr>
              <a:t>Casado - con</a:t>
            </a:r>
            <a:endParaRPr lang="es-CL" b="1" i="1" dirty="0">
              <a:solidFill>
                <a:schemeClr val="tx2"/>
              </a:solidFill>
            </a:endParaRPr>
          </a:p>
        </p:txBody>
      </p:sp>
      <p:sp>
        <p:nvSpPr>
          <p:cNvPr id="64" name="63 CuadroTexto"/>
          <p:cNvSpPr txBox="1"/>
          <p:nvPr/>
        </p:nvSpPr>
        <p:spPr>
          <a:xfrm>
            <a:off x="10426700" y="5067301"/>
            <a:ext cx="1524000" cy="369332"/>
          </a:xfrm>
          <a:prstGeom prst="rect">
            <a:avLst/>
          </a:prstGeom>
          <a:noFill/>
        </p:spPr>
        <p:txBody>
          <a:bodyPr wrap="square" rtlCol="0">
            <a:spAutoFit/>
          </a:bodyPr>
          <a:lstStyle/>
          <a:p>
            <a:r>
              <a:rPr lang="es-CL" b="1" i="1" dirty="0" smtClean="0">
                <a:solidFill>
                  <a:schemeClr val="tx2"/>
                </a:solidFill>
              </a:rPr>
              <a:t>Jefe - de</a:t>
            </a:r>
            <a:endParaRPr lang="es-CL" b="1" i="1" dirty="0">
              <a:solidFill>
                <a:schemeClr val="tx2"/>
              </a:solidFill>
            </a:endParaRPr>
          </a:p>
        </p:txBody>
      </p:sp>
      <p:cxnSp>
        <p:nvCxnSpPr>
          <p:cNvPr id="24" name="23 Conector recto de flecha"/>
          <p:cNvCxnSpPr/>
          <p:nvPr/>
        </p:nvCxnSpPr>
        <p:spPr>
          <a:xfrm>
            <a:off x="5244353" y="2680757"/>
            <a:ext cx="1689847" cy="0"/>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sp>
        <p:nvSpPr>
          <p:cNvPr id="25" name="CuadroTexto 24"/>
          <p:cNvSpPr txBox="1"/>
          <p:nvPr/>
        </p:nvSpPr>
        <p:spPr>
          <a:xfrm>
            <a:off x="515202" y="1077972"/>
            <a:ext cx="7424382" cy="461665"/>
          </a:xfrm>
          <a:prstGeom prst="rect">
            <a:avLst/>
          </a:prstGeom>
          <a:noFill/>
        </p:spPr>
        <p:txBody>
          <a:bodyPr wrap="square" rtlCol="0">
            <a:spAutoFit/>
          </a:bodyPr>
          <a:lstStyle/>
          <a:p>
            <a:r>
              <a:rPr lang="es-CL" sz="2400" b="1" dirty="0" smtClean="0">
                <a:solidFill>
                  <a:srgbClr val="F96551"/>
                </a:solidFill>
              </a:rPr>
              <a:t>Tema </a:t>
            </a:r>
            <a:r>
              <a:rPr lang="es-CL" sz="2400" b="1" dirty="0">
                <a:solidFill>
                  <a:srgbClr val="F96551"/>
                </a:solidFill>
              </a:rPr>
              <a:t>3</a:t>
            </a:r>
            <a:r>
              <a:rPr lang="es-CL" sz="2400" b="1" dirty="0" smtClean="0">
                <a:solidFill>
                  <a:srgbClr val="F96551"/>
                </a:solidFill>
              </a:rPr>
              <a:t>. Conceptos fundamentales del modelo de datos</a:t>
            </a:r>
            <a:endParaRPr lang="es-CL" sz="2400" b="1" dirty="0">
              <a:solidFill>
                <a:srgbClr val="F96551"/>
              </a:solidFill>
            </a:endParaRPr>
          </a:p>
        </p:txBody>
      </p:sp>
      <p:sp>
        <p:nvSpPr>
          <p:cNvPr id="26" name="Rectángulo 25"/>
          <p:cNvSpPr/>
          <p:nvPr/>
        </p:nvSpPr>
        <p:spPr>
          <a:xfrm>
            <a:off x="148118" y="1154240"/>
            <a:ext cx="286603" cy="286603"/>
          </a:xfrm>
          <a:prstGeom prst="rect">
            <a:avLst/>
          </a:prstGeom>
          <a:solidFill>
            <a:srgbClr val="F9655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3139983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Rectángulo redondeado 6"/>
          <p:cNvSpPr/>
          <p:nvPr/>
        </p:nvSpPr>
        <p:spPr>
          <a:xfrm>
            <a:off x="525653" y="2413462"/>
            <a:ext cx="4412973" cy="91440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GRADO</a:t>
            </a:r>
            <a:endParaRPr lang="es-CL" dirty="0"/>
          </a:p>
        </p:txBody>
      </p:sp>
      <p:sp>
        <p:nvSpPr>
          <p:cNvPr id="8" name="Rectángulo redondeado 7"/>
          <p:cNvSpPr/>
          <p:nvPr/>
        </p:nvSpPr>
        <p:spPr>
          <a:xfrm>
            <a:off x="7184042" y="2439432"/>
            <a:ext cx="4412973" cy="914400"/>
          </a:xfrm>
          <a:prstGeom prst="roundRect">
            <a:avLst/>
          </a:prstGeom>
          <a:solidFill>
            <a:schemeClr val="bg1"/>
          </a:solidFill>
          <a:ln>
            <a:solidFill>
              <a:srgbClr val="FB9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RELACIÓN BINARIA</a:t>
            </a:r>
            <a:endParaRPr lang="es-CL" dirty="0">
              <a:solidFill>
                <a:schemeClr val="tx2"/>
              </a:solidFill>
            </a:endParaRPr>
          </a:p>
        </p:txBody>
      </p:sp>
      <p:sp>
        <p:nvSpPr>
          <p:cNvPr id="9" name="8 Rectángulo"/>
          <p:cNvSpPr/>
          <p:nvPr/>
        </p:nvSpPr>
        <p:spPr>
          <a:xfrm>
            <a:off x="1695450" y="4895850"/>
            <a:ext cx="2743200" cy="93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0" name="9 CuadroTexto"/>
          <p:cNvSpPr txBox="1"/>
          <p:nvPr/>
        </p:nvSpPr>
        <p:spPr>
          <a:xfrm>
            <a:off x="2365374" y="5177909"/>
            <a:ext cx="1333500" cy="369332"/>
          </a:xfrm>
          <a:prstGeom prst="rect">
            <a:avLst/>
          </a:prstGeom>
          <a:noFill/>
        </p:spPr>
        <p:txBody>
          <a:bodyPr wrap="square" rtlCol="0">
            <a:spAutoFit/>
          </a:bodyPr>
          <a:lstStyle/>
          <a:p>
            <a:pPr algn="ctr"/>
            <a:r>
              <a:rPr lang="es-CL" dirty="0" smtClean="0"/>
              <a:t>Cliente</a:t>
            </a:r>
            <a:endParaRPr lang="es-CL" dirty="0"/>
          </a:p>
        </p:txBody>
      </p:sp>
      <p:sp>
        <p:nvSpPr>
          <p:cNvPr id="11" name="10 Rectángulo"/>
          <p:cNvSpPr/>
          <p:nvPr/>
        </p:nvSpPr>
        <p:spPr>
          <a:xfrm>
            <a:off x="6381750" y="4883150"/>
            <a:ext cx="2743200" cy="93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2" name="11 CuadroTexto"/>
          <p:cNvSpPr txBox="1"/>
          <p:nvPr/>
        </p:nvSpPr>
        <p:spPr>
          <a:xfrm>
            <a:off x="7086600" y="5124450"/>
            <a:ext cx="1333500" cy="369332"/>
          </a:xfrm>
          <a:prstGeom prst="rect">
            <a:avLst/>
          </a:prstGeom>
          <a:noFill/>
        </p:spPr>
        <p:txBody>
          <a:bodyPr wrap="square" rtlCol="0">
            <a:spAutoFit/>
          </a:bodyPr>
          <a:lstStyle/>
          <a:p>
            <a:pPr algn="ctr"/>
            <a:r>
              <a:rPr lang="es-CL" dirty="0" smtClean="0"/>
              <a:t>Pedido</a:t>
            </a:r>
            <a:endParaRPr lang="es-CL" dirty="0"/>
          </a:p>
        </p:txBody>
      </p:sp>
      <p:sp>
        <p:nvSpPr>
          <p:cNvPr id="13" name="12 CuadroTexto"/>
          <p:cNvSpPr txBox="1"/>
          <p:nvPr/>
        </p:nvSpPr>
        <p:spPr>
          <a:xfrm>
            <a:off x="4483100" y="4102100"/>
            <a:ext cx="1879600" cy="369332"/>
          </a:xfrm>
          <a:prstGeom prst="rect">
            <a:avLst/>
          </a:prstGeom>
          <a:noFill/>
        </p:spPr>
        <p:txBody>
          <a:bodyPr wrap="square" rtlCol="0">
            <a:spAutoFit/>
          </a:bodyPr>
          <a:lstStyle/>
          <a:p>
            <a:r>
              <a:rPr lang="es-CL" b="1" i="1" dirty="0" smtClean="0">
                <a:solidFill>
                  <a:schemeClr val="tx2"/>
                </a:solidFill>
              </a:rPr>
              <a:t>Pedidos - Cliente</a:t>
            </a:r>
            <a:endParaRPr lang="es-CL" b="1" i="1" dirty="0">
              <a:solidFill>
                <a:schemeClr val="tx2"/>
              </a:solidFill>
            </a:endParaRPr>
          </a:p>
        </p:txBody>
      </p:sp>
      <p:cxnSp>
        <p:nvCxnSpPr>
          <p:cNvPr id="15" name="14 Conector recto de flecha"/>
          <p:cNvCxnSpPr/>
          <p:nvPr/>
        </p:nvCxnSpPr>
        <p:spPr>
          <a:xfrm>
            <a:off x="5524500" y="5219700"/>
            <a:ext cx="609600" cy="1588"/>
          </a:xfrm>
          <a:prstGeom prst="straightConnector1">
            <a:avLst/>
          </a:prstGeom>
          <a:ln>
            <a:solidFill>
              <a:srgbClr val="FA7564"/>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rot="10800000" flipV="1">
            <a:off x="4800600" y="5219700"/>
            <a:ext cx="711200" cy="12700"/>
          </a:xfrm>
          <a:prstGeom prst="straightConnector1">
            <a:avLst/>
          </a:prstGeom>
          <a:ln>
            <a:solidFill>
              <a:srgbClr val="FA7564"/>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5066180" y="2883632"/>
            <a:ext cx="1847850" cy="158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515202" y="1077972"/>
            <a:ext cx="7424382" cy="461665"/>
          </a:xfrm>
          <a:prstGeom prst="rect">
            <a:avLst/>
          </a:prstGeom>
          <a:noFill/>
        </p:spPr>
        <p:txBody>
          <a:bodyPr wrap="square" rtlCol="0">
            <a:spAutoFit/>
          </a:bodyPr>
          <a:lstStyle/>
          <a:p>
            <a:r>
              <a:rPr lang="es-CL" sz="2400" b="1" dirty="0" smtClean="0">
                <a:solidFill>
                  <a:srgbClr val="F96551"/>
                </a:solidFill>
              </a:rPr>
              <a:t>Tema </a:t>
            </a:r>
            <a:r>
              <a:rPr lang="es-CL" sz="2400" b="1" dirty="0">
                <a:solidFill>
                  <a:srgbClr val="F96551"/>
                </a:solidFill>
              </a:rPr>
              <a:t>3</a:t>
            </a:r>
            <a:r>
              <a:rPr lang="es-CL" sz="2400" b="1" dirty="0" smtClean="0">
                <a:solidFill>
                  <a:srgbClr val="F96551"/>
                </a:solidFill>
              </a:rPr>
              <a:t>. Conceptos fundamentales del modelo de datos</a:t>
            </a:r>
            <a:endParaRPr lang="es-CL" sz="2400" b="1" dirty="0">
              <a:solidFill>
                <a:srgbClr val="F96551"/>
              </a:solidFill>
            </a:endParaRPr>
          </a:p>
        </p:txBody>
      </p:sp>
      <p:sp>
        <p:nvSpPr>
          <p:cNvPr id="20" name="Rectángulo 19"/>
          <p:cNvSpPr/>
          <p:nvPr/>
        </p:nvSpPr>
        <p:spPr>
          <a:xfrm>
            <a:off x="148118" y="1154240"/>
            <a:ext cx="286603" cy="286603"/>
          </a:xfrm>
          <a:prstGeom prst="rect">
            <a:avLst/>
          </a:prstGeom>
          <a:solidFill>
            <a:srgbClr val="F9655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2052911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6" name="Rectángulo redondeado 5"/>
          <p:cNvSpPr/>
          <p:nvPr/>
        </p:nvSpPr>
        <p:spPr>
          <a:xfrm>
            <a:off x="279123" y="2180408"/>
            <a:ext cx="4412973" cy="91440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GRADO</a:t>
            </a:r>
            <a:endParaRPr lang="es-CL" dirty="0"/>
          </a:p>
        </p:txBody>
      </p:sp>
      <p:sp>
        <p:nvSpPr>
          <p:cNvPr id="7" name="Rectángulo redondeado 6"/>
          <p:cNvSpPr/>
          <p:nvPr/>
        </p:nvSpPr>
        <p:spPr>
          <a:xfrm>
            <a:off x="7261362" y="2196036"/>
            <a:ext cx="4412973" cy="914400"/>
          </a:xfrm>
          <a:prstGeom prst="roundRect">
            <a:avLst/>
          </a:prstGeom>
          <a:solidFill>
            <a:schemeClr val="bg1"/>
          </a:solidFill>
          <a:ln>
            <a:solidFill>
              <a:srgbClr val="FB9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RELACIÓN TERNARIA</a:t>
            </a:r>
            <a:endParaRPr lang="es-CL" dirty="0">
              <a:solidFill>
                <a:schemeClr val="tx2"/>
              </a:solidFill>
            </a:endParaRPr>
          </a:p>
        </p:txBody>
      </p:sp>
      <p:sp>
        <p:nvSpPr>
          <p:cNvPr id="8" name="7 Rectángulo"/>
          <p:cNvSpPr/>
          <p:nvPr/>
        </p:nvSpPr>
        <p:spPr>
          <a:xfrm>
            <a:off x="1695450" y="4267200"/>
            <a:ext cx="2101850" cy="44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8 CuadroTexto"/>
          <p:cNvSpPr txBox="1"/>
          <p:nvPr/>
        </p:nvSpPr>
        <p:spPr>
          <a:xfrm>
            <a:off x="2080370" y="4311134"/>
            <a:ext cx="1333500" cy="369332"/>
          </a:xfrm>
          <a:prstGeom prst="rect">
            <a:avLst/>
          </a:prstGeom>
          <a:noFill/>
        </p:spPr>
        <p:txBody>
          <a:bodyPr wrap="square" rtlCol="0">
            <a:spAutoFit/>
          </a:bodyPr>
          <a:lstStyle/>
          <a:p>
            <a:pPr algn="ctr"/>
            <a:r>
              <a:rPr lang="es-CL" dirty="0" smtClean="0">
                <a:solidFill>
                  <a:schemeClr val="tx2"/>
                </a:solidFill>
              </a:rPr>
              <a:t>Producto</a:t>
            </a:r>
            <a:endParaRPr lang="es-CL" dirty="0">
              <a:solidFill>
                <a:schemeClr val="tx2"/>
              </a:solidFill>
            </a:endParaRPr>
          </a:p>
        </p:txBody>
      </p:sp>
      <p:sp>
        <p:nvSpPr>
          <p:cNvPr id="10" name="9 Rectángulo"/>
          <p:cNvSpPr/>
          <p:nvPr/>
        </p:nvSpPr>
        <p:spPr>
          <a:xfrm>
            <a:off x="4527550" y="6045200"/>
            <a:ext cx="2101850" cy="44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2" name="11 Rectángulo"/>
          <p:cNvSpPr/>
          <p:nvPr/>
        </p:nvSpPr>
        <p:spPr>
          <a:xfrm>
            <a:off x="7296150" y="4241800"/>
            <a:ext cx="2101850" cy="44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3" name="12 CuadroTexto"/>
          <p:cNvSpPr txBox="1"/>
          <p:nvPr/>
        </p:nvSpPr>
        <p:spPr>
          <a:xfrm>
            <a:off x="7480300" y="4279384"/>
            <a:ext cx="1739900" cy="369332"/>
          </a:xfrm>
          <a:prstGeom prst="rect">
            <a:avLst/>
          </a:prstGeom>
          <a:noFill/>
        </p:spPr>
        <p:txBody>
          <a:bodyPr wrap="square" rtlCol="0">
            <a:spAutoFit/>
          </a:bodyPr>
          <a:lstStyle/>
          <a:p>
            <a:pPr algn="ctr"/>
            <a:r>
              <a:rPr lang="es-CL" dirty="0" smtClean="0">
                <a:solidFill>
                  <a:schemeClr val="tx2"/>
                </a:solidFill>
              </a:rPr>
              <a:t>Orden pedido</a:t>
            </a:r>
            <a:endParaRPr lang="es-CL" dirty="0">
              <a:solidFill>
                <a:schemeClr val="tx2"/>
              </a:solidFill>
            </a:endParaRPr>
          </a:p>
        </p:txBody>
      </p:sp>
      <p:sp>
        <p:nvSpPr>
          <p:cNvPr id="11" name="10 CuadroTexto"/>
          <p:cNvSpPr txBox="1"/>
          <p:nvPr/>
        </p:nvSpPr>
        <p:spPr>
          <a:xfrm>
            <a:off x="4911725" y="6082784"/>
            <a:ext cx="1333500" cy="369332"/>
          </a:xfrm>
          <a:prstGeom prst="rect">
            <a:avLst/>
          </a:prstGeom>
          <a:noFill/>
        </p:spPr>
        <p:txBody>
          <a:bodyPr wrap="square" rtlCol="0">
            <a:spAutoFit/>
          </a:bodyPr>
          <a:lstStyle/>
          <a:p>
            <a:pPr algn="ctr"/>
            <a:r>
              <a:rPr lang="es-CL" dirty="0" smtClean="0">
                <a:solidFill>
                  <a:schemeClr val="tx2"/>
                </a:solidFill>
              </a:rPr>
              <a:t>Bodega</a:t>
            </a:r>
            <a:endParaRPr lang="es-CL" dirty="0">
              <a:solidFill>
                <a:schemeClr val="tx2"/>
              </a:solidFill>
            </a:endParaRPr>
          </a:p>
        </p:txBody>
      </p:sp>
      <p:sp>
        <p:nvSpPr>
          <p:cNvPr id="14" name="13 CuadroTexto"/>
          <p:cNvSpPr txBox="1"/>
          <p:nvPr/>
        </p:nvSpPr>
        <p:spPr>
          <a:xfrm>
            <a:off x="6515100" y="5270500"/>
            <a:ext cx="1424484" cy="369332"/>
          </a:xfrm>
          <a:prstGeom prst="rect">
            <a:avLst/>
          </a:prstGeom>
          <a:noFill/>
        </p:spPr>
        <p:txBody>
          <a:bodyPr wrap="square" rtlCol="0">
            <a:spAutoFit/>
          </a:bodyPr>
          <a:lstStyle/>
          <a:p>
            <a:r>
              <a:rPr lang="es-CL" b="1" i="1" dirty="0" smtClean="0">
                <a:solidFill>
                  <a:schemeClr val="tx2"/>
                </a:solidFill>
              </a:rPr>
              <a:t>Embarque</a:t>
            </a:r>
            <a:endParaRPr lang="es-CL" b="1" i="1" dirty="0">
              <a:solidFill>
                <a:schemeClr val="tx2"/>
              </a:solidFill>
            </a:endParaRPr>
          </a:p>
        </p:txBody>
      </p:sp>
      <p:cxnSp>
        <p:nvCxnSpPr>
          <p:cNvPr id="16" name="15 Conector recto de flecha"/>
          <p:cNvCxnSpPr/>
          <p:nvPr/>
        </p:nvCxnSpPr>
        <p:spPr>
          <a:xfrm flipV="1">
            <a:off x="5651500" y="4546600"/>
            <a:ext cx="1435100" cy="482600"/>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flipV="1">
            <a:off x="5638800" y="4495800"/>
            <a:ext cx="1587500" cy="533400"/>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rot="10800000">
            <a:off x="4127500" y="4610100"/>
            <a:ext cx="1498600" cy="431800"/>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rot="10800000">
            <a:off x="4013200" y="4584700"/>
            <a:ext cx="1625600" cy="444500"/>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rot="5400000">
            <a:off x="5257800" y="5410200"/>
            <a:ext cx="749300" cy="12700"/>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rot="5400000">
            <a:off x="5162550" y="5505450"/>
            <a:ext cx="927100" cy="158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515202" y="1077972"/>
            <a:ext cx="7424382" cy="461665"/>
          </a:xfrm>
          <a:prstGeom prst="rect">
            <a:avLst/>
          </a:prstGeom>
          <a:noFill/>
        </p:spPr>
        <p:txBody>
          <a:bodyPr wrap="square" rtlCol="0">
            <a:spAutoFit/>
          </a:bodyPr>
          <a:lstStyle/>
          <a:p>
            <a:r>
              <a:rPr lang="es-CL" sz="2400" b="1" dirty="0" smtClean="0">
                <a:solidFill>
                  <a:srgbClr val="F96551"/>
                </a:solidFill>
              </a:rPr>
              <a:t>Tema </a:t>
            </a:r>
            <a:r>
              <a:rPr lang="es-CL" sz="2400" b="1" dirty="0">
                <a:solidFill>
                  <a:srgbClr val="F96551"/>
                </a:solidFill>
              </a:rPr>
              <a:t>3</a:t>
            </a:r>
            <a:r>
              <a:rPr lang="es-CL" sz="2400" b="1" dirty="0" smtClean="0">
                <a:solidFill>
                  <a:srgbClr val="F96551"/>
                </a:solidFill>
              </a:rPr>
              <a:t>. Conceptos fundamentales del modelo de datos</a:t>
            </a:r>
            <a:endParaRPr lang="es-CL" sz="2400" b="1" dirty="0">
              <a:solidFill>
                <a:srgbClr val="F96551"/>
              </a:solidFill>
            </a:endParaRPr>
          </a:p>
        </p:txBody>
      </p:sp>
      <p:sp>
        <p:nvSpPr>
          <p:cNvPr id="25" name="Rectángulo 24"/>
          <p:cNvSpPr/>
          <p:nvPr/>
        </p:nvSpPr>
        <p:spPr>
          <a:xfrm>
            <a:off x="148118" y="1154240"/>
            <a:ext cx="286603" cy="286603"/>
          </a:xfrm>
          <a:prstGeom prst="rect">
            <a:avLst/>
          </a:prstGeom>
          <a:solidFill>
            <a:srgbClr val="F9655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cxnSp>
        <p:nvCxnSpPr>
          <p:cNvPr id="27" name="15 Conector recto de flecha"/>
          <p:cNvCxnSpPr/>
          <p:nvPr/>
        </p:nvCxnSpPr>
        <p:spPr>
          <a:xfrm>
            <a:off x="5066180" y="2636020"/>
            <a:ext cx="1847850" cy="158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138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6" name="Rectángulo redondeado 5"/>
          <p:cNvSpPr/>
          <p:nvPr/>
        </p:nvSpPr>
        <p:spPr>
          <a:xfrm>
            <a:off x="279123" y="2385040"/>
            <a:ext cx="4412973" cy="91440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GRADO</a:t>
            </a:r>
            <a:endParaRPr lang="es-CL" dirty="0"/>
          </a:p>
        </p:txBody>
      </p:sp>
      <p:sp>
        <p:nvSpPr>
          <p:cNvPr id="7" name="Rectángulo redondeado 6"/>
          <p:cNvSpPr/>
          <p:nvPr/>
        </p:nvSpPr>
        <p:spPr>
          <a:xfrm>
            <a:off x="7451862" y="2468160"/>
            <a:ext cx="4412973" cy="914400"/>
          </a:xfrm>
          <a:prstGeom prst="roundRect">
            <a:avLst/>
          </a:prstGeom>
          <a:solidFill>
            <a:schemeClr val="bg1"/>
          </a:solidFill>
          <a:ln>
            <a:solidFill>
              <a:srgbClr val="FB9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RELACIÓN TERNARIA</a:t>
            </a:r>
            <a:endParaRPr lang="es-CL" dirty="0">
              <a:solidFill>
                <a:schemeClr val="tx2"/>
              </a:solidFill>
            </a:endParaRPr>
          </a:p>
        </p:txBody>
      </p:sp>
      <p:sp>
        <p:nvSpPr>
          <p:cNvPr id="8" name="7 Rectángulo"/>
          <p:cNvSpPr/>
          <p:nvPr/>
        </p:nvSpPr>
        <p:spPr>
          <a:xfrm>
            <a:off x="1695450" y="4267200"/>
            <a:ext cx="2101850" cy="44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8 CuadroTexto"/>
          <p:cNvSpPr txBox="1"/>
          <p:nvPr/>
        </p:nvSpPr>
        <p:spPr>
          <a:xfrm>
            <a:off x="2079625" y="4311650"/>
            <a:ext cx="1333500" cy="369332"/>
          </a:xfrm>
          <a:prstGeom prst="rect">
            <a:avLst/>
          </a:prstGeom>
          <a:noFill/>
        </p:spPr>
        <p:txBody>
          <a:bodyPr wrap="square" rtlCol="0">
            <a:spAutoFit/>
          </a:bodyPr>
          <a:lstStyle/>
          <a:p>
            <a:pPr algn="ctr"/>
            <a:r>
              <a:rPr lang="es-CL" dirty="0" smtClean="0">
                <a:solidFill>
                  <a:schemeClr val="tx2"/>
                </a:solidFill>
              </a:rPr>
              <a:t>Producto</a:t>
            </a:r>
            <a:endParaRPr lang="es-CL" dirty="0">
              <a:solidFill>
                <a:schemeClr val="tx2"/>
              </a:solidFill>
            </a:endParaRPr>
          </a:p>
        </p:txBody>
      </p:sp>
      <p:sp>
        <p:nvSpPr>
          <p:cNvPr id="10" name="9 Rectángulo"/>
          <p:cNvSpPr/>
          <p:nvPr/>
        </p:nvSpPr>
        <p:spPr>
          <a:xfrm>
            <a:off x="7296150" y="4241800"/>
            <a:ext cx="2101850" cy="44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1" name="10 CuadroTexto"/>
          <p:cNvSpPr txBox="1"/>
          <p:nvPr/>
        </p:nvSpPr>
        <p:spPr>
          <a:xfrm>
            <a:off x="7531100" y="4286251"/>
            <a:ext cx="1739900" cy="369332"/>
          </a:xfrm>
          <a:prstGeom prst="rect">
            <a:avLst/>
          </a:prstGeom>
          <a:noFill/>
        </p:spPr>
        <p:txBody>
          <a:bodyPr wrap="square" rtlCol="0">
            <a:spAutoFit/>
          </a:bodyPr>
          <a:lstStyle/>
          <a:p>
            <a:r>
              <a:rPr lang="es-CL" dirty="0" smtClean="0">
                <a:solidFill>
                  <a:schemeClr val="tx2"/>
                </a:solidFill>
              </a:rPr>
              <a:t>Orden pedido</a:t>
            </a:r>
            <a:endParaRPr lang="es-CL" dirty="0">
              <a:solidFill>
                <a:schemeClr val="tx2"/>
              </a:solidFill>
            </a:endParaRPr>
          </a:p>
        </p:txBody>
      </p:sp>
      <p:sp>
        <p:nvSpPr>
          <p:cNvPr id="12" name="11 Rectángulo"/>
          <p:cNvSpPr/>
          <p:nvPr/>
        </p:nvSpPr>
        <p:spPr>
          <a:xfrm>
            <a:off x="4527550" y="6045200"/>
            <a:ext cx="2101850" cy="44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3" name="12 CuadroTexto"/>
          <p:cNvSpPr txBox="1"/>
          <p:nvPr/>
        </p:nvSpPr>
        <p:spPr>
          <a:xfrm>
            <a:off x="4917875" y="6102350"/>
            <a:ext cx="1333500" cy="369332"/>
          </a:xfrm>
          <a:prstGeom prst="rect">
            <a:avLst/>
          </a:prstGeom>
          <a:noFill/>
        </p:spPr>
        <p:txBody>
          <a:bodyPr wrap="square" rtlCol="0">
            <a:spAutoFit/>
          </a:bodyPr>
          <a:lstStyle/>
          <a:p>
            <a:pPr algn="ctr"/>
            <a:r>
              <a:rPr lang="es-CL" dirty="0" smtClean="0">
                <a:solidFill>
                  <a:schemeClr val="tx2"/>
                </a:solidFill>
              </a:rPr>
              <a:t>Bodega</a:t>
            </a:r>
            <a:endParaRPr lang="es-CL" dirty="0">
              <a:solidFill>
                <a:schemeClr val="tx2"/>
              </a:solidFill>
            </a:endParaRPr>
          </a:p>
        </p:txBody>
      </p:sp>
      <p:sp>
        <p:nvSpPr>
          <p:cNvPr id="14" name="13 Rectángulo"/>
          <p:cNvSpPr/>
          <p:nvPr/>
        </p:nvSpPr>
        <p:spPr>
          <a:xfrm>
            <a:off x="4527550" y="4787900"/>
            <a:ext cx="2101850" cy="44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5" name="14 CuadroTexto"/>
          <p:cNvSpPr txBox="1"/>
          <p:nvPr/>
        </p:nvSpPr>
        <p:spPr>
          <a:xfrm>
            <a:off x="4906813" y="4845050"/>
            <a:ext cx="1333500" cy="369332"/>
          </a:xfrm>
          <a:prstGeom prst="rect">
            <a:avLst/>
          </a:prstGeom>
          <a:noFill/>
        </p:spPr>
        <p:txBody>
          <a:bodyPr wrap="square" rtlCol="0">
            <a:spAutoFit/>
          </a:bodyPr>
          <a:lstStyle/>
          <a:p>
            <a:pPr algn="ctr"/>
            <a:r>
              <a:rPr lang="es-CL" dirty="0" smtClean="0">
                <a:solidFill>
                  <a:schemeClr val="tx2"/>
                </a:solidFill>
              </a:rPr>
              <a:t>Embarque</a:t>
            </a:r>
            <a:endParaRPr lang="es-CL" dirty="0">
              <a:solidFill>
                <a:schemeClr val="tx2"/>
              </a:solidFill>
            </a:endParaRPr>
          </a:p>
        </p:txBody>
      </p:sp>
      <p:cxnSp>
        <p:nvCxnSpPr>
          <p:cNvPr id="17" name="16 Conector recto de flecha"/>
          <p:cNvCxnSpPr/>
          <p:nvPr/>
        </p:nvCxnSpPr>
        <p:spPr>
          <a:xfrm rot="10800000" flipV="1">
            <a:off x="3924300" y="4330700"/>
            <a:ext cx="1028700" cy="12700"/>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rot="5400000">
            <a:off x="4787900" y="4483100"/>
            <a:ext cx="304800" cy="158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rot="5400000">
            <a:off x="4712455" y="4556911"/>
            <a:ext cx="454056" cy="1635"/>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a:off x="6248400" y="4330700"/>
            <a:ext cx="914400" cy="158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rot="5400000">
            <a:off x="6082357" y="4493977"/>
            <a:ext cx="317500" cy="158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rot="5400000">
            <a:off x="6034136" y="4540315"/>
            <a:ext cx="420986" cy="4527"/>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rot="5400000" flipH="1" flipV="1">
            <a:off x="5400855" y="5498975"/>
            <a:ext cx="428570" cy="5069"/>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rot="16200000" flipV="1">
            <a:off x="5403851" y="5607049"/>
            <a:ext cx="419100" cy="1"/>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35" name="34 Conector recto de flecha"/>
          <p:cNvCxnSpPr/>
          <p:nvPr/>
        </p:nvCxnSpPr>
        <p:spPr>
          <a:xfrm rot="16200000" flipH="1">
            <a:off x="5470505" y="5807093"/>
            <a:ext cx="287815" cy="2027"/>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sp>
        <p:nvSpPr>
          <p:cNvPr id="27" name="CuadroTexto 26"/>
          <p:cNvSpPr txBox="1"/>
          <p:nvPr/>
        </p:nvSpPr>
        <p:spPr>
          <a:xfrm>
            <a:off x="515202" y="1077972"/>
            <a:ext cx="7424382" cy="461665"/>
          </a:xfrm>
          <a:prstGeom prst="rect">
            <a:avLst/>
          </a:prstGeom>
          <a:noFill/>
        </p:spPr>
        <p:txBody>
          <a:bodyPr wrap="square" rtlCol="0">
            <a:spAutoFit/>
          </a:bodyPr>
          <a:lstStyle/>
          <a:p>
            <a:r>
              <a:rPr lang="es-CL" sz="2400" b="1" dirty="0" smtClean="0">
                <a:solidFill>
                  <a:srgbClr val="F96551"/>
                </a:solidFill>
              </a:rPr>
              <a:t>Tema </a:t>
            </a:r>
            <a:r>
              <a:rPr lang="es-CL" sz="2400" b="1" dirty="0">
                <a:solidFill>
                  <a:srgbClr val="F96551"/>
                </a:solidFill>
              </a:rPr>
              <a:t>3</a:t>
            </a:r>
            <a:r>
              <a:rPr lang="es-CL" sz="2400" b="1" dirty="0" smtClean="0">
                <a:solidFill>
                  <a:srgbClr val="F96551"/>
                </a:solidFill>
              </a:rPr>
              <a:t>. Conceptos fundamentales del modelo de datos</a:t>
            </a:r>
            <a:endParaRPr lang="es-CL" sz="2400" b="1" dirty="0">
              <a:solidFill>
                <a:srgbClr val="F96551"/>
              </a:solidFill>
            </a:endParaRPr>
          </a:p>
        </p:txBody>
      </p:sp>
      <p:sp>
        <p:nvSpPr>
          <p:cNvPr id="29" name="Rectángulo 28"/>
          <p:cNvSpPr/>
          <p:nvPr/>
        </p:nvSpPr>
        <p:spPr>
          <a:xfrm>
            <a:off x="148118" y="1154240"/>
            <a:ext cx="286603" cy="286603"/>
          </a:xfrm>
          <a:prstGeom prst="rect">
            <a:avLst/>
          </a:prstGeom>
          <a:solidFill>
            <a:srgbClr val="F9655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cxnSp>
        <p:nvCxnSpPr>
          <p:cNvPr id="31" name="15 Conector recto de flecha"/>
          <p:cNvCxnSpPr/>
          <p:nvPr/>
        </p:nvCxnSpPr>
        <p:spPr>
          <a:xfrm>
            <a:off x="5016500" y="2867041"/>
            <a:ext cx="1847850" cy="158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17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894020"/>
            <a:ext cx="12192000" cy="151983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1" name="CuadroTexto 10"/>
          <p:cNvSpPr txBox="1"/>
          <p:nvPr/>
        </p:nvSpPr>
        <p:spPr>
          <a:xfrm>
            <a:off x="0" y="4090417"/>
            <a:ext cx="12192000" cy="1323439"/>
          </a:xfrm>
          <a:prstGeom prst="rect">
            <a:avLst/>
          </a:prstGeom>
          <a:noFill/>
        </p:spPr>
        <p:txBody>
          <a:bodyPr wrap="square" rtlCol="0" anchor="ctr">
            <a:spAutoFit/>
          </a:bodyPr>
          <a:lstStyle/>
          <a:p>
            <a:pPr algn="ctr"/>
            <a:r>
              <a:rPr lang="es-CL" sz="4000" i="1" dirty="0" smtClean="0">
                <a:solidFill>
                  <a:schemeClr val="bg1"/>
                </a:solidFill>
              </a:rPr>
              <a:t>¿Qué aprenderemos en esta clase?</a:t>
            </a:r>
          </a:p>
          <a:p>
            <a:pPr algn="ctr"/>
            <a:endParaRPr lang="es-CL" sz="4000" i="1" dirty="0">
              <a:solidFill>
                <a:schemeClr val="bg1"/>
              </a:solidFill>
            </a:endParaRPr>
          </a:p>
        </p:txBody>
      </p:sp>
      <p:sp>
        <p:nvSpPr>
          <p:cNvPr id="2" name="Rectángulo 1"/>
          <p:cNvSpPr/>
          <p:nvPr/>
        </p:nvSpPr>
        <p:spPr>
          <a:xfrm>
            <a:off x="0" y="5230906"/>
            <a:ext cx="12192000" cy="1963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8672" y="1469838"/>
            <a:ext cx="3239453" cy="1959050"/>
          </a:xfrm>
          <a:prstGeom prst="rect">
            <a:avLst/>
          </a:prstGeom>
        </p:spPr>
      </p:pic>
    </p:spTree>
    <p:extLst>
      <p:ext uri="{BB962C8B-B14F-4D97-AF65-F5344CB8AC3E}">
        <p14:creationId xmlns:p14="http://schemas.microsoft.com/office/powerpoint/2010/main" val="3781543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7 Rectángulo"/>
          <p:cNvSpPr/>
          <p:nvPr/>
        </p:nvSpPr>
        <p:spPr>
          <a:xfrm>
            <a:off x="7699505" y="3024486"/>
            <a:ext cx="3753942" cy="1676848"/>
          </a:xfrm>
          <a:prstGeom prst="rect">
            <a:avLst/>
          </a:prstGeom>
          <a:noFill/>
          <a:ln>
            <a:solidFill>
              <a:srgbClr val="FA756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0" name="7 Rectángulo"/>
          <p:cNvSpPr/>
          <p:nvPr/>
        </p:nvSpPr>
        <p:spPr>
          <a:xfrm>
            <a:off x="7504211" y="3163396"/>
            <a:ext cx="3808558" cy="1594786"/>
          </a:xfrm>
          <a:prstGeom prst="rect">
            <a:avLst/>
          </a:prstGeom>
          <a:solidFill>
            <a:srgbClr val="F95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redondeado 4"/>
          <p:cNvSpPr/>
          <p:nvPr/>
        </p:nvSpPr>
        <p:spPr>
          <a:xfrm>
            <a:off x="530086" y="3408562"/>
            <a:ext cx="4412973" cy="91440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DEPENDENCIA</a:t>
            </a:r>
            <a:endParaRPr lang="es-CL" dirty="0"/>
          </a:p>
        </p:txBody>
      </p:sp>
      <p:sp>
        <p:nvSpPr>
          <p:cNvPr id="9" name="8 CuadroTexto"/>
          <p:cNvSpPr txBox="1"/>
          <p:nvPr/>
        </p:nvSpPr>
        <p:spPr>
          <a:xfrm>
            <a:off x="7755708" y="3408562"/>
            <a:ext cx="3825240" cy="1015663"/>
          </a:xfrm>
          <a:prstGeom prst="rect">
            <a:avLst/>
          </a:prstGeom>
          <a:noFill/>
        </p:spPr>
        <p:txBody>
          <a:bodyPr wrap="square" rtlCol="0">
            <a:spAutoFit/>
          </a:bodyPr>
          <a:lstStyle/>
          <a:p>
            <a:r>
              <a:rPr lang="es-CL" sz="2000" b="1" i="1" dirty="0" smtClean="0">
                <a:solidFill>
                  <a:schemeClr val="bg1"/>
                </a:solidFill>
              </a:rPr>
              <a:t>Se refiere al hecho que alguna entidad no puede existir sin la ocurrencia de otra entidad.</a:t>
            </a:r>
          </a:p>
        </p:txBody>
      </p:sp>
      <p:sp>
        <p:nvSpPr>
          <p:cNvPr id="11" name="CuadroTexto 10"/>
          <p:cNvSpPr txBox="1"/>
          <p:nvPr/>
        </p:nvSpPr>
        <p:spPr>
          <a:xfrm>
            <a:off x="515202" y="1077972"/>
            <a:ext cx="7424382" cy="461665"/>
          </a:xfrm>
          <a:prstGeom prst="rect">
            <a:avLst/>
          </a:prstGeom>
          <a:noFill/>
        </p:spPr>
        <p:txBody>
          <a:bodyPr wrap="square" rtlCol="0">
            <a:spAutoFit/>
          </a:bodyPr>
          <a:lstStyle/>
          <a:p>
            <a:r>
              <a:rPr lang="es-CL" sz="2400" b="1" dirty="0" smtClean="0">
                <a:solidFill>
                  <a:srgbClr val="F96551"/>
                </a:solidFill>
              </a:rPr>
              <a:t>Tema </a:t>
            </a:r>
            <a:r>
              <a:rPr lang="es-CL" sz="2400" b="1" dirty="0">
                <a:solidFill>
                  <a:srgbClr val="F96551"/>
                </a:solidFill>
              </a:rPr>
              <a:t>3</a:t>
            </a:r>
            <a:r>
              <a:rPr lang="es-CL" sz="2400" b="1" dirty="0" smtClean="0">
                <a:solidFill>
                  <a:srgbClr val="F96551"/>
                </a:solidFill>
              </a:rPr>
              <a:t>. Conceptos fundamentales del modelo de datos</a:t>
            </a:r>
            <a:endParaRPr lang="es-CL" sz="2400" b="1" dirty="0">
              <a:solidFill>
                <a:srgbClr val="F96551"/>
              </a:solidFill>
            </a:endParaRPr>
          </a:p>
        </p:txBody>
      </p:sp>
      <p:sp>
        <p:nvSpPr>
          <p:cNvPr id="12" name="Rectángulo 11"/>
          <p:cNvSpPr/>
          <p:nvPr/>
        </p:nvSpPr>
        <p:spPr>
          <a:xfrm>
            <a:off x="148118" y="1154240"/>
            <a:ext cx="286603" cy="286603"/>
          </a:xfrm>
          <a:prstGeom prst="rect">
            <a:avLst/>
          </a:prstGeom>
          <a:solidFill>
            <a:srgbClr val="F9655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
        <p:nvSpPr>
          <p:cNvPr id="13" name="12 CuadroTexto"/>
          <p:cNvSpPr txBox="1"/>
          <p:nvPr/>
        </p:nvSpPr>
        <p:spPr>
          <a:xfrm>
            <a:off x="5293995" y="3193819"/>
            <a:ext cx="1859280" cy="523220"/>
          </a:xfrm>
          <a:prstGeom prst="rect">
            <a:avLst/>
          </a:prstGeom>
          <a:noFill/>
        </p:spPr>
        <p:txBody>
          <a:bodyPr wrap="square" rtlCol="0">
            <a:spAutoFit/>
          </a:bodyPr>
          <a:lstStyle/>
          <a:p>
            <a:r>
              <a:rPr lang="es-CL" sz="2800" b="1" i="1" dirty="0" smtClean="0">
                <a:solidFill>
                  <a:schemeClr val="tx2"/>
                </a:solidFill>
              </a:rPr>
              <a:t>¿Qué es?</a:t>
            </a:r>
            <a:endParaRPr lang="es-CL" sz="2800" b="1" i="1" dirty="0">
              <a:solidFill>
                <a:schemeClr val="tx2"/>
              </a:solidFill>
            </a:endParaRPr>
          </a:p>
        </p:txBody>
      </p:sp>
      <p:cxnSp>
        <p:nvCxnSpPr>
          <p:cNvPr id="14" name="17 Conector recto de flecha"/>
          <p:cNvCxnSpPr/>
          <p:nvPr/>
        </p:nvCxnSpPr>
        <p:spPr>
          <a:xfrm>
            <a:off x="5098004" y="3862910"/>
            <a:ext cx="2111637"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967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redondeado 4"/>
          <p:cNvSpPr/>
          <p:nvPr/>
        </p:nvSpPr>
        <p:spPr>
          <a:xfrm>
            <a:off x="3889513" y="1777730"/>
            <a:ext cx="4412973" cy="91440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DEPENDENCIA</a:t>
            </a:r>
            <a:endParaRPr lang="es-CL" dirty="0"/>
          </a:p>
        </p:txBody>
      </p:sp>
      <p:graphicFrame>
        <p:nvGraphicFramePr>
          <p:cNvPr id="9" name="8 Tabla"/>
          <p:cNvGraphicFramePr>
            <a:graphicFrameLocks noGrp="1"/>
          </p:cNvGraphicFramePr>
          <p:nvPr>
            <p:extLst>
              <p:ext uri="{D42A27DB-BD31-4B8C-83A1-F6EECF244321}">
                <p14:modId xmlns:p14="http://schemas.microsoft.com/office/powerpoint/2010/main" val="3085983891"/>
              </p:ext>
            </p:extLst>
          </p:nvPr>
        </p:nvGraphicFramePr>
        <p:xfrm>
          <a:off x="1441450" y="4038071"/>
          <a:ext cx="2959100" cy="2019828"/>
        </p:xfrm>
        <a:graphic>
          <a:graphicData uri="http://schemas.openxmlformats.org/drawingml/2006/table">
            <a:tbl>
              <a:tblPr/>
              <a:tblGrid>
                <a:gridCol w="1529705">
                  <a:extLst>
                    <a:ext uri="{9D8B030D-6E8A-4147-A177-3AD203B41FA5}">
                      <a16:colId xmlns:a16="http://schemas.microsoft.com/office/drawing/2014/main" val="20000"/>
                    </a:ext>
                  </a:extLst>
                </a:gridCol>
                <a:gridCol w="1429395">
                  <a:extLst>
                    <a:ext uri="{9D8B030D-6E8A-4147-A177-3AD203B41FA5}">
                      <a16:colId xmlns:a16="http://schemas.microsoft.com/office/drawing/2014/main" val="20001"/>
                    </a:ext>
                  </a:extLst>
                </a:gridCol>
              </a:tblGrid>
              <a:tr h="504957">
                <a:tc>
                  <a:txBody>
                    <a:bodyPr/>
                    <a:lstStyle/>
                    <a:p>
                      <a:pPr algn="ctr" fontAlgn="b"/>
                      <a:r>
                        <a:rPr lang="es-CL" sz="2000" b="0" i="0" u="none" strike="noStrike" dirty="0">
                          <a:solidFill>
                            <a:schemeClr val="tx2"/>
                          </a:solidFill>
                          <a:latin typeface="Calibri"/>
                        </a:rPr>
                        <a:t>NRO-DEPTO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b"/>
                      <a:r>
                        <a:rPr lang="es-CL" sz="2000" b="0" i="0" u="none" strike="noStrike" dirty="0">
                          <a:solidFill>
                            <a:schemeClr val="tx2"/>
                          </a:solidFill>
                          <a:latin typeface="Calibri"/>
                        </a:rPr>
                        <a:t>NOMBRE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extLst>
                  <a:ext uri="{0D108BD9-81ED-4DB2-BD59-A6C34878D82A}">
                    <a16:rowId xmlns:a16="http://schemas.microsoft.com/office/drawing/2014/main" val="10000"/>
                  </a:ext>
                </a:extLst>
              </a:tr>
              <a:tr h="504957">
                <a:tc>
                  <a:txBody>
                    <a:bodyPr/>
                    <a:lstStyle/>
                    <a:p>
                      <a:pPr algn="ctr" fontAlgn="b"/>
                      <a:r>
                        <a:rPr lang="es-CL" sz="2000" b="0" i="0" u="none" strike="noStrike" dirty="0">
                          <a:solidFill>
                            <a:srgbClr val="4AA2A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Producción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4957">
                <a:tc>
                  <a:txBody>
                    <a:bodyPr/>
                    <a:lstStyle/>
                    <a:p>
                      <a:pPr algn="ctr" fontAlgn="b"/>
                      <a:r>
                        <a:rPr lang="es-CL" sz="2000" b="0" i="0" u="none" strike="noStrike" dirty="0">
                          <a:solidFill>
                            <a:srgbClr val="4AA2A0"/>
                          </a:solidFill>
                          <a:latin typeface="Calibri"/>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Ventas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4957">
                <a:tc>
                  <a:txBody>
                    <a:bodyPr/>
                    <a:lstStyle/>
                    <a:p>
                      <a:pPr algn="ctr" fontAlgn="b"/>
                      <a:r>
                        <a:rPr lang="es-CL" sz="2000" b="0" i="0" u="none" strike="noStrike" dirty="0">
                          <a:solidFill>
                            <a:srgbClr val="4AA2A0"/>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Compras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0" name="9 Tabla"/>
          <p:cNvGraphicFramePr>
            <a:graphicFrameLocks noGrp="1"/>
          </p:cNvGraphicFramePr>
          <p:nvPr>
            <p:extLst>
              <p:ext uri="{D42A27DB-BD31-4B8C-83A1-F6EECF244321}">
                <p14:modId xmlns:p14="http://schemas.microsoft.com/office/powerpoint/2010/main" val="1465581234"/>
              </p:ext>
            </p:extLst>
          </p:nvPr>
        </p:nvGraphicFramePr>
        <p:xfrm>
          <a:off x="5734049" y="4038069"/>
          <a:ext cx="4305300" cy="2038880"/>
        </p:xfrm>
        <a:graphic>
          <a:graphicData uri="http://schemas.openxmlformats.org/drawingml/2006/table">
            <a:tbl>
              <a:tblPr/>
              <a:tblGrid>
                <a:gridCol w="1200229">
                  <a:extLst>
                    <a:ext uri="{9D8B030D-6E8A-4147-A177-3AD203B41FA5}">
                      <a16:colId xmlns:a16="http://schemas.microsoft.com/office/drawing/2014/main" val="20000"/>
                    </a:ext>
                  </a:extLst>
                </a:gridCol>
                <a:gridCol w="1648076">
                  <a:extLst>
                    <a:ext uri="{9D8B030D-6E8A-4147-A177-3AD203B41FA5}">
                      <a16:colId xmlns:a16="http://schemas.microsoft.com/office/drawing/2014/main" val="20001"/>
                    </a:ext>
                  </a:extLst>
                </a:gridCol>
                <a:gridCol w="1456995">
                  <a:extLst>
                    <a:ext uri="{9D8B030D-6E8A-4147-A177-3AD203B41FA5}">
                      <a16:colId xmlns:a16="http://schemas.microsoft.com/office/drawing/2014/main" val="20002"/>
                    </a:ext>
                  </a:extLst>
                </a:gridCol>
              </a:tblGrid>
              <a:tr h="407776">
                <a:tc>
                  <a:txBody>
                    <a:bodyPr/>
                    <a:lstStyle/>
                    <a:p>
                      <a:pPr algn="ctr" fontAlgn="b"/>
                      <a:r>
                        <a:rPr lang="es-CL" sz="2000" b="0" i="0" u="none" strike="noStrike" dirty="0" smtClean="0">
                          <a:solidFill>
                            <a:schemeClr val="tx2"/>
                          </a:solidFill>
                          <a:latin typeface="Calibri"/>
                        </a:rPr>
                        <a:t>NRO-EMP</a:t>
                      </a:r>
                      <a:endParaRPr lang="es-CL" sz="2000" b="0" i="0" u="none" strike="noStrike" dirty="0">
                        <a:solidFill>
                          <a:schemeClr val="tx2"/>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b"/>
                      <a:r>
                        <a:rPr lang="es-CL" sz="2000" b="0" i="0" u="none" strike="noStrike" dirty="0">
                          <a:solidFill>
                            <a:schemeClr val="tx2"/>
                          </a:solidFill>
                          <a:latin typeface="Calibri"/>
                        </a:rPr>
                        <a:t>NOM-EMP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b"/>
                      <a:r>
                        <a:rPr lang="es-CL" sz="2000" b="0" i="0" u="none" strike="noStrike" dirty="0">
                          <a:solidFill>
                            <a:schemeClr val="tx2"/>
                          </a:solidFill>
                          <a:latin typeface="Calibri"/>
                        </a:rPr>
                        <a:t>NRO-DEPTO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extLst>
                  <a:ext uri="{0D108BD9-81ED-4DB2-BD59-A6C34878D82A}">
                    <a16:rowId xmlns:a16="http://schemas.microsoft.com/office/drawing/2014/main" val="10000"/>
                  </a:ext>
                </a:extLst>
              </a:tr>
              <a:tr h="407776">
                <a:tc>
                  <a:txBody>
                    <a:bodyPr/>
                    <a:lstStyle/>
                    <a:p>
                      <a:pPr algn="ctr" fontAlgn="b"/>
                      <a:r>
                        <a:rPr lang="es-CL" sz="2000" b="0" i="0" u="none" strike="noStrike" dirty="0">
                          <a:solidFill>
                            <a:srgbClr val="4AA2A0"/>
                          </a:solidFill>
                          <a:latin typeface="Calibri"/>
                        </a:rPr>
                        <a:t>4340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Mario Araya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rgbClr val="449492"/>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7776">
                <a:tc>
                  <a:txBody>
                    <a:bodyPr/>
                    <a:lstStyle/>
                    <a:p>
                      <a:pPr algn="ctr" fontAlgn="b"/>
                      <a:r>
                        <a:rPr lang="es-CL" sz="2000" b="0" i="0" u="none" strike="noStrike" dirty="0">
                          <a:solidFill>
                            <a:srgbClr val="4AA2A0"/>
                          </a:solidFill>
                          <a:latin typeface="Calibri"/>
                        </a:rPr>
                        <a:t>4980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Cecilia Bustos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rgbClr val="449492"/>
                          </a:solidFill>
                          <a:latin typeface="Calibri"/>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7776">
                <a:tc>
                  <a:txBody>
                    <a:bodyPr/>
                    <a:lstStyle/>
                    <a:p>
                      <a:pPr algn="ctr" fontAlgn="b"/>
                      <a:r>
                        <a:rPr lang="es-CL" sz="2000" b="0" i="0" u="none" strike="noStrike" dirty="0">
                          <a:solidFill>
                            <a:srgbClr val="4AA2A0"/>
                          </a:solidFill>
                          <a:latin typeface="Calibri"/>
                        </a:rPr>
                        <a:t>6065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Ana Gómez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rgbClr val="449492"/>
                          </a:solidFill>
                          <a:latin typeface="Calibri"/>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7776">
                <a:tc>
                  <a:txBody>
                    <a:bodyPr/>
                    <a:lstStyle/>
                    <a:p>
                      <a:pPr algn="ctr" fontAlgn="b"/>
                      <a:r>
                        <a:rPr lang="es-CL" sz="2000" b="0" i="0" u="none" strike="noStrike" dirty="0">
                          <a:solidFill>
                            <a:srgbClr val="4AA2A0"/>
                          </a:solidFill>
                          <a:latin typeface="Calibri"/>
                        </a:rPr>
                        <a:t>6670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Luis Pino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rgbClr val="449492"/>
                          </a:solidFill>
                          <a:latin typeface="Calibri"/>
                        </a:rPr>
                        <a:t>120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1" name="10 CuadroTexto"/>
          <p:cNvSpPr txBox="1"/>
          <p:nvPr/>
        </p:nvSpPr>
        <p:spPr>
          <a:xfrm>
            <a:off x="1905000" y="3429000"/>
            <a:ext cx="2133600" cy="369332"/>
          </a:xfrm>
          <a:prstGeom prst="rect">
            <a:avLst/>
          </a:prstGeom>
          <a:noFill/>
        </p:spPr>
        <p:txBody>
          <a:bodyPr wrap="square" rtlCol="0">
            <a:spAutoFit/>
          </a:bodyPr>
          <a:lstStyle/>
          <a:p>
            <a:r>
              <a:rPr lang="es-CL" b="1" i="1" dirty="0" smtClean="0">
                <a:solidFill>
                  <a:schemeClr val="tx2"/>
                </a:solidFill>
              </a:rPr>
              <a:t>DEPARTAMENTOS:</a:t>
            </a:r>
            <a:endParaRPr lang="es-CL" b="1" i="1" dirty="0">
              <a:solidFill>
                <a:schemeClr val="tx2"/>
              </a:solidFill>
            </a:endParaRPr>
          </a:p>
        </p:txBody>
      </p:sp>
      <p:sp>
        <p:nvSpPr>
          <p:cNvPr id="12" name="11 CuadroTexto"/>
          <p:cNvSpPr txBox="1"/>
          <p:nvPr/>
        </p:nvSpPr>
        <p:spPr>
          <a:xfrm>
            <a:off x="6896100" y="3409950"/>
            <a:ext cx="1790700" cy="381000"/>
          </a:xfrm>
          <a:prstGeom prst="rect">
            <a:avLst/>
          </a:prstGeom>
          <a:noFill/>
        </p:spPr>
        <p:txBody>
          <a:bodyPr wrap="square" rtlCol="0">
            <a:spAutoFit/>
          </a:bodyPr>
          <a:lstStyle/>
          <a:p>
            <a:r>
              <a:rPr lang="es-CL" b="1" i="1" dirty="0" smtClean="0">
                <a:solidFill>
                  <a:schemeClr val="tx2"/>
                </a:solidFill>
              </a:rPr>
              <a:t>EMPLEADOS:</a:t>
            </a:r>
            <a:endParaRPr lang="es-CL" b="1" i="1" dirty="0">
              <a:solidFill>
                <a:schemeClr val="tx2"/>
              </a:solidFill>
            </a:endParaRPr>
          </a:p>
        </p:txBody>
      </p:sp>
      <p:sp>
        <p:nvSpPr>
          <p:cNvPr id="13" name="CuadroTexto 12"/>
          <p:cNvSpPr txBox="1"/>
          <p:nvPr/>
        </p:nvSpPr>
        <p:spPr>
          <a:xfrm>
            <a:off x="515202" y="1077972"/>
            <a:ext cx="7424382" cy="461665"/>
          </a:xfrm>
          <a:prstGeom prst="rect">
            <a:avLst/>
          </a:prstGeom>
          <a:noFill/>
        </p:spPr>
        <p:txBody>
          <a:bodyPr wrap="square" rtlCol="0">
            <a:spAutoFit/>
          </a:bodyPr>
          <a:lstStyle/>
          <a:p>
            <a:r>
              <a:rPr lang="es-CL" sz="2400" b="1" dirty="0" smtClean="0">
                <a:solidFill>
                  <a:srgbClr val="F96551"/>
                </a:solidFill>
              </a:rPr>
              <a:t>Tema </a:t>
            </a:r>
            <a:r>
              <a:rPr lang="es-CL" sz="2400" b="1" dirty="0">
                <a:solidFill>
                  <a:srgbClr val="F96551"/>
                </a:solidFill>
              </a:rPr>
              <a:t>3</a:t>
            </a:r>
            <a:r>
              <a:rPr lang="es-CL" sz="2400" b="1" dirty="0" smtClean="0">
                <a:solidFill>
                  <a:srgbClr val="F96551"/>
                </a:solidFill>
              </a:rPr>
              <a:t>. Conceptos fundamentales del modelo de datos</a:t>
            </a:r>
            <a:endParaRPr lang="es-CL" sz="2400" b="1" dirty="0">
              <a:solidFill>
                <a:srgbClr val="F96551"/>
              </a:solidFill>
            </a:endParaRPr>
          </a:p>
        </p:txBody>
      </p:sp>
      <p:sp>
        <p:nvSpPr>
          <p:cNvPr id="14" name="Rectángulo 13"/>
          <p:cNvSpPr/>
          <p:nvPr/>
        </p:nvSpPr>
        <p:spPr>
          <a:xfrm>
            <a:off x="148118" y="1154240"/>
            <a:ext cx="286603" cy="286603"/>
          </a:xfrm>
          <a:prstGeom prst="rect">
            <a:avLst/>
          </a:prstGeom>
          <a:solidFill>
            <a:srgbClr val="F9655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2596682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7 Rectángulo"/>
          <p:cNvSpPr/>
          <p:nvPr/>
        </p:nvSpPr>
        <p:spPr>
          <a:xfrm>
            <a:off x="7496885" y="2724671"/>
            <a:ext cx="4029845" cy="1676848"/>
          </a:xfrm>
          <a:prstGeom prst="rect">
            <a:avLst/>
          </a:prstGeom>
          <a:noFill/>
          <a:ln>
            <a:solidFill>
              <a:srgbClr val="FA756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7 Rectángulo"/>
          <p:cNvSpPr/>
          <p:nvPr/>
        </p:nvSpPr>
        <p:spPr>
          <a:xfrm>
            <a:off x="7353263" y="2859984"/>
            <a:ext cx="4029845" cy="1676848"/>
          </a:xfrm>
          <a:prstGeom prst="rect">
            <a:avLst/>
          </a:prstGeom>
          <a:solidFill>
            <a:srgbClr val="F95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redondeado 4"/>
          <p:cNvSpPr/>
          <p:nvPr/>
        </p:nvSpPr>
        <p:spPr>
          <a:xfrm>
            <a:off x="606286" y="3256162"/>
            <a:ext cx="4412973" cy="91440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TIEMPO</a:t>
            </a:r>
            <a:endParaRPr lang="es-CL" dirty="0"/>
          </a:p>
        </p:txBody>
      </p:sp>
      <p:sp>
        <p:nvSpPr>
          <p:cNvPr id="12" name="11 CuadroTexto"/>
          <p:cNvSpPr txBox="1"/>
          <p:nvPr/>
        </p:nvSpPr>
        <p:spPr>
          <a:xfrm>
            <a:off x="7484377" y="3078080"/>
            <a:ext cx="4074577" cy="1323439"/>
          </a:xfrm>
          <a:prstGeom prst="rect">
            <a:avLst/>
          </a:prstGeom>
          <a:noFill/>
        </p:spPr>
        <p:txBody>
          <a:bodyPr wrap="square" rtlCol="0">
            <a:spAutoFit/>
          </a:bodyPr>
          <a:lstStyle/>
          <a:p>
            <a:r>
              <a:rPr lang="es-CL" sz="2000" b="1" i="1" dirty="0" smtClean="0">
                <a:solidFill>
                  <a:schemeClr val="bg1"/>
                </a:solidFill>
              </a:rPr>
              <a:t>Es un componente multifacético y complejo del dato; se refiere a si el contenido de una base de datos varía o no en el tiempo.</a:t>
            </a:r>
          </a:p>
        </p:txBody>
      </p:sp>
      <p:sp>
        <p:nvSpPr>
          <p:cNvPr id="13" name="CuadroTexto 12"/>
          <p:cNvSpPr txBox="1"/>
          <p:nvPr/>
        </p:nvSpPr>
        <p:spPr>
          <a:xfrm>
            <a:off x="515202" y="1077972"/>
            <a:ext cx="7424382" cy="461665"/>
          </a:xfrm>
          <a:prstGeom prst="rect">
            <a:avLst/>
          </a:prstGeom>
          <a:noFill/>
        </p:spPr>
        <p:txBody>
          <a:bodyPr wrap="square" rtlCol="0">
            <a:spAutoFit/>
          </a:bodyPr>
          <a:lstStyle/>
          <a:p>
            <a:r>
              <a:rPr lang="es-CL" sz="2400" b="1" dirty="0" smtClean="0">
                <a:solidFill>
                  <a:srgbClr val="F96551"/>
                </a:solidFill>
              </a:rPr>
              <a:t>Tema </a:t>
            </a:r>
            <a:r>
              <a:rPr lang="es-CL" sz="2400" b="1" dirty="0">
                <a:solidFill>
                  <a:srgbClr val="F96551"/>
                </a:solidFill>
              </a:rPr>
              <a:t>3</a:t>
            </a:r>
            <a:r>
              <a:rPr lang="es-CL" sz="2400" b="1" dirty="0" smtClean="0">
                <a:solidFill>
                  <a:srgbClr val="F96551"/>
                </a:solidFill>
              </a:rPr>
              <a:t>. Conceptos fundamentales del modelo de datos</a:t>
            </a:r>
            <a:endParaRPr lang="es-CL" sz="2400" b="1" dirty="0">
              <a:solidFill>
                <a:srgbClr val="F96551"/>
              </a:solidFill>
            </a:endParaRPr>
          </a:p>
        </p:txBody>
      </p:sp>
      <p:sp>
        <p:nvSpPr>
          <p:cNvPr id="14" name="Rectángulo 13"/>
          <p:cNvSpPr/>
          <p:nvPr/>
        </p:nvSpPr>
        <p:spPr>
          <a:xfrm>
            <a:off x="148118" y="1154240"/>
            <a:ext cx="286603" cy="286603"/>
          </a:xfrm>
          <a:prstGeom prst="rect">
            <a:avLst/>
          </a:prstGeom>
          <a:solidFill>
            <a:srgbClr val="F9655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
        <p:nvSpPr>
          <p:cNvPr id="15" name="12 CuadroTexto"/>
          <p:cNvSpPr txBox="1"/>
          <p:nvPr/>
        </p:nvSpPr>
        <p:spPr>
          <a:xfrm>
            <a:off x="5293995" y="3193819"/>
            <a:ext cx="1859280" cy="523220"/>
          </a:xfrm>
          <a:prstGeom prst="rect">
            <a:avLst/>
          </a:prstGeom>
          <a:noFill/>
        </p:spPr>
        <p:txBody>
          <a:bodyPr wrap="square" rtlCol="0">
            <a:spAutoFit/>
          </a:bodyPr>
          <a:lstStyle/>
          <a:p>
            <a:r>
              <a:rPr lang="es-CL" sz="2800" b="1" i="1" dirty="0" smtClean="0">
                <a:solidFill>
                  <a:schemeClr val="tx2"/>
                </a:solidFill>
              </a:rPr>
              <a:t>¿Qué es?</a:t>
            </a:r>
            <a:endParaRPr lang="es-CL" sz="2800" b="1" i="1" dirty="0">
              <a:solidFill>
                <a:schemeClr val="tx2"/>
              </a:solidFill>
            </a:endParaRPr>
          </a:p>
        </p:txBody>
      </p:sp>
      <p:cxnSp>
        <p:nvCxnSpPr>
          <p:cNvPr id="16" name="17 Conector recto de flecha"/>
          <p:cNvCxnSpPr/>
          <p:nvPr/>
        </p:nvCxnSpPr>
        <p:spPr>
          <a:xfrm>
            <a:off x="5098004" y="3862910"/>
            <a:ext cx="2111637"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696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6" name="Rectángulo redondeado 5"/>
          <p:cNvSpPr/>
          <p:nvPr/>
        </p:nvSpPr>
        <p:spPr>
          <a:xfrm>
            <a:off x="228600" y="3187430"/>
            <a:ext cx="3178036" cy="91440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UNICIDAD</a:t>
            </a:r>
          </a:p>
        </p:txBody>
      </p:sp>
      <p:sp>
        <p:nvSpPr>
          <p:cNvPr id="8" name="7 Rectángulo"/>
          <p:cNvSpPr/>
          <p:nvPr/>
        </p:nvSpPr>
        <p:spPr>
          <a:xfrm>
            <a:off x="5247280" y="2861765"/>
            <a:ext cx="2661313" cy="696036"/>
          </a:xfrm>
          <a:prstGeom prst="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dirty="0">
              <a:solidFill>
                <a:schemeClr val="bg1"/>
              </a:solidFill>
            </a:endParaRPr>
          </a:p>
        </p:txBody>
      </p:sp>
      <p:sp>
        <p:nvSpPr>
          <p:cNvPr id="9" name="8 Rectángulo"/>
          <p:cNvSpPr/>
          <p:nvPr/>
        </p:nvSpPr>
        <p:spPr>
          <a:xfrm>
            <a:off x="5301302" y="4318948"/>
            <a:ext cx="2661313" cy="696036"/>
          </a:xfrm>
          <a:prstGeom prst="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dirty="0">
              <a:solidFill>
                <a:schemeClr val="bg1"/>
              </a:solidFill>
            </a:endParaRPr>
          </a:p>
        </p:txBody>
      </p:sp>
      <p:cxnSp>
        <p:nvCxnSpPr>
          <p:cNvPr id="11" name="10 Conector recto de flecha"/>
          <p:cNvCxnSpPr/>
          <p:nvPr/>
        </p:nvCxnSpPr>
        <p:spPr>
          <a:xfrm flipV="1">
            <a:off x="3388625" y="3190733"/>
            <a:ext cx="1801505" cy="484495"/>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a:off x="3406636" y="3675228"/>
            <a:ext cx="1817427" cy="99173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5552297" y="3019735"/>
            <a:ext cx="2033516" cy="369332"/>
          </a:xfrm>
          <a:prstGeom prst="rect">
            <a:avLst/>
          </a:prstGeom>
          <a:noFill/>
        </p:spPr>
        <p:txBody>
          <a:bodyPr wrap="square" rtlCol="0">
            <a:spAutoFit/>
          </a:bodyPr>
          <a:lstStyle/>
          <a:p>
            <a:pPr algn="ctr"/>
            <a:r>
              <a:rPr lang="es-CL" b="1" dirty="0" smtClean="0">
                <a:solidFill>
                  <a:schemeClr val="bg1"/>
                </a:solidFill>
              </a:rPr>
              <a:t>Clave primaria</a:t>
            </a:r>
            <a:endParaRPr lang="es-CL" b="1" dirty="0">
              <a:solidFill>
                <a:schemeClr val="bg1"/>
              </a:solidFill>
            </a:endParaRPr>
          </a:p>
        </p:txBody>
      </p:sp>
      <p:sp>
        <p:nvSpPr>
          <p:cNvPr id="16" name="15 CuadroTexto"/>
          <p:cNvSpPr txBox="1"/>
          <p:nvPr/>
        </p:nvSpPr>
        <p:spPr>
          <a:xfrm>
            <a:off x="5550257" y="4475362"/>
            <a:ext cx="2115403" cy="369332"/>
          </a:xfrm>
          <a:prstGeom prst="rect">
            <a:avLst/>
          </a:prstGeom>
          <a:noFill/>
        </p:spPr>
        <p:txBody>
          <a:bodyPr wrap="square" rtlCol="0">
            <a:spAutoFit/>
          </a:bodyPr>
          <a:lstStyle/>
          <a:p>
            <a:pPr algn="ctr"/>
            <a:r>
              <a:rPr lang="es-CL" b="1" dirty="0" smtClean="0">
                <a:solidFill>
                  <a:schemeClr val="bg1"/>
                </a:solidFill>
              </a:rPr>
              <a:t>Exclusividad</a:t>
            </a:r>
            <a:endParaRPr lang="es-CL" b="1" dirty="0">
              <a:solidFill>
                <a:schemeClr val="bg1"/>
              </a:solidFill>
            </a:endParaRPr>
          </a:p>
        </p:txBody>
      </p:sp>
      <p:sp>
        <p:nvSpPr>
          <p:cNvPr id="17" name="16 CuadroTexto"/>
          <p:cNvSpPr txBox="1"/>
          <p:nvPr/>
        </p:nvSpPr>
        <p:spPr>
          <a:xfrm>
            <a:off x="3884210" y="3557801"/>
            <a:ext cx="1352550" cy="369332"/>
          </a:xfrm>
          <a:prstGeom prst="rect">
            <a:avLst/>
          </a:prstGeom>
          <a:noFill/>
        </p:spPr>
        <p:txBody>
          <a:bodyPr wrap="square" rtlCol="0">
            <a:spAutoFit/>
          </a:bodyPr>
          <a:lstStyle/>
          <a:p>
            <a:r>
              <a:rPr lang="es-CL" b="1" i="1" dirty="0" smtClean="0">
                <a:solidFill>
                  <a:schemeClr val="tx2"/>
                </a:solidFill>
              </a:rPr>
              <a:t>Se define</a:t>
            </a:r>
            <a:endParaRPr lang="es-CL" b="1" i="1" dirty="0">
              <a:solidFill>
                <a:schemeClr val="tx2"/>
              </a:solidFill>
            </a:endParaRPr>
          </a:p>
        </p:txBody>
      </p:sp>
      <p:sp>
        <p:nvSpPr>
          <p:cNvPr id="19" name="18 Rectángulo"/>
          <p:cNvSpPr/>
          <p:nvPr/>
        </p:nvSpPr>
        <p:spPr>
          <a:xfrm>
            <a:off x="9021541" y="2705016"/>
            <a:ext cx="2661313" cy="1009533"/>
          </a:xfrm>
          <a:prstGeom prst="rect">
            <a:avLst/>
          </a:prstGeom>
          <a:solidFill>
            <a:srgbClr val="FB9C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419" sz="1600" dirty="0" smtClean="0"/>
              <a:t>Una ocurrencia debe ser única al tener un atributo que la diferencia de los demás.</a:t>
            </a:r>
          </a:p>
        </p:txBody>
      </p:sp>
      <p:sp>
        <p:nvSpPr>
          <p:cNvPr id="20" name="19 Rectángulo"/>
          <p:cNvSpPr/>
          <p:nvPr/>
        </p:nvSpPr>
        <p:spPr>
          <a:xfrm>
            <a:off x="9021541" y="4101830"/>
            <a:ext cx="2661313" cy="1166282"/>
          </a:xfrm>
          <a:prstGeom prst="rect">
            <a:avLst/>
          </a:prstGeom>
          <a:solidFill>
            <a:srgbClr val="FB9C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419" sz="1600" dirty="0" smtClean="0"/>
              <a:t>Una de varios tipos de datos o asociaciones pueden presentarse pero no en todos.</a:t>
            </a:r>
            <a:endParaRPr lang="es-ES" sz="1600" dirty="0"/>
          </a:p>
        </p:txBody>
      </p:sp>
      <p:cxnSp>
        <p:nvCxnSpPr>
          <p:cNvPr id="22" name="21 Conector recto de flecha"/>
          <p:cNvCxnSpPr>
            <a:stCxn id="8" idx="3"/>
          </p:cNvCxnSpPr>
          <p:nvPr/>
        </p:nvCxnSpPr>
        <p:spPr>
          <a:xfrm flipV="1">
            <a:off x="7908593" y="3200400"/>
            <a:ext cx="930607" cy="9383"/>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9" idx="3"/>
          </p:cNvCxnSpPr>
          <p:nvPr/>
        </p:nvCxnSpPr>
        <p:spPr>
          <a:xfrm>
            <a:off x="7962615" y="4666966"/>
            <a:ext cx="923215" cy="0"/>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sp>
        <p:nvSpPr>
          <p:cNvPr id="21" name="CuadroTexto 20"/>
          <p:cNvSpPr txBox="1"/>
          <p:nvPr/>
        </p:nvSpPr>
        <p:spPr>
          <a:xfrm>
            <a:off x="515202" y="1077972"/>
            <a:ext cx="7424382" cy="461665"/>
          </a:xfrm>
          <a:prstGeom prst="rect">
            <a:avLst/>
          </a:prstGeom>
          <a:noFill/>
        </p:spPr>
        <p:txBody>
          <a:bodyPr wrap="square" rtlCol="0">
            <a:spAutoFit/>
          </a:bodyPr>
          <a:lstStyle/>
          <a:p>
            <a:r>
              <a:rPr lang="es-CL" sz="2400" b="1" dirty="0" smtClean="0">
                <a:solidFill>
                  <a:srgbClr val="F96551"/>
                </a:solidFill>
              </a:rPr>
              <a:t>Tema </a:t>
            </a:r>
            <a:r>
              <a:rPr lang="es-CL" sz="2400" b="1" dirty="0">
                <a:solidFill>
                  <a:srgbClr val="F96551"/>
                </a:solidFill>
              </a:rPr>
              <a:t>3</a:t>
            </a:r>
            <a:r>
              <a:rPr lang="es-CL" sz="2400" b="1" dirty="0" smtClean="0">
                <a:solidFill>
                  <a:srgbClr val="F96551"/>
                </a:solidFill>
              </a:rPr>
              <a:t>. Conceptos fundamentales del modelo de datos</a:t>
            </a:r>
            <a:endParaRPr lang="es-CL" sz="2400" b="1" dirty="0">
              <a:solidFill>
                <a:srgbClr val="F96551"/>
              </a:solidFill>
            </a:endParaRPr>
          </a:p>
        </p:txBody>
      </p:sp>
      <p:sp>
        <p:nvSpPr>
          <p:cNvPr id="23" name="Rectángulo 22"/>
          <p:cNvSpPr/>
          <p:nvPr/>
        </p:nvSpPr>
        <p:spPr>
          <a:xfrm>
            <a:off x="148118" y="1154240"/>
            <a:ext cx="286603" cy="286603"/>
          </a:xfrm>
          <a:prstGeom prst="rect">
            <a:avLst/>
          </a:prstGeom>
          <a:solidFill>
            <a:srgbClr val="F9655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4097178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8971" y="1957798"/>
            <a:ext cx="2593366" cy="805056"/>
          </a:xfrm>
        </p:spPr>
        <p:txBody>
          <a:bodyPr>
            <a:normAutofit/>
          </a:bodyPr>
          <a:lstStyle/>
          <a:p>
            <a:r>
              <a:rPr lang="es-419" sz="2000" b="1" i="1" dirty="0" smtClean="0"/>
              <a:t>Ejemplo Unicidad</a:t>
            </a:r>
            <a:endParaRPr lang="es-ES" sz="2000" b="1" i="1" dirty="0"/>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6 Rectángulo"/>
          <p:cNvSpPr/>
          <p:nvPr/>
        </p:nvSpPr>
        <p:spPr>
          <a:xfrm>
            <a:off x="2060812" y="3684896"/>
            <a:ext cx="2442949" cy="8461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8" name="7 Rectángulo"/>
          <p:cNvSpPr/>
          <p:nvPr/>
        </p:nvSpPr>
        <p:spPr>
          <a:xfrm>
            <a:off x="6730621" y="4724400"/>
            <a:ext cx="2442949" cy="846161"/>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8 Rectángulo"/>
          <p:cNvSpPr/>
          <p:nvPr/>
        </p:nvSpPr>
        <p:spPr>
          <a:xfrm>
            <a:off x="6719248" y="3430137"/>
            <a:ext cx="2442949" cy="846161"/>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2" name="31 CuadroTexto"/>
          <p:cNvSpPr txBox="1"/>
          <p:nvPr/>
        </p:nvSpPr>
        <p:spPr>
          <a:xfrm>
            <a:off x="2415654" y="3941844"/>
            <a:ext cx="1501253" cy="369332"/>
          </a:xfrm>
          <a:prstGeom prst="rect">
            <a:avLst/>
          </a:prstGeom>
          <a:noFill/>
        </p:spPr>
        <p:txBody>
          <a:bodyPr wrap="square" rtlCol="0">
            <a:spAutoFit/>
          </a:bodyPr>
          <a:lstStyle/>
          <a:p>
            <a:pPr algn="ctr"/>
            <a:r>
              <a:rPr lang="es-CL" dirty="0" smtClean="0"/>
              <a:t>Tarea</a:t>
            </a:r>
            <a:endParaRPr lang="es-CL" dirty="0"/>
          </a:p>
        </p:txBody>
      </p:sp>
      <p:sp>
        <p:nvSpPr>
          <p:cNvPr id="33" name="32 CuadroTexto"/>
          <p:cNvSpPr txBox="1"/>
          <p:nvPr/>
        </p:nvSpPr>
        <p:spPr>
          <a:xfrm>
            <a:off x="6960358" y="3480179"/>
            <a:ext cx="1869743" cy="646331"/>
          </a:xfrm>
          <a:prstGeom prst="rect">
            <a:avLst/>
          </a:prstGeom>
          <a:noFill/>
        </p:spPr>
        <p:txBody>
          <a:bodyPr wrap="square" rtlCol="0">
            <a:spAutoFit/>
          </a:bodyPr>
          <a:lstStyle/>
          <a:p>
            <a:r>
              <a:rPr lang="es-CL" dirty="0" smtClean="0"/>
              <a:t>Trabajador a honorarios</a:t>
            </a:r>
            <a:endParaRPr lang="es-CL" dirty="0"/>
          </a:p>
        </p:txBody>
      </p:sp>
      <p:sp>
        <p:nvSpPr>
          <p:cNvPr id="34" name="33 CuadroTexto"/>
          <p:cNvSpPr txBox="1"/>
          <p:nvPr/>
        </p:nvSpPr>
        <p:spPr>
          <a:xfrm>
            <a:off x="6987654" y="4749421"/>
            <a:ext cx="1978925" cy="646331"/>
          </a:xfrm>
          <a:prstGeom prst="rect">
            <a:avLst/>
          </a:prstGeom>
          <a:noFill/>
        </p:spPr>
        <p:txBody>
          <a:bodyPr wrap="square" rtlCol="0">
            <a:spAutoFit/>
          </a:bodyPr>
          <a:lstStyle/>
          <a:p>
            <a:r>
              <a:rPr lang="es-CL" dirty="0" smtClean="0"/>
              <a:t>Trabajador de planta</a:t>
            </a:r>
            <a:endParaRPr lang="es-CL" dirty="0"/>
          </a:p>
        </p:txBody>
      </p:sp>
      <p:sp>
        <p:nvSpPr>
          <p:cNvPr id="23" name="CuadroTexto 22"/>
          <p:cNvSpPr txBox="1"/>
          <p:nvPr/>
        </p:nvSpPr>
        <p:spPr>
          <a:xfrm>
            <a:off x="515202" y="1077972"/>
            <a:ext cx="7424382" cy="461665"/>
          </a:xfrm>
          <a:prstGeom prst="rect">
            <a:avLst/>
          </a:prstGeom>
          <a:noFill/>
        </p:spPr>
        <p:txBody>
          <a:bodyPr wrap="square" rtlCol="0">
            <a:spAutoFit/>
          </a:bodyPr>
          <a:lstStyle/>
          <a:p>
            <a:r>
              <a:rPr lang="es-CL" sz="2400" b="1" dirty="0" smtClean="0">
                <a:solidFill>
                  <a:srgbClr val="F96551"/>
                </a:solidFill>
              </a:rPr>
              <a:t>Tema </a:t>
            </a:r>
            <a:r>
              <a:rPr lang="es-CL" sz="2400" b="1" dirty="0">
                <a:solidFill>
                  <a:srgbClr val="F96551"/>
                </a:solidFill>
              </a:rPr>
              <a:t>3</a:t>
            </a:r>
            <a:r>
              <a:rPr lang="es-CL" sz="2400" b="1" dirty="0" smtClean="0">
                <a:solidFill>
                  <a:srgbClr val="F96551"/>
                </a:solidFill>
              </a:rPr>
              <a:t>. Conceptos fundamentales del modelo de datos</a:t>
            </a:r>
            <a:endParaRPr lang="es-CL" sz="2400" b="1" dirty="0">
              <a:solidFill>
                <a:srgbClr val="F96551"/>
              </a:solidFill>
            </a:endParaRPr>
          </a:p>
        </p:txBody>
      </p:sp>
      <p:sp>
        <p:nvSpPr>
          <p:cNvPr id="24" name="Rectángulo 23"/>
          <p:cNvSpPr/>
          <p:nvPr/>
        </p:nvSpPr>
        <p:spPr>
          <a:xfrm>
            <a:off x="148118" y="1154240"/>
            <a:ext cx="286603" cy="286603"/>
          </a:xfrm>
          <a:prstGeom prst="rect">
            <a:avLst/>
          </a:prstGeom>
          <a:solidFill>
            <a:srgbClr val="F9655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cxnSp>
        <p:nvCxnSpPr>
          <p:cNvPr id="5" name="Conector recto de flecha 4"/>
          <p:cNvCxnSpPr>
            <a:stCxn id="7" idx="3"/>
            <a:endCxn id="9" idx="1"/>
          </p:cNvCxnSpPr>
          <p:nvPr/>
        </p:nvCxnSpPr>
        <p:spPr>
          <a:xfrm flipV="1">
            <a:off x="4503761" y="3853218"/>
            <a:ext cx="2215487" cy="254759"/>
          </a:xfrm>
          <a:prstGeom prst="straightConnector1">
            <a:avLst/>
          </a:prstGeom>
          <a:ln>
            <a:solidFill>
              <a:srgbClr val="FA756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a:off x="4503761" y="4107976"/>
            <a:ext cx="2215487" cy="964610"/>
          </a:xfrm>
          <a:prstGeom prst="straightConnector1">
            <a:avLst/>
          </a:prstGeom>
          <a:ln>
            <a:solidFill>
              <a:srgbClr val="FA7564"/>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692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6" name="Rectángulo redondeado 5"/>
          <p:cNvSpPr/>
          <p:nvPr/>
        </p:nvSpPr>
        <p:spPr>
          <a:xfrm>
            <a:off x="517663" y="1884500"/>
            <a:ext cx="4412973" cy="91440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UNICIDAD</a:t>
            </a:r>
          </a:p>
        </p:txBody>
      </p:sp>
      <p:pic>
        <p:nvPicPr>
          <p:cNvPr id="3" name="Imagen 2"/>
          <p:cNvPicPr>
            <a:picLocks noChangeAspect="1"/>
          </p:cNvPicPr>
          <p:nvPr/>
        </p:nvPicPr>
        <p:blipFill>
          <a:blip r:embed="rId4"/>
          <a:stretch>
            <a:fillRect/>
          </a:stretch>
        </p:blipFill>
        <p:spPr>
          <a:xfrm>
            <a:off x="2134744" y="7041354"/>
            <a:ext cx="6943387" cy="3285710"/>
          </a:xfrm>
          <a:prstGeom prst="rect">
            <a:avLst/>
          </a:prstGeom>
        </p:spPr>
      </p:pic>
      <p:sp>
        <p:nvSpPr>
          <p:cNvPr id="8" name="7 Rectángulo"/>
          <p:cNvSpPr/>
          <p:nvPr/>
        </p:nvSpPr>
        <p:spPr>
          <a:xfrm>
            <a:off x="476250" y="4895850"/>
            <a:ext cx="2743200" cy="93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8 CuadroTexto"/>
          <p:cNvSpPr txBox="1"/>
          <p:nvPr/>
        </p:nvSpPr>
        <p:spPr>
          <a:xfrm>
            <a:off x="552450" y="5124450"/>
            <a:ext cx="2647950" cy="369332"/>
          </a:xfrm>
          <a:prstGeom prst="rect">
            <a:avLst/>
          </a:prstGeom>
          <a:noFill/>
        </p:spPr>
        <p:txBody>
          <a:bodyPr wrap="square" rtlCol="0">
            <a:spAutoFit/>
          </a:bodyPr>
          <a:lstStyle/>
          <a:p>
            <a:r>
              <a:rPr lang="es-CL" i="1" dirty="0" smtClean="0">
                <a:solidFill>
                  <a:schemeClr val="tx2"/>
                </a:solidFill>
              </a:rPr>
              <a:t>Empleado/empleador</a:t>
            </a:r>
            <a:endParaRPr lang="es-CL" i="1" dirty="0">
              <a:solidFill>
                <a:schemeClr val="tx2"/>
              </a:solidFill>
            </a:endParaRPr>
          </a:p>
        </p:txBody>
      </p:sp>
      <p:cxnSp>
        <p:nvCxnSpPr>
          <p:cNvPr id="10" name="9 Conector recto de flecha"/>
          <p:cNvCxnSpPr/>
          <p:nvPr/>
        </p:nvCxnSpPr>
        <p:spPr>
          <a:xfrm rot="5400000" flipH="1" flipV="1">
            <a:off x="1238250" y="6191250"/>
            <a:ext cx="533400" cy="158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rot="5400000">
            <a:off x="1257300" y="4457700"/>
            <a:ext cx="495300" cy="158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a:off x="1501966" y="4241494"/>
            <a:ext cx="2192357" cy="11017"/>
          </a:xfrm>
          <a:prstGeom prst="line">
            <a:avLst/>
          </a:prstGeom>
          <a:ln>
            <a:solidFill>
              <a:srgbClr val="FB9C8F"/>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rot="5400000">
            <a:off x="2592637" y="5332164"/>
            <a:ext cx="2170323" cy="11017"/>
          </a:xfrm>
          <a:prstGeom prst="line">
            <a:avLst/>
          </a:prstGeom>
          <a:ln>
            <a:solidFill>
              <a:srgbClr val="FB9C8F"/>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rot="10800000" flipV="1">
            <a:off x="1501966" y="6433850"/>
            <a:ext cx="2159306" cy="22033"/>
          </a:xfrm>
          <a:prstGeom prst="line">
            <a:avLst/>
          </a:prstGeom>
          <a:ln>
            <a:solidFill>
              <a:srgbClr val="FB9C8F"/>
            </a:solidFill>
          </a:ln>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4305300" y="5010150"/>
            <a:ext cx="2743200" cy="93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7" name="16 CuadroTexto"/>
          <p:cNvSpPr txBox="1"/>
          <p:nvPr/>
        </p:nvSpPr>
        <p:spPr>
          <a:xfrm>
            <a:off x="4895850" y="5238750"/>
            <a:ext cx="1885950" cy="369332"/>
          </a:xfrm>
          <a:prstGeom prst="rect">
            <a:avLst/>
          </a:prstGeom>
          <a:noFill/>
        </p:spPr>
        <p:txBody>
          <a:bodyPr wrap="square" rtlCol="0">
            <a:spAutoFit/>
          </a:bodyPr>
          <a:lstStyle/>
          <a:p>
            <a:r>
              <a:rPr lang="es-CL" i="1" dirty="0" smtClean="0">
                <a:solidFill>
                  <a:schemeClr val="tx2"/>
                </a:solidFill>
              </a:rPr>
              <a:t>Esposo/esposa</a:t>
            </a:r>
            <a:endParaRPr lang="es-CL" i="1" dirty="0">
              <a:solidFill>
                <a:schemeClr val="tx2"/>
              </a:solidFill>
            </a:endParaRPr>
          </a:p>
        </p:txBody>
      </p:sp>
      <p:cxnSp>
        <p:nvCxnSpPr>
          <p:cNvPr id="18" name="17 Conector recto de flecha"/>
          <p:cNvCxnSpPr/>
          <p:nvPr/>
        </p:nvCxnSpPr>
        <p:spPr>
          <a:xfrm rot="5400000" flipH="1" flipV="1">
            <a:off x="5067300" y="6305550"/>
            <a:ext cx="533400" cy="158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rot="5400000">
            <a:off x="5086350" y="4572000"/>
            <a:ext cx="495300" cy="158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5331016" y="4355794"/>
            <a:ext cx="2192357" cy="11017"/>
          </a:xfrm>
          <a:prstGeom prst="line">
            <a:avLst/>
          </a:prstGeom>
          <a:ln>
            <a:solidFill>
              <a:srgbClr val="FB9C8F"/>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rot="5400000">
            <a:off x="6421687" y="5446464"/>
            <a:ext cx="2170323" cy="11017"/>
          </a:xfrm>
          <a:prstGeom prst="line">
            <a:avLst/>
          </a:prstGeom>
          <a:ln>
            <a:solidFill>
              <a:srgbClr val="FB9C8F"/>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rot="10800000" flipV="1">
            <a:off x="5331016" y="6548150"/>
            <a:ext cx="2159306" cy="22033"/>
          </a:xfrm>
          <a:prstGeom prst="line">
            <a:avLst/>
          </a:prstGeom>
          <a:ln>
            <a:solidFill>
              <a:srgbClr val="FB9C8F"/>
            </a:solidFill>
          </a:ln>
        </p:spPr>
        <p:style>
          <a:lnRef idx="1">
            <a:schemeClr val="accent1"/>
          </a:lnRef>
          <a:fillRef idx="0">
            <a:schemeClr val="accent1"/>
          </a:fillRef>
          <a:effectRef idx="0">
            <a:schemeClr val="accent1"/>
          </a:effectRef>
          <a:fontRef idx="minor">
            <a:schemeClr val="tx1"/>
          </a:fontRef>
        </p:style>
      </p:cxnSp>
      <p:sp>
        <p:nvSpPr>
          <p:cNvPr id="23" name="22 Rectángulo"/>
          <p:cNvSpPr/>
          <p:nvPr/>
        </p:nvSpPr>
        <p:spPr>
          <a:xfrm>
            <a:off x="8229600" y="4914900"/>
            <a:ext cx="2743200" cy="93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23 CuadroTexto"/>
          <p:cNvSpPr txBox="1"/>
          <p:nvPr/>
        </p:nvSpPr>
        <p:spPr>
          <a:xfrm>
            <a:off x="8820150" y="5143500"/>
            <a:ext cx="1333500" cy="369332"/>
          </a:xfrm>
          <a:prstGeom prst="rect">
            <a:avLst/>
          </a:prstGeom>
          <a:noFill/>
        </p:spPr>
        <p:txBody>
          <a:bodyPr wrap="square" rtlCol="0">
            <a:spAutoFit/>
          </a:bodyPr>
          <a:lstStyle/>
          <a:p>
            <a:r>
              <a:rPr lang="es-CL" i="1" dirty="0" smtClean="0">
                <a:solidFill>
                  <a:schemeClr val="tx2"/>
                </a:solidFill>
              </a:rPr>
              <a:t>Padre/hijo</a:t>
            </a:r>
            <a:endParaRPr lang="es-CL" i="1" dirty="0">
              <a:solidFill>
                <a:schemeClr val="tx2"/>
              </a:solidFill>
            </a:endParaRPr>
          </a:p>
        </p:txBody>
      </p:sp>
      <p:cxnSp>
        <p:nvCxnSpPr>
          <p:cNvPr id="25" name="24 Conector recto de flecha"/>
          <p:cNvCxnSpPr/>
          <p:nvPr/>
        </p:nvCxnSpPr>
        <p:spPr>
          <a:xfrm rot="5400000" flipH="1" flipV="1">
            <a:off x="8991600" y="6210300"/>
            <a:ext cx="533400" cy="158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rot="5400000">
            <a:off x="9010650" y="4476750"/>
            <a:ext cx="495300" cy="158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9255316" y="4260544"/>
            <a:ext cx="2192357" cy="11017"/>
          </a:xfrm>
          <a:prstGeom prst="line">
            <a:avLst/>
          </a:prstGeom>
          <a:ln>
            <a:solidFill>
              <a:srgbClr val="FB9C8F"/>
            </a:solidFill>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rot="5400000">
            <a:off x="10345987" y="5351214"/>
            <a:ext cx="2170323" cy="11017"/>
          </a:xfrm>
          <a:prstGeom prst="line">
            <a:avLst/>
          </a:prstGeom>
          <a:ln>
            <a:solidFill>
              <a:srgbClr val="FB9C8F"/>
            </a:solidFill>
          </a:ln>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rot="10800000" flipV="1">
            <a:off x="9255316" y="6452900"/>
            <a:ext cx="2159306" cy="22033"/>
          </a:xfrm>
          <a:prstGeom prst="line">
            <a:avLst/>
          </a:prstGeom>
          <a:ln>
            <a:solidFill>
              <a:srgbClr val="FB9C8F"/>
            </a:solidFill>
          </a:ln>
        </p:spPr>
        <p:style>
          <a:lnRef idx="1">
            <a:schemeClr val="accent1"/>
          </a:lnRef>
          <a:fillRef idx="0">
            <a:schemeClr val="accent1"/>
          </a:fillRef>
          <a:effectRef idx="0">
            <a:schemeClr val="accent1"/>
          </a:effectRef>
          <a:fontRef idx="minor">
            <a:schemeClr val="tx1"/>
          </a:fontRef>
        </p:style>
      </p:cxnSp>
      <p:sp>
        <p:nvSpPr>
          <p:cNvPr id="30" name="Rectángulo redondeado 5"/>
          <p:cNvSpPr/>
          <p:nvPr/>
        </p:nvSpPr>
        <p:spPr>
          <a:xfrm>
            <a:off x="7356613" y="1903550"/>
            <a:ext cx="4412973" cy="914400"/>
          </a:xfrm>
          <a:prstGeom prst="roundRect">
            <a:avLst/>
          </a:prstGeom>
          <a:solidFill>
            <a:schemeClr val="bg1"/>
          </a:solidFill>
          <a:ln>
            <a:solidFill>
              <a:srgbClr val="FB9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Se representa en asociaciones</a:t>
            </a:r>
          </a:p>
        </p:txBody>
      </p:sp>
      <p:sp>
        <p:nvSpPr>
          <p:cNvPr id="33" name="CuadroTexto 32"/>
          <p:cNvSpPr txBox="1"/>
          <p:nvPr/>
        </p:nvSpPr>
        <p:spPr>
          <a:xfrm>
            <a:off x="515202" y="1077972"/>
            <a:ext cx="7424382" cy="461665"/>
          </a:xfrm>
          <a:prstGeom prst="rect">
            <a:avLst/>
          </a:prstGeom>
          <a:noFill/>
        </p:spPr>
        <p:txBody>
          <a:bodyPr wrap="square" rtlCol="0">
            <a:spAutoFit/>
          </a:bodyPr>
          <a:lstStyle/>
          <a:p>
            <a:r>
              <a:rPr lang="es-CL" sz="2400" b="1" dirty="0" smtClean="0">
                <a:solidFill>
                  <a:srgbClr val="F96551"/>
                </a:solidFill>
              </a:rPr>
              <a:t>Tema </a:t>
            </a:r>
            <a:r>
              <a:rPr lang="es-CL" sz="2400" b="1" dirty="0">
                <a:solidFill>
                  <a:srgbClr val="F96551"/>
                </a:solidFill>
              </a:rPr>
              <a:t>3</a:t>
            </a:r>
            <a:r>
              <a:rPr lang="es-CL" sz="2400" b="1" dirty="0" smtClean="0">
                <a:solidFill>
                  <a:srgbClr val="F96551"/>
                </a:solidFill>
              </a:rPr>
              <a:t>. Conceptos fundamentales del modelo de datos</a:t>
            </a:r>
            <a:endParaRPr lang="es-CL" sz="2400" b="1" dirty="0">
              <a:solidFill>
                <a:srgbClr val="F96551"/>
              </a:solidFill>
            </a:endParaRPr>
          </a:p>
        </p:txBody>
      </p:sp>
      <p:sp>
        <p:nvSpPr>
          <p:cNvPr id="34" name="Rectángulo 33"/>
          <p:cNvSpPr/>
          <p:nvPr/>
        </p:nvSpPr>
        <p:spPr>
          <a:xfrm>
            <a:off x="148118" y="1154240"/>
            <a:ext cx="286603" cy="286603"/>
          </a:xfrm>
          <a:prstGeom prst="rect">
            <a:avLst/>
          </a:prstGeom>
          <a:solidFill>
            <a:srgbClr val="F9655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cxnSp>
        <p:nvCxnSpPr>
          <p:cNvPr id="35" name="15 Conector recto de flecha"/>
          <p:cNvCxnSpPr/>
          <p:nvPr/>
        </p:nvCxnSpPr>
        <p:spPr>
          <a:xfrm>
            <a:off x="5172075" y="2340112"/>
            <a:ext cx="1847850" cy="1588"/>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949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pic>
        <p:nvPicPr>
          <p:cNvPr id="573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541700" y="3845605"/>
            <a:ext cx="3097535" cy="2357199"/>
          </a:xfrm>
          <a:prstGeom prst="rect">
            <a:avLst/>
          </a:prstGeom>
          <a:noFill/>
          <a:ln w="9525">
            <a:noFill/>
            <a:miter lim="800000"/>
            <a:headEnd/>
            <a:tailEnd/>
          </a:ln>
          <a:effectLst/>
        </p:spPr>
      </p:pic>
      <p:sp>
        <p:nvSpPr>
          <p:cNvPr id="7" name="6 CuadroTexto"/>
          <p:cNvSpPr txBox="1"/>
          <p:nvPr/>
        </p:nvSpPr>
        <p:spPr>
          <a:xfrm>
            <a:off x="1497724" y="2900855"/>
            <a:ext cx="8103476" cy="369332"/>
          </a:xfrm>
          <a:prstGeom prst="rect">
            <a:avLst/>
          </a:prstGeom>
          <a:noFill/>
        </p:spPr>
        <p:txBody>
          <a:bodyPr wrap="square" rtlCol="0">
            <a:spAutoFit/>
          </a:bodyPr>
          <a:lstStyle/>
          <a:p>
            <a:r>
              <a:rPr lang="es-CL" dirty="0" smtClean="0">
                <a:solidFill>
                  <a:schemeClr val="tx2"/>
                </a:solidFill>
              </a:rPr>
              <a:t>Por ejemplo, CLIENTE puede tener distintos significados. Algunos clientes son:</a:t>
            </a:r>
            <a:endParaRPr lang="es-CL" dirty="0">
              <a:solidFill>
                <a:schemeClr val="tx2"/>
              </a:solidFill>
            </a:endParaRPr>
          </a:p>
        </p:txBody>
      </p:sp>
      <p:sp>
        <p:nvSpPr>
          <p:cNvPr id="8" name="7 CuadroTexto"/>
          <p:cNvSpPr txBox="1"/>
          <p:nvPr/>
        </p:nvSpPr>
        <p:spPr>
          <a:xfrm>
            <a:off x="6794938" y="3752193"/>
            <a:ext cx="2695903" cy="369332"/>
          </a:xfrm>
          <a:prstGeom prst="rect">
            <a:avLst/>
          </a:prstGeom>
          <a:noFill/>
        </p:spPr>
        <p:txBody>
          <a:bodyPr wrap="square" rtlCol="0">
            <a:spAutoFit/>
          </a:bodyPr>
          <a:lstStyle/>
          <a:p>
            <a:r>
              <a:rPr lang="es-CL" dirty="0" smtClean="0">
                <a:solidFill>
                  <a:schemeClr val="tx2"/>
                </a:solidFill>
              </a:rPr>
              <a:t>Internacionales.</a:t>
            </a:r>
            <a:endParaRPr lang="es-CL" dirty="0">
              <a:solidFill>
                <a:schemeClr val="tx2"/>
              </a:solidFill>
            </a:endParaRPr>
          </a:p>
        </p:txBody>
      </p:sp>
      <p:sp>
        <p:nvSpPr>
          <p:cNvPr id="9" name="8 CuadroTexto"/>
          <p:cNvSpPr txBox="1"/>
          <p:nvPr/>
        </p:nvSpPr>
        <p:spPr>
          <a:xfrm>
            <a:off x="6794938" y="4177861"/>
            <a:ext cx="2538248" cy="378373"/>
          </a:xfrm>
          <a:prstGeom prst="rect">
            <a:avLst/>
          </a:prstGeom>
          <a:noFill/>
        </p:spPr>
        <p:txBody>
          <a:bodyPr wrap="square" rtlCol="0">
            <a:spAutoFit/>
          </a:bodyPr>
          <a:lstStyle/>
          <a:p>
            <a:r>
              <a:rPr lang="es-CL" dirty="0" smtClean="0">
                <a:solidFill>
                  <a:schemeClr val="tx2"/>
                </a:solidFill>
              </a:rPr>
              <a:t>Nacionales.</a:t>
            </a:r>
            <a:endParaRPr lang="es-CL" dirty="0">
              <a:solidFill>
                <a:schemeClr val="tx2"/>
              </a:solidFill>
            </a:endParaRPr>
          </a:p>
        </p:txBody>
      </p:sp>
      <p:sp>
        <p:nvSpPr>
          <p:cNvPr id="10" name="9 CuadroTexto"/>
          <p:cNvSpPr txBox="1"/>
          <p:nvPr/>
        </p:nvSpPr>
        <p:spPr>
          <a:xfrm>
            <a:off x="6779174" y="4619297"/>
            <a:ext cx="2601310" cy="369332"/>
          </a:xfrm>
          <a:prstGeom prst="rect">
            <a:avLst/>
          </a:prstGeom>
          <a:noFill/>
        </p:spPr>
        <p:txBody>
          <a:bodyPr wrap="square" rtlCol="0">
            <a:spAutoFit/>
          </a:bodyPr>
          <a:lstStyle/>
          <a:p>
            <a:r>
              <a:rPr lang="es-CL" dirty="0" smtClean="0">
                <a:solidFill>
                  <a:schemeClr val="tx2"/>
                </a:solidFill>
              </a:rPr>
              <a:t>Personas individuales.</a:t>
            </a:r>
            <a:endParaRPr lang="es-CL" dirty="0">
              <a:solidFill>
                <a:schemeClr val="tx2"/>
              </a:solidFill>
            </a:endParaRPr>
          </a:p>
        </p:txBody>
      </p:sp>
      <p:sp>
        <p:nvSpPr>
          <p:cNvPr id="11" name="10 CuadroTexto"/>
          <p:cNvSpPr txBox="1"/>
          <p:nvPr/>
        </p:nvSpPr>
        <p:spPr>
          <a:xfrm>
            <a:off x="6779173" y="5108028"/>
            <a:ext cx="1954924" cy="369332"/>
          </a:xfrm>
          <a:prstGeom prst="rect">
            <a:avLst/>
          </a:prstGeom>
          <a:noFill/>
        </p:spPr>
        <p:txBody>
          <a:bodyPr wrap="square" rtlCol="0">
            <a:spAutoFit/>
          </a:bodyPr>
          <a:lstStyle/>
          <a:p>
            <a:r>
              <a:rPr lang="es-CL" dirty="0" smtClean="0">
                <a:solidFill>
                  <a:schemeClr val="tx2"/>
                </a:solidFill>
              </a:rPr>
              <a:t>Empresas.</a:t>
            </a:r>
            <a:endParaRPr lang="es-CL" dirty="0">
              <a:solidFill>
                <a:schemeClr val="tx2"/>
              </a:solidFill>
            </a:endParaRPr>
          </a:p>
        </p:txBody>
      </p:sp>
      <p:sp>
        <p:nvSpPr>
          <p:cNvPr id="12" name="11 CuadroTexto"/>
          <p:cNvSpPr txBox="1"/>
          <p:nvPr/>
        </p:nvSpPr>
        <p:spPr>
          <a:xfrm>
            <a:off x="6779172" y="5549463"/>
            <a:ext cx="1340069" cy="369332"/>
          </a:xfrm>
          <a:prstGeom prst="rect">
            <a:avLst/>
          </a:prstGeom>
          <a:noFill/>
        </p:spPr>
        <p:txBody>
          <a:bodyPr wrap="square" rtlCol="0">
            <a:spAutoFit/>
          </a:bodyPr>
          <a:lstStyle/>
          <a:p>
            <a:r>
              <a:rPr lang="es-CL" dirty="0" smtClean="0">
                <a:solidFill>
                  <a:schemeClr val="tx2"/>
                </a:solidFill>
              </a:rPr>
              <a:t>Etc.</a:t>
            </a:r>
            <a:endParaRPr lang="es-CL" dirty="0">
              <a:solidFill>
                <a:schemeClr val="tx2"/>
              </a:solidFill>
            </a:endParaRPr>
          </a:p>
        </p:txBody>
      </p:sp>
      <p:sp>
        <p:nvSpPr>
          <p:cNvPr id="13" name="12 CuadroTexto"/>
          <p:cNvSpPr txBox="1"/>
          <p:nvPr/>
        </p:nvSpPr>
        <p:spPr>
          <a:xfrm>
            <a:off x="5234152" y="6164317"/>
            <a:ext cx="5691351" cy="369332"/>
          </a:xfrm>
          <a:prstGeom prst="rect">
            <a:avLst/>
          </a:prstGeom>
          <a:noFill/>
        </p:spPr>
        <p:txBody>
          <a:bodyPr wrap="square" rtlCol="0">
            <a:spAutoFit/>
          </a:bodyPr>
          <a:lstStyle/>
          <a:p>
            <a:r>
              <a:rPr lang="es-CL" dirty="0" smtClean="0">
                <a:solidFill>
                  <a:schemeClr val="tx2"/>
                </a:solidFill>
              </a:rPr>
              <a:t>Es decir, pueden existir varias subclases de CLIENTE.</a:t>
            </a:r>
            <a:endParaRPr lang="es-CL" dirty="0">
              <a:solidFill>
                <a:schemeClr val="tx2"/>
              </a:solidFill>
            </a:endParaRPr>
          </a:p>
        </p:txBody>
      </p:sp>
      <p:cxnSp>
        <p:nvCxnSpPr>
          <p:cNvPr id="15" name="14 Conector recto de flecha"/>
          <p:cNvCxnSpPr>
            <a:endCxn id="8" idx="1"/>
          </p:cNvCxnSpPr>
          <p:nvPr/>
        </p:nvCxnSpPr>
        <p:spPr>
          <a:xfrm flipV="1">
            <a:off x="5128591" y="3936859"/>
            <a:ext cx="1666347" cy="889583"/>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a:endCxn id="9" idx="1"/>
          </p:cNvCxnSpPr>
          <p:nvPr/>
        </p:nvCxnSpPr>
        <p:spPr>
          <a:xfrm flipV="1">
            <a:off x="5136543" y="4367048"/>
            <a:ext cx="1658395" cy="467345"/>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endCxn id="10" idx="1"/>
          </p:cNvCxnSpPr>
          <p:nvPr/>
        </p:nvCxnSpPr>
        <p:spPr>
          <a:xfrm flipV="1">
            <a:off x="5136543" y="4803963"/>
            <a:ext cx="1642631" cy="38381"/>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endCxn id="11" idx="1"/>
          </p:cNvCxnSpPr>
          <p:nvPr/>
        </p:nvCxnSpPr>
        <p:spPr>
          <a:xfrm>
            <a:off x="5128591" y="4842344"/>
            <a:ext cx="1650582" cy="450350"/>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endCxn id="12" idx="1"/>
          </p:cNvCxnSpPr>
          <p:nvPr/>
        </p:nvCxnSpPr>
        <p:spPr>
          <a:xfrm>
            <a:off x="5128591" y="4826442"/>
            <a:ext cx="1650581" cy="907687"/>
          </a:xfrm>
          <a:prstGeom prst="straightConnector1">
            <a:avLst/>
          </a:prstGeom>
          <a:ln>
            <a:solidFill>
              <a:srgbClr val="FB9C8F"/>
            </a:solidFill>
            <a:tailEnd type="arrow"/>
          </a:ln>
        </p:spPr>
        <p:style>
          <a:lnRef idx="1">
            <a:schemeClr val="accent1"/>
          </a:lnRef>
          <a:fillRef idx="0">
            <a:schemeClr val="accent1"/>
          </a:fillRef>
          <a:effectRef idx="0">
            <a:schemeClr val="accent1"/>
          </a:effectRef>
          <a:fontRef idx="minor">
            <a:schemeClr val="tx1"/>
          </a:fontRef>
        </p:style>
      </p:cxnSp>
      <p:sp>
        <p:nvSpPr>
          <p:cNvPr id="2" name="CuadroTexto 1"/>
          <p:cNvSpPr txBox="1"/>
          <p:nvPr/>
        </p:nvSpPr>
        <p:spPr>
          <a:xfrm>
            <a:off x="1158948" y="1563535"/>
            <a:ext cx="9260958" cy="1200329"/>
          </a:xfrm>
          <a:prstGeom prst="rect">
            <a:avLst/>
          </a:prstGeom>
          <a:noFill/>
        </p:spPr>
        <p:txBody>
          <a:bodyPr wrap="square" rtlCol="0">
            <a:spAutoFit/>
          </a:bodyPr>
          <a:lstStyle/>
          <a:p>
            <a:r>
              <a:rPr lang="es-CL" dirty="0" smtClean="0">
                <a:solidFill>
                  <a:schemeClr val="tx2"/>
                </a:solidFill>
              </a:rPr>
              <a:t>Generalización</a:t>
            </a:r>
          </a:p>
          <a:p>
            <a:endParaRPr lang="es-CL" dirty="0">
              <a:solidFill>
                <a:schemeClr val="tx2"/>
              </a:solidFill>
            </a:endParaRPr>
          </a:p>
          <a:p>
            <a:r>
              <a:rPr lang="es-CL" dirty="0" smtClean="0">
                <a:solidFill>
                  <a:schemeClr val="tx2"/>
                </a:solidFill>
              </a:rPr>
              <a:t>Permite definir una clase de entidad general que representa a entidades que tienen distinto significado en la organización, pero características o atributos similares. </a:t>
            </a:r>
            <a:endParaRPr lang="es-CL" dirty="0">
              <a:solidFill>
                <a:schemeClr val="tx2"/>
              </a:solidFill>
            </a:endParaRPr>
          </a:p>
        </p:txBody>
      </p:sp>
      <p:sp>
        <p:nvSpPr>
          <p:cNvPr id="20" name="CuadroTexto 19"/>
          <p:cNvSpPr txBox="1"/>
          <p:nvPr/>
        </p:nvSpPr>
        <p:spPr>
          <a:xfrm>
            <a:off x="515202" y="1077972"/>
            <a:ext cx="7424382" cy="461665"/>
          </a:xfrm>
          <a:prstGeom prst="rect">
            <a:avLst/>
          </a:prstGeom>
          <a:noFill/>
        </p:spPr>
        <p:txBody>
          <a:bodyPr wrap="square" rtlCol="0">
            <a:spAutoFit/>
          </a:bodyPr>
          <a:lstStyle/>
          <a:p>
            <a:r>
              <a:rPr lang="es-CL" sz="2400" b="1" dirty="0" smtClean="0">
                <a:solidFill>
                  <a:srgbClr val="F96551"/>
                </a:solidFill>
              </a:rPr>
              <a:t>Tema </a:t>
            </a:r>
            <a:r>
              <a:rPr lang="es-CL" sz="2400" b="1" dirty="0">
                <a:solidFill>
                  <a:srgbClr val="F96551"/>
                </a:solidFill>
              </a:rPr>
              <a:t>3</a:t>
            </a:r>
            <a:r>
              <a:rPr lang="es-CL" sz="2400" b="1" dirty="0" smtClean="0">
                <a:solidFill>
                  <a:srgbClr val="F96551"/>
                </a:solidFill>
              </a:rPr>
              <a:t>. Conceptos fundamentales del modelo de datos</a:t>
            </a:r>
            <a:endParaRPr lang="es-CL" sz="2400" b="1" dirty="0">
              <a:solidFill>
                <a:srgbClr val="F96551"/>
              </a:solidFill>
            </a:endParaRPr>
          </a:p>
        </p:txBody>
      </p:sp>
      <p:sp>
        <p:nvSpPr>
          <p:cNvPr id="22" name="Rectángulo 21"/>
          <p:cNvSpPr/>
          <p:nvPr/>
        </p:nvSpPr>
        <p:spPr>
          <a:xfrm>
            <a:off x="148118" y="1154240"/>
            <a:ext cx="286603" cy="286603"/>
          </a:xfrm>
          <a:prstGeom prst="rect">
            <a:avLst/>
          </a:prstGeom>
          <a:solidFill>
            <a:srgbClr val="F9655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3182824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redondeado 4"/>
          <p:cNvSpPr/>
          <p:nvPr/>
        </p:nvSpPr>
        <p:spPr>
          <a:xfrm>
            <a:off x="662618" y="2830436"/>
            <a:ext cx="4412973" cy="91440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GENERALIZACIÓN</a:t>
            </a:r>
            <a:endParaRPr lang="es-CL" dirty="0"/>
          </a:p>
        </p:txBody>
      </p:sp>
      <p:sp>
        <p:nvSpPr>
          <p:cNvPr id="7" name="6 CuadroTexto"/>
          <p:cNvSpPr txBox="1"/>
          <p:nvPr/>
        </p:nvSpPr>
        <p:spPr>
          <a:xfrm>
            <a:off x="6419850" y="2667000"/>
            <a:ext cx="4629150" cy="1477328"/>
          </a:xfrm>
          <a:prstGeom prst="rect">
            <a:avLst/>
          </a:prstGeom>
          <a:noFill/>
        </p:spPr>
        <p:txBody>
          <a:bodyPr wrap="square" rtlCol="0">
            <a:spAutoFit/>
          </a:bodyPr>
          <a:lstStyle/>
          <a:p>
            <a:pPr algn="just"/>
            <a:r>
              <a:rPr lang="es-CL" b="1" i="1" dirty="0" smtClean="0">
                <a:solidFill>
                  <a:schemeClr val="tx2"/>
                </a:solidFill>
              </a:rPr>
              <a:t>Pero esto no es aceptable cuando los atributos varían en la generalización (o subclases), ya que en los modelos de datos no se permiten definiciones variables o de distintos tipos para una clase de entidad.</a:t>
            </a:r>
            <a:endParaRPr lang="es-CL" b="1" i="1" dirty="0">
              <a:solidFill>
                <a:schemeClr val="tx2"/>
              </a:solidFill>
            </a:endParaRPr>
          </a:p>
        </p:txBody>
      </p:sp>
      <p:sp>
        <p:nvSpPr>
          <p:cNvPr id="9" name="Rectángulo redondeado 4"/>
          <p:cNvSpPr/>
          <p:nvPr/>
        </p:nvSpPr>
        <p:spPr>
          <a:xfrm>
            <a:off x="319719" y="5268836"/>
            <a:ext cx="2690181" cy="914400"/>
          </a:xfrm>
          <a:prstGeom prst="roundRect">
            <a:avLst/>
          </a:prstGeom>
          <a:solidFill>
            <a:schemeClr val="bg1"/>
          </a:solidFill>
          <a:ln>
            <a:solidFill>
              <a:srgbClr val="FA7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i="1" dirty="0" smtClean="0">
                <a:solidFill>
                  <a:schemeClr val="tx2"/>
                </a:solidFill>
              </a:rPr>
              <a:t>Hereda atributos de su superclase.</a:t>
            </a:r>
            <a:endParaRPr lang="es-CL" i="1" dirty="0">
              <a:solidFill>
                <a:schemeClr val="tx2"/>
              </a:solidFill>
            </a:endParaRPr>
          </a:p>
        </p:txBody>
      </p:sp>
      <p:sp>
        <p:nvSpPr>
          <p:cNvPr id="10" name="Rectángulo redondeado 4"/>
          <p:cNvSpPr/>
          <p:nvPr/>
        </p:nvSpPr>
        <p:spPr>
          <a:xfrm>
            <a:off x="3462969" y="5268836"/>
            <a:ext cx="2690181" cy="914400"/>
          </a:xfrm>
          <a:prstGeom prst="roundRect">
            <a:avLst/>
          </a:prstGeom>
          <a:solidFill>
            <a:schemeClr val="bg1"/>
          </a:solidFill>
          <a:ln>
            <a:solidFill>
              <a:srgbClr val="FA7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i="1" dirty="0" smtClean="0">
                <a:solidFill>
                  <a:schemeClr val="tx2"/>
                </a:solidFill>
              </a:rPr>
              <a:t>Tiene atributos propios.</a:t>
            </a:r>
            <a:endParaRPr lang="es-CL" i="1" dirty="0">
              <a:solidFill>
                <a:schemeClr val="tx2"/>
              </a:solidFill>
            </a:endParaRPr>
          </a:p>
        </p:txBody>
      </p:sp>
      <p:cxnSp>
        <p:nvCxnSpPr>
          <p:cNvPr id="13" name="12 Conector recto de flecha"/>
          <p:cNvCxnSpPr>
            <a:stCxn id="5" idx="2"/>
          </p:cNvCxnSpPr>
          <p:nvPr/>
        </p:nvCxnSpPr>
        <p:spPr>
          <a:xfrm flipH="1">
            <a:off x="1695450" y="3744836"/>
            <a:ext cx="1173655" cy="1417714"/>
          </a:xfrm>
          <a:prstGeom prst="straightConnector1">
            <a:avLst/>
          </a:prstGeom>
          <a:ln>
            <a:solidFill>
              <a:srgbClr val="FA7564"/>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5" idx="2"/>
          </p:cNvCxnSpPr>
          <p:nvPr/>
        </p:nvCxnSpPr>
        <p:spPr>
          <a:xfrm>
            <a:off x="2869105" y="3744836"/>
            <a:ext cx="1358288" cy="1417714"/>
          </a:xfrm>
          <a:prstGeom prst="straightConnector1">
            <a:avLst/>
          </a:prstGeom>
          <a:ln>
            <a:solidFill>
              <a:srgbClr val="FA7564"/>
            </a:solidFill>
            <a:tailEnd type="arrow"/>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515202" y="1077972"/>
            <a:ext cx="7424382" cy="461665"/>
          </a:xfrm>
          <a:prstGeom prst="rect">
            <a:avLst/>
          </a:prstGeom>
          <a:noFill/>
        </p:spPr>
        <p:txBody>
          <a:bodyPr wrap="square" rtlCol="0">
            <a:spAutoFit/>
          </a:bodyPr>
          <a:lstStyle/>
          <a:p>
            <a:r>
              <a:rPr lang="es-CL" sz="2400" b="1" dirty="0" smtClean="0">
                <a:solidFill>
                  <a:srgbClr val="F96551"/>
                </a:solidFill>
              </a:rPr>
              <a:t>Tema </a:t>
            </a:r>
            <a:r>
              <a:rPr lang="es-CL" sz="2400" b="1" dirty="0">
                <a:solidFill>
                  <a:srgbClr val="F96551"/>
                </a:solidFill>
              </a:rPr>
              <a:t>3</a:t>
            </a:r>
            <a:r>
              <a:rPr lang="es-CL" sz="2400" b="1" dirty="0" smtClean="0">
                <a:solidFill>
                  <a:srgbClr val="F96551"/>
                </a:solidFill>
              </a:rPr>
              <a:t>. Conceptos fundamentales del modelo de datos</a:t>
            </a:r>
            <a:endParaRPr lang="es-CL" sz="2400" b="1" dirty="0">
              <a:solidFill>
                <a:srgbClr val="F96551"/>
              </a:solidFill>
            </a:endParaRPr>
          </a:p>
        </p:txBody>
      </p:sp>
      <p:sp>
        <p:nvSpPr>
          <p:cNvPr id="16" name="Rectángulo 15"/>
          <p:cNvSpPr/>
          <p:nvPr/>
        </p:nvSpPr>
        <p:spPr>
          <a:xfrm>
            <a:off x="148118" y="1154240"/>
            <a:ext cx="286603" cy="286603"/>
          </a:xfrm>
          <a:prstGeom prst="rect">
            <a:avLst/>
          </a:prstGeom>
          <a:solidFill>
            <a:srgbClr val="F9655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
        <p:nvSpPr>
          <p:cNvPr id="2" name="Cheurón 1"/>
          <p:cNvSpPr/>
          <p:nvPr/>
        </p:nvSpPr>
        <p:spPr>
          <a:xfrm>
            <a:off x="5611906" y="3045589"/>
            <a:ext cx="484094" cy="484094"/>
          </a:xfrm>
          <a:prstGeom prst="chevron">
            <a:avLst/>
          </a:prstGeom>
          <a:solidFill>
            <a:srgbClr val="F95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tx1"/>
              </a:solidFill>
            </a:endParaRPr>
          </a:p>
        </p:txBody>
      </p:sp>
    </p:spTree>
    <p:extLst>
      <p:ext uri="{BB962C8B-B14F-4D97-AF65-F5344CB8AC3E}">
        <p14:creationId xmlns:p14="http://schemas.microsoft.com/office/powerpoint/2010/main" val="2207053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redondeado 4"/>
          <p:cNvSpPr/>
          <p:nvPr/>
        </p:nvSpPr>
        <p:spPr>
          <a:xfrm>
            <a:off x="396736" y="2665612"/>
            <a:ext cx="4412973" cy="91440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AGREGACIÓN</a:t>
            </a:r>
          </a:p>
        </p:txBody>
      </p:sp>
      <p:sp>
        <p:nvSpPr>
          <p:cNvPr id="8" name="7 Rectángulo"/>
          <p:cNvSpPr/>
          <p:nvPr/>
        </p:nvSpPr>
        <p:spPr>
          <a:xfrm>
            <a:off x="1257300" y="4514850"/>
            <a:ext cx="3486150" cy="171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8 Rectángulo"/>
          <p:cNvSpPr/>
          <p:nvPr/>
        </p:nvSpPr>
        <p:spPr>
          <a:xfrm>
            <a:off x="6743700" y="4514850"/>
            <a:ext cx="3467100" cy="171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0" name="9 CuadroTexto"/>
          <p:cNvSpPr txBox="1"/>
          <p:nvPr/>
        </p:nvSpPr>
        <p:spPr>
          <a:xfrm>
            <a:off x="1333500" y="4614650"/>
            <a:ext cx="3333750" cy="1569660"/>
          </a:xfrm>
          <a:prstGeom prst="rect">
            <a:avLst/>
          </a:prstGeom>
          <a:noFill/>
        </p:spPr>
        <p:txBody>
          <a:bodyPr wrap="square" rtlCol="0">
            <a:spAutoFit/>
          </a:bodyPr>
          <a:lstStyle/>
          <a:p>
            <a:r>
              <a:rPr lang="es-CL" sz="1600" b="1" i="1" dirty="0" smtClean="0">
                <a:solidFill>
                  <a:schemeClr val="tx2"/>
                </a:solidFill>
              </a:rPr>
              <a:t>Por ejemplo, una ORDEN_DE_TRABAJO involucra la participación de las entidades MATERIA_PRIMA, HERRAMIENTAS, CENTRO_DE_TRABAJO Y TRABAJADOR.</a:t>
            </a:r>
            <a:endParaRPr lang="es-CL" sz="1600" b="1" i="1" dirty="0">
              <a:solidFill>
                <a:schemeClr val="tx2"/>
              </a:solidFill>
            </a:endParaRPr>
          </a:p>
        </p:txBody>
      </p:sp>
      <p:sp>
        <p:nvSpPr>
          <p:cNvPr id="11" name="10 CuadroTexto"/>
          <p:cNvSpPr txBox="1"/>
          <p:nvPr/>
        </p:nvSpPr>
        <p:spPr>
          <a:xfrm>
            <a:off x="6877050" y="4655113"/>
            <a:ext cx="3295650" cy="830997"/>
          </a:xfrm>
          <a:prstGeom prst="rect">
            <a:avLst/>
          </a:prstGeom>
          <a:noFill/>
        </p:spPr>
        <p:txBody>
          <a:bodyPr wrap="square" rtlCol="0">
            <a:spAutoFit/>
          </a:bodyPr>
          <a:lstStyle/>
          <a:p>
            <a:r>
              <a:rPr lang="es-CL" sz="1600" b="1" i="1" dirty="0" smtClean="0">
                <a:solidFill>
                  <a:schemeClr val="tx2"/>
                </a:solidFill>
              </a:rPr>
              <a:t>Otro ejemplo es el caso de un PC, involucramos PANTALLA, TECLADO, MOUSE, CPU, etc.</a:t>
            </a:r>
            <a:endParaRPr lang="es-CL" sz="1600" b="1" i="1" dirty="0">
              <a:solidFill>
                <a:schemeClr val="tx2"/>
              </a:solidFill>
            </a:endParaRPr>
          </a:p>
        </p:txBody>
      </p:sp>
      <p:sp>
        <p:nvSpPr>
          <p:cNvPr id="12" name="11 Rectángulo"/>
          <p:cNvSpPr/>
          <p:nvPr/>
        </p:nvSpPr>
        <p:spPr>
          <a:xfrm>
            <a:off x="7162800" y="2324100"/>
            <a:ext cx="3505200" cy="1295400"/>
          </a:xfrm>
          <a:prstGeom prst="rect">
            <a:avLst/>
          </a:prstGeom>
          <a:solidFill>
            <a:schemeClr val="bg1"/>
          </a:solidFill>
          <a:ln>
            <a:solidFill>
              <a:srgbClr val="FB9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i="1" dirty="0" smtClean="0">
                <a:solidFill>
                  <a:schemeClr val="tx2"/>
                </a:solidFill>
              </a:rPr>
              <a:t>Colección de entidades diferentes pero relacionadas.</a:t>
            </a:r>
            <a:endParaRPr lang="es-CL" i="1" dirty="0">
              <a:solidFill>
                <a:schemeClr val="tx2"/>
              </a:solidFill>
            </a:endParaRPr>
          </a:p>
        </p:txBody>
      </p:sp>
      <p:sp>
        <p:nvSpPr>
          <p:cNvPr id="16" name="CuadroTexto 15"/>
          <p:cNvSpPr txBox="1"/>
          <p:nvPr/>
        </p:nvSpPr>
        <p:spPr>
          <a:xfrm>
            <a:off x="515202" y="1077972"/>
            <a:ext cx="7424382" cy="461665"/>
          </a:xfrm>
          <a:prstGeom prst="rect">
            <a:avLst/>
          </a:prstGeom>
          <a:noFill/>
        </p:spPr>
        <p:txBody>
          <a:bodyPr wrap="square" rtlCol="0">
            <a:spAutoFit/>
          </a:bodyPr>
          <a:lstStyle/>
          <a:p>
            <a:r>
              <a:rPr lang="es-CL" sz="2400" b="1" dirty="0" smtClean="0">
                <a:solidFill>
                  <a:srgbClr val="F96551"/>
                </a:solidFill>
              </a:rPr>
              <a:t>Tema </a:t>
            </a:r>
            <a:r>
              <a:rPr lang="es-CL" sz="2400" b="1" dirty="0">
                <a:solidFill>
                  <a:srgbClr val="F96551"/>
                </a:solidFill>
              </a:rPr>
              <a:t>3</a:t>
            </a:r>
            <a:r>
              <a:rPr lang="es-CL" sz="2400" b="1" dirty="0" smtClean="0">
                <a:solidFill>
                  <a:srgbClr val="F96551"/>
                </a:solidFill>
              </a:rPr>
              <a:t>. Conceptos fundamentales del modelo de datos</a:t>
            </a:r>
            <a:endParaRPr lang="es-CL" sz="2400" b="1" dirty="0">
              <a:solidFill>
                <a:srgbClr val="F96551"/>
              </a:solidFill>
            </a:endParaRPr>
          </a:p>
        </p:txBody>
      </p:sp>
      <p:sp>
        <p:nvSpPr>
          <p:cNvPr id="17" name="Rectángulo 16"/>
          <p:cNvSpPr/>
          <p:nvPr/>
        </p:nvSpPr>
        <p:spPr>
          <a:xfrm>
            <a:off x="148118" y="1154240"/>
            <a:ext cx="286603" cy="286603"/>
          </a:xfrm>
          <a:prstGeom prst="rect">
            <a:avLst/>
          </a:prstGeom>
          <a:solidFill>
            <a:srgbClr val="F9655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
        <p:nvSpPr>
          <p:cNvPr id="18" name="12 CuadroTexto"/>
          <p:cNvSpPr txBox="1"/>
          <p:nvPr/>
        </p:nvSpPr>
        <p:spPr>
          <a:xfrm>
            <a:off x="5137296" y="2394646"/>
            <a:ext cx="1859280" cy="523220"/>
          </a:xfrm>
          <a:prstGeom prst="rect">
            <a:avLst/>
          </a:prstGeom>
          <a:noFill/>
        </p:spPr>
        <p:txBody>
          <a:bodyPr wrap="square" rtlCol="0">
            <a:spAutoFit/>
          </a:bodyPr>
          <a:lstStyle/>
          <a:p>
            <a:r>
              <a:rPr lang="es-CL" sz="2800" b="1" i="1" dirty="0" smtClean="0"/>
              <a:t>¿Qué es?</a:t>
            </a:r>
            <a:endParaRPr lang="es-CL" sz="2800" b="1" i="1" dirty="0"/>
          </a:p>
        </p:txBody>
      </p:sp>
      <p:cxnSp>
        <p:nvCxnSpPr>
          <p:cNvPr id="19" name="17 Conector recto de flecha"/>
          <p:cNvCxnSpPr/>
          <p:nvPr/>
        </p:nvCxnSpPr>
        <p:spPr>
          <a:xfrm>
            <a:off x="4941305" y="3063737"/>
            <a:ext cx="2111637"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667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redondeado 4"/>
          <p:cNvSpPr/>
          <p:nvPr/>
        </p:nvSpPr>
        <p:spPr>
          <a:xfrm>
            <a:off x="3389553" y="1813563"/>
            <a:ext cx="4412973" cy="914400"/>
          </a:xfrm>
          <a:prstGeom prst="roundRect">
            <a:avLst/>
          </a:prstGeom>
          <a:solidFill>
            <a:srgbClr val="FA75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SEMÁNTICA  EN LOS MODELOS DE DATOS</a:t>
            </a:r>
          </a:p>
        </p:txBody>
      </p:sp>
      <p:graphicFrame>
        <p:nvGraphicFramePr>
          <p:cNvPr id="7" name="6 Tabla"/>
          <p:cNvGraphicFramePr>
            <a:graphicFrameLocks noGrp="1"/>
          </p:cNvGraphicFramePr>
          <p:nvPr>
            <p:extLst>
              <p:ext uri="{D42A27DB-BD31-4B8C-83A1-F6EECF244321}">
                <p14:modId xmlns:p14="http://schemas.microsoft.com/office/powerpoint/2010/main" val="2047989448"/>
              </p:ext>
            </p:extLst>
          </p:nvPr>
        </p:nvGraphicFramePr>
        <p:xfrm>
          <a:off x="1625600" y="2924768"/>
          <a:ext cx="7708900" cy="3553356"/>
        </p:xfrm>
        <a:graphic>
          <a:graphicData uri="http://schemas.openxmlformats.org/drawingml/2006/table">
            <a:tbl>
              <a:tblPr/>
              <a:tblGrid>
                <a:gridCol w="2148382">
                  <a:extLst>
                    <a:ext uri="{9D8B030D-6E8A-4147-A177-3AD203B41FA5}">
                      <a16:colId xmlns:a16="http://schemas.microsoft.com/office/drawing/2014/main" val="20000"/>
                    </a:ext>
                  </a:extLst>
                </a:gridCol>
                <a:gridCol w="5560518">
                  <a:extLst>
                    <a:ext uri="{9D8B030D-6E8A-4147-A177-3AD203B41FA5}">
                      <a16:colId xmlns:a16="http://schemas.microsoft.com/office/drawing/2014/main" val="20001"/>
                    </a:ext>
                  </a:extLst>
                </a:gridCol>
              </a:tblGrid>
              <a:tr h="488994">
                <a:tc>
                  <a:txBody>
                    <a:bodyPr/>
                    <a:lstStyle/>
                    <a:p>
                      <a:pPr algn="l" fontAlgn="b"/>
                      <a:r>
                        <a:rPr lang="es-CL" sz="1800" b="0" i="0" u="none" strike="noStrike" dirty="0">
                          <a:solidFill>
                            <a:schemeClr val="tx2"/>
                          </a:solidFill>
                          <a:latin typeface="Calibri"/>
                        </a:rPr>
                        <a:t>TIPO </a:t>
                      </a:r>
                      <a:r>
                        <a:rPr lang="es-CL" sz="1800" b="0" i="0" u="none" strike="noStrike" dirty="0" smtClean="0">
                          <a:solidFill>
                            <a:schemeClr val="tx2"/>
                          </a:solidFill>
                          <a:latin typeface="Calibri"/>
                        </a:rPr>
                        <a:t>SEMÁNTICA</a:t>
                      </a:r>
                      <a:endParaRPr lang="es-CL" sz="1800" b="0" i="0" u="none" strike="noStrike" dirty="0">
                        <a:solidFill>
                          <a:schemeClr val="tx2"/>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l" fontAlgn="b"/>
                      <a:r>
                        <a:rPr lang="es-CL" sz="1800" b="0" i="0" u="none" strike="noStrike" dirty="0" smtClean="0">
                          <a:solidFill>
                            <a:schemeClr val="tx2"/>
                          </a:solidFill>
                          <a:latin typeface="Calibri"/>
                        </a:rPr>
                        <a:t>MODELOS DE </a:t>
                      </a:r>
                      <a:r>
                        <a:rPr lang="es-CL" sz="1800" b="0" i="0" u="none" strike="noStrike" dirty="0">
                          <a:solidFill>
                            <a:schemeClr val="tx2"/>
                          </a:solidFill>
                          <a:latin typeface="Calibri"/>
                        </a:rPr>
                        <a:t>DATOS QUE MEJOR LO REPRESENTA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extLst>
                  <a:ext uri="{0D108BD9-81ED-4DB2-BD59-A6C34878D82A}">
                    <a16:rowId xmlns:a16="http://schemas.microsoft.com/office/drawing/2014/main" val="10000"/>
                  </a:ext>
                </a:extLst>
              </a:tr>
              <a:tr h="325996">
                <a:tc>
                  <a:txBody>
                    <a:bodyPr/>
                    <a:lstStyle/>
                    <a:p>
                      <a:pPr algn="l" fontAlgn="b"/>
                      <a:r>
                        <a:rPr lang="es-CL" sz="1800" b="0" i="0" u="none" strike="noStrike" dirty="0">
                          <a:solidFill>
                            <a:schemeClr val="tx2"/>
                          </a:solidFill>
                          <a:latin typeface="Calibri"/>
                        </a:rPr>
                        <a:t>Cardinalidad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800" b="0" i="0" u="none" strike="noStrike" dirty="0">
                          <a:solidFill>
                            <a:schemeClr val="tx2"/>
                          </a:solidFill>
                          <a:latin typeface="Calibri"/>
                        </a:rPr>
                        <a:t>Todos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5996">
                <a:tc>
                  <a:txBody>
                    <a:bodyPr/>
                    <a:lstStyle/>
                    <a:p>
                      <a:pPr algn="l" fontAlgn="b"/>
                      <a:r>
                        <a:rPr lang="es-CL" sz="1800" b="0" i="0" u="none" strike="noStrike" dirty="0">
                          <a:solidFill>
                            <a:schemeClr val="tx2"/>
                          </a:solidFill>
                          <a:latin typeface="Calibri"/>
                        </a:rPr>
                        <a:t>Grado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800" b="0" i="0" u="none" strike="noStrike" dirty="0">
                          <a:solidFill>
                            <a:schemeClr val="tx2"/>
                          </a:solidFill>
                          <a:latin typeface="Calibri"/>
                        </a:rPr>
                        <a:t>Todos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5996">
                <a:tc>
                  <a:txBody>
                    <a:bodyPr/>
                    <a:lstStyle/>
                    <a:p>
                      <a:pPr algn="l" fontAlgn="b"/>
                      <a:r>
                        <a:rPr lang="es-CL" sz="1800" b="0" i="0" u="none" strike="noStrike" dirty="0">
                          <a:solidFill>
                            <a:schemeClr val="tx2"/>
                          </a:solidFill>
                          <a:latin typeface="Calibri"/>
                        </a:rPr>
                        <a:t>Dependencia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800" b="0" i="0" u="none" strike="noStrike" dirty="0">
                          <a:solidFill>
                            <a:schemeClr val="tx2"/>
                          </a:solidFill>
                          <a:latin typeface="Calibri"/>
                        </a:rPr>
                        <a:t>Modelo </a:t>
                      </a:r>
                      <a:r>
                        <a:rPr lang="es-CL" sz="1800" b="0" i="0" u="none" strike="noStrike" dirty="0" smtClean="0">
                          <a:solidFill>
                            <a:schemeClr val="tx2"/>
                          </a:solidFill>
                          <a:latin typeface="Calibri"/>
                        </a:rPr>
                        <a:t>Entidad-Relación </a:t>
                      </a:r>
                      <a:r>
                        <a:rPr lang="es-CL" sz="1800" b="0" i="0" u="none" strike="noStrike" dirty="0">
                          <a:solidFill>
                            <a:schemeClr val="tx2"/>
                          </a:solidFill>
                          <a:latin typeface="Calibri"/>
                        </a:rPr>
                        <a: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5996">
                <a:tc>
                  <a:txBody>
                    <a:bodyPr/>
                    <a:lstStyle/>
                    <a:p>
                      <a:pPr algn="l" fontAlgn="b"/>
                      <a:r>
                        <a:rPr lang="es-CL" sz="1800" b="0" i="0" u="none" strike="noStrike" dirty="0">
                          <a:solidFill>
                            <a:schemeClr val="tx2"/>
                          </a:solidFill>
                          <a:latin typeface="Calibri"/>
                        </a:rPr>
                        <a:t>Tiempo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800" b="0" i="0" u="none" strike="noStrike" dirty="0">
                          <a:solidFill>
                            <a:schemeClr val="tx2"/>
                          </a:solidFill>
                          <a:latin typeface="Calibri"/>
                        </a:rPr>
                        <a:t>Ninguno lo maneja en forma adecuada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26887">
                <a:tc>
                  <a:txBody>
                    <a:bodyPr/>
                    <a:lstStyle/>
                    <a:p>
                      <a:pPr algn="l" fontAlgn="b"/>
                      <a:r>
                        <a:rPr lang="es-CL" sz="1800" b="0" i="0" u="none" strike="noStrike" dirty="0">
                          <a:solidFill>
                            <a:schemeClr val="tx2"/>
                          </a:solidFill>
                          <a:latin typeface="Calibri"/>
                        </a:rPr>
                        <a:t>Unicidad por:</a:t>
                      </a:r>
                      <a:br>
                        <a:rPr lang="es-CL" sz="1800" b="0" i="0" u="none" strike="noStrike" dirty="0">
                          <a:solidFill>
                            <a:schemeClr val="tx2"/>
                          </a:solidFill>
                          <a:latin typeface="Calibri"/>
                        </a:rPr>
                      </a:br>
                      <a:r>
                        <a:rPr lang="es-CL" sz="1800" b="0" i="0" u="none" strike="noStrike" dirty="0">
                          <a:solidFill>
                            <a:schemeClr val="tx2"/>
                          </a:solidFill>
                          <a:latin typeface="Calibri"/>
                        </a:rPr>
                        <a:t>1. </a:t>
                      </a:r>
                      <a:r>
                        <a:rPr lang="es-CL" sz="1800" b="0" i="0" u="none" strike="noStrike" dirty="0" smtClean="0">
                          <a:solidFill>
                            <a:schemeClr val="tx2"/>
                          </a:solidFill>
                          <a:latin typeface="Calibri"/>
                        </a:rPr>
                        <a:t>Clave </a:t>
                      </a:r>
                      <a:r>
                        <a:rPr lang="es-CL" sz="1800" b="0" i="0" u="none" strike="noStrike" dirty="0">
                          <a:solidFill>
                            <a:schemeClr val="tx2"/>
                          </a:solidFill>
                          <a:latin typeface="Calibri"/>
                        </a:rPr>
                        <a:t>primaria</a:t>
                      </a:r>
                      <a:br>
                        <a:rPr lang="es-CL" sz="1800" b="0" i="0" u="none" strike="noStrike" dirty="0">
                          <a:solidFill>
                            <a:schemeClr val="tx2"/>
                          </a:solidFill>
                          <a:latin typeface="Calibri"/>
                        </a:rPr>
                      </a:br>
                      <a:r>
                        <a:rPr lang="es-CL" sz="1800" b="0" i="0" u="none" strike="noStrike" dirty="0">
                          <a:solidFill>
                            <a:schemeClr val="tx2"/>
                          </a:solidFill>
                          <a:latin typeface="Calibri"/>
                        </a:rPr>
                        <a:t>2. </a:t>
                      </a:r>
                      <a:r>
                        <a:rPr lang="es-CL" sz="1800" b="0" i="0" u="none" strike="noStrike" dirty="0" smtClean="0">
                          <a:solidFill>
                            <a:schemeClr val="tx2"/>
                          </a:solidFill>
                          <a:latin typeface="Calibri"/>
                        </a:rPr>
                        <a:t>Exclusividad</a:t>
                      </a:r>
                      <a:endParaRPr lang="es-CL" sz="1800" b="0" i="0" u="none" strike="noStrike" dirty="0">
                        <a:solidFill>
                          <a:schemeClr val="tx2"/>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800" b="0" i="0" u="none" strike="noStrike" dirty="0">
                          <a:solidFill>
                            <a:schemeClr val="tx2"/>
                          </a:solidFill>
                          <a:latin typeface="Calibri"/>
                        </a:rPr>
                        <a:t>La </a:t>
                      </a:r>
                      <a:r>
                        <a:rPr lang="es-CL" sz="1800" b="0" i="0" u="none" strike="noStrike" dirty="0" smtClean="0">
                          <a:solidFill>
                            <a:schemeClr val="tx2"/>
                          </a:solidFill>
                          <a:latin typeface="Calibri"/>
                        </a:rPr>
                        <a:t>mayoría </a:t>
                      </a:r>
                      <a:r>
                        <a:rPr lang="es-CL" sz="1800" b="0" i="0" u="none" strike="noStrike" dirty="0">
                          <a:solidFill>
                            <a:schemeClr val="tx2"/>
                          </a:solidFill>
                          <a:latin typeface="Calibri"/>
                        </a:rPr>
                        <a:t>de los modelos</a:t>
                      </a:r>
                      <a:br>
                        <a:rPr lang="es-CL" sz="1800" b="0" i="0" u="none" strike="noStrike" dirty="0">
                          <a:solidFill>
                            <a:schemeClr val="tx2"/>
                          </a:solidFill>
                          <a:latin typeface="Calibri"/>
                        </a:rPr>
                      </a:br>
                      <a:r>
                        <a:rPr lang="es-CL" sz="1800" b="0" i="0" u="none" strike="noStrike" dirty="0">
                          <a:solidFill>
                            <a:schemeClr val="tx2"/>
                          </a:solidFill>
                          <a:latin typeface="Calibri"/>
                        </a:rPr>
                        <a:t>Modelo 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33491">
                <a:tc>
                  <a:txBody>
                    <a:bodyPr/>
                    <a:lstStyle/>
                    <a:p>
                      <a:pPr algn="l" fontAlgn="b"/>
                      <a:r>
                        <a:rPr lang="es-CL" sz="1800" b="0" i="0" u="none" strike="noStrike" dirty="0">
                          <a:solidFill>
                            <a:schemeClr val="tx2"/>
                          </a:solidFill>
                          <a:latin typeface="Calibri"/>
                        </a:rPr>
                        <a:t>Generalización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800" b="0" i="0" u="none" strike="noStrike" dirty="0">
                          <a:solidFill>
                            <a:schemeClr val="tx2"/>
                          </a:solidFill>
                          <a:latin typeface="Calibri"/>
                        </a:rPr>
                        <a:t>1. Modelo de </a:t>
                      </a:r>
                      <a:r>
                        <a:rPr lang="pt-BR" sz="1800" b="0" i="0" u="none" strike="noStrike" dirty="0" smtClean="0">
                          <a:solidFill>
                            <a:schemeClr val="tx2"/>
                          </a:solidFill>
                          <a:latin typeface="Calibri"/>
                        </a:rPr>
                        <a:t>datos </a:t>
                      </a:r>
                      <a:r>
                        <a:rPr lang="pt-BR" sz="1800" b="0" i="0" u="none" strike="noStrike" dirty="0">
                          <a:solidFill>
                            <a:schemeClr val="tx2"/>
                          </a:solidFill>
                          <a:latin typeface="Calibri"/>
                        </a:rPr>
                        <a:t>o</a:t>
                      </a:r>
                      <a:r>
                        <a:rPr lang="pt-BR" sz="1800" b="0" i="0" u="none" strike="noStrike" dirty="0" smtClean="0">
                          <a:solidFill>
                            <a:schemeClr val="tx2"/>
                          </a:solidFill>
                          <a:latin typeface="Calibri"/>
                        </a:rPr>
                        <a:t>rientado </a:t>
                      </a:r>
                      <a:r>
                        <a:rPr lang="pt-BR" sz="1800" b="0" i="0" u="none" strike="noStrike" dirty="0">
                          <a:solidFill>
                            <a:schemeClr val="tx2"/>
                          </a:solidFill>
                          <a:latin typeface="Calibri"/>
                        </a:rPr>
                        <a:t>a </a:t>
                      </a:r>
                      <a:r>
                        <a:rPr lang="pt-BR" sz="1800" b="0" i="0" u="none" strike="noStrike" dirty="0" smtClean="0">
                          <a:solidFill>
                            <a:schemeClr val="tx2"/>
                          </a:solidFill>
                          <a:latin typeface="Calibri"/>
                        </a:rPr>
                        <a:t>objeto</a:t>
                      </a:r>
                      <a:r>
                        <a:rPr lang="pt-BR" sz="1800" b="0" i="0" u="none" strike="noStrike" dirty="0">
                          <a:solidFill>
                            <a:schemeClr val="tx2"/>
                          </a:solidFill>
                          <a:latin typeface="Calibri"/>
                        </a:rPr>
                        <a:t/>
                      </a:r>
                      <a:br>
                        <a:rPr lang="pt-BR" sz="1800" b="0" i="0" u="none" strike="noStrike" dirty="0">
                          <a:solidFill>
                            <a:schemeClr val="tx2"/>
                          </a:solidFill>
                          <a:latin typeface="Calibri"/>
                        </a:rPr>
                      </a:br>
                      <a:r>
                        <a:rPr lang="pt-BR" sz="1800" b="0" i="0" u="none" strike="noStrike" dirty="0">
                          <a:solidFill>
                            <a:schemeClr val="tx2"/>
                          </a:solidFill>
                          <a:latin typeface="Calibri"/>
                        </a:rPr>
                        <a:t>2. Modelo 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5 CuadroTexto"/>
          <p:cNvSpPr txBox="1"/>
          <p:nvPr/>
        </p:nvSpPr>
        <p:spPr>
          <a:xfrm>
            <a:off x="726115" y="1970592"/>
            <a:ext cx="4552950" cy="523220"/>
          </a:xfrm>
          <a:prstGeom prst="rect">
            <a:avLst/>
          </a:prstGeom>
          <a:noFill/>
        </p:spPr>
        <p:txBody>
          <a:bodyPr wrap="square" rtlCol="0">
            <a:spAutoFit/>
          </a:bodyPr>
          <a:lstStyle/>
          <a:p>
            <a:r>
              <a:rPr lang="es-CL" sz="2800" i="1" dirty="0" smtClean="0">
                <a:solidFill>
                  <a:schemeClr val="tx2"/>
                </a:solidFill>
              </a:rPr>
              <a:t>En resumen:</a:t>
            </a:r>
            <a:endParaRPr lang="es-CL" sz="2800" i="1" dirty="0">
              <a:solidFill>
                <a:schemeClr val="tx2"/>
              </a:solidFill>
            </a:endParaRPr>
          </a:p>
        </p:txBody>
      </p:sp>
      <p:sp>
        <p:nvSpPr>
          <p:cNvPr id="9" name="CuadroTexto 8"/>
          <p:cNvSpPr txBox="1"/>
          <p:nvPr/>
        </p:nvSpPr>
        <p:spPr>
          <a:xfrm>
            <a:off x="515202" y="1077972"/>
            <a:ext cx="7424382" cy="461665"/>
          </a:xfrm>
          <a:prstGeom prst="rect">
            <a:avLst/>
          </a:prstGeom>
          <a:noFill/>
        </p:spPr>
        <p:txBody>
          <a:bodyPr wrap="square" rtlCol="0">
            <a:spAutoFit/>
          </a:bodyPr>
          <a:lstStyle/>
          <a:p>
            <a:r>
              <a:rPr lang="es-CL" sz="2400" b="1" dirty="0" smtClean="0">
                <a:solidFill>
                  <a:srgbClr val="F96551"/>
                </a:solidFill>
              </a:rPr>
              <a:t>Tema </a:t>
            </a:r>
            <a:r>
              <a:rPr lang="es-CL" sz="2400" b="1" dirty="0">
                <a:solidFill>
                  <a:srgbClr val="F96551"/>
                </a:solidFill>
              </a:rPr>
              <a:t>3</a:t>
            </a:r>
            <a:r>
              <a:rPr lang="es-CL" sz="2400" b="1" dirty="0" smtClean="0">
                <a:solidFill>
                  <a:srgbClr val="F96551"/>
                </a:solidFill>
              </a:rPr>
              <a:t>. Conceptos fundamentales del modelo de datos</a:t>
            </a:r>
            <a:endParaRPr lang="es-CL" sz="2400" b="1" dirty="0">
              <a:solidFill>
                <a:srgbClr val="F96551"/>
              </a:solidFill>
            </a:endParaRPr>
          </a:p>
        </p:txBody>
      </p:sp>
      <p:sp>
        <p:nvSpPr>
          <p:cNvPr id="10" name="Rectángulo 9"/>
          <p:cNvSpPr/>
          <p:nvPr/>
        </p:nvSpPr>
        <p:spPr>
          <a:xfrm>
            <a:off x="148118" y="1154240"/>
            <a:ext cx="286603" cy="286603"/>
          </a:xfrm>
          <a:prstGeom prst="rect">
            <a:avLst/>
          </a:prstGeom>
          <a:solidFill>
            <a:srgbClr val="F9655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FA7564"/>
              </a:solidFill>
            </a:endParaRPr>
          </a:p>
        </p:txBody>
      </p:sp>
    </p:spTree>
    <p:extLst>
      <p:ext uri="{BB962C8B-B14F-4D97-AF65-F5344CB8AC3E}">
        <p14:creationId xmlns:p14="http://schemas.microsoft.com/office/powerpoint/2010/main" val="23562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6" name="5 CuadroTexto"/>
          <p:cNvSpPr txBox="1"/>
          <p:nvPr/>
        </p:nvSpPr>
        <p:spPr>
          <a:xfrm>
            <a:off x="637391" y="2191432"/>
            <a:ext cx="4053840" cy="646331"/>
          </a:xfrm>
          <a:prstGeom prst="rect">
            <a:avLst/>
          </a:prstGeom>
          <a:noFill/>
        </p:spPr>
        <p:txBody>
          <a:bodyPr wrap="square" rtlCol="0">
            <a:spAutoFit/>
          </a:bodyPr>
          <a:lstStyle/>
          <a:p>
            <a:r>
              <a:rPr lang="es-CL" sz="3600" i="1" dirty="0" smtClean="0">
                <a:solidFill>
                  <a:schemeClr val="tx1">
                    <a:lumMod val="65000"/>
                    <a:lumOff val="35000"/>
                  </a:schemeClr>
                </a:solidFill>
              </a:rPr>
              <a:t>¿Qué es?</a:t>
            </a:r>
            <a:endParaRPr lang="es-CL" i="1" dirty="0">
              <a:solidFill>
                <a:schemeClr val="tx1">
                  <a:lumMod val="65000"/>
                  <a:lumOff val="35000"/>
                </a:schemeClr>
              </a:solidFill>
            </a:endParaRPr>
          </a:p>
        </p:txBody>
      </p:sp>
      <p:sp>
        <p:nvSpPr>
          <p:cNvPr id="7" name="6 Rectángulo"/>
          <p:cNvSpPr/>
          <p:nvPr/>
        </p:nvSpPr>
        <p:spPr>
          <a:xfrm>
            <a:off x="637391" y="3213847"/>
            <a:ext cx="6502997" cy="16983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000" dirty="0" smtClean="0">
                <a:solidFill>
                  <a:schemeClr val="tx1">
                    <a:lumMod val="65000"/>
                    <a:lumOff val="35000"/>
                  </a:schemeClr>
                </a:solidFill>
              </a:rPr>
              <a:t>Un modelo de datos corresponde a un “mecanismo formal para representar y manipular información de manera general y sistemática” (Universidad de Granada, s.f.).</a:t>
            </a:r>
          </a:p>
          <a:p>
            <a:endParaRPr lang="es-CL" sz="2000" dirty="0">
              <a:solidFill>
                <a:schemeClr val="tx1">
                  <a:lumMod val="65000"/>
                  <a:lumOff val="35000"/>
                </a:schemeClr>
              </a:solidFill>
            </a:endParaRPr>
          </a:p>
        </p:txBody>
      </p:sp>
      <p:sp>
        <p:nvSpPr>
          <p:cNvPr id="10" name="9 Rectángulo"/>
          <p:cNvSpPr/>
          <p:nvPr/>
        </p:nvSpPr>
        <p:spPr>
          <a:xfrm>
            <a:off x="0" y="5563946"/>
            <a:ext cx="7410450" cy="1028700"/>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smtClean="0"/>
          </a:p>
          <a:p>
            <a:pPr algn="ctr"/>
            <a:r>
              <a:rPr lang="es-CL" i="1" dirty="0" smtClean="0">
                <a:solidFill>
                  <a:schemeClr val="bg1"/>
                </a:solidFill>
              </a:rPr>
              <a:t>Ejemplo:</a:t>
            </a:r>
          </a:p>
          <a:p>
            <a:pPr algn="ctr"/>
            <a:r>
              <a:rPr lang="es-CL" i="1" dirty="0" smtClean="0">
                <a:solidFill>
                  <a:schemeClr val="bg1"/>
                </a:solidFill>
              </a:rPr>
              <a:t>Modelos de aviones, modelos matemáticos, maqueta, etc.</a:t>
            </a:r>
          </a:p>
          <a:p>
            <a:pPr algn="ctr"/>
            <a:endParaRPr lang="es-CL" dirty="0">
              <a:solidFill>
                <a:schemeClr val="bg1"/>
              </a:solidFill>
            </a:endParaRPr>
          </a:p>
        </p:txBody>
      </p:sp>
      <p:pic>
        <p:nvPicPr>
          <p:cNvPr id="2" name="Imagen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4406" y="1815353"/>
            <a:ext cx="2606489" cy="3311951"/>
          </a:xfrm>
          <a:prstGeom prst="rect">
            <a:avLst/>
          </a:prstGeom>
        </p:spPr>
      </p:pic>
      <p:sp>
        <p:nvSpPr>
          <p:cNvPr id="13" name="CuadroTexto 12"/>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1. Modelo de datos</a:t>
            </a:r>
            <a:endParaRPr lang="es-CL" sz="2400" b="1" dirty="0">
              <a:solidFill>
                <a:srgbClr val="4AA2A0"/>
              </a:solidFill>
            </a:endParaRPr>
          </a:p>
        </p:txBody>
      </p:sp>
      <p:sp>
        <p:nvSpPr>
          <p:cNvPr id="14" name="Rectángulo 13"/>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1110531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4 Rectángulo"/>
          <p:cNvSpPr/>
          <p:nvPr/>
        </p:nvSpPr>
        <p:spPr>
          <a:xfrm>
            <a:off x="4438650" y="4562386"/>
            <a:ext cx="7524750" cy="646331"/>
          </a:xfrm>
          <a:prstGeom prst="rect">
            <a:avLst/>
          </a:prstGeom>
        </p:spPr>
        <p:txBody>
          <a:bodyPr wrap="square">
            <a:spAutoFit/>
          </a:bodyPr>
          <a:lstStyle/>
          <a:p>
            <a:endParaRPr lang="es-CL" dirty="0" smtClean="0"/>
          </a:p>
          <a:p>
            <a:pPr marL="342900" indent="-342900"/>
            <a:endParaRPr lang="es-CL" dirty="0"/>
          </a:p>
        </p:txBody>
      </p:sp>
      <p:sp>
        <p:nvSpPr>
          <p:cNvPr id="6" name="Rectángulo 5"/>
          <p:cNvSpPr/>
          <p:nvPr/>
        </p:nvSpPr>
        <p:spPr>
          <a:xfrm>
            <a:off x="0" y="3894020"/>
            <a:ext cx="12192000" cy="151983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CuadroTexto 8"/>
          <p:cNvSpPr txBox="1"/>
          <p:nvPr/>
        </p:nvSpPr>
        <p:spPr>
          <a:xfrm>
            <a:off x="0" y="4090417"/>
            <a:ext cx="12192000" cy="1323439"/>
          </a:xfrm>
          <a:prstGeom prst="rect">
            <a:avLst/>
          </a:prstGeom>
          <a:noFill/>
        </p:spPr>
        <p:txBody>
          <a:bodyPr wrap="square" rtlCol="0" anchor="ctr">
            <a:spAutoFit/>
          </a:bodyPr>
          <a:lstStyle/>
          <a:p>
            <a:pPr algn="ctr"/>
            <a:r>
              <a:rPr lang="es-CL" sz="4000" i="1" dirty="0" smtClean="0">
                <a:solidFill>
                  <a:schemeClr val="bg1"/>
                </a:solidFill>
              </a:rPr>
              <a:t>¿Qué aprendimos en esta clase?</a:t>
            </a:r>
          </a:p>
          <a:p>
            <a:pPr algn="ctr"/>
            <a:endParaRPr lang="es-CL" sz="4000" i="1" dirty="0">
              <a:solidFill>
                <a:schemeClr val="bg1"/>
              </a:solidFill>
            </a:endParaRPr>
          </a:p>
        </p:txBody>
      </p:sp>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8672" y="1469838"/>
            <a:ext cx="3239453" cy="1959050"/>
          </a:xfrm>
          <a:prstGeom prst="rect">
            <a:avLst/>
          </a:prstGeom>
        </p:spPr>
      </p:pic>
      <p:sp>
        <p:nvSpPr>
          <p:cNvPr id="7" name="Rectángulo 6"/>
          <p:cNvSpPr/>
          <p:nvPr/>
        </p:nvSpPr>
        <p:spPr>
          <a:xfrm>
            <a:off x="0" y="5230906"/>
            <a:ext cx="12192000" cy="1963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556919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2" name="Rectángulo 1"/>
          <p:cNvSpPr/>
          <p:nvPr/>
        </p:nvSpPr>
        <p:spPr>
          <a:xfrm>
            <a:off x="853440" y="1738420"/>
            <a:ext cx="10842374" cy="1969770"/>
          </a:xfrm>
          <a:prstGeom prst="rect">
            <a:avLst/>
          </a:prstGeom>
        </p:spPr>
        <p:txBody>
          <a:bodyPr wrap="square">
            <a:spAutoFit/>
          </a:bodyPr>
          <a:lstStyle/>
          <a:p>
            <a:r>
              <a:rPr lang="es-CL" sz="3200" b="1" dirty="0" smtClean="0">
                <a:solidFill>
                  <a:schemeClr val="tx2"/>
                </a:solidFill>
              </a:rPr>
              <a:t>Referencias bibliográficas</a:t>
            </a:r>
          </a:p>
          <a:p>
            <a:endParaRPr lang="es-CL" dirty="0" smtClean="0"/>
          </a:p>
          <a:p>
            <a:endParaRPr lang="es-CL" dirty="0"/>
          </a:p>
          <a:p>
            <a:endParaRPr lang="es-CL" dirty="0"/>
          </a:p>
          <a:p>
            <a:r>
              <a:rPr lang="es-CL" dirty="0" smtClean="0"/>
              <a:t>Universidad de Granada. (s.f.). </a:t>
            </a:r>
            <a:r>
              <a:rPr lang="es-CL" i="1" dirty="0" smtClean="0"/>
              <a:t>Modelado de datos</a:t>
            </a:r>
            <a:r>
              <a:rPr lang="es-CL" dirty="0" smtClean="0"/>
              <a:t>. Recuperado el 8 de agosto de 2017, de:</a:t>
            </a:r>
          </a:p>
          <a:p>
            <a:r>
              <a:rPr lang="es-CL" dirty="0" smtClean="0"/>
              <a:t>http</a:t>
            </a:r>
            <a:r>
              <a:rPr lang="es-CL" dirty="0"/>
              <a:t>://elvex.ugr.es/idbis/db/docs/intro/C%20Modelado%20de%20datos.pdf</a:t>
            </a: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0033" y="1771887"/>
            <a:ext cx="902164" cy="701682"/>
          </a:xfrm>
          <a:prstGeom prst="rect">
            <a:avLst/>
          </a:prstGeom>
        </p:spPr>
      </p:pic>
      <p:sp>
        <p:nvSpPr>
          <p:cNvPr id="5" name="Rectángulo 4"/>
          <p:cNvSpPr/>
          <p:nvPr/>
        </p:nvSpPr>
        <p:spPr>
          <a:xfrm>
            <a:off x="566837" y="1859571"/>
            <a:ext cx="286603" cy="286603"/>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chemeClr val="tx2"/>
              </a:solidFill>
            </a:endParaRPr>
          </a:p>
        </p:txBody>
      </p:sp>
    </p:spTree>
    <p:extLst>
      <p:ext uri="{BB962C8B-B14F-4D97-AF65-F5344CB8AC3E}">
        <p14:creationId xmlns:p14="http://schemas.microsoft.com/office/powerpoint/2010/main" val="3505242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pic>
        <p:nvPicPr>
          <p:cNvPr id="6" name="Imagen 5"/>
          <p:cNvPicPr/>
          <p:nvPr/>
        </p:nvPicPr>
        <p:blipFill>
          <a:blip r:embed="rId4" cstate="print">
            <a:extLst>
              <a:ext uri="{28A0092B-C50C-407E-A947-70E740481C1C}">
                <a14:useLocalDpi xmlns:a14="http://schemas.microsoft.com/office/drawing/2010/main" val="0"/>
              </a:ext>
            </a:extLst>
          </a:blip>
          <a:stretch>
            <a:fillRect/>
          </a:stretch>
        </p:blipFill>
        <p:spPr>
          <a:xfrm>
            <a:off x="168955" y="5319350"/>
            <a:ext cx="7430135" cy="1374775"/>
          </a:xfrm>
          <a:prstGeom prst="rect">
            <a:avLst/>
          </a:prstGeom>
        </p:spPr>
      </p:pic>
      <p:sp>
        <p:nvSpPr>
          <p:cNvPr id="3" name="Marcador de contenido 2"/>
          <p:cNvSpPr>
            <a:spLocks noGrp="1"/>
          </p:cNvSpPr>
          <p:nvPr>
            <p:ph idx="1"/>
          </p:nvPr>
        </p:nvSpPr>
        <p:spPr>
          <a:xfrm>
            <a:off x="168954" y="5171605"/>
            <a:ext cx="3115235" cy="322728"/>
          </a:xfrm>
        </p:spPr>
        <p:txBody>
          <a:bodyPr>
            <a:normAutofit fontScale="92500" lnSpcReduction="10000"/>
          </a:bodyPr>
          <a:lstStyle/>
          <a:p>
            <a:pPr marL="0" indent="0">
              <a:buNone/>
            </a:pPr>
            <a:r>
              <a:rPr lang="es-419" sz="1800" dirty="0" smtClean="0">
                <a:solidFill>
                  <a:schemeClr val="bg1"/>
                </a:solidFill>
              </a:rPr>
              <a:t>Unidad </a:t>
            </a:r>
            <a:r>
              <a:rPr lang="es-419" sz="1800" dirty="0">
                <a:solidFill>
                  <a:schemeClr val="bg1"/>
                </a:solidFill>
              </a:rPr>
              <a:t>2: Modelo de datos </a:t>
            </a:r>
            <a:endParaRPr lang="es-419" sz="1800" dirty="0" smtClean="0">
              <a:solidFill>
                <a:schemeClr val="bg1"/>
              </a:solidFill>
            </a:endParaRPr>
          </a:p>
        </p:txBody>
      </p:sp>
      <p:sp>
        <p:nvSpPr>
          <p:cNvPr id="7" name="CuadroTexto 6"/>
          <p:cNvSpPr txBox="1"/>
          <p:nvPr/>
        </p:nvSpPr>
        <p:spPr>
          <a:xfrm>
            <a:off x="168954" y="4340608"/>
            <a:ext cx="11581767" cy="830997"/>
          </a:xfrm>
          <a:prstGeom prst="rect">
            <a:avLst/>
          </a:prstGeom>
          <a:noFill/>
        </p:spPr>
        <p:txBody>
          <a:bodyPr wrap="square" rtlCol="0">
            <a:spAutoFit/>
          </a:bodyPr>
          <a:lstStyle/>
          <a:p>
            <a:r>
              <a:rPr lang="es-CL" sz="2800" b="1" dirty="0" smtClean="0">
                <a:solidFill>
                  <a:schemeClr val="bg1"/>
                </a:solidFill>
                <a:latin typeface="Myriad pro" panose="020B0503030403020204" pitchFamily="34" charset="0"/>
              </a:rPr>
              <a:t>Fundamentos</a:t>
            </a:r>
            <a:r>
              <a:rPr lang="es-CL" sz="2800" b="1" dirty="0" smtClean="0">
                <a:solidFill>
                  <a:schemeClr val="bg1"/>
                </a:solidFill>
                <a:latin typeface="Myriad pro" panose="020B0503030403020204" pitchFamily="34" charset="0"/>
              </a:rPr>
              <a:t> </a:t>
            </a:r>
            <a:r>
              <a:rPr lang="es-CL" sz="2800" b="1" dirty="0" smtClean="0">
                <a:solidFill>
                  <a:schemeClr val="bg1"/>
                </a:solidFill>
                <a:latin typeface="Myriad pro" panose="020B0503030403020204" pitchFamily="34" charset="0"/>
              </a:rPr>
              <a:t>de base de </a:t>
            </a:r>
            <a:r>
              <a:rPr lang="es-CL" sz="2800" b="1" dirty="0" smtClean="0">
                <a:solidFill>
                  <a:schemeClr val="bg1"/>
                </a:solidFill>
                <a:latin typeface="Myriad pro" panose="020B0503030403020204" pitchFamily="34" charset="0"/>
              </a:rPr>
              <a:t>datos</a:t>
            </a:r>
            <a:endParaRPr lang="es-ES_tradnl" sz="2800" b="1" dirty="0" smtClean="0">
              <a:solidFill>
                <a:schemeClr val="bg1"/>
              </a:solidFill>
              <a:latin typeface="Myriad pro" panose="020B0503030403020204" pitchFamily="34" charset="0"/>
            </a:endParaRPr>
          </a:p>
          <a:p>
            <a:r>
              <a:rPr lang="es-CL" dirty="0" smtClean="0">
                <a:solidFill>
                  <a:schemeClr val="bg1"/>
                </a:solidFill>
                <a:latin typeface="Myriad pro" panose="020B0503030403020204" pitchFamily="34" charset="0"/>
              </a:rPr>
              <a:t>Características especiales de los datos al construir un modelo de datos</a:t>
            </a:r>
            <a:endParaRPr lang="es-CL" sz="1200" dirty="0">
              <a:solidFill>
                <a:schemeClr val="bg1"/>
              </a:solidFill>
              <a:latin typeface="Myriad pro" panose="020B0503030403020204" pitchFamily="34" charset="0"/>
            </a:endParaRPr>
          </a:p>
        </p:txBody>
      </p:sp>
      <p:pic>
        <p:nvPicPr>
          <p:cNvPr id="8" name="Imagen 7"/>
          <p:cNvPicPr/>
          <p:nvPr/>
        </p:nvPicPr>
        <p:blipFill>
          <a:blip r:embed="rId5" cstate="print">
            <a:extLst>
              <a:ext uri="{28A0092B-C50C-407E-A947-70E740481C1C}">
                <a14:useLocalDpi xmlns:a14="http://schemas.microsoft.com/office/drawing/2010/main" val="0"/>
              </a:ext>
            </a:extLst>
          </a:blip>
          <a:stretch>
            <a:fillRect/>
          </a:stretch>
        </p:blipFill>
        <p:spPr>
          <a:xfrm>
            <a:off x="5018088" y="0"/>
            <a:ext cx="2155825" cy="1022350"/>
          </a:xfrm>
          <a:prstGeom prst="rect">
            <a:avLst/>
          </a:prstGeom>
        </p:spPr>
      </p:pic>
      <p:pic>
        <p:nvPicPr>
          <p:cNvPr id="9" name="Imagen 8"/>
          <p:cNvPicPr/>
          <p:nvPr/>
        </p:nvPicPr>
        <p:blipFill>
          <a:blip r:embed="rId4" cstate="print">
            <a:extLst>
              <a:ext uri="{28A0092B-C50C-407E-A947-70E740481C1C}">
                <a14:useLocalDpi xmlns:a14="http://schemas.microsoft.com/office/drawing/2010/main" val="0"/>
              </a:ext>
            </a:extLst>
          </a:blip>
          <a:stretch>
            <a:fillRect/>
          </a:stretch>
        </p:blipFill>
        <p:spPr>
          <a:xfrm>
            <a:off x="7105333" y="5319350"/>
            <a:ext cx="7430135" cy="1374775"/>
          </a:xfrm>
          <a:prstGeom prst="rect">
            <a:avLst/>
          </a:prstGeom>
        </p:spPr>
      </p:pic>
    </p:spTree>
    <p:extLst>
      <p:ext uri="{BB962C8B-B14F-4D97-AF65-F5344CB8AC3E}">
        <p14:creationId xmlns:p14="http://schemas.microsoft.com/office/powerpoint/2010/main" val="35770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6 Rectángulo"/>
          <p:cNvSpPr/>
          <p:nvPr/>
        </p:nvSpPr>
        <p:spPr>
          <a:xfrm>
            <a:off x="7058025" y="2174592"/>
            <a:ext cx="3848100" cy="1009650"/>
          </a:xfrm>
          <a:prstGeom prst="rect">
            <a:avLst/>
          </a:prstGeom>
          <a:noFill/>
          <a:ln>
            <a:solidFill>
              <a:srgbClr val="A4D5D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3" name="6 Rectángulo"/>
          <p:cNvSpPr/>
          <p:nvPr/>
        </p:nvSpPr>
        <p:spPr>
          <a:xfrm>
            <a:off x="7058025" y="4329113"/>
            <a:ext cx="3848100" cy="1009650"/>
          </a:xfrm>
          <a:prstGeom prst="rect">
            <a:avLst/>
          </a:prstGeom>
          <a:noFill/>
          <a:ln>
            <a:solidFill>
              <a:srgbClr val="A4D5D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7" name="4 Rectángulo"/>
          <p:cNvSpPr/>
          <p:nvPr/>
        </p:nvSpPr>
        <p:spPr>
          <a:xfrm>
            <a:off x="1569104" y="3257760"/>
            <a:ext cx="3474384" cy="1265985"/>
          </a:xfrm>
          <a:prstGeom prst="rect">
            <a:avLst/>
          </a:prstGeom>
          <a:noFill/>
          <a:ln>
            <a:solidFill>
              <a:srgbClr val="44949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4 Rectángulo"/>
          <p:cNvSpPr/>
          <p:nvPr/>
        </p:nvSpPr>
        <p:spPr>
          <a:xfrm>
            <a:off x="1461527" y="3367298"/>
            <a:ext cx="3458135" cy="1250576"/>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b="1" dirty="0" smtClean="0"/>
              <a:t>MODELO DE DATOS</a:t>
            </a:r>
            <a:endParaRPr lang="es-CL" b="1" dirty="0"/>
          </a:p>
        </p:txBody>
      </p:sp>
      <p:sp>
        <p:nvSpPr>
          <p:cNvPr id="6" name="5 Rectángulo"/>
          <p:cNvSpPr/>
          <p:nvPr/>
        </p:nvSpPr>
        <p:spPr>
          <a:xfrm>
            <a:off x="6934200" y="2270170"/>
            <a:ext cx="3848100" cy="1009650"/>
          </a:xfrm>
          <a:prstGeom prst="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Representar datos</a:t>
            </a:r>
            <a:endParaRPr lang="es-CL" dirty="0">
              <a:solidFill>
                <a:schemeClr val="tx2"/>
              </a:solidFill>
            </a:endParaRPr>
          </a:p>
        </p:txBody>
      </p:sp>
      <p:sp>
        <p:nvSpPr>
          <p:cNvPr id="7" name="6 Rectángulo"/>
          <p:cNvSpPr/>
          <p:nvPr/>
        </p:nvSpPr>
        <p:spPr>
          <a:xfrm>
            <a:off x="6934200" y="4419600"/>
            <a:ext cx="3848100" cy="1009650"/>
          </a:xfrm>
          <a:prstGeom prst="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Ser comprensible</a:t>
            </a:r>
            <a:endParaRPr lang="es-CL" dirty="0">
              <a:solidFill>
                <a:schemeClr val="tx2"/>
              </a:solidFill>
            </a:endParaRPr>
          </a:p>
        </p:txBody>
      </p:sp>
      <p:cxnSp>
        <p:nvCxnSpPr>
          <p:cNvPr id="9" name="8 Conector recto de flecha"/>
          <p:cNvCxnSpPr>
            <a:endCxn id="6" idx="1"/>
          </p:cNvCxnSpPr>
          <p:nvPr/>
        </p:nvCxnSpPr>
        <p:spPr>
          <a:xfrm flipV="1">
            <a:off x="5238750" y="2774995"/>
            <a:ext cx="1695450" cy="1217591"/>
          </a:xfrm>
          <a:prstGeom prst="straightConnector1">
            <a:avLst/>
          </a:prstGeom>
          <a:ln>
            <a:solidFill>
              <a:srgbClr val="449492"/>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endCxn id="7" idx="1"/>
          </p:cNvCxnSpPr>
          <p:nvPr/>
        </p:nvCxnSpPr>
        <p:spPr>
          <a:xfrm>
            <a:off x="5238750" y="3969957"/>
            <a:ext cx="1695450" cy="954468"/>
          </a:xfrm>
          <a:prstGeom prst="straightConnector1">
            <a:avLst/>
          </a:prstGeom>
          <a:ln>
            <a:solidFill>
              <a:srgbClr val="449492"/>
            </a:solidFill>
            <a:tailEnd type="arrow"/>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5753100" y="3714750"/>
            <a:ext cx="933450" cy="400110"/>
          </a:xfrm>
          <a:prstGeom prst="rect">
            <a:avLst/>
          </a:prstGeom>
          <a:noFill/>
        </p:spPr>
        <p:txBody>
          <a:bodyPr wrap="square" rtlCol="0">
            <a:spAutoFit/>
          </a:bodyPr>
          <a:lstStyle/>
          <a:p>
            <a:r>
              <a:rPr lang="es-CL" sz="2000" b="1" i="1" dirty="0" smtClean="0">
                <a:solidFill>
                  <a:schemeClr val="tx2"/>
                </a:solidFill>
              </a:rPr>
              <a:t>Debe:</a:t>
            </a:r>
            <a:endParaRPr lang="es-CL" sz="2000" b="1" i="1" dirty="0">
              <a:solidFill>
                <a:schemeClr val="tx2"/>
              </a:solidFill>
            </a:endParaRPr>
          </a:p>
        </p:txBody>
      </p:sp>
      <p:sp>
        <p:nvSpPr>
          <p:cNvPr id="25" name="CuadroTexto 24"/>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1. Modelo de datos</a:t>
            </a:r>
            <a:endParaRPr lang="es-CL" sz="2400" b="1" dirty="0">
              <a:solidFill>
                <a:srgbClr val="4AA2A0"/>
              </a:solidFill>
            </a:endParaRPr>
          </a:p>
        </p:txBody>
      </p:sp>
      <p:sp>
        <p:nvSpPr>
          <p:cNvPr id="26" name="Rectángulo 25"/>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2755345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9 Rectángulo"/>
          <p:cNvSpPr/>
          <p:nvPr/>
        </p:nvSpPr>
        <p:spPr>
          <a:xfrm>
            <a:off x="0" y="6074224"/>
            <a:ext cx="12192000" cy="79631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solidFill>
                <a:schemeClr val="bg1"/>
              </a:solidFill>
            </a:endParaRPr>
          </a:p>
        </p:txBody>
      </p:sp>
      <p:sp>
        <p:nvSpPr>
          <p:cNvPr id="31" name="12 Rectángulo"/>
          <p:cNvSpPr/>
          <p:nvPr/>
        </p:nvSpPr>
        <p:spPr>
          <a:xfrm>
            <a:off x="663591" y="2658128"/>
            <a:ext cx="3734904" cy="1187737"/>
          </a:xfrm>
          <a:prstGeom prst="rect">
            <a:avLst/>
          </a:prstGeom>
          <a:noFill/>
          <a:ln>
            <a:solidFill>
              <a:srgbClr val="44949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3" name="12 Rectángulo"/>
          <p:cNvSpPr/>
          <p:nvPr/>
        </p:nvSpPr>
        <p:spPr>
          <a:xfrm>
            <a:off x="515202" y="2785073"/>
            <a:ext cx="3734904" cy="1187737"/>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Título 1"/>
          <p:cNvSpPr>
            <a:spLocks noGrp="1"/>
          </p:cNvSpPr>
          <p:nvPr>
            <p:ph type="title"/>
          </p:nvPr>
        </p:nvSpPr>
        <p:spPr>
          <a:xfrm>
            <a:off x="342900" y="2896254"/>
            <a:ext cx="4114799" cy="1024890"/>
          </a:xfrm>
        </p:spPr>
        <p:txBody>
          <a:bodyPr>
            <a:normAutofit/>
          </a:bodyPr>
          <a:lstStyle/>
          <a:p>
            <a:pPr algn="ctr"/>
            <a:r>
              <a:rPr lang="es-419" sz="2800" b="1" dirty="0">
                <a:solidFill>
                  <a:schemeClr val="bg1"/>
                </a:solidFill>
                <a:latin typeface="+mn-lt"/>
              </a:rPr>
              <a:t>MODELO DE </a:t>
            </a:r>
            <a:r>
              <a:rPr lang="es-419" sz="2800" b="1" dirty="0" smtClean="0">
                <a:solidFill>
                  <a:schemeClr val="bg1"/>
                </a:solidFill>
                <a:latin typeface="+mn-lt"/>
              </a:rPr>
              <a:t>DATOS</a:t>
            </a:r>
            <a:endParaRPr lang="es-ES" sz="2800" dirty="0">
              <a:solidFill>
                <a:schemeClr val="bg1"/>
              </a:solidFill>
              <a:latin typeface="+mn-lt"/>
            </a:endParaRPr>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6" name="5 Rectángulo redondeado"/>
          <p:cNvSpPr/>
          <p:nvPr/>
        </p:nvSpPr>
        <p:spPr>
          <a:xfrm>
            <a:off x="6535271" y="1675928"/>
            <a:ext cx="2865053" cy="941458"/>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7" name="6 Rectángulo redondeado"/>
          <p:cNvSpPr/>
          <p:nvPr/>
        </p:nvSpPr>
        <p:spPr>
          <a:xfrm>
            <a:off x="6535667" y="3000258"/>
            <a:ext cx="2863827" cy="937428"/>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8" name="7 Rectángulo redondeado"/>
          <p:cNvSpPr/>
          <p:nvPr/>
        </p:nvSpPr>
        <p:spPr>
          <a:xfrm>
            <a:off x="6534323" y="4434580"/>
            <a:ext cx="2842981" cy="910364"/>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9" name="8 CuadroTexto"/>
          <p:cNvSpPr txBox="1"/>
          <p:nvPr/>
        </p:nvSpPr>
        <p:spPr>
          <a:xfrm>
            <a:off x="6760569" y="1915493"/>
            <a:ext cx="2638925" cy="400110"/>
          </a:xfrm>
          <a:prstGeom prst="rect">
            <a:avLst/>
          </a:prstGeom>
          <a:noFill/>
          <a:ln>
            <a:noFill/>
          </a:ln>
        </p:spPr>
        <p:txBody>
          <a:bodyPr wrap="square" rtlCol="0">
            <a:spAutoFit/>
          </a:bodyPr>
          <a:lstStyle/>
          <a:p>
            <a:r>
              <a:rPr lang="es-CL" sz="2000" b="1" i="1" dirty="0" smtClean="0"/>
              <a:t>a </a:t>
            </a:r>
            <a:r>
              <a:rPr lang="es-CL" sz="2000" i="1" dirty="0" smtClean="0"/>
              <a:t>.  Modelo externo</a:t>
            </a:r>
            <a:endParaRPr lang="es-CL" sz="2000" i="1" dirty="0"/>
          </a:p>
        </p:txBody>
      </p:sp>
      <p:sp>
        <p:nvSpPr>
          <p:cNvPr id="10" name="9 CuadroTexto"/>
          <p:cNvSpPr txBox="1"/>
          <p:nvPr/>
        </p:nvSpPr>
        <p:spPr>
          <a:xfrm>
            <a:off x="6756981" y="3279873"/>
            <a:ext cx="2779670" cy="400110"/>
          </a:xfrm>
          <a:prstGeom prst="rect">
            <a:avLst/>
          </a:prstGeom>
          <a:noFill/>
          <a:ln>
            <a:noFill/>
          </a:ln>
        </p:spPr>
        <p:txBody>
          <a:bodyPr wrap="square" rtlCol="0">
            <a:spAutoFit/>
          </a:bodyPr>
          <a:lstStyle/>
          <a:p>
            <a:r>
              <a:rPr lang="es-CL" sz="2000" b="1" i="1" dirty="0" smtClean="0"/>
              <a:t>b</a:t>
            </a:r>
            <a:r>
              <a:rPr lang="es-CL" sz="2000" i="1" dirty="0" smtClean="0"/>
              <a:t>.  Modelo conceptual</a:t>
            </a:r>
            <a:endParaRPr lang="es-CL" sz="2000" i="1" dirty="0"/>
          </a:p>
        </p:txBody>
      </p:sp>
      <p:sp>
        <p:nvSpPr>
          <p:cNvPr id="11" name="10 CuadroTexto"/>
          <p:cNvSpPr txBox="1"/>
          <p:nvPr/>
        </p:nvSpPr>
        <p:spPr>
          <a:xfrm>
            <a:off x="6756981" y="4674846"/>
            <a:ext cx="2494595" cy="400110"/>
          </a:xfrm>
          <a:prstGeom prst="rect">
            <a:avLst/>
          </a:prstGeom>
          <a:noFill/>
          <a:ln>
            <a:noFill/>
          </a:ln>
        </p:spPr>
        <p:txBody>
          <a:bodyPr wrap="square" rtlCol="0">
            <a:spAutoFit/>
          </a:bodyPr>
          <a:lstStyle/>
          <a:p>
            <a:r>
              <a:rPr lang="es-CL" sz="2000" b="1" i="1" dirty="0" smtClean="0"/>
              <a:t>c</a:t>
            </a:r>
            <a:r>
              <a:rPr lang="es-CL" sz="2000" i="1" dirty="0" smtClean="0"/>
              <a:t>.  Modelo interno</a:t>
            </a:r>
            <a:endParaRPr lang="es-CL" sz="2000" i="1" dirty="0"/>
          </a:p>
        </p:txBody>
      </p:sp>
      <p:sp>
        <p:nvSpPr>
          <p:cNvPr id="12" name="11 CuadroTexto"/>
          <p:cNvSpPr txBox="1"/>
          <p:nvPr/>
        </p:nvSpPr>
        <p:spPr>
          <a:xfrm>
            <a:off x="2319412" y="6173018"/>
            <a:ext cx="7271863" cy="523220"/>
          </a:xfrm>
          <a:prstGeom prst="rect">
            <a:avLst/>
          </a:prstGeom>
          <a:noFill/>
        </p:spPr>
        <p:txBody>
          <a:bodyPr wrap="square" rtlCol="0">
            <a:spAutoFit/>
          </a:bodyPr>
          <a:lstStyle/>
          <a:p>
            <a:pPr algn="ctr"/>
            <a:r>
              <a:rPr lang="es-CL" sz="2800" b="1" i="1" dirty="0" smtClean="0">
                <a:solidFill>
                  <a:schemeClr val="bg1"/>
                </a:solidFill>
              </a:rPr>
              <a:t>¡Vamos a conocer cada uno de estos modelos!</a:t>
            </a:r>
            <a:endParaRPr lang="es-CL" sz="2800" b="1" i="1" dirty="0">
              <a:solidFill>
                <a:schemeClr val="bg1"/>
              </a:solidFill>
            </a:endParaRPr>
          </a:p>
        </p:txBody>
      </p:sp>
      <p:cxnSp>
        <p:nvCxnSpPr>
          <p:cNvPr id="15" name="14 Conector recto de flecha"/>
          <p:cNvCxnSpPr>
            <a:stCxn id="2" idx="3"/>
          </p:cNvCxnSpPr>
          <p:nvPr/>
        </p:nvCxnSpPr>
        <p:spPr>
          <a:xfrm flipV="1">
            <a:off x="4457699" y="2197857"/>
            <a:ext cx="1661965" cy="1210842"/>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flipV="1">
            <a:off x="4457699" y="3366258"/>
            <a:ext cx="1747387" cy="40601"/>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2" idx="3"/>
          </p:cNvCxnSpPr>
          <p:nvPr/>
        </p:nvCxnSpPr>
        <p:spPr>
          <a:xfrm>
            <a:off x="4457699" y="3408699"/>
            <a:ext cx="1661965" cy="1170921"/>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1600200" y="4171950"/>
            <a:ext cx="2152650" cy="461665"/>
          </a:xfrm>
          <a:prstGeom prst="rect">
            <a:avLst/>
          </a:prstGeom>
          <a:noFill/>
        </p:spPr>
        <p:txBody>
          <a:bodyPr wrap="square" rtlCol="0">
            <a:spAutoFit/>
          </a:bodyPr>
          <a:lstStyle/>
          <a:p>
            <a:r>
              <a:rPr lang="es-CL" sz="2400" i="1" dirty="0" smtClean="0">
                <a:solidFill>
                  <a:srgbClr val="002060"/>
                </a:solidFill>
              </a:rPr>
              <a:t>Se clasifican en:</a:t>
            </a:r>
            <a:endParaRPr lang="es-CL" sz="2400" i="1" dirty="0">
              <a:solidFill>
                <a:srgbClr val="002060"/>
              </a:solidFill>
            </a:endParaRPr>
          </a:p>
        </p:txBody>
      </p:sp>
      <p:sp>
        <p:nvSpPr>
          <p:cNvPr id="18" name="CuadroTexto 17"/>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1. Modelo de datos</a:t>
            </a:r>
            <a:endParaRPr lang="es-CL" sz="2400" b="1" dirty="0">
              <a:solidFill>
                <a:srgbClr val="4AA2A0"/>
              </a:solidFill>
            </a:endParaRPr>
          </a:p>
        </p:txBody>
      </p:sp>
      <p:sp>
        <p:nvSpPr>
          <p:cNvPr id="19" name="Rectángulo 18"/>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125671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15 Rectángulo"/>
          <p:cNvSpPr/>
          <p:nvPr/>
        </p:nvSpPr>
        <p:spPr>
          <a:xfrm>
            <a:off x="7436481" y="2070996"/>
            <a:ext cx="3372522" cy="1274758"/>
          </a:xfrm>
          <a:prstGeom prst="rect">
            <a:avLst/>
          </a:prstGeom>
          <a:noFill/>
          <a:ln>
            <a:solidFill>
              <a:srgbClr val="44949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pic>
        <p:nvPicPr>
          <p:cNvPr id="25601"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4721" y="4896280"/>
            <a:ext cx="1862135" cy="1428019"/>
          </a:xfrm>
          <a:prstGeom prst="rect">
            <a:avLst/>
          </a:prstGeom>
          <a:noFill/>
          <a:ln w="9525">
            <a:noFill/>
            <a:miter lim="800000"/>
            <a:headEnd/>
            <a:tailEnd/>
          </a:ln>
          <a:effectLst/>
        </p:spPr>
      </p:pic>
      <p:sp>
        <p:nvSpPr>
          <p:cNvPr id="11" name="10 CuadroTexto"/>
          <p:cNvSpPr txBox="1"/>
          <p:nvPr/>
        </p:nvSpPr>
        <p:spPr>
          <a:xfrm>
            <a:off x="2509022" y="5154748"/>
            <a:ext cx="3032141" cy="1169551"/>
          </a:xfrm>
          <a:prstGeom prst="rect">
            <a:avLst/>
          </a:prstGeom>
          <a:noFill/>
        </p:spPr>
        <p:txBody>
          <a:bodyPr wrap="square" rtlCol="0">
            <a:spAutoFit/>
          </a:bodyPr>
          <a:lstStyle/>
          <a:p>
            <a:r>
              <a:rPr lang="es-CL" sz="1400" dirty="0" smtClean="0">
                <a:solidFill>
                  <a:schemeClr val="tx2"/>
                </a:solidFill>
              </a:rPr>
              <a:t>Un ingeniero de aeronáutica trabaja aspectos relacionados con el dibujo de las formas de las alas, elabora esquemas de los trenes de aterrizaje, maquetas de motor, etc.</a:t>
            </a:r>
            <a:endParaRPr lang="es-CL" sz="1400" dirty="0">
              <a:solidFill>
                <a:schemeClr val="tx2"/>
              </a:solidFill>
            </a:endParaRPr>
          </a:p>
        </p:txBody>
      </p:sp>
      <p:sp>
        <p:nvSpPr>
          <p:cNvPr id="15" name="14 CuadroTexto"/>
          <p:cNvSpPr txBox="1"/>
          <p:nvPr/>
        </p:nvSpPr>
        <p:spPr>
          <a:xfrm>
            <a:off x="8232289" y="5262469"/>
            <a:ext cx="2926080" cy="954107"/>
          </a:xfrm>
          <a:prstGeom prst="rect">
            <a:avLst/>
          </a:prstGeom>
          <a:noFill/>
        </p:spPr>
        <p:txBody>
          <a:bodyPr wrap="square" rtlCol="0">
            <a:spAutoFit/>
          </a:bodyPr>
          <a:lstStyle/>
          <a:p>
            <a:r>
              <a:rPr lang="es-CL" sz="1400" dirty="0" smtClean="0">
                <a:solidFill>
                  <a:schemeClr val="tx2"/>
                </a:solidFill>
              </a:rPr>
              <a:t>En cambio, un piloto se fija en el modelo incorporado para seguimiento de ruta, tipos de paneles de control, versión del GPS, etc.</a:t>
            </a:r>
            <a:endParaRPr lang="es-CL" sz="1400" dirty="0">
              <a:solidFill>
                <a:schemeClr val="tx2"/>
              </a:solidFill>
            </a:endParaRPr>
          </a:p>
        </p:txBody>
      </p:sp>
      <p:pic>
        <p:nvPicPr>
          <p:cNvPr id="25602"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667534" y="4960414"/>
            <a:ext cx="1394741" cy="1363885"/>
          </a:xfrm>
          <a:prstGeom prst="rect">
            <a:avLst/>
          </a:prstGeom>
          <a:noFill/>
          <a:ln w="9525">
            <a:noFill/>
            <a:miter lim="800000"/>
            <a:headEnd/>
            <a:tailEnd/>
          </a:ln>
          <a:effectLst/>
        </p:spPr>
      </p:pic>
      <p:sp>
        <p:nvSpPr>
          <p:cNvPr id="13" name="12 CuadroTexto"/>
          <p:cNvSpPr txBox="1"/>
          <p:nvPr/>
        </p:nvSpPr>
        <p:spPr>
          <a:xfrm>
            <a:off x="4864024" y="2319566"/>
            <a:ext cx="1859280" cy="523220"/>
          </a:xfrm>
          <a:prstGeom prst="rect">
            <a:avLst/>
          </a:prstGeom>
          <a:noFill/>
        </p:spPr>
        <p:txBody>
          <a:bodyPr wrap="square" rtlCol="0">
            <a:spAutoFit/>
          </a:bodyPr>
          <a:lstStyle/>
          <a:p>
            <a:r>
              <a:rPr lang="es-CL" sz="2800" b="1" i="1" dirty="0" smtClean="0"/>
              <a:t>¿Qué es?</a:t>
            </a:r>
            <a:endParaRPr lang="es-CL" sz="2800" b="1" i="1" dirty="0"/>
          </a:p>
        </p:txBody>
      </p:sp>
      <p:sp>
        <p:nvSpPr>
          <p:cNvPr id="16" name="15 Rectángulo"/>
          <p:cNvSpPr/>
          <p:nvPr/>
        </p:nvSpPr>
        <p:spPr>
          <a:xfrm>
            <a:off x="7329711" y="2172288"/>
            <a:ext cx="3372522" cy="1302126"/>
          </a:xfrm>
          <a:prstGeom prst="rect">
            <a:avLst/>
          </a:prstGeom>
          <a:solidFill>
            <a:srgbClr val="4494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cxnSp>
        <p:nvCxnSpPr>
          <p:cNvPr id="18" name="17 Conector recto de flecha"/>
          <p:cNvCxnSpPr/>
          <p:nvPr/>
        </p:nvCxnSpPr>
        <p:spPr>
          <a:xfrm>
            <a:off x="4505918" y="2865174"/>
            <a:ext cx="245364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7423033" y="2325560"/>
            <a:ext cx="3372522" cy="1292662"/>
          </a:xfrm>
          <a:prstGeom prst="rect">
            <a:avLst/>
          </a:prstGeom>
          <a:noFill/>
        </p:spPr>
        <p:txBody>
          <a:bodyPr wrap="square" rtlCol="0">
            <a:spAutoFit/>
          </a:bodyPr>
          <a:lstStyle/>
          <a:p>
            <a:r>
              <a:rPr lang="es-CL" sz="2000" i="1" dirty="0" smtClean="0">
                <a:solidFill>
                  <a:schemeClr val="bg1"/>
                </a:solidFill>
              </a:rPr>
              <a:t>Se refiere a lo que el usuario visualiza de la realidad que se representa.</a:t>
            </a:r>
          </a:p>
          <a:p>
            <a:endParaRPr lang="es-CL" sz="1600" dirty="0">
              <a:solidFill>
                <a:schemeClr val="bg1"/>
              </a:solidFill>
            </a:endParaRPr>
          </a:p>
        </p:txBody>
      </p:sp>
      <p:sp>
        <p:nvSpPr>
          <p:cNvPr id="2" name="Rectángulo 1"/>
          <p:cNvSpPr/>
          <p:nvPr/>
        </p:nvSpPr>
        <p:spPr>
          <a:xfrm>
            <a:off x="4400549" y="3689445"/>
            <a:ext cx="2758440" cy="485046"/>
          </a:xfrm>
          <a:prstGeom prst="rect">
            <a:avLst/>
          </a:prstGeom>
          <a:solidFill>
            <a:srgbClr val="4A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b="1" dirty="0" smtClean="0"/>
              <a:t>Ejemplo</a:t>
            </a:r>
            <a:r>
              <a:rPr lang="es-CL" dirty="0" smtClean="0"/>
              <a:t>:</a:t>
            </a:r>
            <a:endParaRPr lang="es-CL" dirty="0"/>
          </a:p>
        </p:txBody>
      </p:sp>
      <p:sp>
        <p:nvSpPr>
          <p:cNvPr id="19" name="CuadroTexto 18"/>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1. Modelo de datos</a:t>
            </a:r>
            <a:endParaRPr lang="es-CL" sz="2400" b="1" dirty="0">
              <a:solidFill>
                <a:srgbClr val="4AA2A0"/>
              </a:solidFill>
            </a:endParaRPr>
          </a:p>
        </p:txBody>
      </p:sp>
      <p:sp>
        <p:nvSpPr>
          <p:cNvPr id="20" name="Rectángulo 19"/>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21" name="5 Rectángulo redondeado"/>
          <p:cNvSpPr/>
          <p:nvPr/>
        </p:nvSpPr>
        <p:spPr>
          <a:xfrm>
            <a:off x="1125743" y="2317376"/>
            <a:ext cx="3274806" cy="1076103"/>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2000" dirty="0"/>
          </a:p>
        </p:txBody>
      </p:sp>
      <p:sp>
        <p:nvSpPr>
          <p:cNvPr id="23" name="8 CuadroTexto"/>
          <p:cNvSpPr txBox="1"/>
          <p:nvPr/>
        </p:nvSpPr>
        <p:spPr>
          <a:xfrm>
            <a:off x="1377237" y="2633671"/>
            <a:ext cx="2877187" cy="461665"/>
          </a:xfrm>
          <a:prstGeom prst="rect">
            <a:avLst/>
          </a:prstGeom>
          <a:noFill/>
          <a:ln>
            <a:noFill/>
          </a:ln>
        </p:spPr>
        <p:txBody>
          <a:bodyPr wrap="square" rtlCol="0">
            <a:spAutoFit/>
          </a:bodyPr>
          <a:lstStyle/>
          <a:p>
            <a:r>
              <a:rPr lang="es-CL" sz="2400" b="1" i="1" dirty="0" smtClean="0"/>
              <a:t>a </a:t>
            </a:r>
            <a:r>
              <a:rPr lang="es-CL" sz="2400" i="1" dirty="0" smtClean="0"/>
              <a:t>.  Modelo externo</a:t>
            </a:r>
            <a:endParaRPr lang="es-CL" sz="2400" i="1" dirty="0"/>
          </a:p>
        </p:txBody>
      </p:sp>
      <p:cxnSp>
        <p:nvCxnSpPr>
          <p:cNvPr id="5" name="Conector recto 4"/>
          <p:cNvCxnSpPr/>
          <p:nvPr/>
        </p:nvCxnSpPr>
        <p:spPr>
          <a:xfrm>
            <a:off x="5779769" y="4896280"/>
            <a:ext cx="0" cy="1561410"/>
          </a:xfrm>
          <a:prstGeom prst="line">
            <a:avLst/>
          </a:prstGeom>
          <a:ln>
            <a:solidFill>
              <a:srgbClr val="4AA2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54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2" name="11 CuadroTexto"/>
          <p:cNvSpPr txBox="1"/>
          <p:nvPr/>
        </p:nvSpPr>
        <p:spPr>
          <a:xfrm>
            <a:off x="5111591" y="2048708"/>
            <a:ext cx="5214937" cy="369332"/>
          </a:xfrm>
          <a:prstGeom prst="rect">
            <a:avLst/>
          </a:prstGeom>
          <a:noFill/>
        </p:spPr>
        <p:txBody>
          <a:bodyPr wrap="square" rtlCol="0">
            <a:spAutoFit/>
          </a:bodyPr>
          <a:lstStyle/>
          <a:p>
            <a:r>
              <a:rPr lang="es-CL" b="1" i="1" dirty="0" smtClean="0">
                <a:solidFill>
                  <a:schemeClr val="tx2"/>
                </a:solidFill>
              </a:rPr>
              <a:t>Ejemplo: Construcción de una casa (parte 1)</a:t>
            </a:r>
            <a:endParaRPr lang="es-CL" b="1" i="1" dirty="0">
              <a:solidFill>
                <a:schemeClr val="tx2"/>
              </a:solidFill>
            </a:endParaRPr>
          </a:p>
        </p:txBody>
      </p:sp>
      <p:sp>
        <p:nvSpPr>
          <p:cNvPr id="14" name="13 CuadroTexto"/>
          <p:cNvSpPr txBox="1"/>
          <p:nvPr/>
        </p:nvSpPr>
        <p:spPr>
          <a:xfrm>
            <a:off x="4320540" y="2964560"/>
            <a:ext cx="3398520" cy="954107"/>
          </a:xfrm>
          <a:prstGeom prst="rect">
            <a:avLst/>
          </a:prstGeom>
          <a:noFill/>
        </p:spPr>
        <p:txBody>
          <a:bodyPr wrap="square" rtlCol="0">
            <a:spAutoFit/>
          </a:bodyPr>
          <a:lstStyle/>
          <a:p>
            <a:r>
              <a:rPr lang="es-CL" sz="1400" dirty="0" smtClean="0"/>
              <a:t>En primer lugar, el arquitecto tiene que capturar de su cliente las características que debe tener la casa por él deseada (cocina, comedor, living, etc.).</a:t>
            </a:r>
            <a:endParaRPr lang="es-CL" sz="1400" dirty="0"/>
          </a:p>
        </p:txBody>
      </p:sp>
      <p:sp>
        <p:nvSpPr>
          <p:cNvPr id="17" name="16 CuadroTexto"/>
          <p:cNvSpPr txBox="1"/>
          <p:nvPr/>
        </p:nvSpPr>
        <p:spPr>
          <a:xfrm>
            <a:off x="4320540" y="4725891"/>
            <a:ext cx="3566160" cy="1169551"/>
          </a:xfrm>
          <a:prstGeom prst="rect">
            <a:avLst/>
          </a:prstGeom>
          <a:noFill/>
        </p:spPr>
        <p:txBody>
          <a:bodyPr wrap="square" rtlCol="0">
            <a:spAutoFit/>
          </a:bodyPr>
          <a:lstStyle/>
          <a:p>
            <a:r>
              <a:rPr lang="es-CL" sz="1400" dirty="0" smtClean="0"/>
              <a:t>El diseñador de la base de datos debe capturar del usuario lo que este espera que la aplicación a construir le entregue (es decir, debe capturar los requerimientos de la información o vistas de usuario).</a:t>
            </a:r>
            <a:endParaRPr lang="es-CL" sz="1400" dirty="0"/>
          </a:p>
        </p:txBody>
      </p:sp>
      <p:pic>
        <p:nvPicPr>
          <p:cNvPr id="23553"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537107" y="2719386"/>
            <a:ext cx="1667663" cy="1723459"/>
          </a:xfrm>
          <a:prstGeom prst="rect">
            <a:avLst/>
          </a:prstGeom>
          <a:noFill/>
          <a:ln w="9525">
            <a:noFill/>
            <a:miter lim="800000"/>
            <a:headEnd/>
            <a:tailEnd/>
          </a:ln>
          <a:effectLst/>
        </p:spPr>
      </p:pic>
      <p:sp>
        <p:nvSpPr>
          <p:cNvPr id="19" name="CuadroTexto 18"/>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1. Modelo de datos</a:t>
            </a:r>
            <a:endParaRPr lang="es-CL" sz="2400" b="1" dirty="0">
              <a:solidFill>
                <a:srgbClr val="4AA2A0"/>
              </a:solidFill>
            </a:endParaRPr>
          </a:p>
        </p:txBody>
      </p:sp>
      <p:sp>
        <p:nvSpPr>
          <p:cNvPr id="20" name="Rectángulo 19"/>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21" name="5 Rectángulo redondeado"/>
          <p:cNvSpPr/>
          <p:nvPr/>
        </p:nvSpPr>
        <p:spPr>
          <a:xfrm>
            <a:off x="434721" y="3672895"/>
            <a:ext cx="3274806" cy="1076103"/>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2000" dirty="0"/>
          </a:p>
        </p:txBody>
      </p:sp>
      <p:sp>
        <p:nvSpPr>
          <p:cNvPr id="22" name="8 CuadroTexto"/>
          <p:cNvSpPr txBox="1"/>
          <p:nvPr/>
        </p:nvSpPr>
        <p:spPr>
          <a:xfrm>
            <a:off x="686215" y="3989190"/>
            <a:ext cx="2877187" cy="461665"/>
          </a:xfrm>
          <a:prstGeom prst="rect">
            <a:avLst/>
          </a:prstGeom>
          <a:noFill/>
          <a:ln>
            <a:noFill/>
          </a:ln>
        </p:spPr>
        <p:txBody>
          <a:bodyPr wrap="square" rtlCol="0">
            <a:spAutoFit/>
          </a:bodyPr>
          <a:lstStyle/>
          <a:p>
            <a:r>
              <a:rPr lang="es-CL" sz="2400" b="1" i="1" dirty="0" smtClean="0"/>
              <a:t>a </a:t>
            </a:r>
            <a:r>
              <a:rPr lang="es-CL" sz="2400" i="1" dirty="0" smtClean="0"/>
              <a:t>.  Modelo externo</a:t>
            </a:r>
            <a:endParaRPr lang="es-CL" sz="2400" i="1" dirty="0"/>
          </a:p>
        </p:txBody>
      </p:sp>
      <p:cxnSp>
        <p:nvCxnSpPr>
          <p:cNvPr id="3" name="Conector recto 2"/>
          <p:cNvCxnSpPr/>
          <p:nvPr/>
        </p:nvCxnSpPr>
        <p:spPr>
          <a:xfrm>
            <a:off x="4424082" y="4262718"/>
            <a:ext cx="3200400" cy="0"/>
          </a:xfrm>
          <a:prstGeom prst="line">
            <a:avLst/>
          </a:prstGeom>
          <a:ln>
            <a:solidFill>
              <a:srgbClr val="449492"/>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37107" y="4725891"/>
            <a:ext cx="1713682" cy="1373450"/>
          </a:xfrm>
          <a:prstGeom prst="rect">
            <a:avLst/>
          </a:prstGeom>
        </p:spPr>
      </p:pic>
    </p:spTree>
    <p:extLst>
      <p:ext uri="{BB962C8B-B14F-4D97-AF65-F5344CB8AC3E}">
        <p14:creationId xmlns:p14="http://schemas.microsoft.com/office/powerpoint/2010/main" val="1575882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0" name="9 CuadroTexto"/>
          <p:cNvSpPr txBox="1"/>
          <p:nvPr/>
        </p:nvSpPr>
        <p:spPr>
          <a:xfrm>
            <a:off x="7059706" y="2758557"/>
            <a:ext cx="4752190" cy="1754326"/>
          </a:xfrm>
          <a:prstGeom prst="rect">
            <a:avLst/>
          </a:prstGeom>
          <a:solidFill>
            <a:srgbClr val="449492"/>
          </a:solidFill>
        </p:spPr>
        <p:txBody>
          <a:bodyPr wrap="square" rtlCol="0">
            <a:spAutoFit/>
          </a:bodyPr>
          <a:lstStyle/>
          <a:p>
            <a:r>
              <a:rPr lang="es-419" i="1" dirty="0" smtClean="0">
                <a:solidFill>
                  <a:schemeClr val="bg1"/>
                </a:solidFill>
              </a:rPr>
              <a:t>Consolida las visiones de las distintas personas involucradas en la realidad a representar.</a:t>
            </a:r>
          </a:p>
          <a:p>
            <a:r>
              <a:rPr lang="es-419" i="1" dirty="0" smtClean="0">
                <a:solidFill>
                  <a:schemeClr val="bg1"/>
                </a:solidFill>
              </a:rPr>
              <a:t>En el caso de un modelo de datos, esta consolidación permite chequear las consistencias y validar que todos los datos y asociaciones hayan sido identificados. </a:t>
            </a:r>
            <a:endParaRPr lang="es-CL" sz="1400" i="1" dirty="0">
              <a:solidFill>
                <a:schemeClr val="bg1"/>
              </a:solidFill>
            </a:endParaRPr>
          </a:p>
        </p:txBody>
      </p:sp>
      <p:sp>
        <p:nvSpPr>
          <p:cNvPr id="13" name="CuadroTexto 12"/>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1. Modelo de datos</a:t>
            </a:r>
            <a:endParaRPr lang="es-CL" sz="2400" b="1" dirty="0">
              <a:solidFill>
                <a:srgbClr val="4AA2A0"/>
              </a:solidFill>
            </a:endParaRPr>
          </a:p>
        </p:txBody>
      </p:sp>
      <p:sp>
        <p:nvSpPr>
          <p:cNvPr id="14" name="Rectángulo 13"/>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5" name="6 Rectángulo redondeado"/>
          <p:cNvSpPr/>
          <p:nvPr/>
        </p:nvSpPr>
        <p:spPr>
          <a:xfrm>
            <a:off x="866386" y="2968399"/>
            <a:ext cx="3324613" cy="1159848"/>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9 CuadroTexto"/>
          <p:cNvSpPr txBox="1"/>
          <p:nvPr/>
        </p:nvSpPr>
        <p:spPr>
          <a:xfrm>
            <a:off x="968590" y="3320959"/>
            <a:ext cx="3120204" cy="461665"/>
          </a:xfrm>
          <a:prstGeom prst="rect">
            <a:avLst/>
          </a:prstGeom>
          <a:noFill/>
          <a:ln>
            <a:noFill/>
          </a:ln>
        </p:spPr>
        <p:txBody>
          <a:bodyPr wrap="square" rtlCol="0">
            <a:spAutoFit/>
          </a:bodyPr>
          <a:lstStyle/>
          <a:p>
            <a:r>
              <a:rPr lang="es-CL" sz="2400" b="1" i="1" dirty="0" smtClean="0"/>
              <a:t>b</a:t>
            </a:r>
            <a:r>
              <a:rPr lang="es-CL" sz="2400" i="1" dirty="0" smtClean="0"/>
              <a:t>.  Modelo conceptual</a:t>
            </a:r>
            <a:endParaRPr lang="es-CL" sz="2400" i="1" dirty="0"/>
          </a:p>
        </p:txBody>
      </p:sp>
      <p:sp>
        <p:nvSpPr>
          <p:cNvPr id="17" name="12 CuadroTexto"/>
          <p:cNvSpPr txBox="1"/>
          <p:nvPr/>
        </p:nvSpPr>
        <p:spPr>
          <a:xfrm>
            <a:off x="4695712" y="3059349"/>
            <a:ext cx="1859280" cy="523220"/>
          </a:xfrm>
          <a:prstGeom prst="rect">
            <a:avLst/>
          </a:prstGeom>
          <a:noFill/>
        </p:spPr>
        <p:txBody>
          <a:bodyPr wrap="square" rtlCol="0">
            <a:spAutoFit/>
          </a:bodyPr>
          <a:lstStyle/>
          <a:p>
            <a:r>
              <a:rPr lang="es-CL" sz="2800" b="1" i="1" dirty="0" smtClean="0"/>
              <a:t>¿Qué es?</a:t>
            </a:r>
            <a:endParaRPr lang="es-CL" sz="2800" b="1" i="1" dirty="0"/>
          </a:p>
        </p:txBody>
      </p:sp>
      <p:cxnSp>
        <p:nvCxnSpPr>
          <p:cNvPr id="18" name="17 Conector recto de flecha"/>
          <p:cNvCxnSpPr/>
          <p:nvPr/>
        </p:nvCxnSpPr>
        <p:spPr>
          <a:xfrm>
            <a:off x="4353709" y="3646170"/>
            <a:ext cx="245364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9" name="9 Rectángulo"/>
          <p:cNvSpPr/>
          <p:nvPr/>
        </p:nvSpPr>
        <p:spPr>
          <a:xfrm>
            <a:off x="0" y="5378008"/>
            <a:ext cx="7410450" cy="1028700"/>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i="1" dirty="0" smtClean="0"/>
          </a:p>
          <a:p>
            <a:pPr algn="ctr"/>
            <a:r>
              <a:rPr lang="es-CL" i="1" dirty="0"/>
              <a:t>Ejemplo:</a:t>
            </a:r>
          </a:p>
          <a:p>
            <a:pPr algn="ctr"/>
            <a:r>
              <a:rPr lang="es-CL" i="1" dirty="0"/>
              <a:t>Modelo de Entidad-Relación (MER). </a:t>
            </a:r>
          </a:p>
          <a:p>
            <a:pPr algn="ctr"/>
            <a:endParaRPr lang="es-CL" i="1" dirty="0">
              <a:solidFill>
                <a:schemeClr val="bg1"/>
              </a:solidFill>
            </a:endParaRPr>
          </a:p>
        </p:txBody>
      </p:sp>
      <p:sp>
        <p:nvSpPr>
          <p:cNvPr id="20" name="15 Rectángulo"/>
          <p:cNvSpPr/>
          <p:nvPr/>
        </p:nvSpPr>
        <p:spPr>
          <a:xfrm>
            <a:off x="7153835" y="2600745"/>
            <a:ext cx="4814047" cy="1782995"/>
          </a:xfrm>
          <a:prstGeom prst="rect">
            <a:avLst/>
          </a:prstGeom>
          <a:noFill/>
          <a:ln>
            <a:solidFill>
              <a:srgbClr val="44949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1596287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2" name="11 CuadroTexto"/>
          <p:cNvSpPr txBox="1"/>
          <p:nvPr/>
        </p:nvSpPr>
        <p:spPr>
          <a:xfrm>
            <a:off x="291419" y="3061415"/>
            <a:ext cx="3398520" cy="1569660"/>
          </a:xfrm>
          <a:prstGeom prst="rect">
            <a:avLst/>
          </a:prstGeom>
          <a:noFill/>
        </p:spPr>
        <p:txBody>
          <a:bodyPr wrap="square" rtlCol="0">
            <a:spAutoFit/>
          </a:bodyPr>
          <a:lstStyle/>
          <a:p>
            <a:r>
              <a:rPr lang="es-CL" sz="1600" dirty="0" smtClean="0"/>
              <a:t>Mientras un arquitecto integra las características entregadas por un cliente y construye una maqueta que le permita validar (usando una herramienta visual) si capturó o no con exactitud lo solicitado por el cliente.</a:t>
            </a:r>
            <a:endParaRPr lang="es-CL" sz="1600" dirty="0"/>
          </a:p>
        </p:txBody>
      </p:sp>
      <p:sp>
        <p:nvSpPr>
          <p:cNvPr id="14" name="13 CuadroTexto"/>
          <p:cNvSpPr txBox="1"/>
          <p:nvPr/>
        </p:nvSpPr>
        <p:spPr>
          <a:xfrm>
            <a:off x="300990" y="5008643"/>
            <a:ext cx="3566160" cy="1569660"/>
          </a:xfrm>
          <a:prstGeom prst="rect">
            <a:avLst/>
          </a:prstGeom>
          <a:noFill/>
        </p:spPr>
        <p:txBody>
          <a:bodyPr wrap="square" rtlCol="0">
            <a:spAutoFit/>
          </a:bodyPr>
          <a:lstStyle/>
          <a:p>
            <a:r>
              <a:rPr lang="es-CL" sz="1600" dirty="0" smtClean="0"/>
              <a:t>El diseñador de la base de datos construye un modelo de datos conceptual en el cual integra todas las vistas de usuario eliminando redundancia y validando que estén todos los datos requeridos.</a:t>
            </a:r>
            <a:endParaRPr lang="es-CL" sz="1600" dirty="0"/>
          </a:p>
        </p:txBody>
      </p:sp>
      <p:pic>
        <p:nvPicPr>
          <p:cNvPr id="19459"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466729" y="2926977"/>
            <a:ext cx="1473156" cy="1308277"/>
          </a:xfrm>
          <a:prstGeom prst="rect">
            <a:avLst/>
          </a:prstGeom>
          <a:noFill/>
          <a:ln w="9525">
            <a:noFill/>
            <a:miter lim="800000"/>
            <a:headEnd/>
            <a:tailEnd/>
          </a:ln>
          <a:effectLst/>
        </p:spPr>
      </p:pic>
      <p:pic>
        <p:nvPicPr>
          <p:cNvPr id="19460" name="Picture 4"/>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370818" y="5008643"/>
            <a:ext cx="1421485" cy="1337319"/>
          </a:xfrm>
          <a:prstGeom prst="rect">
            <a:avLst/>
          </a:prstGeom>
          <a:noFill/>
          <a:ln w="9525">
            <a:noFill/>
            <a:miter lim="800000"/>
            <a:headEnd/>
            <a:tailEnd/>
          </a:ln>
          <a:effectLst/>
        </p:spPr>
      </p:pic>
      <p:sp>
        <p:nvSpPr>
          <p:cNvPr id="22" name="11 CuadroTexto"/>
          <p:cNvSpPr txBox="1"/>
          <p:nvPr/>
        </p:nvSpPr>
        <p:spPr>
          <a:xfrm>
            <a:off x="5111591" y="2048708"/>
            <a:ext cx="5214937" cy="369332"/>
          </a:xfrm>
          <a:prstGeom prst="rect">
            <a:avLst/>
          </a:prstGeom>
          <a:noFill/>
        </p:spPr>
        <p:txBody>
          <a:bodyPr wrap="square" rtlCol="0">
            <a:spAutoFit/>
          </a:bodyPr>
          <a:lstStyle/>
          <a:p>
            <a:r>
              <a:rPr lang="es-CL" b="1" i="1" dirty="0" smtClean="0">
                <a:solidFill>
                  <a:schemeClr val="tx2"/>
                </a:solidFill>
              </a:rPr>
              <a:t>Ejemplo: Construcción de una casa (parte 2)</a:t>
            </a:r>
            <a:endParaRPr lang="es-CL" b="1" i="1" dirty="0">
              <a:solidFill>
                <a:schemeClr val="tx2"/>
              </a:solidFill>
            </a:endParaRPr>
          </a:p>
        </p:txBody>
      </p:sp>
      <p:sp>
        <p:nvSpPr>
          <p:cNvPr id="23" name="CuadroTexto 22"/>
          <p:cNvSpPr txBox="1"/>
          <p:nvPr/>
        </p:nvSpPr>
        <p:spPr>
          <a:xfrm>
            <a:off x="515202" y="1077972"/>
            <a:ext cx="7424382" cy="461665"/>
          </a:xfrm>
          <a:prstGeom prst="rect">
            <a:avLst/>
          </a:prstGeom>
          <a:noFill/>
        </p:spPr>
        <p:txBody>
          <a:bodyPr wrap="square" rtlCol="0">
            <a:spAutoFit/>
          </a:bodyPr>
          <a:lstStyle/>
          <a:p>
            <a:r>
              <a:rPr lang="es-CL" sz="2400" b="1" dirty="0" smtClean="0">
                <a:solidFill>
                  <a:srgbClr val="4AA2A0"/>
                </a:solidFill>
              </a:rPr>
              <a:t>Tema 1. Modelo de datos</a:t>
            </a:r>
            <a:endParaRPr lang="es-CL" sz="2400" b="1" dirty="0">
              <a:solidFill>
                <a:srgbClr val="4AA2A0"/>
              </a:solidFill>
            </a:endParaRPr>
          </a:p>
        </p:txBody>
      </p:sp>
      <p:sp>
        <p:nvSpPr>
          <p:cNvPr id="24" name="Rectángulo 23"/>
          <p:cNvSpPr/>
          <p:nvPr/>
        </p:nvSpPr>
        <p:spPr>
          <a:xfrm>
            <a:off x="148118" y="115424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pic>
        <p:nvPicPr>
          <p:cNvPr id="25" name="Picture 1"/>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826400" y="2856514"/>
            <a:ext cx="1667663" cy="1723459"/>
          </a:xfrm>
          <a:prstGeom prst="rect">
            <a:avLst/>
          </a:prstGeom>
          <a:noFill/>
          <a:ln w="9525">
            <a:noFill/>
            <a:miter lim="800000"/>
            <a:headEnd/>
            <a:tailEnd/>
          </a:ln>
          <a:effectLst/>
        </p:spPr>
      </p:pic>
      <p:cxnSp>
        <p:nvCxnSpPr>
          <p:cNvPr id="26" name="Conector recto 25"/>
          <p:cNvCxnSpPr/>
          <p:nvPr/>
        </p:nvCxnSpPr>
        <p:spPr>
          <a:xfrm>
            <a:off x="407827" y="4828224"/>
            <a:ext cx="3200400" cy="0"/>
          </a:xfrm>
          <a:prstGeom prst="line">
            <a:avLst/>
          </a:prstGeom>
          <a:ln>
            <a:solidFill>
              <a:srgbClr val="449492"/>
            </a:solidFill>
          </a:ln>
        </p:spPr>
        <p:style>
          <a:lnRef idx="1">
            <a:schemeClr val="accent1"/>
          </a:lnRef>
          <a:fillRef idx="0">
            <a:schemeClr val="accent1"/>
          </a:fillRef>
          <a:effectRef idx="0">
            <a:schemeClr val="accent1"/>
          </a:effectRef>
          <a:fontRef idx="minor">
            <a:schemeClr val="tx1"/>
          </a:fontRef>
        </p:style>
      </p:cxnSp>
      <p:pic>
        <p:nvPicPr>
          <p:cNvPr id="27" name="Imagen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80381" y="5103674"/>
            <a:ext cx="1713682" cy="1373450"/>
          </a:xfrm>
          <a:prstGeom prst="rect">
            <a:avLst/>
          </a:prstGeom>
        </p:spPr>
      </p:pic>
      <p:sp>
        <p:nvSpPr>
          <p:cNvPr id="28" name="6 Rectángulo redondeado"/>
          <p:cNvSpPr/>
          <p:nvPr/>
        </p:nvSpPr>
        <p:spPr>
          <a:xfrm>
            <a:off x="365326" y="1720602"/>
            <a:ext cx="3324613" cy="1159848"/>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9" name="9 CuadroTexto"/>
          <p:cNvSpPr txBox="1"/>
          <p:nvPr/>
        </p:nvSpPr>
        <p:spPr>
          <a:xfrm>
            <a:off x="467530" y="2073162"/>
            <a:ext cx="3120204" cy="461665"/>
          </a:xfrm>
          <a:prstGeom prst="rect">
            <a:avLst/>
          </a:prstGeom>
          <a:noFill/>
          <a:ln>
            <a:noFill/>
          </a:ln>
        </p:spPr>
        <p:txBody>
          <a:bodyPr wrap="square" rtlCol="0">
            <a:spAutoFit/>
          </a:bodyPr>
          <a:lstStyle/>
          <a:p>
            <a:r>
              <a:rPr lang="es-CL" sz="2400" b="1" i="1" dirty="0" smtClean="0"/>
              <a:t>b</a:t>
            </a:r>
            <a:r>
              <a:rPr lang="es-CL" sz="2400" i="1" dirty="0" smtClean="0"/>
              <a:t>.  Modelo conceptual</a:t>
            </a:r>
            <a:endParaRPr lang="es-CL" sz="2400" i="1" dirty="0"/>
          </a:p>
        </p:txBody>
      </p:sp>
      <p:sp>
        <p:nvSpPr>
          <p:cNvPr id="2" name="Cheurón 1"/>
          <p:cNvSpPr/>
          <p:nvPr/>
        </p:nvSpPr>
        <p:spPr>
          <a:xfrm>
            <a:off x="7624482" y="3581115"/>
            <a:ext cx="385767" cy="385767"/>
          </a:xfrm>
          <a:prstGeom prst="chevron">
            <a:avLst/>
          </a:prstGeom>
          <a:solidFill>
            <a:srgbClr val="4AA2A0"/>
          </a:solidFill>
          <a:ln>
            <a:solidFill>
              <a:srgbClr val="4A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31" name="Cheurón 30"/>
          <p:cNvSpPr/>
          <p:nvPr/>
        </p:nvSpPr>
        <p:spPr>
          <a:xfrm>
            <a:off x="7624482" y="5524500"/>
            <a:ext cx="385767" cy="385767"/>
          </a:xfrm>
          <a:prstGeom prst="chevron">
            <a:avLst/>
          </a:prstGeom>
          <a:solidFill>
            <a:srgbClr val="4AA2A0"/>
          </a:solidFill>
          <a:ln>
            <a:solidFill>
              <a:srgbClr val="4AA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Tree>
    <p:extLst>
      <p:ext uri="{BB962C8B-B14F-4D97-AF65-F5344CB8AC3E}">
        <p14:creationId xmlns:p14="http://schemas.microsoft.com/office/powerpoint/2010/main" val="10867299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stado xmlns="a150fe00-1c53-46dc-80fb-b2dbdb01b085">Diseño Gráfico OK</Estado>
    <Fecha_x0020_de_x0020_Vencimiento xmlns="a150fe00-1c53-46dc-80fb-b2dbdb01b085" xsi:nil="true"/>
    <Asignado_x0020_a xmlns="a150fe00-1c53-46dc-80fb-b2dbdb01b085">
      <UserInfo>
        <DisplayName>Brenda Aguilar Bastías</DisplayName>
        <AccountId>7412</AccountId>
        <AccountType/>
      </UserInfo>
    </Asignado_x0020_a>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696708DD91543546AD12204098C89772" ma:contentTypeVersion="6" ma:contentTypeDescription="Crear nuevo documento." ma:contentTypeScope="" ma:versionID="d089fe28a85e2dabd80ff7e3a4bd6295">
  <xsd:schema xmlns:xsd="http://www.w3.org/2001/XMLSchema" xmlns:xs="http://www.w3.org/2001/XMLSchema" xmlns:p="http://schemas.microsoft.com/office/2006/metadata/properties" xmlns:ns2="a150fe00-1c53-46dc-80fb-b2dbdb01b085" targetNamespace="http://schemas.microsoft.com/office/2006/metadata/properties" ma:root="true" ma:fieldsID="a84bb8936301433f857d1fe2e5f94ee9" ns2:_="">
    <xsd:import namespace="a150fe00-1c53-46dc-80fb-b2dbdb01b085"/>
    <xsd:element name="properties">
      <xsd:complexType>
        <xsd:sequence>
          <xsd:element name="documentManagement">
            <xsd:complexType>
              <xsd:all>
                <xsd:element ref="ns2:Estado" minOccurs="0"/>
                <xsd:element ref="ns2:Asignado_x0020_a" minOccurs="0"/>
                <xsd:element ref="ns2:Fecha_x0020_de_x0020_Vencimient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50fe00-1c53-46dc-80fb-b2dbdb01b085" elementFormDefault="qualified">
    <xsd:import namespace="http://schemas.microsoft.com/office/2006/documentManagement/types"/>
    <xsd:import namespace="http://schemas.microsoft.com/office/infopath/2007/PartnerControls"/>
    <xsd:element name="Estado" ma:index="8" nillable="true" ma:displayName="Estado" ma:default="En Desarrollo" ma:format="Dropdown" ma:internalName="Estado">
      <xsd:simpleType>
        <xsd:restriction base="dms:Choice">
          <xsd:enumeration value="En Desarrollo"/>
          <xsd:enumeration value="En Edición"/>
          <xsd:enumeration value="Edición OK"/>
          <xsd:enumeration value="En Diseño Gráfico"/>
          <xsd:enumeration value="Diseño Gráfico OK"/>
          <xsd:enumeration value="Finalizado"/>
        </xsd:restriction>
      </xsd:simpleType>
    </xsd:element>
    <xsd:element name="Asignado_x0020_a" ma:index="9" nillable="true" ma:displayName="Asignado a" ma:list="UserInfo" ma:SharePointGroup="0" ma:internalName="Asignado_x0020_a"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echa_x0020_de_x0020_Vencimiento" ma:index="10" nillable="true" ma:displayName="Fecha de Vencimiento" ma:format="DateOnly" ma:internalName="Fecha_x0020_de_x0020_Vencimiento">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955DA8-47D5-4E7E-8378-CCD58827318A}">
  <ds:schemaRefs>
    <ds:schemaRef ds:uri="http://schemas.microsoft.com/office/2006/metadata/properties"/>
    <ds:schemaRef ds:uri="http://schemas.microsoft.com/office/infopath/2007/PartnerControls"/>
    <ds:schemaRef ds:uri="a150fe00-1c53-46dc-80fb-b2dbdb01b085"/>
  </ds:schemaRefs>
</ds:datastoreItem>
</file>

<file path=customXml/itemProps2.xml><?xml version="1.0" encoding="utf-8"?>
<ds:datastoreItem xmlns:ds="http://schemas.openxmlformats.org/officeDocument/2006/customXml" ds:itemID="{C86AA999-6A6D-4D8F-9487-6F79F660E0D9}">
  <ds:schemaRefs>
    <ds:schemaRef ds:uri="http://schemas.microsoft.com/sharepoint/v3/contenttype/forms"/>
  </ds:schemaRefs>
</ds:datastoreItem>
</file>

<file path=customXml/itemProps3.xml><?xml version="1.0" encoding="utf-8"?>
<ds:datastoreItem xmlns:ds="http://schemas.openxmlformats.org/officeDocument/2006/customXml" ds:itemID="{DFB7FEEE-24E0-4CAE-98E3-A1294B8BFE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50fe00-1c53-46dc-80fb-b2dbdb01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2887</TotalTime>
  <Words>3575</Words>
  <Application>Microsoft Office PowerPoint</Application>
  <PresentationFormat>Panorámica</PresentationFormat>
  <Paragraphs>371</Paragraphs>
  <Slides>32</Slides>
  <Notes>32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Arial</vt:lpstr>
      <vt:lpstr>Calibri</vt:lpstr>
      <vt:lpstr>Calibri Light</vt:lpstr>
      <vt:lpstr>Myriad pro</vt:lpstr>
      <vt:lpstr>Tema de Office</vt:lpstr>
      <vt:lpstr>Presentación de PowerPoint</vt:lpstr>
      <vt:lpstr>Presentación de PowerPoint</vt:lpstr>
      <vt:lpstr>Presentación de PowerPoint</vt:lpstr>
      <vt:lpstr>Presentación de PowerPoint</vt:lpstr>
      <vt:lpstr>MODELO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 Unicidad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 --</dc:creator>
  <cp:lastModifiedBy>sistemas</cp:lastModifiedBy>
  <cp:revision>206</cp:revision>
  <dcterms:created xsi:type="dcterms:W3CDTF">2017-05-09T02:54:13Z</dcterms:created>
  <dcterms:modified xsi:type="dcterms:W3CDTF">2022-04-04T20:16:40Z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0x010100696708DD91543546AD12204098C89772</vt:lpwstr>
  </property>
</Properties>
</file>