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12" r:id="rId5"/>
    <p:sldId id="311"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6" r:id="rId31"/>
    <p:sldId id="307" r:id="rId32"/>
    <p:sldId id="308" r:id="rId33"/>
    <p:sldId id="310"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83E"/>
    <a:srgbClr val="5AB2B2"/>
    <a:srgbClr val="449492"/>
    <a:srgbClr val="FA7564"/>
    <a:srgbClr val="F95E49"/>
    <a:srgbClr val="FDC3BB"/>
    <a:srgbClr val="A9D18E"/>
    <a:srgbClr val="E2F0D9"/>
    <a:srgbClr val="A4D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7" autoAdjust="0"/>
    <p:restoredTop sz="87954" autoAdjust="0"/>
  </p:normalViewPr>
  <p:slideViewPr>
    <p:cSldViewPr snapToGrid="0">
      <p:cViewPr varScale="1">
        <p:scale>
          <a:sx n="101" d="100"/>
          <a:sy n="101" d="100"/>
        </p:scale>
        <p:origin x="11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147214663382073"/>
          <c:y val="3.3744225973845257E-3"/>
          <c:w val="0.42853736598752279"/>
          <c:h val="0.75163325183908036"/>
        </c:manualLayout>
      </c:layout>
      <c:pieChart>
        <c:varyColors val="1"/>
        <c:ser>
          <c:idx val="0"/>
          <c:order val="0"/>
          <c:tx>
            <c:strRef>
              <c:f>Hoja1!$B$1</c:f>
              <c:strCache>
                <c:ptCount val="1"/>
                <c:pt idx="0">
                  <c:v>Ventas</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87B2-4E49-831F-E93D908BE89B}"/>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87B2-4E49-831F-E93D908BE89B}"/>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87B2-4E49-831F-E93D908BE89B}"/>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87B2-4E49-831F-E93D908BE89B}"/>
              </c:ext>
            </c:extLst>
          </c:dPt>
          <c:cat>
            <c:strRef>
              <c:f>Hoja1!$A$2:$A$5</c:f>
              <c:strCache>
                <c:ptCount val="2"/>
                <c:pt idx="0">
                  <c:v>1er trim.</c:v>
                </c:pt>
                <c:pt idx="1">
                  <c:v>2º trim.</c:v>
                </c:pt>
              </c:strCache>
            </c:strRef>
          </c:cat>
          <c:val>
            <c:numRef>
              <c:f>Hoja1!$B$2:$B$5</c:f>
              <c:numCache>
                <c:formatCode>General</c:formatCode>
                <c:ptCount val="4"/>
                <c:pt idx="0">
                  <c:v>8.1999999999999993</c:v>
                </c:pt>
                <c:pt idx="1">
                  <c:v>3.2</c:v>
                </c:pt>
              </c:numCache>
            </c:numRef>
          </c:val>
          <c:extLst>
            <c:ext xmlns:c16="http://schemas.microsoft.com/office/drawing/2014/chart" uri="{C3380CC4-5D6E-409C-BE32-E72D297353CC}">
              <c16:uniqueId val="{00000008-87B2-4E49-831F-E93D908BE89B}"/>
            </c:ext>
          </c:extLst>
        </c:ser>
        <c:dLbls>
          <c:showLegendKey val="0"/>
          <c:showVal val="0"/>
          <c:showCatName val="0"/>
          <c:showSerName val="0"/>
          <c:showPercent val="0"/>
          <c:showBubbleSize val="0"/>
          <c:showLeaderLines val="1"/>
        </c:dLbls>
        <c:firstSliceAng val="23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3147214663382073"/>
          <c:y val="3.3744225973845257E-3"/>
          <c:w val="0.42853736598752279"/>
          <c:h val="0.75163325183908036"/>
        </c:manualLayout>
      </c:layout>
      <c:pieChart>
        <c:varyColors val="1"/>
        <c:ser>
          <c:idx val="0"/>
          <c:order val="0"/>
          <c:tx>
            <c:strRef>
              <c:f>Hoja1!$B$1</c:f>
              <c:strCache>
                <c:ptCount val="1"/>
                <c:pt idx="0">
                  <c:v>Ventas</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9908-4073-B7CA-54AF2D227D2B}"/>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9908-4073-B7CA-54AF2D227D2B}"/>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9908-4073-B7CA-54AF2D227D2B}"/>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9908-4073-B7CA-54AF2D227D2B}"/>
              </c:ext>
            </c:extLst>
          </c:dPt>
          <c:cat>
            <c:strRef>
              <c:f>Hoja1!$A$2:$A$5</c:f>
              <c:strCache>
                <c:ptCount val="3"/>
                <c:pt idx="0">
                  <c:v>1er trim.</c:v>
                </c:pt>
                <c:pt idx="1">
                  <c:v>2º trim.</c:v>
                </c:pt>
                <c:pt idx="2">
                  <c:v>3º trim.</c:v>
                </c:pt>
              </c:strCache>
            </c:strRef>
          </c:cat>
          <c:val>
            <c:numRef>
              <c:f>Hoja1!$B$2:$B$5</c:f>
              <c:numCache>
                <c:formatCode>General</c:formatCode>
                <c:ptCount val="4"/>
                <c:pt idx="0">
                  <c:v>0.3</c:v>
                </c:pt>
                <c:pt idx="1">
                  <c:v>0.3</c:v>
                </c:pt>
                <c:pt idx="2">
                  <c:v>0.3</c:v>
                </c:pt>
              </c:numCache>
            </c:numRef>
          </c:val>
          <c:extLst>
            <c:ext xmlns:c16="http://schemas.microsoft.com/office/drawing/2014/chart" uri="{C3380CC4-5D6E-409C-BE32-E72D297353CC}">
              <c16:uniqueId val="{00000008-9908-4073-B7CA-54AF2D227D2B}"/>
            </c:ext>
          </c:extLst>
        </c:ser>
        <c:dLbls>
          <c:showLegendKey val="0"/>
          <c:showVal val="0"/>
          <c:showCatName val="0"/>
          <c:showSerName val="0"/>
          <c:showPercent val="0"/>
          <c:showBubbleSize val="0"/>
          <c:showLeaderLines val="1"/>
        </c:dLbls>
        <c:firstSliceAng val="24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04/04/2022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solidFill>
                  <a:prstClr val="black"/>
                </a:solidFill>
              </a:rPr>
              <a:pPr/>
              <a:t>1</a:t>
            </a:fld>
            <a:endParaRPr lang="es-ES" dirty="0">
              <a:solidFill>
                <a:prstClr val="black"/>
              </a:solidFill>
            </a:endParaRPr>
          </a:p>
        </p:txBody>
      </p:sp>
    </p:spTree>
    <p:extLst>
      <p:ext uri="{BB962C8B-B14F-4D97-AF65-F5344CB8AC3E}">
        <p14:creationId xmlns:p14="http://schemas.microsoft.com/office/powerpoint/2010/main" val="751853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dirty="0"/>
          </a:p>
        </p:txBody>
      </p:sp>
    </p:spTree>
    <p:extLst>
      <p:ext uri="{BB962C8B-B14F-4D97-AF65-F5344CB8AC3E}">
        <p14:creationId xmlns:p14="http://schemas.microsoft.com/office/powerpoint/2010/main" val="57208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Nota al docente:</a:t>
            </a:r>
            <a:r>
              <a:rPr lang="es-E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Cardinalidad:</a:t>
            </a:r>
            <a:r>
              <a:rPr lang="es-ES" baseline="0" dirty="0" smtClean="0"/>
              <a:t> d</a:t>
            </a:r>
            <a:r>
              <a:rPr lang="es-ES" dirty="0" smtClean="0"/>
              <a:t>ependencia entre entidades,</a:t>
            </a:r>
            <a:r>
              <a:rPr lang="es-ES" baseline="0" dirty="0" smtClean="0"/>
              <a:t> permite la asociación de las mismas.</a:t>
            </a: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dirty="0"/>
          </a:p>
        </p:txBody>
      </p:sp>
    </p:spTree>
    <p:extLst>
      <p:ext uri="{BB962C8B-B14F-4D97-AF65-F5344CB8AC3E}">
        <p14:creationId xmlns:p14="http://schemas.microsoft.com/office/powerpoint/2010/main" val="21812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r>
              <a:rPr lang="es-ES" b="1" baseline="0" dirty="0" smtClean="0"/>
              <a:t>:</a:t>
            </a:r>
          </a:p>
          <a:p>
            <a:endParaRPr lang="es-ES" dirty="0" smtClean="0"/>
          </a:p>
          <a:p>
            <a:r>
              <a:rPr lang="es-ES" dirty="0" smtClean="0"/>
              <a:t>En el modelo entidad/relación se deben considerar las siguientes</a:t>
            </a:r>
            <a:r>
              <a:rPr lang="es-ES" baseline="0" dirty="0" smtClean="0"/>
              <a:t> características especiales: </a:t>
            </a:r>
          </a:p>
          <a:p>
            <a:endParaRPr lang="es-ES" dirty="0" smtClean="0"/>
          </a:p>
          <a:p>
            <a:pPr marL="171450" indent="-171450">
              <a:buFont typeface="Arial" panose="020B0604020202020204" pitchFamily="34" charset="0"/>
              <a:buChar char="•"/>
            </a:pPr>
            <a:r>
              <a:rPr lang="es-ES" dirty="0" smtClean="0"/>
              <a:t>Cada diamante dentro del modelo E/R representa un tipo de asociación, este diamante existe tanto para las asociaciones</a:t>
            </a:r>
            <a:r>
              <a:rPr lang="es-ES" baseline="0" dirty="0" smtClean="0"/>
              <a:t> 1:1, 1:M y M:n.</a:t>
            </a:r>
          </a:p>
          <a:p>
            <a:pPr marL="171450" indent="-171450">
              <a:buFont typeface="Arial" panose="020B0604020202020204" pitchFamily="34" charset="0"/>
              <a:buChar char="•"/>
            </a:pPr>
            <a:r>
              <a:rPr lang="es-ES" baseline="0" dirty="0" smtClean="0"/>
              <a:t>Se acostumbra darle un nombre a la asociación, generalmente se utilizan verbos de tal manera de representar a través de ellos la acción que une a las entidades.</a:t>
            </a:r>
          </a:p>
          <a:p>
            <a:pPr marL="171450" indent="-171450">
              <a:buFont typeface="Arial" panose="020B0604020202020204" pitchFamily="34" charset="0"/>
              <a:buChar char="•"/>
            </a:pPr>
            <a:r>
              <a:rPr lang="es-ES" baseline="0" dirty="0" smtClean="0"/>
              <a:t>Dentro del diamante pueden ir atributos solo si se trata de asociaciones M:N, a estos se les llama datos de intersección.</a:t>
            </a:r>
          </a:p>
          <a:p>
            <a:endParaRPr lang="es-ES" baseline="0" dirty="0" smtClean="0"/>
          </a:p>
          <a:p>
            <a:endParaRPr lang="es-ES" baseline="0" dirty="0" smtClean="0"/>
          </a:p>
          <a:p>
            <a:endParaRPr lang="es-ES" baseline="0" dirty="0" smtClean="0"/>
          </a:p>
          <a:p>
            <a:endParaRPr lang="es-ES" baseline="0" dirty="0" smtClean="0"/>
          </a:p>
          <a:p>
            <a:endParaRPr lang="es-ES" baseline="0" dirty="0" smtClean="0"/>
          </a:p>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dirty="0"/>
          </a:p>
        </p:txBody>
      </p:sp>
    </p:spTree>
    <p:extLst>
      <p:ext uri="{BB962C8B-B14F-4D97-AF65-F5344CB8AC3E}">
        <p14:creationId xmlns:p14="http://schemas.microsoft.com/office/powerpoint/2010/main" val="517949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Por ejemplo, un modelo E/R para una distribuidora de productos podría ser el que se muestra en pantalla.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Explicación: </a:t>
            </a:r>
          </a:p>
          <a:p>
            <a:endParaRPr lang="es-ES" dirty="0" smtClean="0"/>
          </a:p>
          <a:p>
            <a:pPr marL="171450" indent="-171450">
              <a:buFont typeface="Arial" panose="020B0604020202020204" pitchFamily="34" charset="0"/>
              <a:buChar char="•"/>
            </a:pPr>
            <a:r>
              <a:rPr lang="es-ES" dirty="0" smtClean="0"/>
              <a:t>Los atributos</a:t>
            </a:r>
            <a:r>
              <a:rPr lang="es-ES" baseline="0" dirty="0" smtClean="0"/>
              <a:t> pueden estar asociados a entidades o a relación. Cuando los datos están asociados a relaciones, se les conoce como datos de intersección. </a:t>
            </a:r>
          </a:p>
          <a:p>
            <a:pPr marL="171450" indent="-171450">
              <a:buFont typeface="Arial" panose="020B0604020202020204" pitchFamily="34" charset="0"/>
              <a:buChar char="•"/>
            </a:pPr>
            <a:r>
              <a:rPr lang="es-ES" baseline="0" dirty="0" smtClean="0"/>
              <a:t>En el momento de la implementación una asociación con atributos en ella se convierte en una entidad o archivo.</a:t>
            </a:r>
          </a:p>
          <a:p>
            <a:pPr marL="171450" indent="-171450">
              <a:buFont typeface="Arial" panose="020B0604020202020204" pitchFamily="34" charset="0"/>
              <a:buChar char="•"/>
            </a:pPr>
            <a:r>
              <a:rPr lang="es-ES" baseline="0" dirty="0" smtClean="0"/>
              <a:t>Esto lleva a un dilema: ¿es un diamante una entidad?, a nivel interno debe serlo, a nivel externo solo depende de cómo lo ve el usuario.</a:t>
            </a: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dirty="0"/>
          </a:p>
        </p:txBody>
      </p:sp>
    </p:spTree>
    <p:extLst>
      <p:ext uri="{BB962C8B-B14F-4D97-AF65-F5344CB8AC3E}">
        <p14:creationId xmlns:p14="http://schemas.microsoft.com/office/powerpoint/2010/main" val="130564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r>
              <a:rPr lang="es-ES" dirty="0" smtClean="0"/>
              <a:t>Como depende del usuario y de su percepción, una alternativa al modelo anterior sería considerar una LÍNEA PRODUCTO como una asociación y</a:t>
            </a:r>
            <a:r>
              <a:rPr lang="es-ES" baseline="0" dirty="0" smtClean="0"/>
              <a:t> no como una entidad.</a:t>
            </a:r>
          </a:p>
          <a:p>
            <a:endParaRPr lang="es-ES" baseline="0" dirty="0" smtClean="0"/>
          </a:p>
          <a:p>
            <a:r>
              <a:rPr lang="es-ES" baseline="0" dirty="0" smtClean="0"/>
              <a:t>Esto nos permite observar otro concepto de la semántica: la generalización o clase-subclase.</a:t>
            </a: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dirty="0"/>
          </a:p>
        </p:txBody>
      </p:sp>
    </p:spTree>
    <p:extLst>
      <p:ext uri="{BB962C8B-B14F-4D97-AF65-F5344CB8AC3E}">
        <p14:creationId xmlns:p14="http://schemas.microsoft.com/office/powerpoint/2010/main" val="4116737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r>
              <a:rPr lang="es-ES" dirty="0" smtClean="0"/>
              <a:t>La semántica de generalización o clase-subclase</a:t>
            </a:r>
            <a:r>
              <a:rPr lang="es-ES" baseline="0" dirty="0" smtClean="0"/>
              <a:t> es llamada ISA en el modelo E/R. Se representan subclases en algunas de las siguientes situaciones: </a:t>
            </a:r>
          </a:p>
          <a:p>
            <a:endParaRPr lang="es-ES" baseline="0" dirty="0" smtClean="0"/>
          </a:p>
          <a:p>
            <a:pPr marL="228600" indent="-228600">
              <a:buAutoNum type="arabicPeriod"/>
            </a:pPr>
            <a:r>
              <a:rPr lang="es-ES" baseline="0" dirty="0" smtClean="0"/>
              <a:t>Cuando atributos diferentes son usados para describir cada subclase de entidad.</a:t>
            </a:r>
            <a:br>
              <a:rPr lang="es-ES" baseline="0" dirty="0" smtClean="0"/>
            </a:br>
            <a:r>
              <a:rPr lang="es-ES" baseline="0" dirty="0" smtClean="0"/>
              <a:t>Por ejemplo, en un hospital se requiere para algunos PACIENTES almacenar atributos sobre su permanencia en el hospital, en cambio para los PACIENTES ambulatorios no se necesitan esos atributos sino otros.</a:t>
            </a:r>
          </a:p>
          <a:p>
            <a:pPr marL="228600" indent="-228600">
              <a:buAutoNum type="arabicPeriod"/>
            </a:pPr>
            <a:r>
              <a:rPr lang="es-ES" baseline="0" dirty="0" smtClean="0"/>
              <a:t>Cuando cada subclase de entidad participa en diferentes asociaciones.</a:t>
            </a:r>
          </a:p>
          <a:p>
            <a:pPr marL="0" indent="0">
              <a:buNone/>
            </a:pPr>
            <a:r>
              <a:rPr lang="es-ES" baseline="0" dirty="0" smtClean="0"/>
              <a:t>      Por ejemplo, un PACIENTE ambulatorio no es asignado a una CAMA (una asociación condicional puede eliminarse en este caso), otro tipo de PACIENTE sí es asignado.</a:t>
            </a:r>
          </a:p>
          <a:p>
            <a:pPr marL="0" indent="0">
              <a:buNone/>
            </a:pPr>
            <a:r>
              <a:rPr lang="es-ES" baseline="0" dirty="0" smtClean="0"/>
              <a:t>3.   Cuando se presenta 1 y 2 a la vez.</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dirty="0"/>
          </a:p>
        </p:txBody>
      </p:sp>
    </p:spTree>
    <p:extLst>
      <p:ext uri="{BB962C8B-B14F-4D97-AF65-F5344CB8AC3E}">
        <p14:creationId xmlns:p14="http://schemas.microsoft.com/office/powerpoint/2010/main" val="3828495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a:t>
            </a:r>
            <a:r>
              <a:rPr lang="es-CL" b="1" baseline="0" dirty="0" smtClean="0"/>
              <a:t> al docente:</a:t>
            </a:r>
          </a:p>
          <a:p>
            <a:endParaRPr lang="es-CL" baseline="0" dirty="0" smtClean="0"/>
          </a:p>
          <a:p>
            <a:r>
              <a:rPr lang="es-CL" baseline="0" dirty="0" smtClean="0"/>
              <a:t>Veamos gráficamente el ejemplo. </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dirty="0"/>
          </a:p>
        </p:txBody>
      </p:sp>
    </p:spTree>
    <p:extLst>
      <p:ext uri="{BB962C8B-B14F-4D97-AF65-F5344CB8AC3E}">
        <p14:creationId xmlns:p14="http://schemas.microsoft.com/office/powerpoint/2010/main" val="143219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Nota</a:t>
            </a:r>
            <a:r>
              <a:rPr lang="es-ES" baseline="0" dirty="0" smtClean="0"/>
              <a:t> al docente:</a:t>
            </a:r>
          </a:p>
          <a:p>
            <a:endParaRPr lang="es-ES" dirty="0" smtClean="0"/>
          </a:p>
          <a:p>
            <a:pPr marL="171450" indent="-171450">
              <a:buFont typeface="Arial" panose="020B0604020202020204" pitchFamily="34" charset="0"/>
              <a:buChar char="•"/>
            </a:pPr>
            <a:r>
              <a:rPr lang="es-ES" dirty="0" smtClean="0"/>
              <a:t>Se define como una estructura que encapsula (o empaqueta) atributos</a:t>
            </a:r>
            <a:r>
              <a:rPr lang="es-ES" baseline="0" dirty="0" smtClean="0"/>
              <a:t> y métodos que operan sobre objetos.</a:t>
            </a:r>
          </a:p>
          <a:p>
            <a:pPr marL="171450" indent="-171450">
              <a:buFont typeface="Arial" panose="020B0604020202020204" pitchFamily="34" charset="0"/>
              <a:buChar char="•"/>
            </a:pPr>
            <a:r>
              <a:rPr lang="es-ES" baseline="0" dirty="0" smtClean="0"/>
              <a:t>Son abstracciones de entidades del mundo real que tienen estados y conductas.</a:t>
            </a:r>
          </a:p>
          <a:p>
            <a:pPr marL="171450" indent="-171450">
              <a:buFont typeface="Arial" panose="020B0604020202020204" pitchFamily="34" charset="0"/>
              <a:buChar char="•"/>
            </a:pPr>
            <a:r>
              <a:rPr lang="es-ES" baseline="0" dirty="0" smtClean="0"/>
              <a:t>El estado de un objeto es expresado en los valores de los atributos.</a:t>
            </a:r>
          </a:p>
          <a:p>
            <a:pPr marL="171450" indent="-171450">
              <a:buFont typeface="Arial" panose="020B0604020202020204" pitchFamily="34" charset="0"/>
              <a:buChar char="•"/>
            </a:pPr>
            <a:r>
              <a:rPr lang="es-ES" baseline="0" dirty="0" smtClean="0"/>
              <a:t>La conducta de un objeto es expresada por el conjunto de métodos (procedimientos u operaciones) que actúan sobre los atributos.</a:t>
            </a:r>
          </a:p>
          <a:p>
            <a:pPr marL="171450" indent="-171450">
              <a:buFont typeface="Arial" panose="020B0604020202020204" pitchFamily="34" charset="0"/>
              <a:buChar char="•"/>
            </a:pPr>
            <a:r>
              <a:rPr lang="es-ES" baseline="0" dirty="0" smtClean="0"/>
              <a:t>Los objetos son componentes de nuestras experiencias en el </a:t>
            </a:r>
            <a:r>
              <a:rPr lang="es-ES" b="0" baseline="0" dirty="0" smtClean="0"/>
              <a:t>mundo real. </a:t>
            </a:r>
            <a:endParaRPr lang="es-ES" dirty="0" smtClean="0"/>
          </a:p>
          <a:p>
            <a:pPr marL="171450" indent="-171450">
              <a:buFont typeface="Arial" panose="020B0604020202020204" pitchFamily="34" charset="0"/>
              <a:buChar char="•"/>
            </a:pPr>
            <a:r>
              <a:rPr lang="es-ES" dirty="0" smtClean="0"/>
              <a:t>Se ha establecido que para comprender la realidad de las personas empleamos algunas de las siguientes formas:</a:t>
            </a:r>
          </a:p>
          <a:p>
            <a:pPr marL="0" indent="0">
              <a:buFont typeface="Arial" panose="020B0604020202020204" pitchFamily="34" charset="0"/>
              <a:buNone/>
            </a:pPr>
            <a:r>
              <a:rPr lang="es-ES" dirty="0" smtClean="0"/>
              <a:t>Diferenciar</a:t>
            </a:r>
            <a:r>
              <a:rPr lang="es-ES" baseline="0" dirty="0" smtClean="0"/>
              <a:t> los objetos particulares de sus atributos. Por ejemplo, distinguir entre un AUTO como objeto y su TAMAÑO y COLOR como atributos.</a:t>
            </a:r>
          </a:p>
          <a:p>
            <a:pPr marL="0" indent="0">
              <a:buFont typeface="Arial" panose="020B0604020202020204" pitchFamily="34" charset="0"/>
              <a:buNone/>
            </a:pPr>
            <a:r>
              <a:rPr lang="es-ES" dirty="0" smtClean="0"/>
              <a:t>Distinguir entre diferentes</a:t>
            </a:r>
            <a:r>
              <a:rPr lang="es-ES" baseline="0" dirty="0" smtClean="0"/>
              <a:t> clases de objetos. Por ejemplo, distinguir entre la clase MEDIOS DE TRANSPORTE y la clase SERES HUMANOS. </a:t>
            </a:r>
            <a:endParaRPr lang="es-ES" dirty="0" smtClean="0"/>
          </a:p>
          <a:p>
            <a:endParaRPr lang="es-ES" baseline="0" dirty="0" smtClean="0"/>
          </a:p>
          <a:p>
            <a:endParaRPr lang="es-ES" baseline="0" dirty="0" smtClean="0"/>
          </a:p>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dirty="0"/>
          </a:p>
        </p:txBody>
      </p:sp>
    </p:spTree>
    <p:extLst>
      <p:ext uri="{BB962C8B-B14F-4D97-AF65-F5344CB8AC3E}">
        <p14:creationId xmlns:p14="http://schemas.microsoft.com/office/powerpoint/2010/main" val="303690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a:t>
            </a:r>
            <a:r>
              <a:rPr lang="es-ES" b="1" baseline="0" dirty="0" smtClean="0"/>
              <a:t> al docente:</a:t>
            </a:r>
          </a:p>
          <a:p>
            <a:endParaRPr lang="es-ES" baseline="0" dirty="0" smtClean="0"/>
          </a:p>
          <a:p>
            <a:r>
              <a:rPr lang="es-ES" dirty="0" smtClean="0"/>
              <a:t>Un objeto puede contener</a:t>
            </a:r>
            <a:r>
              <a:rPr lang="es-ES" baseline="0" dirty="0" smtClean="0"/>
              <a:t> algún tipo de dato (tal como texto, números, gráficos, voz, video, etc.) u otros objetos. En este sentido, el objeto también puede ser una superclase o subclase de otros objetos, definiéndose a una clase de objeto como el conjunto de objetos de un mismo tipo, que tienen los mismos atributos y métodos. </a:t>
            </a:r>
          </a:p>
          <a:p>
            <a:endParaRPr lang="es-ES" baseline="0" dirty="0" smtClean="0"/>
          </a:p>
          <a:p>
            <a:r>
              <a:rPr lang="es-ES" baseline="0" dirty="0" smtClean="0"/>
              <a:t>Por su parte, es importante señalar que los objetos interactúan a través de mensajes, el cual junto con sus argumentos activa un método, el objeto reacciona al mensaje ejecutando el método apropiado y retomando una respuesta.</a:t>
            </a:r>
          </a:p>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18</a:t>
            </a:fld>
            <a:endParaRPr lang="es-ES" dirty="0"/>
          </a:p>
        </p:txBody>
      </p:sp>
    </p:spTree>
    <p:extLst>
      <p:ext uri="{BB962C8B-B14F-4D97-AF65-F5344CB8AC3E}">
        <p14:creationId xmlns:p14="http://schemas.microsoft.com/office/powerpoint/2010/main" val="8013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19</a:t>
            </a:fld>
            <a:endParaRPr lang="es-ES" dirty="0"/>
          </a:p>
        </p:txBody>
      </p:sp>
    </p:spTree>
    <p:extLst>
      <p:ext uri="{BB962C8B-B14F-4D97-AF65-F5344CB8AC3E}">
        <p14:creationId xmlns:p14="http://schemas.microsoft.com/office/powerpoint/2010/main" val="132814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a:t>
            </a:r>
            <a:r>
              <a:rPr lang="es-CL" b="1" baseline="0" dirty="0" smtClean="0"/>
              <a:t> docente:</a:t>
            </a:r>
          </a:p>
          <a:p>
            <a:r>
              <a:rPr lang="es-CL" dirty="0" smtClean="0"/>
              <a:t>En</a:t>
            </a:r>
            <a:r>
              <a:rPr lang="es-CL" baseline="0" dirty="0" smtClean="0"/>
              <a:t> esta clase revisaremos y analizaremos los modelos independientes de las tecnologías, es decir, los modelos de entidad relación E-R y orientados a objetos. </a:t>
            </a:r>
            <a:endParaRPr lang="es-CL" sz="1200"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a:t>
            </a:fld>
            <a:endParaRPr lang="es-ES" dirty="0"/>
          </a:p>
        </p:txBody>
      </p:sp>
    </p:spTree>
    <p:extLst>
      <p:ext uri="{BB962C8B-B14F-4D97-AF65-F5344CB8AC3E}">
        <p14:creationId xmlns:p14="http://schemas.microsoft.com/office/powerpoint/2010/main" val="1372257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r>
              <a:rPr lang="es-ES" dirty="0" smtClean="0"/>
              <a:t>Existen diferentes</a:t>
            </a:r>
            <a:r>
              <a:rPr lang="es-ES" baseline="0" dirty="0" smtClean="0"/>
              <a:t> notaciones para construir un modelo de datos orientado a objeto. Sin embargo, la que utilizaremos será la usada por McFadden y hoffer, quienes han definido las siguientes conexiones:</a:t>
            </a:r>
          </a:p>
          <a:p>
            <a:endParaRPr lang="es-ES" baseline="0" dirty="0" smtClean="0"/>
          </a:p>
          <a:p>
            <a:r>
              <a:rPr lang="es-ES" baseline="0" dirty="0" smtClean="0"/>
              <a:t>Consideremos en este modelos algunas de las semánticas que hemos estudiado: </a:t>
            </a:r>
          </a:p>
          <a:p>
            <a:r>
              <a:rPr lang="es-ES" baseline="0" dirty="0" smtClean="0"/>
              <a:t>	Semántica de generalización en OODM</a:t>
            </a:r>
          </a:p>
          <a:p>
            <a:r>
              <a:rPr lang="es-ES" baseline="0" dirty="0" smtClean="0"/>
              <a:t>	Semántica de agregación en MDOO</a:t>
            </a: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20</a:t>
            </a:fld>
            <a:endParaRPr lang="es-ES" dirty="0"/>
          </a:p>
        </p:txBody>
      </p:sp>
    </p:spTree>
    <p:extLst>
      <p:ext uri="{BB962C8B-B14F-4D97-AF65-F5344CB8AC3E}">
        <p14:creationId xmlns:p14="http://schemas.microsoft.com/office/powerpoint/2010/main" val="2060513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Es una de las más poderosas características del OODM, corresponde a la también llamada semántica de la clase-subclase. Para representarla se utiliza una jerarquía de generalización que agrupa objetos que tienen atributos y métodos comunes, siendo los objetos de más bajo nivel quienes heredan los atributos y los métodos de la clase superior.</a:t>
            </a:r>
          </a:p>
          <a:p>
            <a:endParaRPr lang="es-ES" baseline="0" dirty="0" smtClean="0"/>
          </a:p>
          <a:p>
            <a:endParaRPr lang="es-ES" baseline="0" dirty="0" smtClean="0"/>
          </a:p>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21</a:t>
            </a:fld>
            <a:endParaRPr lang="es-ES" dirty="0"/>
          </a:p>
        </p:txBody>
      </p:sp>
    </p:spTree>
    <p:extLst>
      <p:ext uri="{BB962C8B-B14F-4D97-AF65-F5344CB8AC3E}">
        <p14:creationId xmlns:p14="http://schemas.microsoft.com/office/powerpoint/2010/main" val="2526572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Por ejemplo, para una empresa que tiene tres tipos de empleados se tiene:</a:t>
            </a:r>
          </a:p>
          <a:p>
            <a:endParaRPr lang="es-ES" dirty="0" smtClean="0"/>
          </a:p>
          <a:p>
            <a:r>
              <a:rPr lang="es-ES" dirty="0" smtClean="0"/>
              <a:t>La clase EMPLEADO se define a través de los atributos</a:t>
            </a:r>
            <a:r>
              <a:rPr lang="es-ES" baseline="0" dirty="0" smtClean="0"/>
              <a:t> #empleado, nombre, dirección, fecha-ing y fecha-nacimiento, y de las subclases A-HONORARIOS, DE PLANTA y PLAZO FIJO.</a:t>
            </a:r>
          </a:p>
          <a:p>
            <a:endParaRPr lang="es-ES" baseline="0" dirty="0" smtClean="0"/>
          </a:p>
          <a:p>
            <a:r>
              <a:rPr lang="es-ES" baseline="0" dirty="0" smtClean="0"/>
              <a:t>Estas subclases heredan los atributos y los métodos de la clase, con la sola excepción del atributo Fecha-Ing (marcado con * en la subclase PLAZO-FIJO), el cual no es heredado por la subclase PLAZO-FIJO, pero sí por las otras subclases.</a:t>
            </a:r>
          </a:p>
          <a:p>
            <a:endParaRPr lang="es-419" baseline="0" dirty="0" smtClean="0"/>
          </a:p>
          <a:p>
            <a:r>
              <a:rPr lang="es-419" baseline="0" dirty="0" smtClean="0"/>
              <a:t>Es posible encontrar las siguientes subclases:</a:t>
            </a:r>
          </a:p>
          <a:p>
            <a:pPr marL="171450" indent="-171450">
              <a:buFont typeface="Arial" panose="020B0604020202020204" pitchFamily="34" charset="0"/>
              <a:buChar char="•"/>
            </a:pPr>
            <a:r>
              <a:rPr lang="es-419" baseline="0" dirty="0" smtClean="0"/>
              <a:t>Exhaustivas.</a:t>
            </a:r>
          </a:p>
          <a:p>
            <a:pPr marL="171450" indent="-171450">
              <a:buFont typeface="Arial" panose="020B0604020202020204" pitchFamily="34" charset="0"/>
              <a:buChar char="•"/>
            </a:pPr>
            <a:r>
              <a:rPr lang="es-419" baseline="0" dirty="0" smtClean="0"/>
              <a:t>Exclusivas.</a:t>
            </a:r>
          </a:p>
          <a:p>
            <a:pPr marL="171450" indent="-171450">
              <a:buFont typeface="Arial" panose="020B0604020202020204" pitchFamily="34" charset="0"/>
              <a:buChar char="•"/>
            </a:pPr>
            <a:r>
              <a:rPr lang="es-419" baseline="0" dirty="0" smtClean="0"/>
              <a:t>No exhaustivas.</a:t>
            </a:r>
          </a:p>
          <a:p>
            <a:pPr marL="171450" indent="-171450">
              <a:buFont typeface="Arial" panose="020B0604020202020204" pitchFamily="34" charset="0"/>
              <a:buChar char="•"/>
            </a:pPr>
            <a:r>
              <a:rPr lang="es-419" baseline="0" dirty="0" smtClean="0"/>
              <a:t>No exclusiva.</a:t>
            </a:r>
            <a:endParaRPr lang="es-ES" baseline="0"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22</a:t>
            </a:fld>
            <a:endParaRPr lang="es-ES" dirty="0"/>
          </a:p>
        </p:txBody>
      </p:sp>
    </p:spTree>
    <p:extLst>
      <p:ext uri="{BB962C8B-B14F-4D97-AF65-F5344CB8AC3E}">
        <p14:creationId xmlns:p14="http://schemas.microsoft.com/office/powerpoint/2010/main" val="84159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Nota al docente: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Dentro</a:t>
            </a:r>
            <a:r>
              <a:rPr lang="es-ES" baseline="0" dirty="0" smtClean="0"/>
              <a:t> de las subclases encontramos: </a:t>
            </a: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Exhaustivas</a:t>
            </a:r>
          </a:p>
          <a:p>
            <a:r>
              <a:rPr lang="es-ES" dirty="0" smtClean="0"/>
              <a:t>Indica que no existen</a:t>
            </a:r>
            <a:r>
              <a:rPr lang="es-ES" baseline="0" dirty="0" smtClean="0"/>
              <a:t> otras subclases. Por ejemplo, no existe otro tipo de empleado, solo hay empleados a honorarios, de planta y plazo fijo.</a:t>
            </a:r>
            <a:endParaRPr lang="es-ES" dirty="0" smtClean="0"/>
          </a:p>
          <a:p>
            <a:endParaRPr lang="es-CL" dirty="0" smtClean="0"/>
          </a:p>
          <a:p>
            <a:r>
              <a:rPr lang="es-ES" b="0" dirty="0" smtClean="0"/>
              <a:t>Exclusivas</a:t>
            </a:r>
          </a:p>
          <a:p>
            <a:endParaRPr lang="es-ES" dirty="0" smtClean="0"/>
          </a:p>
          <a:p>
            <a:r>
              <a:rPr lang="es-ES" dirty="0" smtClean="0"/>
              <a:t>Cada instancia de un objeto</a:t>
            </a:r>
            <a:r>
              <a:rPr lang="es-ES" baseline="0" dirty="0" smtClean="0"/>
              <a:t> debe ser una instancia de solo una de las subclases. Por ejemplo, un empleado puede tener solo un tipo de contrato: a honorarios, de planta o plazo fijo. Es decir, se trata de OR.</a:t>
            </a:r>
          </a:p>
          <a:p>
            <a:endParaRPr lang="es-419" baseline="0" dirty="0" smtClean="0"/>
          </a:p>
          <a:p>
            <a:r>
              <a:rPr lang="es-ES" dirty="0" smtClean="0"/>
              <a:t>No exhaustivas</a:t>
            </a:r>
          </a:p>
          <a:p>
            <a:endParaRPr lang="es-ES" dirty="0" smtClean="0"/>
          </a:p>
          <a:p>
            <a:r>
              <a:rPr lang="es-ES" dirty="0" smtClean="0"/>
              <a:t>Pueden haber subclases que no han sido incluidas</a:t>
            </a:r>
            <a:r>
              <a:rPr lang="es-ES" baseline="0" dirty="0" smtClean="0"/>
              <a:t> en el modelo, pero existen en la realidad a representar. Por ejemplo, un vehículo puede ser un auto, un tractor o una moto, pero podría agregarse una bicicleta. </a:t>
            </a:r>
          </a:p>
          <a:p>
            <a:endParaRPr lang="es-419" baseline="0" dirty="0" smtClean="0"/>
          </a:p>
          <a:p>
            <a:r>
              <a:rPr lang="es-ES" dirty="0" smtClean="0"/>
              <a:t>No exclusiva</a:t>
            </a:r>
          </a:p>
          <a:p>
            <a:endParaRPr lang="es-ES" dirty="0" smtClean="0"/>
          </a:p>
          <a:p>
            <a:r>
              <a:rPr lang="es-ES" dirty="0" smtClean="0"/>
              <a:t>Una</a:t>
            </a:r>
            <a:r>
              <a:rPr lang="es-ES" baseline="0" dirty="0" smtClean="0"/>
              <a:t> instancia de un objeto puede tener instancias en varias de las subclases. Por ejemplo, en un banco es posible tener una cuenta que puede ser cuenta corriente, cuenta de ahorro y línea de crédito. Es decir, se trata de un AND.</a:t>
            </a:r>
            <a:endParaRPr lang="es-ES" dirty="0" smtClean="0"/>
          </a:p>
          <a:p>
            <a:endParaRPr lang="es-ES" dirty="0" smtClean="0"/>
          </a:p>
          <a:p>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23</a:t>
            </a:fld>
            <a:endParaRPr lang="es-ES" dirty="0"/>
          </a:p>
        </p:txBody>
      </p:sp>
    </p:spTree>
    <p:extLst>
      <p:ext uri="{BB962C8B-B14F-4D97-AF65-F5344CB8AC3E}">
        <p14:creationId xmlns:p14="http://schemas.microsoft.com/office/powerpoint/2010/main" val="409275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24</a:t>
            </a:fld>
            <a:endParaRPr lang="es-ES" dirty="0"/>
          </a:p>
        </p:txBody>
      </p:sp>
    </p:spTree>
    <p:extLst>
      <p:ext uri="{BB962C8B-B14F-4D97-AF65-F5344CB8AC3E}">
        <p14:creationId xmlns:p14="http://schemas.microsoft.com/office/powerpoint/2010/main" val="872232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25</a:t>
            </a:fld>
            <a:endParaRPr lang="es-ES" dirty="0"/>
          </a:p>
        </p:txBody>
      </p:sp>
    </p:spTree>
    <p:extLst>
      <p:ext uri="{BB962C8B-B14F-4D97-AF65-F5344CB8AC3E}">
        <p14:creationId xmlns:p14="http://schemas.microsoft.com/office/powerpoint/2010/main" val="3957502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26</a:t>
            </a:fld>
            <a:endParaRPr lang="es-ES" dirty="0"/>
          </a:p>
        </p:txBody>
      </p:sp>
    </p:spTree>
    <p:extLst>
      <p:ext uri="{BB962C8B-B14F-4D97-AF65-F5344CB8AC3E}">
        <p14:creationId xmlns:p14="http://schemas.microsoft.com/office/powerpoint/2010/main" val="3114756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La semántica de agregación en MDOO permite representar una clase de objeto que esta formada por otros objetos.</a:t>
            </a:r>
          </a:p>
          <a:p>
            <a:endParaRPr lang="es-ES" baseline="0" dirty="0" smtClean="0"/>
          </a:p>
          <a:p>
            <a:r>
              <a:rPr lang="es-ES" baseline="0" dirty="0" smtClean="0"/>
              <a:t>Por ejemplo, para el objeto de PEDIDO es posible representar la agregación a través de la siguiente simbología: </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27</a:t>
            </a:fld>
            <a:endParaRPr lang="es-ES" dirty="0"/>
          </a:p>
        </p:txBody>
      </p:sp>
    </p:spTree>
    <p:extLst>
      <p:ext uri="{BB962C8B-B14F-4D97-AF65-F5344CB8AC3E}">
        <p14:creationId xmlns:p14="http://schemas.microsoft.com/office/powerpoint/2010/main" val="1032667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En la figura se visualiza que el objeto PEDIDO está formado por atributos y también por los objetos CLIENTE Y PRODUCTO, lo cual implica una agregación implícita pues los atributos de los objetos agregados forman parte del objeto mayor.</a:t>
            </a:r>
          </a:p>
          <a:p>
            <a:r>
              <a:rPr lang="es-ES" baseline="0" dirty="0" smtClean="0"/>
              <a:t>Se utiliza paréntesis para denotar que esos atributos u objetos son repetitivos dentro del objeto que se está representando. </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28</a:t>
            </a:fld>
            <a:endParaRPr lang="es-ES" dirty="0"/>
          </a:p>
        </p:txBody>
      </p:sp>
    </p:spTree>
    <p:extLst>
      <p:ext uri="{BB962C8B-B14F-4D97-AF65-F5344CB8AC3E}">
        <p14:creationId xmlns:p14="http://schemas.microsoft.com/office/powerpoint/2010/main" val="516890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En la figura se visualiza en forma explícita cuáles son los objetos y los atributos que están agregados en el objeto mayor.</a:t>
            </a:r>
          </a:p>
          <a:p>
            <a:r>
              <a:rPr lang="es-ES" baseline="0" dirty="0" smtClean="0"/>
              <a:t>Se utiliza paréntesis para denotar que esos atributos u objetos son repetitivos dentro del objeto que se está representando.</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29</a:t>
            </a:fld>
            <a:endParaRPr lang="es-ES" dirty="0"/>
          </a:p>
        </p:txBody>
      </p:sp>
    </p:spTree>
    <p:extLst>
      <p:ext uri="{BB962C8B-B14F-4D97-AF65-F5344CB8AC3E}">
        <p14:creationId xmlns:p14="http://schemas.microsoft.com/office/powerpoint/2010/main" val="229503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dirty="0"/>
          </a:p>
        </p:txBody>
      </p:sp>
    </p:spTree>
    <p:extLst>
      <p:ext uri="{BB962C8B-B14F-4D97-AF65-F5344CB8AC3E}">
        <p14:creationId xmlns:p14="http://schemas.microsoft.com/office/powerpoint/2010/main" val="1019023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Nota</a:t>
            </a:r>
            <a:r>
              <a:rPr lang="es-CL" b="1" baseline="0" dirty="0" smtClean="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smtClean="0"/>
              <a:t>Reforzar junto a sus estudiantes las ideas fuerza respecto los modelos independientes de la tecnología, fundamentalmente, los revisados en esta clase: Modelo Entidad Relación, Modelo Orientado a Objetos. Para ello se sugiere realizar un pequeño listado con estas ideas en la pizarra. </a:t>
            </a:r>
            <a:endParaRPr lang="es-CL" dirty="0"/>
          </a:p>
        </p:txBody>
      </p:sp>
      <p:sp>
        <p:nvSpPr>
          <p:cNvPr id="4" name="Marcador de número de diapositiva 3"/>
          <p:cNvSpPr>
            <a:spLocks noGrp="1"/>
          </p:cNvSpPr>
          <p:nvPr>
            <p:ph type="sldNum" sz="quarter" idx="10"/>
          </p:nvPr>
        </p:nvSpPr>
        <p:spPr/>
        <p:txBody>
          <a:bodyPr/>
          <a:lstStyle/>
          <a:p>
            <a:fld id="{73C07496-547B-41C3-867F-942261EC2B8F}" type="slidenum">
              <a:rPr lang="es-CL" smtClean="0"/>
              <a:pPr/>
              <a:t>30</a:t>
            </a:fld>
            <a:endParaRPr lang="es-CL" dirty="0"/>
          </a:p>
        </p:txBody>
      </p:sp>
    </p:spTree>
    <p:extLst>
      <p:ext uri="{BB962C8B-B14F-4D97-AF65-F5344CB8AC3E}">
        <p14:creationId xmlns:p14="http://schemas.microsoft.com/office/powerpoint/2010/main" val="162412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Existen modelos que han sido desarrollados para representar modelos externos y conceptuales de una mejor forma que los modelos jerárquicos y relacional más utilizados a nivel de modelo interno, pues estos últimos se definen como modelos procesables en el DBMS. </a:t>
            </a:r>
          </a:p>
          <a:p>
            <a:endParaRPr lang="es-ES" baseline="0" dirty="0" smtClean="0"/>
          </a:p>
          <a:p>
            <a:r>
              <a:rPr lang="es-ES" baseline="0" dirty="0" smtClean="0"/>
              <a:t>Detallaremos dos de los modelos independientes de la tecnología mas utilizados en la actualidad:</a:t>
            </a:r>
          </a:p>
          <a:p>
            <a:pPr marL="171450" indent="-171450">
              <a:buFontTx/>
              <a:buChar char="-"/>
            </a:pPr>
            <a:r>
              <a:rPr lang="es-ES" baseline="0" dirty="0" smtClean="0"/>
              <a:t>Modelo de datos Entidad Relación (e/r).</a:t>
            </a:r>
          </a:p>
          <a:p>
            <a:pPr marL="171450" indent="-171450">
              <a:buFontTx/>
              <a:buChar char="-"/>
            </a:pPr>
            <a:r>
              <a:rPr lang="es-ES" baseline="0" dirty="0" smtClean="0"/>
              <a:t>Modelo de datos orientado a objeto.</a:t>
            </a:r>
          </a:p>
          <a:p>
            <a:pPr marL="0" indent="0">
              <a:buFontTx/>
              <a:buNone/>
            </a:pPr>
            <a:endParaRPr lang="es-ES" baseline="0" dirty="0" smtClean="0"/>
          </a:p>
          <a:p>
            <a:pPr marL="0" indent="0">
              <a:buFontTx/>
              <a:buNone/>
            </a:pPr>
            <a:r>
              <a:rPr lang="es-ES" baseline="0" dirty="0" smtClean="0"/>
              <a:t>Veamos. </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dirty="0"/>
          </a:p>
        </p:txBody>
      </p:sp>
    </p:spTree>
    <p:extLst>
      <p:ext uri="{BB962C8B-B14F-4D97-AF65-F5344CB8AC3E}">
        <p14:creationId xmlns:p14="http://schemas.microsoft.com/office/powerpoint/2010/main" val="369499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baseline="0" dirty="0" smtClean="0"/>
              <a:t>Nota al docente:</a:t>
            </a:r>
          </a:p>
          <a:p>
            <a:endParaRPr lang="es-ES" baseline="0" dirty="0" smtClean="0"/>
          </a:p>
          <a:p>
            <a:r>
              <a:rPr lang="es-ES" baseline="0" dirty="0" smtClean="0"/>
              <a:t>Este modelo fue propuesto por Chen en 1976 y desde su primera versión introducía un símbolo de diamante para representar las asociaciones entre entidades. De acuerdo a lo que se establece en la actualidad, es el modelo más usado por las herramientas CASE. </a:t>
            </a:r>
          </a:p>
          <a:p>
            <a:endParaRPr lang="es-CL" dirty="0" smtClean="0"/>
          </a:p>
          <a:p>
            <a:r>
              <a:rPr lang="es-CL" dirty="0" smtClean="0"/>
              <a:t>*Existen</a:t>
            </a:r>
            <a:r>
              <a:rPr lang="es-CL" baseline="0" dirty="0" smtClean="0"/>
              <a:t> varias extensiones de la versión original, tanto de Chen como de otros autores, no existiendo aún una versión standard por lo cual a continuación se detalla un resumen de los símbolos más comúnmente usados.</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dirty="0"/>
          </a:p>
        </p:txBody>
      </p:sp>
    </p:spTree>
    <p:extLst>
      <p:ext uri="{BB962C8B-B14F-4D97-AF65-F5344CB8AC3E}">
        <p14:creationId xmlns:p14="http://schemas.microsoft.com/office/powerpoint/2010/main" val="301228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 al docente:</a:t>
            </a:r>
          </a:p>
          <a:p>
            <a:endParaRPr lang="es-ES" dirty="0" smtClean="0"/>
          </a:p>
          <a:p>
            <a:r>
              <a:rPr lang="es-ES" dirty="0" smtClean="0"/>
              <a:t>A</a:t>
            </a:r>
            <a:r>
              <a:rPr lang="es-ES" baseline="0" dirty="0" smtClean="0"/>
              <a:t> continuación detallamos qué significa cada uno de estos símbolos:</a:t>
            </a:r>
            <a:endParaRPr lang="es-ES" dirty="0" smtClean="0"/>
          </a:p>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Entidad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Representa una cosa u objeto</a:t>
            </a:r>
            <a:r>
              <a:rPr lang="es-ES" baseline="0" dirty="0" smtClean="0"/>
              <a:t> del mundo real con existencia independiente.</a:t>
            </a:r>
          </a:p>
          <a:p>
            <a:endParaRPr lang="es-419" baseline="0" dirty="0" smtClean="0"/>
          </a:p>
          <a:p>
            <a:r>
              <a:rPr lang="es-ES" dirty="0" smtClean="0"/>
              <a:t>Asociación</a:t>
            </a:r>
          </a:p>
          <a:p>
            <a:r>
              <a:rPr lang="es-ES" dirty="0" smtClean="0"/>
              <a:t>Describe cierta dependencia entre</a:t>
            </a:r>
            <a:r>
              <a:rPr lang="es-ES" baseline="0" dirty="0" smtClean="0"/>
              <a:t> entidades o permite la asociación de las mismas y tiene sentido al expresar las entidades que relaciona.</a:t>
            </a:r>
          </a:p>
          <a:p>
            <a:endParaRPr lang="es-C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Gerundio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Asociación</a:t>
            </a:r>
            <a:r>
              <a:rPr lang="es-ES" baseline="0" dirty="0" smtClean="0"/>
              <a:t> entre dos entidades que al tener uno o más atributos, se comporta como si fuera una entidad.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baseline="0" dirty="0" smtClean="0"/>
          </a:p>
          <a:p>
            <a:r>
              <a:rPr lang="es-ES" dirty="0" smtClean="0"/>
              <a:t>Atributo</a:t>
            </a:r>
          </a:p>
          <a:p>
            <a:r>
              <a:rPr lang="es-ES" dirty="0" smtClean="0"/>
              <a:t>Definen</a:t>
            </a:r>
            <a:r>
              <a:rPr lang="es-ES" baseline="0" dirty="0" smtClean="0"/>
              <a:t> o identifican a una entidad, solo se utiliza las que considere más relevantes. Los atributos son las propiedades que describen a cada entidad en un conjunto de entidades. </a:t>
            </a:r>
          </a:p>
          <a:p>
            <a:endParaRPr lang="es-419"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Clave</a:t>
            </a:r>
            <a:r>
              <a:rPr lang="es-ES" baseline="0" dirty="0" smtClean="0"/>
              <a:t> primaria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Son los atributos identificativos que permiten diferenciar a una instancia de la entidad de otra distinta.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Atributo multivaluado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Son atributos que pueden representar</a:t>
            </a:r>
            <a:r>
              <a:rPr lang="es-ES" baseline="0" dirty="0" smtClean="0"/>
              <a:t> varios valores simultáneamente para una misma ocurrencia de la entidad.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Conociendo</a:t>
            </a:r>
            <a:r>
              <a:rPr lang="es-ES" baseline="0" dirty="0" smtClean="0"/>
              <a:t> estos símbolos, estamos en condiciones de representar la semántica de los datos del modelo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smtClean="0"/>
          </a:p>
          <a:p>
            <a:endParaRPr lang="es-E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419"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dirty="0"/>
          </a:p>
        </p:txBody>
      </p:sp>
    </p:spTree>
    <p:extLst>
      <p:ext uri="{BB962C8B-B14F-4D97-AF65-F5344CB8AC3E}">
        <p14:creationId xmlns:p14="http://schemas.microsoft.com/office/powerpoint/2010/main" val="126098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dirty="0"/>
          </a:p>
        </p:txBody>
      </p:sp>
    </p:spTree>
    <p:extLst>
      <p:ext uri="{BB962C8B-B14F-4D97-AF65-F5344CB8AC3E}">
        <p14:creationId xmlns:p14="http://schemas.microsoft.com/office/powerpoint/2010/main" val="34716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Nota</a:t>
            </a:r>
            <a:r>
              <a:rPr lang="es-ES" baseline="0" dirty="0" smtClean="0"/>
              <a:t> al docente: </a:t>
            </a: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Grado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aseline="0" dirty="0" smtClean="0"/>
              <a:t>Depende de la cantidad de entidades distintas que se necesitan para la asociación. </a:t>
            </a:r>
            <a:endParaRPr lang="es-ES"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dirty="0"/>
          </a:p>
        </p:txBody>
      </p:sp>
    </p:spTree>
    <p:extLst>
      <p:ext uri="{BB962C8B-B14F-4D97-AF65-F5344CB8AC3E}">
        <p14:creationId xmlns:p14="http://schemas.microsoft.com/office/powerpoint/2010/main" val="283126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dirty="0"/>
          </a:p>
        </p:txBody>
      </p:sp>
    </p:spTree>
    <p:extLst>
      <p:ext uri="{BB962C8B-B14F-4D97-AF65-F5344CB8AC3E}">
        <p14:creationId xmlns:p14="http://schemas.microsoft.com/office/powerpoint/2010/main" val="296098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612" y="6409112"/>
            <a:ext cx="344495" cy="344495"/>
          </a:xfrm>
          <a:prstGeom prst="rect">
            <a:avLst/>
          </a:prstGeom>
        </p:spPr>
      </p:pic>
      <p:pic>
        <p:nvPicPr>
          <p:cNvPr id="5" name="Imagen 4"/>
          <p:cNvPicPr>
            <a:picLocks noChangeAspect="1"/>
          </p:cNvPicPr>
          <p:nvPr userDrawn="1"/>
        </p:nvPicPr>
        <p:blipFill rotWithShape="1">
          <a:blip r:embed="rId3">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6" name="Imagen 5"/>
          <p:cNvPicPr/>
          <p:nvPr userDrawn="1"/>
        </p:nvPicPr>
        <p:blipFill>
          <a:blip r:embed="rId4"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3258527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pic>
        <p:nvPicPr>
          <p:cNvPr id="6" name="Imagen 5"/>
          <p:cNvPicPr/>
          <p:nvPr/>
        </p:nvPicPr>
        <p:blipFill>
          <a:blip r:embed="rId4" cstate="print">
            <a:extLst>
              <a:ext uri="{28A0092B-C50C-407E-A947-70E740481C1C}">
                <a14:useLocalDpi xmlns:a14="http://schemas.microsoft.com/office/drawing/2010/main" val="0"/>
              </a:ext>
            </a:extLst>
          </a:blip>
          <a:stretch>
            <a:fillRect/>
          </a:stretch>
        </p:blipFill>
        <p:spPr>
          <a:xfrm>
            <a:off x="168955" y="5319350"/>
            <a:ext cx="7430135" cy="1374775"/>
          </a:xfrm>
          <a:prstGeom prst="rect">
            <a:avLst/>
          </a:prstGeom>
        </p:spPr>
      </p:pic>
      <p:sp>
        <p:nvSpPr>
          <p:cNvPr id="3" name="Marcador de contenido 2"/>
          <p:cNvSpPr>
            <a:spLocks noGrp="1"/>
          </p:cNvSpPr>
          <p:nvPr>
            <p:ph idx="1"/>
          </p:nvPr>
        </p:nvSpPr>
        <p:spPr>
          <a:xfrm>
            <a:off x="168954" y="5171605"/>
            <a:ext cx="3115235" cy="322728"/>
          </a:xfrm>
        </p:spPr>
        <p:txBody>
          <a:bodyPr>
            <a:normAutofit fontScale="92500" lnSpcReduction="20000"/>
          </a:bodyPr>
          <a:lstStyle/>
          <a:p>
            <a:pPr marL="0" indent="0">
              <a:buNone/>
            </a:pPr>
            <a:r>
              <a:rPr lang="es-419" sz="2000" dirty="0" smtClean="0">
                <a:solidFill>
                  <a:schemeClr val="bg1"/>
                </a:solidFill>
              </a:rPr>
              <a:t>Unidad </a:t>
            </a:r>
            <a:r>
              <a:rPr lang="es-419" sz="2000" dirty="0">
                <a:solidFill>
                  <a:schemeClr val="bg1"/>
                </a:solidFill>
              </a:rPr>
              <a:t>2: Modelo de datos </a:t>
            </a:r>
            <a:endParaRPr lang="es-419" sz="2000" dirty="0" smtClean="0">
              <a:solidFill>
                <a:schemeClr val="bg1"/>
              </a:solidFill>
            </a:endParaRPr>
          </a:p>
        </p:txBody>
      </p:sp>
      <p:sp>
        <p:nvSpPr>
          <p:cNvPr id="7" name="CuadroTexto 6"/>
          <p:cNvSpPr txBox="1"/>
          <p:nvPr/>
        </p:nvSpPr>
        <p:spPr>
          <a:xfrm>
            <a:off x="168954" y="4279053"/>
            <a:ext cx="11581767" cy="892552"/>
          </a:xfrm>
          <a:prstGeom prst="rect">
            <a:avLst/>
          </a:prstGeom>
          <a:noFill/>
        </p:spPr>
        <p:txBody>
          <a:bodyPr wrap="square" rtlCol="0">
            <a:spAutoFit/>
          </a:bodyPr>
          <a:lstStyle/>
          <a:p>
            <a:r>
              <a:rPr lang="es-CL" sz="3200" b="1" dirty="0" smtClean="0">
                <a:solidFill>
                  <a:prstClr val="white"/>
                </a:solidFill>
                <a:latin typeface="Myriad pro" panose="020B0503030403020204" pitchFamily="34" charset="0"/>
              </a:rPr>
              <a:t>Fundamentos de base </a:t>
            </a:r>
            <a:r>
              <a:rPr lang="es-CL" sz="3200" b="1" dirty="0" smtClean="0">
                <a:solidFill>
                  <a:prstClr val="white"/>
                </a:solidFill>
                <a:latin typeface="Myriad pro" panose="020B0503030403020204" pitchFamily="34" charset="0"/>
              </a:rPr>
              <a:t>de datos</a:t>
            </a:r>
            <a:endParaRPr lang="es-ES_tradnl" sz="3200" b="1" dirty="0" smtClean="0">
              <a:solidFill>
                <a:prstClr val="white"/>
              </a:solidFill>
              <a:latin typeface="Myriad pro" panose="020B0503030403020204" pitchFamily="34" charset="0"/>
            </a:endParaRPr>
          </a:p>
          <a:p>
            <a:r>
              <a:rPr lang="es-CL" sz="2000" dirty="0" smtClean="0">
                <a:solidFill>
                  <a:prstClr val="white"/>
                </a:solidFill>
                <a:latin typeface="Myriad pro" panose="020B0503030403020204" pitchFamily="34" charset="0"/>
              </a:rPr>
              <a:t>Modelos </a:t>
            </a:r>
            <a:r>
              <a:rPr lang="es-CL" sz="2000" dirty="0">
                <a:solidFill>
                  <a:prstClr val="white"/>
                </a:solidFill>
                <a:latin typeface="Myriad pro" panose="020B0503030403020204" pitchFamily="34" charset="0"/>
              </a:rPr>
              <a:t>independientes de la tecnología </a:t>
            </a:r>
          </a:p>
        </p:txBody>
      </p:sp>
      <p:pic>
        <p:nvPicPr>
          <p:cNvPr id="8" name="Imagen 7"/>
          <p:cNvPicPr/>
          <p:nvPr/>
        </p:nvPicPr>
        <p:blipFill>
          <a:blip r:embed="rId5"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4"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142930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Rectángulo"/>
          <p:cNvSpPr/>
          <p:nvPr/>
        </p:nvSpPr>
        <p:spPr>
          <a:xfrm>
            <a:off x="4524087" y="1937922"/>
            <a:ext cx="2790496" cy="567559"/>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7" name="6 CuadroTexto"/>
          <p:cNvSpPr txBox="1"/>
          <p:nvPr/>
        </p:nvSpPr>
        <p:spPr>
          <a:xfrm>
            <a:off x="4602914" y="2037035"/>
            <a:ext cx="2632842" cy="369332"/>
          </a:xfrm>
          <a:prstGeom prst="rect">
            <a:avLst/>
          </a:prstGeom>
          <a:noFill/>
        </p:spPr>
        <p:txBody>
          <a:bodyPr wrap="square" rtlCol="0">
            <a:spAutoFit/>
          </a:bodyPr>
          <a:lstStyle/>
          <a:p>
            <a:pPr lvl="0" algn="ctr">
              <a:defRPr/>
            </a:pPr>
            <a:r>
              <a:rPr lang="es-ES" dirty="0"/>
              <a:t>Identifica clase/subclase</a:t>
            </a:r>
          </a:p>
        </p:txBody>
      </p:sp>
      <p:cxnSp>
        <p:nvCxnSpPr>
          <p:cNvPr id="13" name="12 Conector recto"/>
          <p:cNvCxnSpPr>
            <a:stCxn id="11" idx="0"/>
          </p:cNvCxnSpPr>
          <p:nvPr/>
        </p:nvCxnSpPr>
        <p:spPr>
          <a:xfrm rot="5400000" flipH="1" flipV="1">
            <a:off x="4294094" y="3173506"/>
            <a:ext cx="1066801" cy="18915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9" idx="0"/>
          </p:cNvCxnSpPr>
          <p:nvPr/>
        </p:nvCxnSpPr>
        <p:spPr>
          <a:xfrm rot="16200000" flipV="1">
            <a:off x="6382871" y="3245225"/>
            <a:ext cx="977153" cy="176604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2"/>
          </p:cNvCxnSpPr>
          <p:nvPr/>
        </p:nvCxnSpPr>
        <p:spPr>
          <a:xfrm rot="5400000">
            <a:off x="5307106" y="4303059"/>
            <a:ext cx="1075764"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18 Arco"/>
          <p:cNvSpPr/>
          <p:nvPr/>
        </p:nvSpPr>
        <p:spPr>
          <a:xfrm rot="7988518">
            <a:off x="2922494" y="-968188"/>
            <a:ext cx="5056094" cy="5504329"/>
          </a:xfrm>
          <a:prstGeom prst="arc">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dirty="0"/>
          </a:p>
        </p:txBody>
      </p:sp>
      <p:sp>
        <p:nvSpPr>
          <p:cNvPr id="14" name="6 CuadroTexto"/>
          <p:cNvSpPr txBox="1"/>
          <p:nvPr/>
        </p:nvSpPr>
        <p:spPr>
          <a:xfrm>
            <a:off x="-1" y="1662855"/>
            <a:ext cx="2845837" cy="369332"/>
          </a:xfrm>
          <a:prstGeom prst="rect">
            <a:avLst/>
          </a:prstGeom>
          <a:solidFill>
            <a:srgbClr val="449492"/>
          </a:solidFill>
        </p:spPr>
        <p:txBody>
          <a:bodyPr wrap="square" rtlCol="0">
            <a:spAutoFit/>
          </a:bodyPr>
          <a:lstStyle>
            <a:defPPr>
              <a:defRPr lang="es-ES"/>
            </a:defPPr>
            <a:lvl1pPr>
              <a:defRPr>
                <a:solidFill>
                  <a:schemeClr val="bg1"/>
                </a:solidFill>
              </a:defRPr>
            </a:lvl1pPr>
          </a:lstStyle>
          <a:p>
            <a:r>
              <a:rPr lang="es-CL" dirty="0"/>
              <a:t>Unicidad por exclusividad</a:t>
            </a:r>
          </a:p>
        </p:txBody>
      </p:sp>
      <p:sp>
        <p:nvSpPr>
          <p:cNvPr id="18" name="CuadroTexto 17"/>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20" name="Rectángulo 19"/>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8" name="7 Rectángulo"/>
          <p:cNvSpPr/>
          <p:nvPr/>
        </p:nvSpPr>
        <p:spPr>
          <a:xfrm>
            <a:off x="5199529" y="2922495"/>
            <a:ext cx="1290918" cy="842682"/>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Rectángulo"/>
          <p:cNvSpPr/>
          <p:nvPr/>
        </p:nvSpPr>
        <p:spPr>
          <a:xfrm>
            <a:off x="7109011" y="4616824"/>
            <a:ext cx="1290918" cy="842682"/>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Rectángulo"/>
          <p:cNvSpPr/>
          <p:nvPr/>
        </p:nvSpPr>
        <p:spPr>
          <a:xfrm>
            <a:off x="5181599" y="4607860"/>
            <a:ext cx="1290918" cy="842682"/>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Rectángulo"/>
          <p:cNvSpPr/>
          <p:nvPr/>
        </p:nvSpPr>
        <p:spPr>
          <a:xfrm>
            <a:off x="3236258" y="4652683"/>
            <a:ext cx="1290918" cy="842682"/>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49051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7 Rectángulo"/>
          <p:cNvSpPr/>
          <p:nvPr/>
        </p:nvSpPr>
        <p:spPr>
          <a:xfrm>
            <a:off x="-31607" y="1601114"/>
            <a:ext cx="2790496" cy="369332"/>
          </a:xfrm>
          <a:prstGeom prst="rect">
            <a:avLst/>
          </a:prstGeom>
          <a:solidFill>
            <a:srgbClr val="449492"/>
          </a:solidFill>
        </p:spPr>
        <p:txBody>
          <a:bodyPr wrap="square" rtlCol="0">
            <a:spAutoFit/>
          </a:bodyPr>
          <a:lstStyle/>
          <a:p>
            <a:r>
              <a:rPr lang="es-CL" dirty="0">
                <a:solidFill>
                  <a:schemeClr val="bg1"/>
                </a:solidFill>
              </a:rPr>
              <a:t>Cardinalidad</a:t>
            </a:r>
          </a:p>
        </p:txBody>
      </p:sp>
      <p:sp>
        <p:nvSpPr>
          <p:cNvPr id="10" name="9 Rectángulo"/>
          <p:cNvSpPr/>
          <p:nvPr/>
        </p:nvSpPr>
        <p:spPr>
          <a:xfrm rot="2636820">
            <a:off x="2400299" y="2404586"/>
            <a:ext cx="663389" cy="68131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Rectángulo"/>
          <p:cNvSpPr/>
          <p:nvPr/>
        </p:nvSpPr>
        <p:spPr>
          <a:xfrm rot="2636820">
            <a:off x="2409264" y="3435529"/>
            <a:ext cx="663389" cy="68131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Rectángulo"/>
          <p:cNvSpPr/>
          <p:nvPr/>
        </p:nvSpPr>
        <p:spPr>
          <a:xfrm rot="2636820">
            <a:off x="2418229" y="4484398"/>
            <a:ext cx="663389" cy="68131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Rectángulo"/>
          <p:cNvSpPr/>
          <p:nvPr/>
        </p:nvSpPr>
        <p:spPr>
          <a:xfrm rot="2636820">
            <a:off x="2427195" y="5533269"/>
            <a:ext cx="663389" cy="68131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104" name="Picture 8"/>
          <p:cNvPicPr>
            <a:picLocks noChangeAspect="1" noChangeArrowheads="1"/>
          </p:cNvPicPr>
          <p:nvPr/>
        </p:nvPicPr>
        <p:blipFill>
          <a:blip r:embed="rId4"/>
          <a:srcRect/>
          <a:stretch>
            <a:fillRect/>
          </a:stretch>
        </p:blipFill>
        <p:spPr bwMode="auto">
          <a:xfrm>
            <a:off x="3242422" y="5578933"/>
            <a:ext cx="933450" cy="581025"/>
          </a:xfrm>
          <a:prstGeom prst="rect">
            <a:avLst/>
          </a:prstGeom>
          <a:noFill/>
          <a:ln w="9525">
            <a:noFill/>
            <a:miter lim="800000"/>
            <a:headEnd/>
            <a:tailEnd/>
          </a:ln>
          <a:effectLst/>
        </p:spPr>
      </p:pic>
      <p:sp>
        <p:nvSpPr>
          <p:cNvPr id="14" name="13 Rectángulo"/>
          <p:cNvSpPr/>
          <p:nvPr/>
        </p:nvSpPr>
        <p:spPr>
          <a:xfrm>
            <a:off x="4175312" y="5613951"/>
            <a:ext cx="1075764" cy="466165"/>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Rectángulo"/>
          <p:cNvSpPr/>
          <p:nvPr/>
        </p:nvSpPr>
        <p:spPr>
          <a:xfrm>
            <a:off x="4148418" y="4565082"/>
            <a:ext cx="1075764" cy="466165"/>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15 Rectángulo"/>
          <p:cNvSpPr/>
          <p:nvPr/>
        </p:nvSpPr>
        <p:spPr>
          <a:xfrm>
            <a:off x="4130488" y="3507246"/>
            <a:ext cx="1075764" cy="466165"/>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16 Rectángulo"/>
          <p:cNvSpPr/>
          <p:nvPr/>
        </p:nvSpPr>
        <p:spPr>
          <a:xfrm>
            <a:off x="4094628" y="2485269"/>
            <a:ext cx="1075764" cy="466165"/>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105" name="Picture 9"/>
          <p:cNvPicPr>
            <a:picLocks noChangeAspect="1" noChangeArrowheads="1"/>
          </p:cNvPicPr>
          <p:nvPr/>
        </p:nvPicPr>
        <p:blipFill>
          <a:blip r:embed="rId5"/>
          <a:srcRect/>
          <a:stretch>
            <a:fillRect/>
          </a:stretch>
        </p:blipFill>
        <p:spPr bwMode="auto">
          <a:xfrm>
            <a:off x="3221972" y="2550823"/>
            <a:ext cx="866775" cy="361950"/>
          </a:xfrm>
          <a:prstGeom prst="rect">
            <a:avLst/>
          </a:prstGeom>
          <a:noFill/>
          <a:ln w="9525">
            <a:noFill/>
            <a:miter lim="800000"/>
            <a:headEnd/>
            <a:tailEnd/>
          </a:ln>
          <a:effectLst/>
        </p:spPr>
      </p:pic>
      <p:pic>
        <p:nvPicPr>
          <p:cNvPr id="4106" name="Picture 10"/>
          <p:cNvPicPr>
            <a:picLocks noChangeAspect="1" noChangeArrowheads="1"/>
          </p:cNvPicPr>
          <p:nvPr/>
        </p:nvPicPr>
        <p:blipFill>
          <a:blip r:embed="rId6"/>
          <a:srcRect/>
          <a:stretch>
            <a:fillRect/>
          </a:stretch>
        </p:blipFill>
        <p:spPr bwMode="auto">
          <a:xfrm>
            <a:off x="3180230" y="3529937"/>
            <a:ext cx="914400" cy="447675"/>
          </a:xfrm>
          <a:prstGeom prst="rect">
            <a:avLst/>
          </a:prstGeom>
          <a:noFill/>
          <a:ln w="9525">
            <a:noFill/>
            <a:miter lim="800000"/>
            <a:headEnd/>
            <a:tailEnd/>
          </a:ln>
          <a:effectLst/>
        </p:spPr>
      </p:pic>
      <p:pic>
        <p:nvPicPr>
          <p:cNvPr id="4107" name="Picture 11"/>
          <p:cNvPicPr>
            <a:picLocks noChangeAspect="1" noChangeArrowheads="1"/>
          </p:cNvPicPr>
          <p:nvPr/>
        </p:nvPicPr>
        <p:blipFill>
          <a:blip r:embed="rId7"/>
          <a:srcRect/>
          <a:stretch>
            <a:fillRect/>
          </a:stretch>
        </p:blipFill>
        <p:spPr bwMode="auto">
          <a:xfrm>
            <a:off x="3224493" y="4606822"/>
            <a:ext cx="933450" cy="409575"/>
          </a:xfrm>
          <a:prstGeom prst="rect">
            <a:avLst/>
          </a:prstGeom>
          <a:noFill/>
          <a:ln w="9525">
            <a:noFill/>
            <a:miter lim="800000"/>
            <a:headEnd/>
            <a:tailEnd/>
          </a:ln>
          <a:effectLst/>
        </p:spPr>
      </p:pic>
      <p:sp>
        <p:nvSpPr>
          <p:cNvPr id="20" name="19 CuadroTexto"/>
          <p:cNvSpPr txBox="1"/>
          <p:nvPr/>
        </p:nvSpPr>
        <p:spPr>
          <a:xfrm>
            <a:off x="5968253" y="2458374"/>
            <a:ext cx="2832847" cy="369332"/>
          </a:xfrm>
          <a:prstGeom prst="rect">
            <a:avLst/>
          </a:prstGeom>
          <a:noFill/>
        </p:spPr>
        <p:txBody>
          <a:bodyPr wrap="square" rtlCol="0">
            <a:spAutoFit/>
          </a:bodyPr>
          <a:lstStyle/>
          <a:p>
            <a:r>
              <a:rPr lang="es-CL" dirty="0" smtClean="0"/>
              <a:t>Cardinalidad 1 </a:t>
            </a:r>
            <a:r>
              <a:rPr lang="es-CL" dirty="0"/>
              <a:t>M</a:t>
            </a:r>
            <a:r>
              <a:rPr lang="es-CL" dirty="0" smtClean="0"/>
              <a:t>andatoria</a:t>
            </a:r>
            <a:endParaRPr lang="es-CL" dirty="0"/>
          </a:p>
        </p:txBody>
      </p:sp>
      <p:sp>
        <p:nvSpPr>
          <p:cNvPr id="21" name="20 CuadroTexto"/>
          <p:cNvSpPr txBox="1"/>
          <p:nvPr/>
        </p:nvSpPr>
        <p:spPr>
          <a:xfrm>
            <a:off x="6004111" y="3534140"/>
            <a:ext cx="3639671" cy="369332"/>
          </a:xfrm>
          <a:prstGeom prst="rect">
            <a:avLst/>
          </a:prstGeom>
          <a:noFill/>
        </p:spPr>
        <p:txBody>
          <a:bodyPr wrap="square" rtlCol="0">
            <a:spAutoFit/>
          </a:bodyPr>
          <a:lstStyle/>
          <a:p>
            <a:r>
              <a:rPr lang="es-CL" dirty="0" smtClean="0"/>
              <a:t>Cardinalidad Muchos (M)(1,2…..M)</a:t>
            </a:r>
            <a:endParaRPr lang="es-CL" dirty="0"/>
          </a:p>
        </p:txBody>
      </p:sp>
      <p:sp>
        <p:nvSpPr>
          <p:cNvPr id="22" name="21 CuadroTexto"/>
          <p:cNvSpPr txBox="1"/>
          <p:nvPr/>
        </p:nvSpPr>
        <p:spPr>
          <a:xfrm>
            <a:off x="6004112" y="4574045"/>
            <a:ext cx="3765176" cy="369332"/>
          </a:xfrm>
          <a:prstGeom prst="rect">
            <a:avLst/>
          </a:prstGeom>
          <a:noFill/>
        </p:spPr>
        <p:txBody>
          <a:bodyPr wrap="square" rtlCol="0">
            <a:spAutoFit/>
          </a:bodyPr>
          <a:lstStyle/>
          <a:p>
            <a:r>
              <a:rPr lang="es-CL" dirty="0" smtClean="0"/>
              <a:t>Cardinalidad Opcional 0 o 1</a:t>
            </a:r>
            <a:endParaRPr lang="es-CL" dirty="0"/>
          </a:p>
        </p:txBody>
      </p:sp>
      <p:sp>
        <p:nvSpPr>
          <p:cNvPr id="23" name="22 CuadroTexto"/>
          <p:cNvSpPr txBox="1"/>
          <p:nvPr/>
        </p:nvSpPr>
        <p:spPr>
          <a:xfrm>
            <a:off x="6022041" y="5631880"/>
            <a:ext cx="4661647" cy="369332"/>
          </a:xfrm>
          <a:prstGeom prst="rect">
            <a:avLst/>
          </a:prstGeom>
          <a:noFill/>
        </p:spPr>
        <p:txBody>
          <a:bodyPr wrap="square" rtlCol="0">
            <a:spAutoFit/>
          </a:bodyPr>
          <a:lstStyle/>
          <a:p>
            <a:r>
              <a:rPr lang="es-CL" dirty="0" smtClean="0"/>
              <a:t>Cardinalidad Opcional 0-Muchos (0,1……M)</a:t>
            </a:r>
            <a:endParaRPr lang="es-CL" dirty="0"/>
          </a:p>
        </p:txBody>
      </p:sp>
      <p:sp>
        <p:nvSpPr>
          <p:cNvPr id="24" name="CuadroTexto 23"/>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26" name="Rectángulo 25"/>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01435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Rectángulo"/>
          <p:cNvSpPr/>
          <p:nvPr/>
        </p:nvSpPr>
        <p:spPr>
          <a:xfrm>
            <a:off x="164310" y="1998488"/>
            <a:ext cx="3657600" cy="155802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ctr">
            <a:noAutofit/>
          </a:bodyPr>
          <a:lstStyle/>
          <a:p>
            <a:pPr algn="ctr"/>
            <a:r>
              <a:rPr lang="es-ES" b="1" dirty="0" smtClean="0">
                <a:solidFill>
                  <a:schemeClr val="bg1"/>
                </a:solidFill>
              </a:rPr>
              <a:t>Cada diamante dentro del modelo E/R representa un tipo de asociación.</a:t>
            </a:r>
          </a:p>
        </p:txBody>
      </p:sp>
      <p:sp>
        <p:nvSpPr>
          <p:cNvPr id="9" name="8 Rectángulo"/>
          <p:cNvSpPr/>
          <p:nvPr/>
        </p:nvSpPr>
        <p:spPr>
          <a:xfrm>
            <a:off x="4114800" y="2690900"/>
            <a:ext cx="3657600" cy="1281029"/>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ctr">
            <a:noAutofit/>
          </a:bodyPr>
          <a:lstStyle/>
          <a:p>
            <a:pPr algn="ctr"/>
            <a:r>
              <a:rPr lang="es-CL" b="1" dirty="0" smtClean="0">
                <a:solidFill>
                  <a:schemeClr val="bg1"/>
                </a:solidFill>
              </a:rPr>
              <a:t>Se acostumbra darle un nombre a la asociación.</a:t>
            </a:r>
          </a:p>
        </p:txBody>
      </p:sp>
      <p:sp>
        <p:nvSpPr>
          <p:cNvPr id="10" name="9 Rectángulo"/>
          <p:cNvSpPr/>
          <p:nvPr/>
        </p:nvSpPr>
        <p:spPr>
          <a:xfrm>
            <a:off x="8154956" y="1838026"/>
            <a:ext cx="3657600" cy="1558028"/>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ctr">
            <a:noAutofit/>
          </a:bodyPr>
          <a:lstStyle/>
          <a:p>
            <a:pPr algn="ctr"/>
            <a:r>
              <a:rPr lang="es-CL" b="1" dirty="0" smtClean="0">
                <a:solidFill>
                  <a:schemeClr val="bg1"/>
                </a:solidFill>
              </a:rPr>
              <a:t>Dentro del diamante pueden ir atributos.</a:t>
            </a:r>
          </a:p>
        </p:txBody>
      </p:sp>
      <p:sp>
        <p:nvSpPr>
          <p:cNvPr id="5" name="Cheurón 4"/>
          <p:cNvSpPr/>
          <p:nvPr/>
        </p:nvSpPr>
        <p:spPr>
          <a:xfrm>
            <a:off x="3821826" y="2994838"/>
            <a:ext cx="317241" cy="401216"/>
          </a:xfrm>
          <a:prstGeom prst="chevron">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11" name="Cheurón 10"/>
          <p:cNvSpPr/>
          <p:nvPr/>
        </p:nvSpPr>
        <p:spPr>
          <a:xfrm>
            <a:off x="7811687" y="2816420"/>
            <a:ext cx="317241" cy="401216"/>
          </a:xfrm>
          <a:prstGeom prst="chevron">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12" name="CuadroTexto 11"/>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3" name="Rectángulo 12"/>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58337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Conector recto 126"/>
          <p:cNvCxnSpPr/>
          <p:nvPr/>
        </p:nvCxnSpPr>
        <p:spPr>
          <a:xfrm flipH="1">
            <a:off x="1646261" y="2750103"/>
            <a:ext cx="5557936" cy="182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28 Elipse"/>
          <p:cNvSpPr/>
          <p:nvPr/>
        </p:nvSpPr>
        <p:spPr>
          <a:xfrm>
            <a:off x="7264526" y="6384514"/>
            <a:ext cx="819668" cy="463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131" name="34 Rectángulo"/>
          <p:cNvSpPr/>
          <p:nvPr/>
        </p:nvSpPr>
        <p:spPr>
          <a:xfrm>
            <a:off x="1061718" y="5777117"/>
            <a:ext cx="639693" cy="65016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L" sz="1200"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Elipse"/>
          <p:cNvSpPr/>
          <p:nvPr/>
        </p:nvSpPr>
        <p:spPr>
          <a:xfrm>
            <a:off x="1413620" y="1876425"/>
            <a:ext cx="1149651" cy="466164"/>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solidFill>
                  <a:schemeClr val="bg1"/>
                </a:solidFill>
              </a:rPr>
              <a:t>Dirección</a:t>
            </a:r>
            <a:endParaRPr lang="es-CL" sz="1200" dirty="0">
              <a:solidFill>
                <a:schemeClr val="bg1"/>
              </a:solidFill>
            </a:endParaRPr>
          </a:p>
        </p:txBody>
      </p:sp>
      <p:sp>
        <p:nvSpPr>
          <p:cNvPr id="7" name="6 Elipse"/>
          <p:cNvSpPr/>
          <p:nvPr/>
        </p:nvSpPr>
        <p:spPr>
          <a:xfrm>
            <a:off x="221064" y="1855694"/>
            <a:ext cx="1099290" cy="466164"/>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solidFill>
                  <a:schemeClr val="bg1"/>
                </a:solidFill>
              </a:rPr>
              <a:t>Nombres</a:t>
            </a:r>
            <a:endParaRPr lang="es-CL" sz="1200" dirty="0"/>
          </a:p>
        </p:txBody>
      </p:sp>
      <p:sp>
        <p:nvSpPr>
          <p:cNvPr id="12" name="11 CuadroTexto"/>
          <p:cNvSpPr txBox="1"/>
          <p:nvPr/>
        </p:nvSpPr>
        <p:spPr>
          <a:xfrm>
            <a:off x="5991904" y="1851011"/>
            <a:ext cx="803345" cy="253917"/>
          </a:xfrm>
          <a:prstGeom prst="rect">
            <a:avLst/>
          </a:prstGeom>
          <a:noFill/>
        </p:spPr>
        <p:txBody>
          <a:bodyPr wrap="square" rtlCol="0">
            <a:spAutoFit/>
          </a:bodyPr>
          <a:lstStyle/>
          <a:p>
            <a:r>
              <a:rPr lang="es-CL" sz="1050" dirty="0" smtClean="0">
                <a:solidFill>
                  <a:schemeClr val="bg1"/>
                </a:solidFill>
              </a:rPr>
              <a:t>#Pedido</a:t>
            </a:r>
            <a:endParaRPr lang="es-CL" sz="1050" dirty="0">
              <a:solidFill>
                <a:schemeClr val="bg1"/>
              </a:solidFill>
            </a:endParaRPr>
          </a:p>
        </p:txBody>
      </p:sp>
      <p:sp>
        <p:nvSpPr>
          <p:cNvPr id="16" name="15 CuadroTexto"/>
          <p:cNvSpPr txBox="1"/>
          <p:nvPr/>
        </p:nvSpPr>
        <p:spPr>
          <a:xfrm>
            <a:off x="625081" y="4004711"/>
            <a:ext cx="808712" cy="253917"/>
          </a:xfrm>
          <a:prstGeom prst="rect">
            <a:avLst/>
          </a:prstGeom>
          <a:noFill/>
        </p:spPr>
        <p:txBody>
          <a:bodyPr wrap="square" rtlCol="0">
            <a:spAutoFit/>
          </a:bodyPr>
          <a:lstStyle/>
          <a:p>
            <a:r>
              <a:rPr lang="es-CL" sz="1050" dirty="0" smtClean="0">
                <a:solidFill>
                  <a:schemeClr val="bg1"/>
                </a:solidFill>
              </a:rPr>
              <a:t>#Producto</a:t>
            </a:r>
            <a:endParaRPr lang="es-CL" sz="1050" dirty="0">
              <a:solidFill>
                <a:schemeClr val="bg1"/>
              </a:solidFill>
            </a:endParaRPr>
          </a:p>
        </p:txBody>
      </p:sp>
      <p:sp>
        <p:nvSpPr>
          <p:cNvPr id="17" name="16 Elipse"/>
          <p:cNvSpPr/>
          <p:nvPr/>
        </p:nvSpPr>
        <p:spPr>
          <a:xfrm>
            <a:off x="1462268" y="3917664"/>
            <a:ext cx="1321486" cy="470579"/>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solidFill>
                  <a:schemeClr val="bg1"/>
                </a:solidFill>
              </a:rPr>
              <a:t>Descripción</a:t>
            </a:r>
            <a:endParaRPr lang="es-CL" sz="1200" dirty="0">
              <a:solidFill>
                <a:schemeClr val="bg1"/>
              </a:solidFill>
            </a:endParaRPr>
          </a:p>
        </p:txBody>
      </p:sp>
      <p:sp>
        <p:nvSpPr>
          <p:cNvPr id="19" name="18 Elipse"/>
          <p:cNvSpPr/>
          <p:nvPr/>
        </p:nvSpPr>
        <p:spPr>
          <a:xfrm>
            <a:off x="314325" y="5127120"/>
            <a:ext cx="832087" cy="449701"/>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solidFill>
                  <a:schemeClr val="bg1"/>
                </a:solidFill>
              </a:rPr>
              <a:t>Precio</a:t>
            </a:r>
            <a:endParaRPr lang="es-CL" sz="1200" dirty="0">
              <a:solidFill>
                <a:schemeClr val="bg1"/>
              </a:solidFill>
            </a:endParaRPr>
          </a:p>
        </p:txBody>
      </p:sp>
      <p:sp>
        <p:nvSpPr>
          <p:cNvPr id="21" name="20 Elipse"/>
          <p:cNvSpPr/>
          <p:nvPr/>
        </p:nvSpPr>
        <p:spPr>
          <a:xfrm>
            <a:off x="1718948" y="5104395"/>
            <a:ext cx="860478" cy="477539"/>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23" name="22 Elipse"/>
          <p:cNvSpPr/>
          <p:nvPr/>
        </p:nvSpPr>
        <p:spPr>
          <a:xfrm>
            <a:off x="5116865" y="3655274"/>
            <a:ext cx="1191531" cy="466164"/>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solidFill>
                  <a:schemeClr val="bg1"/>
                </a:solidFill>
              </a:rPr>
              <a:t>#Producto</a:t>
            </a:r>
            <a:endParaRPr lang="es-CL" sz="1200" dirty="0">
              <a:solidFill>
                <a:schemeClr val="bg1"/>
              </a:solidFill>
            </a:endParaRPr>
          </a:p>
        </p:txBody>
      </p:sp>
      <p:sp>
        <p:nvSpPr>
          <p:cNvPr id="25" name="24 Elipse"/>
          <p:cNvSpPr/>
          <p:nvPr/>
        </p:nvSpPr>
        <p:spPr>
          <a:xfrm>
            <a:off x="7573875" y="3669790"/>
            <a:ext cx="576284" cy="466164"/>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26" name="25 CuadroTexto"/>
          <p:cNvSpPr txBox="1"/>
          <p:nvPr/>
        </p:nvSpPr>
        <p:spPr>
          <a:xfrm>
            <a:off x="7537055" y="3778486"/>
            <a:ext cx="779246" cy="253917"/>
          </a:xfrm>
          <a:prstGeom prst="rect">
            <a:avLst/>
          </a:prstGeom>
          <a:noFill/>
        </p:spPr>
        <p:txBody>
          <a:bodyPr wrap="square" rtlCol="0">
            <a:spAutoFit/>
          </a:bodyPr>
          <a:lstStyle/>
          <a:p>
            <a:r>
              <a:rPr lang="es-CL" sz="1050" dirty="0" smtClean="0">
                <a:solidFill>
                  <a:schemeClr val="bg1"/>
                </a:solidFill>
              </a:rPr>
              <a:t>Cantidad</a:t>
            </a:r>
            <a:endParaRPr lang="es-CL" sz="1050" dirty="0">
              <a:solidFill>
                <a:schemeClr val="bg1"/>
              </a:solidFill>
            </a:endParaRPr>
          </a:p>
        </p:txBody>
      </p:sp>
      <p:sp>
        <p:nvSpPr>
          <p:cNvPr id="28" name="27 CuadroTexto"/>
          <p:cNvSpPr txBox="1"/>
          <p:nvPr/>
        </p:nvSpPr>
        <p:spPr>
          <a:xfrm>
            <a:off x="7298107" y="6491177"/>
            <a:ext cx="780999" cy="253916"/>
          </a:xfrm>
          <a:prstGeom prst="rect">
            <a:avLst/>
          </a:prstGeom>
          <a:noFill/>
        </p:spPr>
        <p:txBody>
          <a:bodyPr wrap="square" rtlCol="0">
            <a:spAutoFit/>
          </a:bodyPr>
          <a:lstStyle/>
          <a:p>
            <a:pPr algn="ctr"/>
            <a:r>
              <a:rPr lang="es-CL" sz="1000" dirty="0" smtClean="0"/>
              <a:t>Dir-Prov</a:t>
            </a:r>
            <a:endParaRPr lang="es-CL" sz="1000" dirty="0"/>
          </a:p>
        </p:txBody>
      </p:sp>
      <p:sp>
        <p:nvSpPr>
          <p:cNvPr id="29" name="28 Elipse"/>
          <p:cNvSpPr/>
          <p:nvPr/>
        </p:nvSpPr>
        <p:spPr>
          <a:xfrm>
            <a:off x="7264526" y="5801728"/>
            <a:ext cx="819668" cy="463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30" name="29 CuadroTexto"/>
          <p:cNvSpPr txBox="1"/>
          <p:nvPr/>
        </p:nvSpPr>
        <p:spPr>
          <a:xfrm>
            <a:off x="7267032" y="5944640"/>
            <a:ext cx="938400" cy="230832"/>
          </a:xfrm>
          <a:prstGeom prst="rect">
            <a:avLst/>
          </a:prstGeom>
          <a:noFill/>
        </p:spPr>
        <p:txBody>
          <a:bodyPr wrap="square" rtlCol="0">
            <a:spAutoFit/>
          </a:bodyPr>
          <a:lstStyle/>
          <a:p>
            <a:r>
              <a:rPr lang="es-CL" sz="900" dirty="0" smtClean="0"/>
              <a:t>Nombre-Prov</a:t>
            </a:r>
            <a:endParaRPr lang="es-CL" sz="900" dirty="0"/>
          </a:p>
        </p:txBody>
      </p:sp>
      <p:sp>
        <p:nvSpPr>
          <p:cNvPr id="31" name="30 Elipse"/>
          <p:cNvSpPr/>
          <p:nvPr/>
        </p:nvSpPr>
        <p:spPr>
          <a:xfrm>
            <a:off x="7221167" y="5266752"/>
            <a:ext cx="805217" cy="3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32" name="31 CuadroTexto"/>
          <p:cNvSpPr txBox="1"/>
          <p:nvPr/>
        </p:nvSpPr>
        <p:spPr>
          <a:xfrm>
            <a:off x="7246962" y="5346443"/>
            <a:ext cx="978541" cy="253917"/>
          </a:xfrm>
          <a:prstGeom prst="rect">
            <a:avLst/>
          </a:prstGeom>
          <a:noFill/>
        </p:spPr>
        <p:txBody>
          <a:bodyPr wrap="square" rtlCol="0">
            <a:spAutoFit/>
          </a:bodyPr>
          <a:lstStyle/>
          <a:p>
            <a:r>
              <a:rPr lang="es-CL" sz="1000" dirty="0" smtClean="0"/>
              <a:t>#Proveedor</a:t>
            </a:r>
            <a:endParaRPr lang="es-CL" sz="1000" dirty="0"/>
          </a:p>
        </p:txBody>
      </p:sp>
      <p:sp>
        <p:nvSpPr>
          <p:cNvPr id="45" name="44 Rectángulo"/>
          <p:cNvSpPr/>
          <p:nvPr/>
        </p:nvSpPr>
        <p:spPr>
          <a:xfrm rot="18913716">
            <a:off x="3788355" y="2522816"/>
            <a:ext cx="516545" cy="53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46" name="45 CuadroTexto"/>
          <p:cNvSpPr txBox="1"/>
          <p:nvPr/>
        </p:nvSpPr>
        <p:spPr>
          <a:xfrm>
            <a:off x="3665637" y="2626258"/>
            <a:ext cx="791239" cy="277000"/>
          </a:xfrm>
          <a:prstGeom prst="rect">
            <a:avLst/>
          </a:prstGeom>
          <a:noFill/>
        </p:spPr>
        <p:txBody>
          <a:bodyPr wrap="square" rtlCol="0">
            <a:spAutoFit/>
          </a:bodyPr>
          <a:lstStyle/>
          <a:p>
            <a:pPr algn="ctr"/>
            <a:r>
              <a:rPr lang="es-CL" sz="1200" dirty="0">
                <a:solidFill>
                  <a:schemeClr val="bg1"/>
                </a:solidFill>
              </a:rPr>
              <a:t>R</a:t>
            </a:r>
            <a:r>
              <a:rPr lang="es-CL" sz="1200" dirty="0" smtClean="0">
                <a:solidFill>
                  <a:schemeClr val="bg1"/>
                </a:solidFill>
              </a:rPr>
              <a:t>ealiza</a:t>
            </a:r>
            <a:endParaRPr lang="es-CL" sz="1200" dirty="0">
              <a:solidFill>
                <a:schemeClr val="bg1"/>
              </a:solidFill>
            </a:endParaRPr>
          </a:p>
        </p:txBody>
      </p:sp>
      <p:sp>
        <p:nvSpPr>
          <p:cNvPr id="51" name="50 Rectángulo"/>
          <p:cNvSpPr/>
          <p:nvPr/>
        </p:nvSpPr>
        <p:spPr>
          <a:xfrm rot="18913716">
            <a:off x="1167498" y="5879261"/>
            <a:ext cx="447351" cy="454603"/>
          </a:xfrm>
          <a:prstGeom prst="rect">
            <a:avLst/>
          </a:prstGeom>
          <a:solidFill>
            <a:srgbClr val="5AB2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52" name="51 CuadroTexto"/>
          <p:cNvSpPr txBox="1"/>
          <p:nvPr/>
        </p:nvSpPr>
        <p:spPr>
          <a:xfrm>
            <a:off x="1116307" y="5971196"/>
            <a:ext cx="615577" cy="277000"/>
          </a:xfrm>
          <a:prstGeom prst="rect">
            <a:avLst/>
          </a:prstGeom>
          <a:noFill/>
        </p:spPr>
        <p:txBody>
          <a:bodyPr wrap="square" rtlCol="0">
            <a:spAutoFit/>
          </a:bodyPr>
          <a:lstStyle/>
          <a:p>
            <a:r>
              <a:rPr lang="es-CL" sz="1200" dirty="0" smtClean="0">
                <a:solidFill>
                  <a:schemeClr val="bg1"/>
                </a:solidFill>
              </a:rPr>
              <a:t>Tiene</a:t>
            </a:r>
            <a:endParaRPr lang="es-CL" sz="1200" dirty="0">
              <a:solidFill>
                <a:schemeClr val="bg1"/>
              </a:solidFill>
            </a:endParaRPr>
          </a:p>
        </p:txBody>
      </p:sp>
      <p:cxnSp>
        <p:nvCxnSpPr>
          <p:cNvPr id="54" name="53 Conector recto"/>
          <p:cNvCxnSpPr>
            <a:stCxn id="7" idx="4"/>
          </p:cNvCxnSpPr>
          <p:nvPr/>
        </p:nvCxnSpPr>
        <p:spPr>
          <a:xfrm>
            <a:off x="770709" y="2321858"/>
            <a:ext cx="362055" cy="298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5" idx="4"/>
          </p:cNvCxnSpPr>
          <p:nvPr/>
        </p:nvCxnSpPr>
        <p:spPr>
          <a:xfrm flipH="1">
            <a:off x="1465004" y="2342589"/>
            <a:ext cx="523442" cy="28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rot="5400000">
            <a:off x="1815153" y="2752725"/>
            <a:ext cx="30025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rot="5400000">
            <a:off x="1967553" y="2752725"/>
            <a:ext cx="30025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65 Conector recto"/>
          <p:cNvCxnSpPr/>
          <p:nvPr/>
        </p:nvCxnSpPr>
        <p:spPr>
          <a:xfrm rot="5400000">
            <a:off x="1856266" y="4775443"/>
            <a:ext cx="30025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rot="5400000">
            <a:off x="2008666" y="4775443"/>
            <a:ext cx="30025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rot="16200000" flipH="1">
            <a:off x="1017620" y="4358718"/>
            <a:ext cx="163908" cy="208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70 Conector recto"/>
          <p:cNvCxnSpPr/>
          <p:nvPr/>
        </p:nvCxnSpPr>
        <p:spPr>
          <a:xfrm rot="5400000">
            <a:off x="1586178" y="4340421"/>
            <a:ext cx="191069" cy="191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87107" y="5554642"/>
            <a:ext cx="329817" cy="23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72 Conector recto"/>
          <p:cNvCxnSpPr>
            <a:stCxn id="21" idx="3"/>
          </p:cNvCxnSpPr>
          <p:nvPr/>
        </p:nvCxnSpPr>
        <p:spPr>
          <a:xfrm flipH="1">
            <a:off x="1554699" y="5512000"/>
            <a:ext cx="290263" cy="278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86 Conector recto"/>
          <p:cNvCxnSpPr/>
          <p:nvPr/>
        </p:nvCxnSpPr>
        <p:spPr>
          <a:xfrm rot="10800000">
            <a:off x="1168475" y="4980729"/>
            <a:ext cx="21907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flipV="1">
            <a:off x="1397074" y="5010273"/>
            <a:ext cx="168352" cy="12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90 Conector recto"/>
          <p:cNvCxnSpPr>
            <a:stCxn id="52" idx="3"/>
          </p:cNvCxnSpPr>
          <p:nvPr/>
        </p:nvCxnSpPr>
        <p:spPr>
          <a:xfrm>
            <a:off x="1731884" y="6109696"/>
            <a:ext cx="4000176" cy="4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94 Conector recto"/>
          <p:cNvCxnSpPr/>
          <p:nvPr/>
        </p:nvCxnSpPr>
        <p:spPr>
          <a:xfrm rot="5400000">
            <a:off x="5192973" y="6107373"/>
            <a:ext cx="4503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rot="5400000">
            <a:off x="5304430" y="6123295"/>
            <a:ext cx="4503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97 Conector recto"/>
          <p:cNvCxnSpPr/>
          <p:nvPr/>
        </p:nvCxnSpPr>
        <p:spPr>
          <a:xfrm flipV="1">
            <a:off x="5540993" y="5915384"/>
            <a:ext cx="178091" cy="193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99 Conector recto"/>
          <p:cNvCxnSpPr/>
          <p:nvPr/>
        </p:nvCxnSpPr>
        <p:spPr>
          <a:xfrm rot="16200000" flipH="1">
            <a:off x="5540991" y="6114196"/>
            <a:ext cx="191069" cy="191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101 Conector recto"/>
          <p:cNvCxnSpPr>
            <a:stCxn id="139" idx="2"/>
          </p:cNvCxnSpPr>
          <p:nvPr/>
        </p:nvCxnSpPr>
        <p:spPr>
          <a:xfrm flipH="1" flipV="1">
            <a:off x="6418053" y="6255068"/>
            <a:ext cx="846473" cy="36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103 Conector recto"/>
          <p:cNvCxnSpPr>
            <a:stCxn id="30" idx="1"/>
            <a:endCxn id="43" idx="3"/>
          </p:cNvCxnSpPr>
          <p:nvPr/>
        </p:nvCxnSpPr>
        <p:spPr>
          <a:xfrm flipH="1">
            <a:off x="6607834" y="6060056"/>
            <a:ext cx="659198" cy="6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105 Conector recto"/>
          <p:cNvCxnSpPr>
            <a:stCxn id="32" idx="1"/>
          </p:cNvCxnSpPr>
          <p:nvPr/>
        </p:nvCxnSpPr>
        <p:spPr>
          <a:xfrm flipH="1">
            <a:off x="6469041" y="5473402"/>
            <a:ext cx="777921" cy="354192"/>
          </a:xfrm>
          <a:prstGeom prst="line">
            <a:avLst/>
          </a:prstGeom>
        </p:spPr>
        <p:style>
          <a:lnRef idx="1">
            <a:schemeClr val="accent1"/>
          </a:lnRef>
          <a:fillRef idx="0">
            <a:schemeClr val="accent1"/>
          </a:fillRef>
          <a:effectRef idx="0">
            <a:schemeClr val="accent1"/>
          </a:effectRef>
          <a:fontRef idx="minor">
            <a:schemeClr val="tx1"/>
          </a:fontRef>
        </p:style>
      </p:cxnSp>
      <p:sp>
        <p:nvSpPr>
          <p:cNvPr id="107" name="106 Elipse"/>
          <p:cNvSpPr/>
          <p:nvPr/>
        </p:nvSpPr>
        <p:spPr>
          <a:xfrm>
            <a:off x="5753873" y="4656269"/>
            <a:ext cx="204717" cy="2593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cxnSp>
        <p:nvCxnSpPr>
          <p:cNvPr id="108" name="107 Conector recto"/>
          <p:cNvCxnSpPr/>
          <p:nvPr/>
        </p:nvCxnSpPr>
        <p:spPr>
          <a:xfrm rot="5400000" flipH="1" flipV="1">
            <a:off x="6273026" y="4634778"/>
            <a:ext cx="162592" cy="139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108 Conector recto"/>
          <p:cNvCxnSpPr/>
          <p:nvPr/>
        </p:nvCxnSpPr>
        <p:spPr>
          <a:xfrm>
            <a:off x="6288656" y="4789097"/>
            <a:ext cx="118439" cy="110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5963473" y="4795172"/>
            <a:ext cx="336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114 Conector recto"/>
          <p:cNvCxnSpPr/>
          <p:nvPr/>
        </p:nvCxnSpPr>
        <p:spPr>
          <a:xfrm>
            <a:off x="5551253" y="4459554"/>
            <a:ext cx="899880" cy="149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116 Conector recto"/>
          <p:cNvCxnSpPr>
            <a:stCxn id="23" idx="5"/>
          </p:cNvCxnSpPr>
          <p:nvPr/>
        </p:nvCxnSpPr>
        <p:spPr>
          <a:xfrm>
            <a:off x="6133900" y="4053170"/>
            <a:ext cx="277162" cy="50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821775" y="4356059"/>
            <a:ext cx="122829" cy="109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118 Conector recto"/>
          <p:cNvCxnSpPr/>
          <p:nvPr/>
        </p:nvCxnSpPr>
        <p:spPr>
          <a:xfrm rot="5400000">
            <a:off x="6710622" y="4368319"/>
            <a:ext cx="98896" cy="94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128 Conector recto"/>
          <p:cNvCxnSpPr/>
          <p:nvPr/>
        </p:nvCxnSpPr>
        <p:spPr>
          <a:xfrm>
            <a:off x="6712157" y="4350432"/>
            <a:ext cx="2183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132 Conector recto"/>
          <p:cNvCxnSpPr/>
          <p:nvPr/>
        </p:nvCxnSpPr>
        <p:spPr>
          <a:xfrm rot="16200000" flipH="1">
            <a:off x="6662367" y="4325173"/>
            <a:ext cx="316356" cy="8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139 Conector recto"/>
          <p:cNvCxnSpPr>
            <a:stCxn id="25" idx="3"/>
          </p:cNvCxnSpPr>
          <p:nvPr/>
        </p:nvCxnSpPr>
        <p:spPr>
          <a:xfrm rot="5400000">
            <a:off x="6975948" y="4070462"/>
            <a:ext cx="685099" cy="679546"/>
          </a:xfrm>
          <a:prstGeom prst="line">
            <a:avLst/>
          </a:prstGeom>
        </p:spPr>
        <p:style>
          <a:lnRef idx="1">
            <a:schemeClr val="accent1"/>
          </a:lnRef>
          <a:fillRef idx="0">
            <a:schemeClr val="accent1"/>
          </a:fillRef>
          <a:effectRef idx="0">
            <a:schemeClr val="accent1"/>
          </a:effectRef>
          <a:fontRef idx="minor">
            <a:schemeClr val="tx1"/>
          </a:fontRef>
        </p:style>
      </p:cxnSp>
      <p:sp>
        <p:nvSpPr>
          <p:cNvPr id="141" name="140 Elipse"/>
          <p:cNvSpPr/>
          <p:nvPr/>
        </p:nvSpPr>
        <p:spPr>
          <a:xfrm>
            <a:off x="5922183" y="2630164"/>
            <a:ext cx="220718" cy="2680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cxnSp>
        <p:nvCxnSpPr>
          <p:cNvPr id="149" name="148 Conector recto"/>
          <p:cNvCxnSpPr/>
          <p:nvPr/>
        </p:nvCxnSpPr>
        <p:spPr>
          <a:xfrm rot="5400000" flipH="1" flipV="1">
            <a:off x="6262777" y="2605178"/>
            <a:ext cx="172528" cy="120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150 Conector recto"/>
          <p:cNvCxnSpPr/>
          <p:nvPr/>
        </p:nvCxnSpPr>
        <p:spPr>
          <a:xfrm rot="16200000" flipH="1">
            <a:off x="6280030" y="2751825"/>
            <a:ext cx="138023" cy="138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152 Conector recto"/>
          <p:cNvCxnSpPr/>
          <p:nvPr/>
        </p:nvCxnSpPr>
        <p:spPr>
          <a:xfrm rot="16200000" flipH="1">
            <a:off x="6428496" y="2296442"/>
            <a:ext cx="302873" cy="55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154 Conector recto"/>
          <p:cNvCxnSpPr/>
          <p:nvPr/>
        </p:nvCxnSpPr>
        <p:spPr>
          <a:xfrm rot="5400000">
            <a:off x="7057282" y="2258636"/>
            <a:ext cx="302536" cy="149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156 Conector recto"/>
          <p:cNvCxnSpPr>
            <a:stCxn id="39" idx="2"/>
          </p:cNvCxnSpPr>
          <p:nvPr/>
        </p:nvCxnSpPr>
        <p:spPr>
          <a:xfrm flipH="1">
            <a:off x="6807892" y="3002507"/>
            <a:ext cx="1" cy="259306"/>
          </a:xfrm>
          <a:prstGeom prst="line">
            <a:avLst/>
          </a:prstGeom>
          <a:ln>
            <a:solidFill>
              <a:srgbClr val="449492"/>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9614693" y="3224966"/>
            <a:ext cx="2444621" cy="923330"/>
          </a:xfrm>
          <a:prstGeom prst="rect">
            <a:avLst/>
          </a:prstGeom>
          <a:noFill/>
        </p:spPr>
        <p:txBody>
          <a:bodyPr wrap="square" rtlCol="0">
            <a:spAutoFit/>
          </a:bodyPr>
          <a:lstStyle/>
          <a:p>
            <a:r>
              <a:rPr lang="es-CL" dirty="0" smtClean="0"/>
              <a:t>Modelo E-R de una distribuidora de productos. </a:t>
            </a:r>
            <a:endParaRPr lang="es-CL" dirty="0"/>
          </a:p>
        </p:txBody>
      </p:sp>
      <p:sp>
        <p:nvSpPr>
          <p:cNvPr id="3" name="Cheurón 2"/>
          <p:cNvSpPr/>
          <p:nvPr/>
        </p:nvSpPr>
        <p:spPr>
          <a:xfrm rot="10800000">
            <a:off x="9112830" y="3473010"/>
            <a:ext cx="513183" cy="51347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99" name="CuadroTexto 9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01" name="Rectángulo 100"/>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9" name="8 Elipse"/>
          <p:cNvSpPr/>
          <p:nvPr/>
        </p:nvSpPr>
        <p:spPr>
          <a:xfrm>
            <a:off x="4690866" y="4163029"/>
            <a:ext cx="979880" cy="461701"/>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solidFill>
                  <a:schemeClr val="bg1"/>
                </a:solidFill>
              </a:rPr>
              <a:t>#Pedido</a:t>
            </a:r>
            <a:endParaRPr lang="es-CL" sz="1200" dirty="0">
              <a:solidFill>
                <a:schemeClr val="bg1"/>
              </a:solidFill>
            </a:endParaRPr>
          </a:p>
        </p:txBody>
      </p:sp>
      <p:sp>
        <p:nvSpPr>
          <p:cNvPr id="103" name="8 Elipse"/>
          <p:cNvSpPr/>
          <p:nvPr/>
        </p:nvSpPr>
        <p:spPr>
          <a:xfrm>
            <a:off x="5636525" y="1909668"/>
            <a:ext cx="979880" cy="461701"/>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solidFill>
                  <a:schemeClr val="bg1"/>
                </a:solidFill>
              </a:rPr>
              <a:t>#Pedido</a:t>
            </a:r>
            <a:endParaRPr lang="es-CL" sz="1200" dirty="0">
              <a:solidFill>
                <a:schemeClr val="bg1"/>
              </a:solidFill>
            </a:endParaRPr>
          </a:p>
        </p:txBody>
      </p:sp>
      <p:sp>
        <p:nvSpPr>
          <p:cNvPr id="110" name="8 Elipse"/>
          <p:cNvSpPr/>
          <p:nvPr/>
        </p:nvSpPr>
        <p:spPr>
          <a:xfrm>
            <a:off x="7173631" y="1869793"/>
            <a:ext cx="979880" cy="461701"/>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dirty="0" smtClean="0">
                <a:solidFill>
                  <a:schemeClr val="bg1"/>
                </a:solidFill>
              </a:rPr>
              <a:t>#Pedido</a:t>
            </a:r>
            <a:endParaRPr lang="es-CL" sz="1200" dirty="0">
              <a:solidFill>
                <a:schemeClr val="bg1"/>
              </a:solidFill>
            </a:endParaRPr>
          </a:p>
        </p:txBody>
      </p:sp>
      <p:sp>
        <p:nvSpPr>
          <p:cNvPr id="114" name="22 Elipse"/>
          <p:cNvSpPr/>
          <p:nvPr/>
        </p:nvSpPr>
        <p:spPr>
          <a:xfrm>
            <a:off x="121448" y="3962062"/>
            <a:ext cx="1191531" cy="466164"/>
          </a:xfrm>
          <a:prstGeom prst="ellipse">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solidFill>
                  <a:schemeClr val="bg1"/>
                </a:solidFill>
              </a:rPr>
              <a:t>#Producto</a:t>
            </a:r>
            <a:endParaRPr lang="es-CL" sz="1200" dirty="0">
              <a:solidFill>
                <a:schemeClr val="bg1"/>
              </a:solidFill>
            </a:endParaRPr>
          </a:p>
        </p:txBody>
      </p:sp>
      <p:sp>
        <p:nvSpPr>
          <p:cNvPr id="116" name="21 CuadroTexto"/>
          <p:cNvSpPr txBox="1"/>
          <p:nvPr/>
        </p:nvSpPr>
        <p:spPr>
          <a:xfrm>
            <a:off x="1661509" y="5221336"/>
            <a:ext cx="1014060" cy="253917"/>
          </a:xfrm>
          <a:prstGeom prst="rect">
            <a:avLst/>
          </a:prstGeom>
          <a:noFill/>
        </p:spPr>
        <p:txBody>
          <a:bodyPr wrap="square" rtlCol="0">
            <a:spAutoFit/>
          </a:bodyPr>
          <a:lstStyle/>
          <a:p>
            <a:pPr algn="ctr"/>
            <a:r>
              <a:rPr lang="es-CL" sz="1050" dirty="0" smtClean="0">
                <a:solidFill>
                  <a:schemeClr val="bg1"/>
                </a:solidFill>
              </a:rPr>
              <a:t>Tipo-Entrega</a:t>
            </a:r>
            <a:endParaRPr lang="es-CL" sz="1050" dirty="0">
              <a:solidFill>
                <a:schemeClr val="bg1"/>
              </a:solidFill>
            </a:endParaRPr>
          </a:p>
        </p:txBody>
      </p:sp>
      <p:cxnSp>
        <p:nvCxnSpPr>
          <p:cNvPr id="61" name="Conector recto 60"/>
          <p:cNvCxnSpPr/>
          <p:nvPr/>
        </p:nvCxnSpPr>
        <p:spPr>
          <a:xfrm>
            <a:off x="6713161" y="3084323"/>
            <a:ext cx="185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Conector recto 120"/>
          <p:cNvCxnSpPr/>
          <p:nvPr/>
        </p:nvCxnSpPr>
        <p:spPr>
          <a:xfrm>
            <a:off x="6713161" y="3156806"/>
            <a:ext cx="185382"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ombo 121"/>
          <p:cNvSpPr/>
          <p:nvPr/>
        </p:nvSpPr>
        <p:spPr>
          <a:xfrm>
            <a:off x="6326724" y="3235064"/>
            <a:ext cx="984255" cy="940312"/>
          </a:xfrm>
          <a:prstGeom prst="diamond">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50" dirty="0" smtClean="0"/>
              <a:t>Tiene</a:t>
            </a:r>
            <a:endParaRPr lang="es-CL" sz="1050" dirty="0"/>
          </a:p>
        </p:txBody>
      </p:sp>
      <p:sp>
        <p:nvSpPr>
          <p:cNvPr id="33" name="32 Rectángulo"/>
          <p:cNvSpPr/>
          <p:nvPr/>
        </p:nvSpPr>
        <p:spPr>
          <a:xfrm>
            <a:off x="950261" y="2535331"/>
            <a:ext cx="810300" cy="45224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t>Cliente</a:t>
            </a:r>
            <a:endParaRPr lang="es-CL" sz="1200" dirty="0"/>
          </a:p>
        </p:txBody>
      </p:sp>
      <p:sp>
        <p:nvSpPr>
          <p:cNvPr id="35" name="34 Rectángulo"/>
          <p:cNvSpPr/>
          <p:nvPr/>
        </p:nvSpPr>
        <p:spPr>
          <a:xfrm>
            <a:off x="990600" y="4541246"/>
            <a:ext cx="818865" cy="4708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t>Producto</a:t>
            </a:r>
            <a:endParaRPr lang="es-CL" sz="1200" dirty="0"/>
          </a:p>
        </p:txBody>
      </p:sp>
      <p:sp>
        <p:nvSpPr>
          <p:cNvPr id="39" name="38 Rectángulo"/>
          <p:cNvSpPr/>
          <p:nvPr/>
        </p:nvSpPr>
        <p:spPr>
          <a:xfrm>
            <a:off x="6409767" y="2465295"/>
            <a:ext cx="796251" cy="53721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a:t>Pedido</a:t>
            </a:r>
            <a:endParaRPr lang="es-CL" sz="1200" dirty="0"/>
          </a:p>
        </p:txBody>
      </p:sp>
      <p:sp>
        <p:nvSpPr>
          <p:cNvPr id="41" name="40 Rectángulo"/>
          <p:cNvSpPr/>
          <p:nvPr/>
        </p:nvSpPr>
        <p:spPr>
          <a:xfrm>
            <a:off x="6409407" y="4502787"/>
            <a:ext cx="828207" cy="52396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t>Línea producto</a:t>
            </a:r>
            <a:endParaRPr lang="es-CL" sz="1200" dirty="0"/>
          </a:p>
        </p:txBody>
      </p:sp>
      <p:sp>
        <p:nvSpPr>
          <p:cNvPr id="43" name="42 Rectángulo"/>
          <p:cNvSpPr/>
          <p:nvPr/>
        </p:nvSpPr>
        <p:spPr>
          <a:xfrm>
            <a:off x="5765913" y="5815151"/>
            <a:ext cx="841921" cy="50376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200"/>
              <a:t>Proveedor</a:t>
            </a:r>
            <a:endParaRPr lang="es-CL" sz="1200" dirty="0"/>
          </a:p>
        </p:txBody>
      </p:sp>
      <p:cxnSp>
        <p:nvCxnSpPr>
          <p:cNvPr id="76" name="Conector recto 75"/>
          <p:cNvCxnSpPr>
            <a:stCxn id="107" idx="2"/>
            <a:endCxn id="35" idx="3"/>
          </p:cNvCxnSpPr>
          <p:nvPr/>
        </p:nvCxnSpPr>
        <p:spPr>
          <a:xfrm flipH="1" flipV="1">
            <a:off x="1809465" y="4776670"/>
            <a:ext cx="3944408" cy="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ector recto 83"/>
          <p:cNvCxnSpPr>
            <a:stCxn id="35" idx="2"/>
          </p:cNvCxnSpPr>
          <p:nvPr/>
        </p:nvCxnSpPr>
        <p:spPr>
          <a:xfrm flipH="1">
            <a:off x="1400032" y="5012094"/>
            <a:ext cx="1" cy="815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Conector recto 129"/>
          <p:cNvCxnSpPr/>
          <p:nvPr/>
        </p:nvCxnSpPr>
        <p:spPr>
          <a:xfrm>
            <a:off x="1312979" y="5137129"/>
            <a:ext cx="185382"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46 Rectángulo"/>
          <p:cNvSpPr/>
          <p:nvPr/>
        </p:nvSpPr>
        <p:spPr>
          <a:xfrm rot="18913716">
            <a:off x="3542311" y="4478693"/>
            <a:ext cx="580057" cy="595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200" dirty="0"/>
          </a:p>
        </p:txBody>
      </p:sp>
      <p:sp>
        <p:nvSpPr>
          <p:cNvPr id="48" name="47 CuadroTexto"/>
          <p:cNvSpPr txBox="1"/>
          <p:nvPr/>
        </p:nvSpPr>
        <p:spPr>
          <a:xfrm>
            <a:off x="3351416" y="4603044"/>
            <a:ext cx="981594" cy="277000"/>
          </a:xfrm>
          <a:prstGeom prst="rect">
            <a:avLst/>
          </a:prstGeom>
          <a:noFill/>
        </p:spPr>
        <p:txBody>
          <a:bodyPr wrap="square" rtlCol="0">
            <a:spAutoFit/>
          </a:bodyPr>
          <a:lstStyle/>
          <a:p>
            <a:pPr algn="ctr"/>
            <a:r>
              <a:rPr lang="es-CL" sz="1200" dirty="0" smtClean="0">
                <a:solidFill>
                  <a:schemeClr val="bg1"/>
                </a:solidFill>
              </a:rPr>
              <a:t>Es-asignado</a:t>
            </a:r>
            <a:endParaRPr lang="es-CL" sz="1200" dirty="0">
              <a:solidFill>
                <a:schemeClr val="bg1"/>
              </a:solidFill>
            </a:endParaRPr>
          </a:p>
        </p:txBody>
      </p:sp>
    </p:spTree>
    <p:extLst>
      <p:ext uri="{BB962C8B-B14F-4D97-AF65-F5344CB8AC3E}">
        <p14:creationId xmlns:p14="http://schemas.microsoft.com/office/powerpoint/2010/main" val="405127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a:srcRect l="12665" t="12109" r="13104" b="26953"/>
          <a:stretch>
            <a:fillRect/>
          </a:stretch>
        </p:blipFill>
        <p:spPr bwMode="auto">
          <a:xfrm>
            <a:off x="1085850" y="1657350"/>
            <a:ext cx="10566400" cy="4876800"/>
          </a:xfrm>
          <a:prstGeom prst="rect">
            <a:avLst/>
          </a:prstGeom>
          <a:noFill/>
          <a:ln w="9525">
            <a:noFill/>
            <a:miter lim="800000"/>
            <a:headEnd/>
            <a:tailEnd/>
          </a:ln>
          <a:effectLst/>
        </p:spPr>
      </p:pic>
      <p:pic>
        <p:nvPicPr>
          <p:cNvPr id="4" name="Imagen 3"/>
          <p:cNvPicPr>
            <a:picLocks noChangeAspect="1"/>
          </p:cNvPicPr>
          <p:nvPr/>
        </p:nvPicPr>
        <p:blipFill>
          <a:blip r:embed="rId4"/>
          <a:stretch>
            <a:fillRect/>
          </a:stretch>
        </p:blipFill>
        <p:spPr>
          <a:xfrm>
            <a:off x="0" y="-6466"/>
            <a:ext cx="12192000" cy="892098"/>
          </a:xfrm>
          <a:prstGeom prst="rect">
            <a:avLst/>
          </a:prstGeom>
        </p:spPr>
      </p:pic>
      <p:sp>
        <p:nvSpPr>
          <p:cNvPr id="5" name="4 CuadroTexto"/>
          <p:cNvSpPr txBox="1"/>
          <p:nvPr/>
        </p:nvSpPr>
        <p:spPr>
          <a:xfrm>
            <a:off x="4724399" y="1839684"/>
            <a:ext cx="1012372" cy="307777"/>
          </a:xfrm>
          <a:prstGeom prst="rect">
            <a:avLst/>
          </a:prstGeom>
          <a:noFill/>
        </p:spPr>
        <p:txBody>
          <a:bodyPr wrap="square" rtlCol="0">
            <a:spAutoFit/>
          </a:bodyPr>
          <a:lstStyle/>
          <a:p>
            <a:r>
              <a:rPr lang="es-CL" sz="1400" dirty="0" smtClean="0">
                <a:solidFill>
                  <a:schemeClr val="bg1"/>
                </a:solidFill>
              </a:rPr>
              <a:t>Pedido</a:t>
            </a:r>
            <a:endParaRPr lang="es-CL" sz="1400" dirty="0">
              <a:solidFill>
                <a:schemeClr val="bg1"/>
              </a:solidFill>
            </a:endParaRPr>
          </a:p>
        </p:txBody>
      </p:sp>
      <p:sp>
        <p:nvSpPr>
          <p:cNvPr id="6" name="5 CuadroTexto"/>
          <p:cNvSpPr txBox="1"/>
          <p:nvPr/>
        </p:nvSpPr>
        <p:spPr>
          <a:xfrm>
            <a:off x="5606143" y="1807029"/>
            <a:ext cx="674914" cy="307777"/>
          </a:xfrm>
          <a:prstGeom prst="rect">
            <a:avLst/>
          </a:prstGeom>
          <a:noFill/>
        </p:spPr>
        <p:txBody>
          <a:bodyPr wrap="square" rtlCol="0">
            <a:spAutoFit/>
          </a:bodyPr>
          <a:lstStyle/>
          <a:p>
            <a:r>
              <a:rPr lang="es-CL" sz="1400" dirty="0" smtClean="0">
                <a:solidFill>
                  <a:schemeClr val="bg1"/>
                </a:solidFill>
              </a:rPr>
              <a:t>Fecha</a:t>
            </a:r>
            <a:endParaRPr lang="es-CL" sz="1600" dirty="0">
              <a:solidFill>
                <a:schemeClr val="bg1"/>
              </a:solidFill>
            </a:endParaRPr>
          </a:p>
        </p:txBody>
      </p:sp>
      <p:sp>
        <p:nvSpPr>
          <p:cNvPr id="7" name="6 CuadroTexto"/>
          <p:cNvSpPr txBox="1"/>
          <p:nvPr/>
        </p:nvSpPr>
        <p:spPr>
          <a:xfrm>
            <a:off x="5061857" y="2569029"/>
            <a:ext cx="832279" cy="338554"/>
          </a:xfrm>
          <a:prstGeom prst="rect">
            <a:avLst/>
          </a:prstGeom>
          <a:noFill/>
        </p:spPr>
        <p:txBody>
          <a:bodyPr wrap="none" rtlCol="0">
            <a:spAutoFit/>
          </a:bodyPr>
          <a:lstStyle/>
          <a:p>
            <a:r>
              <a:rPr lang="es-CL" sz="1600" dirty="0" smtClean="0">
                <a:solidFill>
                  <a:schemeClr val="bg1"/>
                </a:solidFill>
              </a:rPr>
              <a:t>PEDIDO</a:t>
            </a:r>
            <a:endParaRPr lang="es-CL" sz="1600" dirty="0">
              <a:solidFill>
                <a:schemeClr val="bg1"/>
              </a:solidFill>
            </a:endParaRPr>
          </a:p>
        </p:txBody>
      </p:sp>
      <p:sp>
        <p:nvSpPr>
          <p:cNvPr id="8" name="7 CuadroTexto"/>
          <p:cNvSpPr txBox="1"/>
          <p:nvPr/>
        </p:nvSpPr>
        <p:spPr>
          <a:xfrm>
            <a:off x="1158240" y="3855720"/>
            <a:ext cx="809837" cy="338554"/>
          </a:xfrm>
          <a:prstGeom prst="rect">
            <a:avLst/>
          </a:prstGeom>
          <a:noFill/>
        </p:spPr>
        <p:txBody>
          <a:bodyPr wrap="none" rtlCol="0">
            <a:spAutoFit/>
          </a:bodyPr>
          <a:lstStyle/>
          <a:p>
            <a:r>
              <a:rPr lang="es-CL" sz="1600" dirty="0" smtClean="0"/>
              <a:t>#</a:t>
            </a:r>
            <a:r>
              <a:rPr lang="es-CL" sz="1100" dirty="0">
                <a:solidFill>
                  <a:schemeClr val="bg1"/>
                </a:solidFill>
              </a:rPr>
              <a:t>P</a:t>
            </a:r>
            <a:r>
              <a:rPr lang="es-CL" sz="1100" dirty="0" smtClean="0">
                <a:solidFill>
                  <a:schemeClr val="bg1"/>
                </a:solidFill>
              </a:rPr>
              <a:t>roducto</a:t>
            </a:r>
            <a:endParaRPr lang="es-CL" sz="1600" dirty="0">
              <a:solidFill>
                <a:schemeClr val="bg1"/>
              </a:solidFill>
            </a:endParaRPr>
          </a:p>
        </p:txBody>
      </p:sp>
      <p:sp>
        <p:nvSpPr>
          <p:cNvPr id="9" name="8 CuadroTexto"/>
          <p:cNvSpPr txBox="1"/>
          <p:nvPr/>
        </p:nvSpPr>
        <p:spPr>
          <a:xfrm>
            <a:off x="2145030" y="3870960"/>
            <a:ext cx="928459" cy="307777"/>
          </a:xfrm>
          <a:prstGeom prst="rect">
            <a:avLst/>
          </a:prstGeom>
          <a:noFill/>
        </p:spPr>
        <p:txBody>
          <a:bodyPr wrap="none" rtlCol="0">
            <a:spAutoFit/>
          </a:bodyPr>
          <a:lstStyle/>
          <a:p>
            <a:r>
              <a:rPr lang="es-CL" sz="1200" dirty="0">
                <a:solidFill>
                  <a:schemeClr val="bg1"/>
                </a:solidFill>
              </a:rPr>
              <a:t>D</a:t>
            </a:r>
            <a:r>
              <a:rPr lang="es-CL" sz="1200" dirty="0" smtClean="0">
                <a:solidFill>
                  <a:schemeClr val="bg1"/>
                </a:solidFill>
              </a:rPr>
              <a:t>escripció</a:t>
            </a:r>
            <a:r>
              <a:rPr lang="es-CL" sz="1400" dirty="0" smtClean="0">
                <a:solidFill>
                  <a:schemeClr val="bg1"/>
                </a:solidFill>
              </a:rPr>
              <a:t>n</a:t>
            </a:r>
            <a:endParaRPr lang="es-CL" sz="1400" dirty="0">
              <a:solidFill>
                <a:schemeClr val="bg1"/>
              </a:solidFill>
            </a:endParaRPr>
          </a:p>
        </p:txBody>
      </p:sp>
      <p:sp>
        <p:nvSpPr>
          <p:cNvPr id="10" name="9 CuadroTexto"/>
          <p:cNvSpPr txBox="1"/>
          <p:nvPr/>
        </p:nvSpPr>
        <p:spPr>
          <a:xfrm>
            <a:off x="1581150" y="4591595"/>
            <a:ext cx="1017138" cy="307777"/>
          </a:xfrm>
          <a:prstGeom prst="rect">
            <a:avLst/>
          </a:prstGeom>
          <a:noFill/>
        </p:spPr>
        <p:txBody>
          <a:bodyPr wrap="none" rtlCol="0">
            <a:spAutoFit/>
          </a:bodyPr>
          <a:lstStyle/>
          <a:p>
            <a:r>
              <a:rPr lang="es-CL" sz="1400" dirty="0" smtClean="0">
                <a:solidFill>
                  <a:schemeClr val="bg1"/>
                </a:solidFill>
              </a:rPr>
              <a:t>PRODUCTO</a:t>
            </a:r>
            <a:endParaRPr lang="es-CL" sz="1400" dirty="0">
              <a:solidFill>
                <a:schemeClr val="bg1"/>
              </a:solidFill>
            </a:endParaRPr>
          </a:p>
        </p:txBody>
      </p:sp>
      <p:sp>
        <p:nvSpPr>
          <p:cNvPr id="11" name="10 CuadroTexto"/>
          <p:cNvSpPr txBox="1"/>
          <p:nvPr/>
        </p:nvSpPr>
        <p:spPr>
          <a:xfrm>
            <a:off x="3279321" y="4596492"/>
            <a:ext cx="859531" cy="261610"/>
          </a:xfrm>
          <a:prstGeom prst="rect">
            <a:avLst/>
          </a:prstGeom>
          <a:noFill/>
        </p:spPr>
        <p:txBody>
          <a:bodyPr wrap="none" rtlCol="0">
            <a:spAutoFit/>
          </a:bodyPr>
          <a:lstStyle/>
          <a:p>
            <a:r>
              <a:rPr lang="es-CL" sz="1100" dirty="0" smtClean="0">
                <a:solidFill>
                  <a:schemeClr val="bg1"/>
                </a:solidFill>
              </a:rPr>
              <a:t>Es-asignado</a:t>
            </a:r>
            <a:endParaRPr lang="es-CL" sz="1100" dirty="0">
              <a:solidFill>
                <a:schemeClr val="bg1"/>
              </a:solidFill>
            </a:endParaRPr>
          </a:p>
        </p:txBody>
      </p:sp>
      <p:sp>
        <p:nvSpPr>
          <p:cNvPr id="12" name="11 CuadroTexto"/>
          <p:cNvSpPr txBox="1"/>
          <p:nvPr/>
        </p:nvSpPr>
        <p:spPr>
          <a:xfrm>
            <a:off x="3970564" y="4256315"/>
            <a:ext cx="783772" cy="307777"/>
          </a:xfrm>
          <a:prstGeom prst="rect">
            <a:avLst/>
          </a:prstGeom>
          <a:noFill/>
        </p:spPr>
        <p:txBody>
          <a:bodyPr wrap="square" rtlCol="0">
            <a:spAutoFit/>
          </a:bodyPr>
          <a:lstStyle/>
          <a:p>
            <a:r>
              <a:rPr lang="es-CL" sz="1400" dirty="0" smtClean="0"/>
              <a:t>#</a:t>
            </a:r>
            <a:r>
              <a:rPr lang="es-CL" sz="1400" dirty="0">
                <a:solidFill>
                  <a:schemeClr val="bg1"/>
                </a:solidFill>
              </a:rPr>
              <a:t>P</a:t>
            </a:r>
            <a:r>
              <a:rPr lang="es-CL" sz="1400" dirty="0" smtClean="0">
                <a:solidFill>
                  <a:schemeClr val="bg1"/>
                </a:solidFill>
              </a:rPr>
              <a:t>edido</a:t>
            </a:r>
            <a:endParaRPr lang="es-CL" sz="1400" dirty="0">
              <a:solidFill>
                <a:schemeClr val="bg1"/>
              </a:solidFill>
            </a:endParaRPr>
          </a:p>
        </p:txBody>
      </p:sp>
      <p:sp>
        <p:nvSpPr>
          <p:cNvPr id="13" name="12 CuadroTexto"/>
          <p:cNvSpPr txBox="1"/>
          <p:nvPr/>
        </p:nvSpPr>
        <p:spPr>
          <a:xfrm>
            <a:off x="4376058" y="3864428"/>
            <a:ext cx="831510" cy="276999"/>
          </a:xfrm>
          <a:prstGeom prst="rect">
            <a:avLst/>
          </a:prstGeom>
          <a:noFill/>
        </p:spPr>
        <p:txBody>
          <a:bodyPr wrap="none" rtlCol="0">
            <a:spAutoFit/>
          </a:bodyPr>
          <a:lstStyle/>
          <a:p>
            <a:r>
              <a:rPr lang="es-CL" sz="1200" dirty="0" smtClean="0">
                <a:solidFill>
                  <a:schemeClr val="bg1"/>
                </a:solidFill>
              </a:rPr>
              <a:t>#Producto</a:t>
            </a:r>
            <a:endParaRPr lang="es-CL" sz="1200" dirty="0">
              <a:solidFill>
                <a:schemeClr val="bg1"/>
              </a:solidFill>
            </a:endParaRPr>
          </a:p>
        </p:txBody>
      </p:sp>
      <p:sp>
        <p:nvSpPr>
          <p:cNvPr id="14" name="13 CuadroTexto"/>
          <p:cNvSpPr txBox="1"/>
          <p:nvPr/>
        </p:nvSpPr>
        <p:spPr>
          <a:xfrm>
            <a:off x="5230586" y="3603171"/>
            <a:ext cx="529312" cy="276999"/>
          </a:xfrm>
          <a:prstGeom prst="rect">
            <a:avLst/>
          </a:prstGeom>
          <a:noFill/>
        </p:spPr>
        <p:txBody>
          <a:bodyPr wrap="none" rtlCol="0">
            <a:spAutoFit/>
          </a:bodyPr>
          <a:lstStyle/>
          <a:p>
            <a:r>
              <a:rPr lang="es-CL" sz="1200" dirty="0" smtClean="0">
                <a:solidFill>
                  <a:schemeClr val="bg1"/>
                </a:solidFill>
              </a:rPr>
              <a:t>Tiene</a:t>
            </a:r>
            <a:endParaRPr lang="es-CL" sz="1200" dirty="0">
              <a:solidFill>
                <a:schemeClr val="bg1"/>
              </a:solidFill>
            </a:endParaRPr>
          </a:p>
        </p:txBody>
      </p:sp>
      <p:sp>
        <p:nvSpPr>
          <p:cNvPr id="15" name="14 CuadroTexto"/>
          <p:cNvSpPr txBox="1"/>
          <p:nvPr/>
        </p:nvSpPr>
        <p:spPr>
          <a:xfrm>
            <a:off x="5799365" y="3831772"/>
            <a:ext cx="838628" cy="307777"/>
          </a:xfrm>
          <a:prstGeom prst="rect">
            <a:avLst/>
          </a:prstGeom>
          <a:noFill/>
        </p:spPr>
        <p:txBody>
          <a:bodyPr wrap="none" rtlCol="0">
            <a:spAutoFit/>
          </a:bodyPr>
          <a:lstStyle/>
          <a:p>
            <a:r>
              <a:rPr lang="es-CL" sz="1400" dirty="0" smtClean="0">
                <a:solidFill>
                  <a:schemeClr val="bg1"/>
                </a:solidFill>
              </a:rPr>
              <a:t>Cantidad</a:t>
            </a:r>
            <a:endParaRPr lang="es-CL" sz="1400" dirty="0">
              <a:solidFill>
                <a:schemeClr val="bg1"/>
              </a:solidFill>
            </a:endParaRPr>
          </a:p>
        </p:txBody>
      </p:sp>
      <p:sp>
        <p:nvSpPr>
          <p:cNvPr id="16" name="15 CuadroTexto"/>
          <p:cNvSpPr txBox="1"/>
          <p:nvPr/>
        </p:nvSpPr>
        <p:spPr>
          <a:xfrm>
            <a:off x="5064578" y="4533901"/>
            <a:ext cx="899349" cy="461665"/>
          </a:xfrm>
          <a:prstGeom prst="rect">
            <a:avLst/>
          </a:prstGeom>
          <a:noFill/>
        </p:spPr>
        <p:txBody>
          <a:bodyPr wrap="none" rtlCol="0">
            <a:spAutoFit/>
          </a:bodyPr>
          <a:lstStyle/>
          <a:p>
            <a:pPr algn="ctr"/>
            <a:r>
              <a:rPr lang="es-CL" sz="1200" dirty="0" smtClean="0">
                <a:solidFill>
                  <a:schemeClr val="bg1"/>
                </a:solidFill>
              </a:rPr>
              <a:t>LÍNEA</a:t>
            </a:r>
          </a:p>
          <a:p>
            <a:pPr algn="ctr"/>
            <a:r>
              <a:rPr lang="es-CL" sz="1200" dirty="0" smtClean="0">
                <a:solidFill>
                  <a:schemeClr val="bg1"/>
                </a:solidFill>
              </a:rPr>
              <a:t>PRODUCTO</a:t>
            </a:r>
            <a:endParaRPr lang="es-CL" sz="1200" dirty="0">
              <a:solidFill>
                <a:schemeClr val="bg1"/>
              </a:solidFill>
            </a:endParaRPr>
          </a:p>
        </p:txBody>
      </p:sp>
      <p:sp>
        <p:nvSpPr>
          <p:cNvPr id="17" name="16 CuadroTexto"/>
          <p:cNvSpPr txBox="1"/>
          <p:nvPr/>
        </p:nvSpPr>
        <p:spPr>
          <a:xfrm>
            <a:off x="9353549" y="3766457"/>
            <a:ext cx="692947" cy="276999"/>
          </a:xfrm>
          <a:prstGeom prst="rect">
            <a:avLst/>
          </a:prstGeom>
          <a:noFill/>
        </p:spPr>
        <p:txBody>
          <a:bodyPr wrap="none" rtlCol="0">
            <a:spAutoFit/>
          </a:bodyPr>
          <a:lstStyle/>
          <a:p>
            <a:r>
              <a:rPr lang="es-CL" sz="1200" dirty="0" smtClean="0"/>
              <a:t>#</a:t>
            </a:r>
            <a:r>
              <a:rPr lang="es-CL" sz="1200" dirty="0" smtClean="0">
                <a:solidFill>
                  <a:schemeClr val="bg1"/>
                </a:solidFill>
              </a:rPr>
              <a:t>Pedido</a:t>
            </a:r>
            <a:endParaRPr lang="es-CL" sz="1200" dirty="0">
              <a:solidFill>
                <a:schemeClr val="bg1"/>
              </a:solidFill>
            </a:endParaRPr>
          </a:p>
        </p:txBody>
      </p:sp>
      <p:sp>
        <p:nvSpPr>
          <p:cNvPr id="18" name="17 CuadroTexto"/>
          <p:cNvSpPr txBox="1"/>
          <p:nvPr/>
        </p:nvSpPr>
        <p:spPr>
          <a:xfrm>
            <a:off x="10341428" y="3744687"/>
            <a:ext cx="610039" cy="307777"/>
          </a:xfrm>
          <a:prstGeom prst="rect">
            <a:avLst/>
          </a:prstGeom>
          <a:noFill/>
        </p:spPr>
        <p:txBody>
          <a:bodyPr wrap="none" rtlCol="0">
            <a:spAutoFit/>
          </a:bodyPr>
          <a:lstStyle/>
          <a:p>
            <a:r>
              <a:rPr lang="es-CL" sz="1400" dirty="0" smtClean="0">
                <a:solidFill>
                  <a:schemeClr val="bg1"/>
                </a:solidFill>
              </a:rPr>
              <a:t>Fecha</a:t>
            </a:r>
            <a:endParaRPr lang="es-CL" sz="1400" dirty="0">
              <a:solidFill>
                <a:schemeClr val="bg1"/>
              </a:solidFill>
            </a:endParaRPr>
          </a:p>
        </p:txBody>
      </p:sp>
      <p:sp>
        <p:nvSpPr>
          <p:cNvPr id="19" name="18 CuadroTexto"/>
          <p:cNvSpPr txBox="1"/>
          <p:nvPr/>
        </p:nvSpPr>
        <p:spPr>
          <a:xfrm>
            <a:off x="9688286" y="4408714"/>
            <a:ext cx="832279" cy="338554"/>
          </a:xfrm>
          <a:prstGeom prst="rect">
            <a:avLst/>
          </a:prstGeom>
          <a:noFill/>
        </p:spPr>
        <p:txBody>
          <a:bodyPr wrap="none" rtlCol="0">
            <a:spAutoFit/>
          </a:bodyPr>
          <a:lstStyle/>
          <a:p>
            <a:r>
              <a:rPr lang="es-CL" sz="1600" dirty="0" smtClean="0">
                <a:solidFill>
                  <a:schemeClr val="bg1"/>
                </a:solidFill>
              </a:rPr>
              <a:t>PEDIDO</a:t>
            </a:r>
            <a:endParaRPr lang="es-CL" sz="1600" dirty="0">
              <a:solidFill>
                <a:schemeClr val="bg1"/>
              </a:solidFill>
            </a:endParaRPr>
          </a:p>
        </p:txBody>
      </p:sp>
      <p:sp>
        <p:nvSpPr>
          <p:cNvPr id="20" name="19 CuadroTexto"/>
          <p:cNvSpPr txBox="1"/>
          <p:nvPr/>
        </p:nvSpPr>
        <p:spPr>
          <a:xfrm>
            <a:off x="6109607" y="5309507"/>
            <a:ext cx="777777" cy="261610"/>
          </a:xfrm>
          <a:prstGeom prst="rect">
            <a:avLst/>
          </a:prstGeom>
          <a:noFill/>
        </p:spPr>
        <p:txBody>
          <a:bodyPr wrap="none" rtlCol="0">
            <a:spAutoFit/>
          </a:bodyPr>
          <a:lstStyle/>
          <a:p>
            <a:r>
              <a:rPr lang="es-CL" sz="1100" dirty="0" smtClean="0"/>
              <a:t>#</a:t>
            </a:r>
            <a:r>
              <a:rPr lang="es-CL" sz="1100" dirty="0" smtClean="0">
                <a:solidFill>
                  <a:schemeClr val="bg1"/>
                </a:solidFill>
              </a:rPr>
              <a:t>Producto</a:t>
            </a:r>
            <a:endParaRPr lang="es-CL" sz="1100" dirty="0">
              <a:solidFill>
                <a:schemeClr val="bg1"/>
              </a:solidFill>
            </a:endParaRPr>
          </a:p>
        </p:txBody>
      </p:sp>
      <p:sp>
        <p:nvSpPr>
          <p:cNvPr id="21" name="20 CuadroTexto"/>
          <p:cNvSpPr txBox="1"/>
          <p:nvPr/>
        </p:nvSpPr>
        <p:spPr>
          <a:xfrm>
            <a:off x="7015843" y="5301343"/>
            <a:ext cx="849913" cy="261610"/>
          </a:xfrm>
          <a:prstGeom prst="rect">
            <a:avLst/>
          </a:prstGeom>
          <a:noFill/>
        </p:spPr>
        <p:txBody>
          <a:bodyPr wrap="none" rtlCol="0">
            <a:spAutoFit/>
          </a:bodyPr>
          <a:lstStyle/>
          <a:p>
            <a:r>
              <a:rPr lang="es-CL" sz="1100" dirty="0" smtClean="0">
                <a:solidFill>
                  <a:schemeClr val="bg1"/>
                </a:solidFill>
              </a:rPr>
              <a:t>Descripción</a:t>
            </a:r>
            <a:endParaRPr lang="es-CL" sz="1100" dirty="0">
              <a:solidFill>
                <a:schemeClr val="bg1"/>
              </a:solidFill>
            </a:endParaRPr>
          </a:p>
        </p:txBody>
      </p:sp>
      <p:sp>
        <p:nvSpPr>
          <p:cNvPr id="22" name="21 CuadroTexto"/>
          <p:cNvSpPr txBox="1"/>
          <p:nvPr/>
        </p:nvSpPr>
        <p:spPr>
          <a:xfrm>
            <a:off x="6504215" y="5976258"/>
            <a:ext cx="840295" cy="261610"/>
          </a:xfrm>
          <a:prstGeom prst="rect">
            <a:avLst/>
          </a:prstGeom>
          <a:noFill/>
        </p:spPr>
        <p:txBody>
          <a:bodyPr wrap="none" rtlCol="0">
            <a:spAutoFit/>
          </a:bodyPr>
          <a:lstStyle/>
          <a:p>
            <a:r>
              <a:rPr lang="es-CL" sz="1100" dirty="0" smtClean="0">
                <a:solidFill>
                  <a:schemeClr val="bg1"/>
                </a:solidFill>
              </a:rPr>
              <a:t>PRODUCTO</a:t>
            </a:r>
            <a:endParaRPr lang="es-CL" sz="1100" dirty="0">
              <a:solidFill>
                <a:schemeClr val="bg1"/>
              </a:solidFill>
            </a:endParaRPr>
          </a:p>
        </p:txBody>
      </p:sp>
      <p:sp>
        <p:nvSpPr>
          <p:cNvPr id="23" name="22 CuadroTexto"/>
          <p:cNvSpPr txBox="1"/>
          <p:nvPr/>
        </p:nvSpPr>
        <p:spPr>
          <a:xfrm>
            <a:off x="9862457" y="5965371"/>
            <a:ext cx="529312" cy="276999"/>
          </a:xfrm>
          <a:prstGeom prst="rect">
            <a:avLst/>
          </a:prstGeom>
          <a:noFill/>
        </p:spPr>
        <p:txBody>
          <a:bodyPr wrap="none" rtlCol="0">
            <a:spAutoFit/>
          </a:bodyPr>
          <a:lstStyle/>
          <a:p>
            <a:r>
              <a:rPr lang="es-CL" sz="1200" dirty="0">
                <a:solidFill>
                  <a:schemeClr val="bg1"/>
                </a:solidFill>
              </a:rPr>
              <a:t>T</a:t>
            </a:r>
            <a:r>
              <a:rPr lang="es-CL" sz="1200" dirty="0" smtClean="0">
                <a:solidFill>
                  <a:schemeClr val="bg1"/>
                </a:solidFill>
              </a:rPr>
              <a:t>iene</a:t>
            </a:r>
            <a:endParaRPr lang="es-CL" sz="1200" dirty="0">
              <a:solidFill>
                <a:schemeClr val="bg1"/>
              </a:solidFill>
            </a:endParaRPr>
          </a:p>
        </p:txBody>
      </p:sp>
      <p:sp>
        <p:nvSpPr>
          <p:cNvPr id="24" name="23 CuadroTexto"/>
          <p:cNvSpPr txBox="1"/>
          <p:nvPr/>
        </p:nvSpPr>
        <p:spPr>
          <a:xfrm>
            <a:off x="10744200" y="5562599"/>
            <a:ext cx="739498" cy="276999"/>
          </a:xfrm>
          <a:prstGeom prst="rect">
            <a:avLst/>
          </a:prstGeom>
          <a:noFill/>
        </p:spPr>
        <p:txBody>
          <a:bodyPr wrap="none" rtlCol="0">
            <a:spAutoFit/>
          </a:bodyPr>
          <a:lstStyle/>
          <a:p>
            <a:r>
              <a:rPr lang="es-CL" sz="1200" dirty="0" smtClean="0">
                <a:solidFill>
                  <a:schemeClr val="bg1"/>
                </a:solidFill>
              </a:rPr>
              <a:t>Cantidad</a:t>
            </a:r>
            <a:endParaRPr lang="es-CL" sz="1200" dirty="0">
              <a:solidFill>
                <a:schemeClr val="bg1"/>
              </a:solidFill>
            </a:endParaRPr>
          </a:p>
        </p:txBody>
      </p:sp>
      <p:sp>
        <p:nvSpPr>
          <p:cNvPr id="26" name="CuadroTexto 25"/>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27" name="Rectángulo 26"/>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44856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579" y="1683782"/>
            <a:ext cx="10515600" cy="311706"/>
          </a:xfrm>
        </p:spPr>
        <p:txBody>
          <a:bodyPr>
            <a:normAutofit fontScale="90000"/>
          </a:bodyPr>
          <a:lstStyle/>
          <a:p>
            <a:pPr lvl="1"/>
            <a:r>
              <a:rPr lang="es-419" dirty="0" smtClean="0"/>
              <a:t>La semántica de generalización: ISA</a:t>
            </a:r>
            <a:endParaRPr lang="es-ES" dirty="0" smtClean="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7 Rectángulo"/>
          <p:cNvSpPr/>
          <p:nvPr/>
        </p:nvSpPr>
        <p:spPr>
          <a:xfrm>
            <a:off x="2000250" y="2114550"/>
            <a:ext cx="8401050" cy="6477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9" name="8 Rectángulo"/>
          <p:cNvSpPr/>
          <p:nvPr/>
        </p:nvSpPr>
        <p:spPr>
          <a:xfrm>
            <a:off x="1981200" y="3067050"/>
            <a:ext cx="8401050" cy="6477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10" name="9 Rectángulo"/>
          <p:cNvSpPr/>
          <p:nvPr/>
        </p:nvSpPr>
        <p:spPr>
          <a:xfrm>
            <a:off x="1981200" y="4000500"/>
            <a:ext cx="8401050" cy="6477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11" name="10 CuadroTexto"/>
          <p:cNvSpPr txBox="1"/>
          <p:nvPr/>
        </p:nvSpPr>
        <p:spPr>
          <a:xfrm>
            <a:off x="2038350" y="2171700"/>
            <a:ext cx="514350" cy="369332"/>
          </a:xfrm>
          <a:prstGeom prst="rect">
            <a:avLst/>
          </a:prstGeom>
          <a:noFill/>
        </p:spPr>
        <p:txBody>
          <a:bodyPr wrap="square" rtlCol="0">
            <a:spAutoFit/>
          </a:bodyPr>
          <a:lstStyle/>
          <a:p>
            <a:r>
              <a:rPr lang="es-CL" dirty="0" smtClean="0">
                <a:solidFill>
                  <a:schemeClr val="bg1"/>
                </a:solidFill>
              </a:rPr>
              <a:t>1</a:t>
            </a:r>
            <a:endParaRPr lang="es-CL" dirty="0">
              <a:solidFill>
                <a:schemeClr val="bg1"/>
              </a:solidFill>
            </a:endParaRPr>
          </a:p>
        </p:txBody>
      </p:sp>
      <p:sp>
        <p:nvSpPr>
          <p:cNvPr id="12" name="11 CuadroTexto"/>
          <p:cNvSpPr txBox="1"/>
          <p:nvPr/>
        </p:nvSpPr>
        <p:spPr>
          <a:xfrm>
            <a:off x="2038350" y="3181350"/>
            <a:ext cx="323850" cy="369332"/>
          </a:xfrm>
          <a:prstGeom prst="rect">
            <a:avLst/>
          </a:prstGeom>
          <a:noFill/>
        </p:spPr>
        <p:txBody>
          <a:bodyPr wrap="square" rtlCol="0">
            <a:spAutoFit/>
          </a:bodyPr>
          <a:lstStyle/>
          <a:p>
            <a:r>
              <a:rPr lang="es-CL" dirty="0" smtClean="0">
                <a:solidFill>
                  <a:schemeClr val="bg1"/>
                </a:solidFill>
              </a:rPr>
              <a:t>2</a:t>
            </a:r>
            <a:endParaRPr lang="es-CL" dirty="0">
              <a:solidFill>
                <a:schemeClr val="bg1"/>
              </a:solidFill>
            </a:endParaRPr>
          </a:p>
        </p:txBody>
      </p:sp>
      <p:sp>
        <p:nvSpPr>
          <p:cNvPr id="13" name="12 CuadroTexto"/>
          <p:cNvSpPr txBox="1"/>
          <p:nvPr/>
        </p:nvSpPr>
        <p:spPr>
          <a:xfrm>
            <a:off x="2038350" y="4076700"/>
            <a:ext cx="342900" cy="369332"/>
          </a:xfrm>
          <a:prstGeom prst="rect">
            <a:avLst/>
          </a:prstGeom>
          <a:noFill/>
        </p:spPr>
        <p:txBody>
          <a:bodyPr wrap="square" rtlCol="0">
            <a:spAutoFit/>
          </a:bodyPr>
          <a:lstStyle/>
          <a:p>
            <a:r>
              <a:rPr lang="es-CL" dirty="0" smtClean="0">
                <a:solidFill>
                  <a:schemeClr val="bg1"/>
                </a:solidFill>
              </a:rPr>
              <a:t>3</a:t>
            </a:r>
            <a:endParaRPr lang="es-CL" dirty="0">
              <a:solidFill>
                <a:schemeClr val="bg1"/>
              </a:solidFill>
            </a:endParaRPr>
          </a:p>
        </p:txBody>
      </p:sp>
      <p:sp>
        <p:nvSpPr>
          <p:cNvPr id="14" name="13 CuadroTexto"/>
          <p:cNvSpPr txBox="1"/>
          <p:nvPr/>
        </p:nvSpPr>
        <p:spPr>
          <a:xfrm>
            <a:off x="2476500" y="2171700"/>
            <a:ext cx="7658100" cy="369332"/>
          </a:xfrm>
          <a:prstGeom prst="rect">
            <a:avLst/>
          </a:prstGeom>
          <a:noFill/>
        </p:spPr>
        <p:txBody>
          <a:bodyPr wrap="square" rtlCol="0">
            <a:spAutoFit/>
          </a:bodyPr>
          <a:lstStyle/>
          <a:p>
            <a:r>
              <a:rPr lang="es-CL" dirty="0" smtClean="0">
                <a:solidFill>
                  <a:schemeClr val="bg1"/>
                </a:solidFill>
              </a:rPr>
              <a:t>Cuando atributos diferentes son usados para describir cada subclase de entidad.</a:t>
            </a:r>
            <a:endParaRPr lang="es-CL" dirty="0">
              <a:solidFill>
                <a:schemeClr val="bg1"/>
              </a:solidFill>
            </a:endParaRPr>
          </a:p>
        </p:txBody>
      </p:sp>
      <p:sp>
        <p:nvSpPr>
          <p:cNvPr id="15" name="14 CuadroTexto"/>
          <p:cNvSpPr txBox="1"/>
          <p:nvPr/>
        </p:nvSpPr>
        <p:spPr>
          <a:xfrm>
            <a:off x="2476500" y="3143250"/>
            <a:ext cx="8096250" cy="369332"/>
          </a:xfrm>
          <a:prstGeom prst="rect">
            <a:avLst/>
          </a:prstGeom>
          <a:noFill/>
        </p:spPr>
        <p:txBody>
          <a:bodyPr wrap="square" rtlCol="0">
            <a:spAutoFit/>
          </a:bodyPr>
          <a:lstStyle/>
          <a:p>
            <a:r>
              <a:rPr lang="es-CL" dirty="0" smtClean="0">
                <a:solidFill>
                  <a:schemeClr val="bg1"/>
                </a:solidFill>
              </a:rPr>
              <a:t>Cuando cada subclase de entidad participa en diferentes asociaciones.</a:t>
            </a:r>
            <a:endParaRPr lang="es-CL" dirty="0">
              <a:solidFill>
                <a:schemeClr val="bg1"/>
              </a:solidFill>
            </a:endParaRPr>
          </a:p>
        </p:txBody>
      </p:sp>
      <p:sp>
        <p:nvSpPr>
          <p:cNvPr id="16" name="15 CuadroTexto"/>
          <p:cNvSpPr txBox="1"/>
          <p:nvPr/>
        </p:nvSpPr>
        <p:spPr>
          <a:xfrm>
            <a:off x="2552700" y="4030146"/>
            <a:ext cx="6915150" cy="369332"/>
          </a:xfrm>
          <a:prstGeom prst="rect">
            <a:avLst/>
          </a:prstGeom>
          <a:noFill/>
        </p:spPr>
        <p:txBody>
          <a:bodyPr wrap="square" rtlCol="0">
            <a:spAutoFit/>
          </a:bodyPr>
          <a:lstStyle/>
          <a:p>
            <a:r>
              <a:rPr lang="es-CL" dirty="0" smtClean="0">
                <a:solidFill>
                  <a:schemeClr val="bg1"/>
                </a:solidFill>
              </a:rPr>
              <a:t>Cuando se presenta 1 y 2 a la vez.</a:t>
            </a:r>
            <a:endParaRPr lang="es-CL" dirty="0">
              <a:solidFill>
                <a:schemeClr val="bg1"/>
              </a:solidFill>
            </a:endParaRPr>
          </a:p>
        </p:txBody>
      </p:sp>
      <p:sp>
        <p:nvSpPr>
          <p:cNvPr id="18" name="CuadroTexto 17"/>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9" name="Rectángulo 18"/>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84130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2099623" y="624567"/>
            <a:ext cx="8201025" cy="5641061"/>
          </a:xfrm>
          <a:prstGeom prst="rect">
            <a:avLst/>
          </a:prstGeom>
          <a:noFill/>
          <a:ln w="9525">
            <a:noFill/>
            <a:miter lim="800000"/>
            <a:headEnd/>
            <a:tailEnd/>
          </a:ln>
          <a:effectLst/>
        </p:spPr>
      </p:pic>
      <p:pic>
        <p:nvPicPr>
          <p:cNvPr id="4" name="Imagen 3"/>
          <p:cNvPicPr>
            <a:picLocks noChangeAspect="1"/>
          </p:cNvPicPr>
          <p:nvPr/>
        </p:nvPicPr>
        <p:blipFill>
          <a:blip r:embed="rId4"/>
          <a:stretch>
            <a:fillRect/>
          </a:stretch>
        </p:blipFill>
        <p:spPr>
          <a:xfrm>
            <a:off x="0" y="-6466"/>
            <a:ext cx="12192000" cy="892098"/>
          </a:xfrm>
          <a:prstGeom prst="rect">
            <a:avLst/>
          </a:prstGeom>
        </p:spPr>
      </p:pic>
      <p:sp>
        <p:nvSpPr>
          <p:cNvPr id="6" name="5 CuadroTexto"/>
          <p:cNvSpPr txBox="1"/>
          <p:nvPr/>
        </p:nvSpPr>
        <p:spPr>
          <a:xfrm>
            <a:off x="3897086" y="2530929"/>
            <a:ext cx="1077686" cy="307777"/>
          </a:xfrm>
          <a:prstGeom prst="rect">
            <a:avLst/>
          </a:prstGeom>
          <a:noFill/>
        </p:spPr>
        <p:txBody>
          <a:bodyPr wrap="square" rtlCol="0">
            <a:spAutoFit/>
          </a:bodyPr>
          <a:lstStyle/>
          <a:p>
            <a:r>
              <a:rPr lang="es-CL" sz="1400" dirty="0" smtClean="0">
                <a:solidFill>
                  <a:schemeClr val="bg1"/>
                </a:solidFill>
              </a:rPr>
              <a:t>PACIENTE</a:t>
            </a:r>
            <a:endParaRPr lang="es-CL" sz="1400" dirty="0">
              <a:solidFill>
                <a:schemeClr val="bg1"/>
              </a:solidFill>
            </a:endParaRPr>
          </a:p>
        </p:txBody>
      </p:sp>
      <p:sp>
        <p:nvSpPr>
          <p:cNvPr id="7" name="6 CuadroTexto"/>
          <p:cNvSpPr txBox="1"/>
          <p:nvPr/>
        </p:nvSpPr>
        <p:spPr>
          <a:xfrm>
            <a:off x="8523514" y="2577193"/>
            <a:ext cx="1295399" cy="307777"/>
          </a:xfrm>
          <a:prstGeom prst="rect">
            <a:avLst/>
          </a:prstGeom>
          <a:noFill/>
        </p:spPr>
        <p:txBody>
          <a:bodyPr wrap="square" rtlCol="0">
            <a:spAutoFit/>
          </a:bodyPr>
          <a:lstStyle/>
          <a:p>
            <a:r>
              <a:rPr lang="es-CL" sz="1400" dirty="0" smtClean="0">
                <a:solidFill>
                  <a:schemeClr val="bg1"/>
                </a:solidFill>
              </a:rPr>
              <a:t>MÉDICO</a:t>
            </a:r>
            <a:endParaRPr lang="es-CL" sz="1400" dirty="0">
              <a:solidFill>
                <a:schemeClr val="bg1"/>
              </a:solidFill>
            </a:endParaRPr>
          </a:p>
        </p:txBody>
      </p:sp>
      <p:sp>
        <p:nvSpPr>
          <p:cNvPr id="8" name="7 CuadroTexto"/>
          <p:cNvSpPr txBox="1"/>
          <p:nvPr/>
        </p:nvSpPr>
        <p:spPr>
          <a:xfrm>
            <a:off x="8499023" y="4599214"/>
            <a:ext cx="1197428" cy="307777"/>
          </a:xfrm>
          <a:prstGeom prst="rect">
            <a:avLst/>
          </a:prstGeom>
          <a:noFill/>
        </p:spPr>
        <p:txBody>
          <a:bodyPr wrap="square" rtlCol="0">
            <a:spAutoFit/>
          </a:bodyPr>
          <a:lstStyle/>
          <a:p>
            <a:r>
              <a:rPr lang="es-CL" sz="1400" dirty="0" smtClean="0">
                <a:solidFill>
                  <a:schemeClr val="bg1"/>
                </a:solidFill>
              </a:rPr>
              <a:t>CAMA</a:t>
            </a:r>
            <a:endParaRPr lang="es-CL" sz="1400" dirty="0">
              <a:solidFill>
                <a:schemeClr val="bg1"/>
              </a:solidFill>
            </a:endParaRPr>
          </a:p>
        </p:txBody>
      </p:sp>
      <p:sp>
        <p:nvSpPr>
          <p:cNvPr id="9" name="8 CuadroTexto"/>
          <p:cNvSpPr txBox="1"/>
          <p:nvPr/>
        </p:nvSpPr>
        <p:spPr>
          <a:xfrm>
            <a:off x="4756250" y="4387751"/>
            <a:ext cx="1317171" cy="523220"/>
          </a:xfrm>
          <a:prstGeom prst="rect">
            <a:avLst/>
          </a:prstGeom>
          <a:noFill/>
        </p:spPr>
        <p:txBody>
          <a:bodyPr wrap="square" rtlCol="0">
            <a:spAutoFit/>
          </a:bodyPr>
          <a:lstStyle/>
          <a:p>
            <a:r>
              <a:rPr lang="es-CL" sz="1400" dirty="0" smtClean="0">
                <a:solidFill>
                  <a:schemeClr val="bg1"/>
                </a:solidFill>
              </a:rPr>
              <a:t>PACIENTE RESIDENTE</a:t>
            </a:r>
            <a:endParaRPr lang="es-CL" sz="1400" dirty="0">
              <a:solidFill>
                <a:schemeClr val="bg1"/>
              </a:solidFill>
            </a:endParaRPr>
          </a:p>
        </p:txBody>
      </p:sp>
      <p:sp>
        <p:nvSpPr>
          <p:cNvPr id="10" name="9 CuadroTexto"/>
          <p:cNvSpPr txBox="1"/>
          <p:nvPr/>
        </p:nvSpPr>
        <p:spPr>
          <a:xfrm>
            <a:off x="2935110" y="4399845"/>
            <a:ext cx="1578428" cy="523220"/>
          </a:xfrm>
          <a:prstGeom prst="rect">
            <a:avLst/>
          </a:prstGeom>
          <a:noFill/>
        </p:spPr>
        <p:txBody>
          <a:bodyPr wrap="square" rtlCol="0">
            <a:spAutoFit/>
          </a:bodyPr>
          <a:lstStyle/>
          <a:p>
            <a:r>
              <a:rPr lang="es-CL" sz="1400" dirty="0" smtClean="0">
                <a:solidFill>
                  <a:schemeClr val="bg1"/>
                </a:solidFill>
              </a:rPr>
              <a:t>PACIENTE AMBULATORIO</a:t>
            </a:r>
            <a:endParaRPr lang="es-CL" sz="1400" dirty="0">
              <a:solidFill>
                <a:schemeClr val="bg1"/>
              </a:solidFill>
            </a:endParaRPr>
          </a:p>
        </p:txBody>
      </p:sp>
      <p:sp>
        <p:nvSpPr>
          <p:cNvPr id="11" name="10 CuadroTexto"/>
          <p:cNvSpPr txBox="1"/>
          <p:nvPr/>
        </p:nvSpPr>
        <p:spPr>
          <a:xfrm>
            <a:off x="3273879" y="1627415"/>
            <a:ext cx="1208315" cy="307777"/>
          </a:xfrm>
          <a:prstGeom prst="rect">
            <a:avLst/>
          </a:prstGeom>
          <a:noFill/>
        </p:spPr>
        <p:txBody>
          <a:bodyPr wrap="square" rtlCol="0">
            <a:spAutoFit/>
          </a:bodyPr>
          <a:lstStyle/>
          <a:p>
            <a:r>
              <a:rPr lang="es-CL" sz="1400" dirty="0" smtClean="0">
                <a:solidFill>
                  <a:schemeClr val="bg1"/>
                </a:solidFill>
              </a:rPr>
              <a:t>#Paciente</a:t>
            </a:r>
            <a:endParaRPr lang="es-CL" sz="1400" dirty="0">
              <a:solidFill>
                <a:schemeClr val="bg1"/>
              </a:solidFill>
            </a:endParaRPr>
          </a:p>
        </p:txBody>
      </p:sp>
      <p:sp>
        <p:nvSpPr>
          <p:cNvPr id="12" name="11 CuadroTexto"/>
          <p:cNvSpPr txBox="1"/>
          <p:nvPr/>
        </p:nvSpPr>
        <p:spPr>
          <a:xfrm>
            <a:off x="4612821" y="1524000"/>
            <a:ext cx="881743" cy="307777"/>
          </a:xfrm>
          <a:prstGeom prst="rect">
            <a:avLst/>
          </a:prstGeom>
          <a:noFill/>
        </p:spPr>
        <p:txBody>
          <a:bodyPr wrap="square" rtlCol="0">
            <a:spAutoFit/>
          </a:bodyPr>
          <a:lstStyle/>
          <a:p>
            <a:r>
              <a:rPr lang="es-CL" sz="1400" dirty="0" smtClean="0">
                <a:solidFill>
                  <a:schemeClr val="bg1"/>
                </a:solidFill>
              </a:rPr>
              <a:t>Dirección</a:t>
            </a:r>
            <a:endParaRPr lang="es-CL" sz="1400" dirty="0">
              <a:solidFill>
                <a:schemeClr val="bg1"/>
              </a:solidFill>
            </a:endParaRPr>
          </a:p>
        </p:txBody>
      </p:sp>
      <p:sp>
        <p:nvSpPr>
          <p:cNvPr id="13" name="12 CuadroTexto"/>
          <p:cNvSpPr txBox="1"/>
          <p:nvPr/>
        </p:nvSpPr>
        <p:spPr>
          <a:xfrm>
            <a:off x="2492830" y="2092779"/>
            <a:ext cx="990600" cy="307777"/>
          </a:xfrm>
          <a:prstGeom prst="rect">
            <a:avLst/>
          </a:prstGeom>
          <a:noFill/>
        </p:spPr>
        <p:txBody>
          <a:bodyPr wrap="square" rtlCol="0">
            <a:spAutoFit/>
          </a:bodyPr>
          <a:lstStyle/>
          <a:p>
            <a:r>
              <a:rPr lang="es-CL" sz="1400" dirty="0">
                <a:solidFill>
                  <a:schemeClr val="bg1"/>
                </a:solidFill>
              </a:rPr>
              <a:t>N</a:t>
            </a:r>
            <a:r>
              <a:rPr lang="es-CL" sz="1400" dirty="0" smtClean="0">
                <a:solidFill>
                  <a:schemeClr val="bg1"/>
                </a:solidFill>
              </a:rPr>
              <a:t>ombres</a:t>
            </a:r>
            <a:endParaRPr lang="es-CL" sz="1400" dirty="0">
              <a:solidFill>
                <a:schemeClr val="bg1"/>
              </a:solidFill>
            </a:endParaRPr>
          </a:p>
        </p:txBody>
      </p:sp>
      <p:sp>
        <p:nvSpPr>
          <p:cNvPr id="14" name="13 CuadroTexto"/>
          <p:cNvSpPr txBox="1"/>
          <p:nvPr/>
        </p:nvSpPr>
        <p:spPr>
          <a:xfrm>
            <a:off x="6084992" y="2639745"/>
            <a:ext cx="794657" cy="307777"/>
          </a:xfrm>
          <a:prstGeom prst="rect">
            <a:avLst/>
          </a:prstGeom>
          <a:noFill/>
        </p:spPr>
        <p:txBody>
          <a:bodyPr wrap="square" rtlCol="0">
            <a:spAutoFit/>
          </a:bodyPr>
          <a:lstStyle/>
          <a:p>
            <a:pPr algn="ctr"/>
            <a:r>
              <a:rPr lang="es-CL" sz="1400" dirty="0">
                <a:solidFill>
                  <a:schemeClr val="bg1"/>
                </a:solidFill>
              </a:rPr>
              <a:t>T</a:t>
            </a:r>
            <a:r>
              <a:rPr lang="es-CL" sz="1400" dirty="0" smtClean="0">
                <a:solidFill>
                  <a:schemeClr val="bg1"/>
                </a:solidFill>
              </a:rPr>
              <a:t>iene</a:t>
            </a:r>
            <a:endParaRPr lang="es-CL" sz="1400" dirty="0">
              <a:solidFill>
                <a:schemeClr val="bg1"/>
              </a:solidFill>
            </a:endParaRPr>
          </a:p>
        </p:txBody>
      </p:sp>
      <p:sp>
        <p:nvSpPr>
          <p:cNvPr id="15" name="14 CuadroTexto"/>
          <p:cNvSpPr txBox="1"/>
          <p:nvPr/>
        </p:nvSpPr>
        <p:spPr>
          <a:xfrm>
            <a:off x="7806267" y="1559883"/>
            <a:ext cx="914400" cy="307777"/>
          </a:xfrm>
          <a:prstGeom prst="rect">
            <a:avLst/>
          </a:prstGeom>
          <a:noFill/>
        </p:spPr>
        <p:txBody>
          <a:bodyPr wrap="square" rtlCol="0">
            <a:spAutoFit/>
          </a:bodyPr>
          <a:lstStyle/>
          <a:p>
            <a:r>
              <a:rPr lang="es-CL" sz="1400" dirty="0" smtClean="0">
                <a:solidFill>
                  <a:schemeClr val="bg1"/>
                </a:solidFill>
              </a:rPr>
              <a:t>#Médico</a:t>
            </a:r>
            <a:endParaRPr lang="es-CL" sz="1400" dirty="0">
              <a:solidFill>
                <a:schemeClr val="bg1"/>
              </a:solidFill>
            </a:endParaRPr>
          </a:p>
        </p:txBody>
      </p:sp>
      <p:sp>
        <p:nvSpPr>
          <p:cNvPr id="16" name="15 CuadroTexto"/>
          <p:cNvSpPr txBox="1"/>
          <p:nvPr/>
        </p:nvSpPr>
        <p:spPr>
          <a:xfrm>
            <a:off x="9023854" y="1546982"/>
            <a:ext cx="957943" cy="307777"/>
          </a:xfrm>
          <a:prstGeom prst="rect">
            <a:avLst/>
          </a:prstGeom>
          <a:noFill/>
        </p:spPr>
        <p:txBody>
          <a:bodyPr wrap="square" rtlCol="0">
            <a:spAutoFit/>
          </a:bodyPr>
          <a:lstStyle/>
          <a:p>
            <a:r>
              <a:rPr lang="es-CL" sz="1400" dirty="0" smtClean="0">
                <a:solidFill>
                  <a:schemeClr val="bg1"/>
                </a:solidFill>
              </a:rPr>
              <a:t>Nom-med</a:t>
            </a:r>
            <a:endParaRPr lang="es-CL" sz="1400" dirty="0">
              <a:solidFill>
                <a:schemeClr val="bg1"/>
              </a:solidFill>
            </a:endParaRPr>
          </a:p>
        </p:txBody>
      </p:sp>
      <p:sp>
        <p:nvSpPr>
          <p:cNvPr id="17" name="16 CuadroTexto"/>
          <p:cNvSpPr txBox="1"/>
          <p:nvPr/>
        </p:nvSpPr>
        <p:spPr>
          <a:xfrm>
            <a:off x="6634967" y="4645888"/>
            <a:ext cx="685800" cy="307777"/>
          </a:xfrm>
          <a:prstGeom prst="rect">
            <a:avLst/>
          </a:prstGeom>
          <a:noFill/>
        </p:spPr>
        <p:txBody>
          <a:bodyPr wrap="square" rtlCol="0">
            <a:spAutoFit/>
          </a:bodyPr>
          <a:lstStyle/>
          <a:p>
            <a:r>
              <a:rPr lang="es-CL" sz="1400" dirty="0">
                <a:solidFill>
                  <a:schemeClr val="bg1"/>
                </a:solidFill>
              </a:rPr>
              <a:t>A</a:t>
            </a:r>
            <a:r>
              <a:rPr lang="es-CL" sz="1400" dirty="0" smtClean="0">
                <a:solidFill>
                  <a:schemeClr val="bg1"/>
                </a:solidFill>
              </a:rPr>
              <a:t>signa</a:t>
            </a:r>
            <a:endParaRPr lang="es-CL" sz="1400" dirty="0">
              <a:solidFill>
                <a:schemeClr val="bg1"/>
              </a:solidFill>
            </a:endParaRPr>
          </a:p>
        </p:txBody>
      </p:sp>
      <p:sp>
        <p:nvSpPr>
          <p:cNvPr id="18" name="17 CuadroTexto"/>
          <p:cNvSpPr txBox="1"/>
          <p:nvPr/>
        </p:nvSpPr>
        <p:spPr>
          <a:xfrm>
            <a:off x="3341915" y="3418114"/>
            <a:ext cx="762000" cy="307777"/>
          </a:xfrm>
          <a:prstGeom prst="rect">
            <a:avLst/>
          </a:prstGeom>
          <a:noFill/>
        </p:spPr>
        <p:txBody>
          <a:bodyPr wrap="square" rtlCol="0">
            <a:spAutoFit/>
          </a:bodyPr>
          <a:lstStyle/>
          <a:p>
            <a:r>
              <a:rPr lang="es-CL" sz="1400" dirty="0" smtClean="0">
                <a:solidFill>
                  <a:schemeClr val="bg1"/>
                </a:solidFill>
              </a:rPr>
              <a:t>ISA</a:t>
            </a:r>
            <a:endParaRPr lang="es-CL" sz="1400" dirty="0">
              <a:solidFill>
                <a:schemeClr val="bg1"/>
              </a:solidFill>
            </a:endParaRPr>
          </a:p>
        </p:txBody>
      </p:sp>
      <p:sp>
        <p:nvSpPr>
          <p:cNvPr id="19" name="18 CuadroTexto"/>
          <p:cNvSpPr txBox="1"/>
          <p:nvPr/>
        </p:nvSpPr>
        <p:spPr>
          <a:xfrm>
            <a:off x="4789715" y="3461657"/>
            <a:ext cx="762000" cy="307777"/>
          </a:xfrm>
          <a:prstGeom prst="rect">
            <a:avLst/>
          </a:prstGeom>
          <a:noFill/>
        </p:spPr>
        <p:txBody>
          <a:bodyPr wrap="square" rtlCol="0">
            <a:spAutoFit/>
          </a:bodyPr>
          <a:lstStyle/>
          <a:p>
            <a:r>
              <a:rPr lang="es-CL" sz="1400" dirty="0" smtClean="0">
                <a:solidFill>
                  <a:schemeClr val="bg1"/>
                </a:solidFill>
              </a:rPr>
              <a:t>ISA</a:t>
            </a:r>
            <a:endParaRPr lang="es-CL" sz="1400" dirty="0">
              <a:solidFill>
                <a:schemeClr val="bg1"/>
              </a:solidFill>
            </a:endParaRPr>
          </a:p>
        </p:txBody>
      </p:sp>
      <p:sp>
        <p:nvSpPr>
          <p:cNvPr id="20" name="19 CuadroTexto"/>
          <p:cNvSpPr txBox="1"/>
          <p:nvPr/>
        </p:nvSpPr>
        <p:spPr>
          <a:xfrm>
            <a:off x="2873830" y="5436812"/>
            <a:ext cx="1730828" cy="307777"/>
          </a:xfrm>
          <a:prstGeom prst="rect">
            <a:avLst/>
          </a:prstGeom>
          <a:noFill/>
        </p:spPr>
        <p:txBody>
          <a:bodyPr wrap="square" rtlCol="0">
            <a:spAutoFit/>
          </a:bodyPr>
          <a:lstStyle/>
          <a:p>
            <a:r>
              <a:rPr lang="es-CL" sz="1400" dirty="0" smtClean="0">
                <a:solidFill>
                  <a:schemeClr val="bg1"/>
                </a:solidFill>
              </a:rPr>
              <a:t>Fecha-Chequeo</a:t>
            </a:r>
            <a:endParaRPr lang="es-CL" sz="1400" dirty="0">
              <a:solidFill>
                <a:schemeClr val="bg1"/>
              </a:solidFill>
            </a:endParaRPr>
          </a:p>
        </p:txBody>
      </p:sp>
      <p:sp>
        <p:nvSpPr>
          <p:cNvPr id="21" name="20 CuadroTexto"/>
          <p:cNvSpPr txBox="1"/>
          <p:nvPr/>
        </p:nvSpPr>
        <p:spPr>
          <a:xfrm>
            <a:off x="4393796" y="5404154"/>
            <a:ext cx="1404257" cy="307777"/>
          </a:xfrm>
          <a:prstGeom prst="rect">
            <a:avLst/>
          </a:prstGeom>
          <a:noFill/>
        </p:spPr>
        <p:txBody>
          <a:bodyPr wrap="square" rtlCol="0">
            <a:spAutoFit/>
          </a:bodyPr>
          <a:lstStyle/>
          <a:p>
            <a:r>
              <a:rPr lang="es-CL" sz="1400" dirty="0" smtClean="0">
                <a:solidFill>
                  <a:schemeClr val="bg1"/>
                </a:solidFill>
              </a:rPr>
              <a:t>Fecha-Alta</a:t>
            </a:r>
            <a:endParaRPr lang="es-CL" sz="1400" dirty="0">
              <a:solidFill>
                <a:schemeClr val="bg1"/>
              </a:solidFill>
            </a:endParaRPr>
          </a:p>
        </p:txBody>
      </p:sp>
      <p:sp>
        <p:nvSpPr>
          <p:cNvPr id="22" name="21 CuadroTexto"/>
          <p:cNvSpPr txBox="1"/>
          <p:nvPr/>
        </p:nvSpPr>
        <p:spPr>
          <a:xfrm>
            <a:off x="5534780" y="5392462"/>
            <a:ext cx="1404257" cy="307777"/>
          </a:xfrm>
          <a:prstGeom prst="rect">
            <a:avLst/>
          </a:prstGeom>
          <a:noFill/>
        </p:spPr>
        <p:txBody>
          <a:bodyPr wrap="square" rtlCol="0">
            <a:spAutoFit/>
          </a:bodyPr>
          <a:lstStyle/>
          <a:p>
            <a:r>
              <a:rPr lang="es-CL" sz="1400" dirty="0" smtClean="0">
                <a:solidFill>
                  <a:schemeClr val="bg1"/>
                </a:solidFill>
              </a:rPr>
              <a:t>Diagnóstico</a:t>
            </a:r>
            <a:endParaRPr lang="es-CL" sz="1400" dirty="0">
              <a:solidFill>
                <a:schemeClr val="bg1"/>
              </a:solidFill>
            </a:endParaRPr>
          </a:p>
        </p:txBody>
      </p:sp>
      <p:sp>
        <p:nvSpPr>
          <p:cNvPr id="23" name="22 CuadroTexto"/>
          <p:cNvSpPr txBox="1"/>
          <p:nvPr/>
        </p:nvSpPr>
        <p:spPr>
          <a:xfrm>
            <a:off x="7815943" y="5404154"/>
            <a:ext cx="1034143" cy="369332"/>
          </a:xfrm>
          <a:prstGeom prst="rect">
            <a:avLst/>
          </a:prstGeom>
          <a:noFill/>
        </p:spPr>
        <p:txBody>
          <a:bodyPr wrap="square" rtlCol="0">
            <a:spAutoFit/>
          </a:bodyPr>
          <a:lstStyle/>
          <a:p>
            <a:r>
              <a:rPr lang="es-CL" dirty="0" smtClean="0">
                <a:solidFill>
                  <a:schemeClr val="bg1"/>
                </a:solidFill>
              </a:rPr>
              <a:t>#Cama</a:t>
            </a:r>
            <a:endParaRPr lang="es-CL" dirty="0">
              <a:solidFill>
                <a:schemeClr val="bg1"/>
              </a:solidFill>
            </a:endParaRPr>
          </a:p>
        </p:txBody>
      </p:sp>
      <p:sp>
        <p:nvSpPr>
          <p:cNvPr id="24" name="23 CuadroTexto"/>
          <p:cNvSpPr txBox="1"/>
          <p:nvPr/>
        </p:nvSpPr>
        <p:spPr>
          <a:xfrm>
            <a:off x="9013372" y="5382382"/>
            <a:ext cx="816429" cy="369332"/>
          </a:xfrm>
          <a:prstGeom prst="rect">
            <a:avLst/>
          </a:prstGeom>
          <a:noFill/>
        </p:spPr>
        <p:txBody>
          <a:bodyPr wrap="square" rtlCol="0">
            <a:spAutoFit/>
          </a:bodyPr>
          <a:lstStyle/>
          <a:p>
            <a:r>
              <a:rPr lang="es-CL" dirty="0" smtClean="0">
                <a:solidFill>
                  <a:schemeClr val="bg1"/>
                </a:solidFill>
              </a:rPr>
              <a:t>Tipo</a:t>
            </a:r>
            <a:endParaRPr lang="es-CL" dirty="0">
              <a:solidFill>
                <a:schemeClr val="bg1"/>
              </a:solidFill>
            </a:endParaRPr>
          </a:p>
        </p:txBody>
      </p:sp>
      <p:sp>
        <p:nvSpPr>
          <p:cNvPr id="26" name="CuadroTexto 25"/>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2" name="Rombo 1"/>
          <p:cNvSpPr/>
          <p:nvPr/>
        </p:nvSpPr>
        <p:spPr>
          <a:xfrm>
            <a:off x="5828168" y="2068113"/>
            <a:ext cx="1432848" cy="1368878"/>
          </a:xfrm>
          <a:prstGeom prst="diamond">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t>Tiene</a:t>
            </a:r>
            <a:endParaRPr lang="es-CL" sz="1600" dirty="0"/>
          </a:p>
        </p:txBody>
      </p:sp>
      <p:sp>
        <p:nvSpPr>
          <p:cNvPr id="27" name="Rectángulo 26"/>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28" name="Rombo 27"/>
          <p:cNvSpPr/>
          <p:nvPr/>
        </p:nvSpPr>
        <p:spPr>
          <a:xfrm>
            <a:off x="6332475" y="4128986"/>
            <a:ext cx="1432848" cy="1368878"/>
          </a:xfrm>
          <a:prstGeom prst="diamond">
            <a:avLst/>
          </a:prstGeom>
          <a:solidFill>
            <a:srgbClr val="5A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smtClean="0"/>
              <a:t>Asigna</a:t>
            </a:r>
            <a:endParaRPr lang="es-CL" sz="1400" dirty="0"/>
          </a:p>
        </p:txBody>
      </p:sp>
    </p:spTree>
    <p:extLst>
      <p:ext uri="{BB962C8B-B14F-4D97-AF65-F5344CB8AC3E}">
        <p14:creationId xmlns:p14="http://schemas.microsoft.com/office/powerpoint/2010/main" val="6097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cxnSp>
        <p:nvCxnSpPr>
          <p:cNvPr id="8" name="7 Conector recto de flecha"/>
          <p:cNvCxnSpPr>
            <a:endCxn id="15" idx="1"/>
          </p:cNvCxnSpPr>
          <p:nvPr/>
        </p:nvCxnSpPr>
        <p:spPr>
          <a:xfrm>
            <a:off x="3905250" y="3863009"/>
            <a:ext cx="3054838" cy="981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4156351" y="3276600"/>
            <a:ext cx="2533650" cy="523220"/>
          </a:xfrm>
          <a:prstGeom prst="rect">
            <a:avLst/>
          </a:prstGeom>
          <a:noFill/>
        </p:spPr>
        <p:txBody>
          <a:bodyPr wrap="square" rtlCol="0">
            <a:spAutoFit/>
          </a:bodyPr>
          <a:lstStyle>
            <a:defPPr>
              <a:defRPr lang="es-ES"/>
            </a:defPPr>
            <a:lvl1pPr>
              <a:defRPr sz="2800" b="1" i="1">
                <a:solidFill>
                  <a:schemeClr val="tx2"/>
                </a:solidFill>
              </a:defRPr>
            </a:lvl1pPr>
          </a:lstStyle>
          <a:p>
            <a:pPr algn="ctr"/>
            <a:r>
              <a:rPr lang="es-CL" dirty="0"/>
              <a:t>¿Qué es?</a:t>
            </a:r>
          </a:p>
        </p:txBody>
      </p:sp>
      <p:sp>
        <p:nvSpPr>
          <p:cNvPr id="15" name="9 CuadroTexto"/>
          <p:cNvSpPr txBox="1"/>
          <p:nvPr/>
        </p:nvSpPr>
        <p:spPr>
          <a:xfrm>
            <a:off x="6960088" y="3411157"/>
            <a:ext cx="4752190" cy="923330"/>
          </a:xfrm>
          <a:prstGeom prst="rect">
            <a:avLst/>
          </a:prstGeom>
          <a:solidFill>
            <a:srgbClr val="F95E49"/>
          </a:solidFill>
        </p:spPr>
        <p:txBody>
          <a:bodyPr wrap="square" rtlCol="0">
            <a:spAutoFit/>
          </a:bodyPr>
          <a:lstStyle/>
          <a:p>
            <a:r>
              <a:rPr lang="es-419" b="1" i="1" dirty="0">
                <a:solidFill>
                  <a:schemeClr val="bg1"/>
                </a:solidFill>
              </a:rPr>
              <a:t>Se define como una estructura que encapsula (o empaqueta) atributos y métodos que operan sobre objetos.</a:t>
            </a:r>
          </a:p>
        </p:txBody>
      </p:sp>
      <p:sp>
        <p:nvSpPr>
          <p:cNvPr id="16" name="15 Rectángulo"/>
          <p:cNvSpPr/>
          <p:nvPr/>
        </p:nvSpPr>
        <p:spPr>
          <a:xfrm>
            <a:off x="7054217" y="3253346"/>
            <a:ext cx="4814047" cy="909221"/>
          </a:xfrm>
          <a:prstGeom prst="rect">
            <a:avLst/>
          </a:prstGeom>
          <a:noFill/>
          <a:ln>
            <a:solidFill>
              <a:srgbClr val="F95E4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ángulo redondeado 16"/>
          <p:cNvSpPr/>
          <p:nvPr/>
        </p:nvSpPr>
        <p:spPr>
          <a:xfrm>
            <a:off x="417443" y="3237325"/>
            <a:ext cx="3487807" cy="1113183"/>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s-ES" cap="all" dirty="0">
                <a:solidFill>
                  <a:schemeClr val="bg1"/>
                </a:solidFill>
              </a:rPr>
              <a:t>Modelo de </a:t>
            </a:r>
            <a:r>
              <a:rPr lang="es-ES" cap="all" dirty="0" smtClean="0">
                <a:solidFill>
                  <a:schemeClr val="bg1"/>
                </a:solidFill>
              </a:rPr>
              <a:t>datos</a:t>
            </a:r>
          </a:p>
          <a:p>
            <a:pPr lvl="0" algn="ctr">
              <a:defRPr/>
            </a:pPr>
            <a:r>
              <a:rPr lang="es-ES" cap="all" dirty="0" smtClean="0">
                <a:solidFill>
                  <a:schemeClr val="bg1"/>
                </a:solidFill>
              </a:rPr>
              <a:t>orientado </a:t>
            </a:r>
            <a:r>
              <a:rPr lang="es-ES" cap="all" dirty="0">
                <a:solidFill>
                  <a:schemeClr val="bg1"/>
                </a:solidFill>
              </a:rPr>
              <a:t>a objetos</a:t>
            </a:r>
          </a:p>
        </p:txBody>
      </p:sp>
      <p:sp>
        <p:nvSpPr>
          <p:cNvPr id="11" name="CuadroTexto 10"/>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12" name="Rectángulo 11"/>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40265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Gráfico 36"/>
          <p:cNvGraphicFramePr/>
          <p:nvPr>
            <p:extLst>
              <p:ext uri="{D42A27DB-BD31-4B8C-83A1-F6EECF244321}">
                <p14:modId xmlns:p14="http://schemas.microsoft.com/office/powerpoint/2010/main" val="3389221384"/>
              </p:ext>
            </p:extLst>
          </p:nvPr>
        </p:nvGraphicFramePr>
        <p:xfrm>
          <a:off x="859382" y="1731477"/>
          <a:ext cx="5960517" cy="6633547"/>
        </p:xfrm>
        <a:graphic>
          <a:graphicData uri="http://schemas.openxmlformats.org/drawingml/2006/chart">
            <c:chart xmlns:c="http://schemas.openxmlformats.org/drawingml/2006/chart" xmlns:r="http://schemas.openxmlformats.org/officeDocument/2006/relationships" r:id="rId3"/>
          </a:graphicData>
        </a:graphic>
      </p:graphicFrame>
      <p:sp>
        <p:nvSpPr>
          <p:cNvPr id="34" name="5 CuadroTexto"/>
          <p:cNvSpPr txBox="1"/>
          <p:nvPr/>
        </p:nvSpPr>
        <p:spPr>
          <a:xfrm>
            <a:off x="5443537" y="4477266"/>
            <a:ext cx="1257300" cy="338554"/>
          </a:xfrm>
          <a:prstGeom prst="rect">
            <a:avLst/>
          </a:prstGeom>
          <a:solidFill>
            <a:schemeClr val="bg1"/>
          </a:solidFill>
        </p:spPr>
        <p:txBody>
          <a:bodyPr wrap="square" rtlCol="0">
            <a:spAutoFit/>
          </a:bodyPr>
          <a:lstStyle/>
          <a:p>
            <a:pPr algn="ctr"/>
            <a:r>
              <a:rPr lang="es-CL" sz="1600" dirty="0" smtClean="0">
                <a:solidFill>
                  <a:schemeClr val="tx2"/>
                </a:solidFill>
              </a:rPr>
              <a:t>Mensaje C </a:t>
            </a:r>
            <a:endParaRPr lang="es-CL" sz="1600" dirty="0">
              <a:solidFill>
                <a:schemeClr val="tx2"/>
              </a:solidFill>
            </a:endParaRPr>
          </a:p>
        </p:txBody>
      </p:sp>
      <p:pic>
        <p:nvPicPr>
          <p:cNvPr id="4" name="Imagen 3"/>
          <p:cNvPicPr>
            <a:picLocks noChangeAspect="1"/>
          </p:cNvPicPr>
          <p:nvPr/>
        </p:nvPicPr>
        <p:blipFill>
          <a:blip r:embed="rId4"/>
          <a:stretch>
            <a:fillRect/>
          </a:stretch>
        </p:blipFill>
        <p:spPr>
          <a:xfrm>
            <a:off x="0" y="-6466"/>
            <a:ext cx="12192000" cy="892098"/>
          </a:xfrm>
          <a:prstGeom prst="rect">
            <a:avLst/>
          </a:prstGeom>
        </p:spPr>
      </p:pic>
      <p:sp>
        <p:nvSpPr>
          <p:cNvPr id="6" name="5 CuadroTexto"/>
          <p:cNvSpPr txBox="1"/>
          <p:nvPr/>
        </p:nvSpPr>
        <p:spPr>
          <a:xfrm>
            <a:off x="3371850" y="1860839"/>
            <a:ext cx="1257300" cy="338554"/>
          </a:xfrm>
          <a:prstGeom prst="rect">
            <a:avLst/>
          </a:prstGeom>
          <a:solidFill>
            <a:schemeClr val="bg1"/>
          </a:solidFill>
        </p:spPr>
        <p:txBody>
          <a:bodyPr wrap="square" rtlCol="0">
            <a:spAutoFit/>
          </a:bodyPr>
          <a:lstStyle/>
          <a:p>
            <a:pPr algn="ctr"/>
            <a:r>
              <a:rPr lang="es-CL" sz="1600" dirty="0" smtClean="0">
                <a:solidFill>
                  <a:schemeClr val="tx2"/>
                </a:solidFill>
              </a:rPr>
              <a:t>Mensaje A </a:t>
            </a:r>
            <a:endParaRPr lang="es-CL" sz="1600" dirty="0">
              <a:solidFill>
                <a:schemeClr val="tx2"/>
              </a:solidFill>
            </a:endParaRPr>
          </a:p>
        </p:txBody>
      </p:sp>
      <p:sp>
        <p:nvSpPr>
          <p:cNvPr id="7" name="6 CuadroTexto"/>
          <p:cNvSpPr txBox="1"/>
          <p:nvPr/>
        </p:nvSpPr>
        <p:spPr>
          <a:xfrm>
            <a:off x="5334000" y="3733800"/>
            <a:ext cx="1352550" cy="369332"/>
          </a:xfrm>
          <a:prstGeom prst="rect">
            <a:avLst/>
          </a:prstGeom>
          <a:noFill/>
        </p:spPr>
        <p:txBody>
          <a:bodyPr wrap="square" rtlCol="0">
            <a:spAutoFit/>
          </a:bodyPr>
          <a:lstStyle/>
          <a:p>
            <a:r>
              <a:rPr lang="es-CL" dirty="0" smtClean="0"/>
              <a:t>Mensaje B</a:t>
            </a:r>
            <a:endParaRPr lang="es-CL" dirty="0"/>
          </a:p>
        </p:txBody>
      </p:sp>
      <p:sp>
        <p:nvSpPr>
          <p:cNvPr id="16" name="15 CuadroTexto"/>
          <p:cNvSpPr txBox="1"/>
          <p:nvPr/>
        </p:nvSpPr>
        <p:spPr>
          <a:xfrm>
            <a:off x="3733800" y="4019550"/>
            <a:ext cx="723900" cy="369332"/>
          </a:xfrm>
          <a:prstGeom prst="rect">
            <a:avLst/>
          </a:prstGeom>
          <a:noFill/>
        </p:spPr>
        <p:txBody>
          <a:bodyPr wrap="square" rtlCol="0">
            <a:spAutoFit/>
          </a:bodyPr>
          <a:lstStyle/>
          <a:p>
            <a:r>
              <a:rPr lang="es-CL" dirty="0" smtClean="0"/>
              <a:t>dato</a:t>
            </a:r>
            <a:endParaRPr lang="es-CL" dirty="0"/>
          </a:p>
        </p:txBody>
      </p:sp>
      <p:cxnSp>
        <p:nvCxnSpPr>
          <p:cNvPr id="21" name="20 Conector recto de flecha"/>
          <p:cNvCxnSpPr/>
          <p:nvPr/>
        </p:nvCxnSpPr>
        <p:spPr>
          <a:xfrm flipH="1">
            <a:off x="5334000" y="4465894"/>
            <a:ext cx="163990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27" name="Rectángulo 26"/>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33" name="5 CuadroTexto"/>
          <p:cNvSpPr txBox="1"/>
          <p:nvPr/>
        </p:nvSpPr>
        <p:spPr>
          <a:xfrm>
            <a:off x="5380018" y="3678901"/>
            <a:ext cx="1257300" cy="338554"/>
          </a:xfrm>
          <a:prstGeom prst="rect">
            <a:avLst/>
          </a:prstGeom>
          <a:solidFill>
            <a:schemeClr val="bg1"/>
          </a:solidFill>
        </p:spPr>
        <p:txBody>
          <a:bodyPr wrap="square" rtlCol="0">
            <a:spAutoFit/>
          </a:bodyPr>
          <a:lstStyle/>
          <a:p>
            <a:pPr algn="ctr"/>
            <a:r>
              <a:rPr lang="es-CL" sz="1600" dirty="0" smtClean="0">
                <a:solidFill>
                  <a:schemeClr val="tx2"/>
                </a:solidFill>
              </a:rPr>
              <a:t>Mensaje B </a:t>
            </a:r>
            <a:endParaRPr lang="es-CL" sz="1600" dirty="0">
              <a:solidFill>
                <a:schemeClr val="tx2"/>
              </a:solidFill>
            </a:endParaRPr>
          </a:p>
        </p:txBody>
      </p:sp>
      <p:sp>
        <p:nvSpPr>
          <p:cNvPr id="15" name="14 Elipse"/>
          <p:cNvSpPr/>
          <p:nvPr/>
        </p:nvSpPr>
        <p:spPr>
          <a:xfrm>
            <a:off x="3667125" y="3969782"/>
            <a:ext cx="647700" cy="609600"/>
          </a:xfrm>
          <a:prstGeom prst="ellipse">
            <a:avLst/>
          </a:prstGeom>
          <a:solidFill>
            <a:srgbClr val="629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dirty="0" smtClean="0"/>
              <a:t>Dato</a:t>
            </a:r>
            <a:endParaRPr lang="es-CL" sz="1100" dirty="0"/>
          </a:p>
        </p:txBody>
      </p:sp>
      <p:sp>
        <p:nvSpPr>
          <p:cNvPr id="38" name="13 CuadroTexto"/>
          <p:cNvSpPr txBox="1"/>
          <p:nvPr/>
        </p:nvSpPr>
        <p:spPr>
          <a:xfrm>
            <a:off x="3486150" y="3263301"/>
            <a:ext cx="1143000" cy="338554"/>
          </a:xfrm>
          <a:prstGeom prst="rect">
            <a:avLst/>
          </a:prstGeom>
          <a:noFill/>
        </p:spPr>
        <p:txBody>
          <a:bodyPr wrap="square" rtlCol="0">
            <a:spAutoFit/>
          </a:bodyPr>
          <a:lstStyle/>
          <a:p>
            <a:r>
              <a:rPr lang="es-CL" sz="1600" dirty="0" smtClean="0">
                <a:solidFill>
                  <a:schemeClr val="tx2"/>
                </a:solidFill>
              </a:rPr>
              <a:t>Método 1</a:t>
            </a:r>
          </a:p>
        </p:txBody>
      </p:sp>
      <p:sp>
        <p:nvSpPr>
          <p:cNvPr id="39" name="13 CuadroTexto"/>
          <p:cNvSpPr txBox="1"/>
          <p:nvPr/>
        </p:nvSpPr>
        <p:spPr>
          <a:xfrm>
            <a:off x="3486150" y="4819651"/>
            <a:ext cx="1143000" cy="338554"/>
          </a:xfrm>
          <a:prstGeom prst="rect">
            <a:avLst/>
          </a:prstGeom>
          <a:noFill/>
        </p:spPr>
        <p:txBody>
          <a:bodyPr wrap="square" rtlCol="0">
            <a:spAutoFit/>
          </a:bodyPr>
          <a:lstStyle/>
          <a:p>
            <a:r>
              <a:rPr lang="es-CL" sz="1600" dirty="0" smtClean="0">
                <a:solidFill>
                  <a:schemeClr val="tx2"/>
                </a:solidFill>
              </a:rPr>
              <a:t>Método 2</a:t>
            </a:r>
          </a:p>
        </p:txBody>
      </p:sp>
      <p:cxnSp>
        <p:nvCxnSpPr>
          <p:cNvPr id="40" name="20 Conector recto de flecha"/>
          <p:cNvCxnSpPr/>
          <p:nvPr/>
        </p:nvCxnSpPr>
        <p:spPr>
          <a:xfrm>
            <a:off x="5334000" y="4019550"/>
            <a:ext cx="154305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a:off x="4000500" y="2230171"/>
            <a:ext cx="0" cy="63659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Gráfico 47"/>
          <p:cNvGraphicFramePr/>
          <p:nvPr>
            <p:extLst>
              <p:ext uri="{D42A27DB-BD31-4B8C-83A1-F6EECF244321}">
                <p14:modId xmlns:p14="http://schemas.microsoft.com/office/powerpoint/2010/main" val="3417251947"/>
              </p:ext>
            </p:extLst>
          </p:nvPr>
        </p:nvGraphicFramePr>
        <p:xfrm>
          <a:off x="5334000" y="1731477"/>
          <a:ext cx="5960517" cy="6633547"/>
        </p:xfrm>
        <a:graphic>
          <a:graphicData uri="http://schemas.openxmlformats.org/drawingml/2006/chart">
            <c:chart xmlns:c="http://schemas.openxmlformats.org/drawingml/2006/chart" xmlns:r="http://schemas.openxmlformats.org/officeDocument/2006/relationships" r:id="rId5"/>
          </a:graphicData>
        </a:graphic>
      </p:graphicFrame>
      <p:sp>
        <p:nvSpPr>
          <p:cNvPr id="49" name="13 CuadroTexto"/>
          <p:cNvSpPr txBox="1"/>
          <p:nvPr/>
        </p:nvSpPr>
        <p:spPr>
          <a:xfrm>
            <a:off x="7342168" y="3655305"/>
            <a:ext cx="1143000" cy="338554"/>
          </a:xfrm>
          <a:prstGeom prst="rect">
            <a:avLst/>
          </a:prstGeom>
          <a:noFill/>
        </p:spPr>
        <p:txBody>
          <a:bodyPr wrap="square" rtlCol="0">
            <a:spAutoFit/>
          </a:bodyPr>
          <a:lstStyle/>
          <a:p>
            <a:r>
              <a:rPr lang="es-CL" sz="1600" dirty="0" smtClean="0">
                <a:solidFill>
                  <a:schemeClr val="tx2"/>
                </a:solidFill>
              </a:rPr>
              <a:t>Método 4</a:t>
            </a:r>
          </a:p>
        </p:txBody>
      </p:sp>
      <p:sp>
        <p:nvSpPr>
          <p:cNvPr id="50" name="13 CuadroTexto"/>
          <p:cNvSpPr txBox="1"/>
          <p:nvPr/>
        </p:nvSpPr>
        <p:spPr>
          <a:xfrm>
            <a:off x="8618518" y="3655305"/>
            <a:ext cx="1143000" cy="338554"/>
          </a:xfrm>
          <a:prstGeom prst="rect">
            <a:avLst/>
          </a:prstGeom>
          <a:noFill/>
        </p:spPr>
        <p:txBody>
          <a:bodyPr wrap="square" rtlCol="0">
            <a:spAutoFit/>
          </a:bodyPr>
          <a:lstStyle/>
          <a:p>
            <a:r>
              <a:rPr lang="es-CL" sz="1600" dirty="0" smtClean="0">
                <a:solidFill>
                  <a:schemeClr val="tx2"/>
                </a:solidFill>
              </a:rPr>
              <a:t>Método 5</a:t>
            </a:r>
          </a:p>
        </p:txBody>
      </p:sp>
      <p:sp>
        <p:nvSpPr>
          <p:cNvPr id="51" name="13 CuadroTexto"/>
          <p:cNvSpPr txBox="1"/>
          <p:nvPr/>
        </p:nvSpPr>
        <p:spPr>
          <a:xfrm>
            <a:off x="7960768" y="4587594"/>
            <a:ext cx="1143000" cy="338554"/>
          </a:xfrm>
          <a:prstGeom prst="rect">
            <a:avLst/>
          </a:prstGeom>
          <a:noFill/>
        </p:spPr>
        <p:txBody>
          <a:bodyPr wrap="square" rtlCol="0">
            <a:spAutoFit/>
          </a:bodyPr>
          <a:lstStyle/>
          <a:p>
            <a:pPr algn="ctr"/>
            <a:r>
              <a:rPr lang="es-CL" sz="1600" dirty="0" smtClean="0">
                <a:solidFill>
                  <a:schemeClr val="tx2"/>
                </a:solidFill>
              </a:rPr>
              <a:t>Método 6</a:t>
            </a:r>
          </a:p>
        </p:txBody>
      </p:sp>
      <p:sp>
        <p:nvSpPr>
          <p:cNvPr id="52" name="5 CuadroTexto"/>
          <p:cNvSpPr txBox="1"/>
          <p:nvPr/>
        </p:nvSpPr>
        <p:spPr>
          <a:xfrm>
            <a:off x="7918623" y="5640918"/>
            <a:ext cx="1257300" cy="338554"/>
          </a:xfrm>
          <a:prstGeom prst="rect">
            <a:avLst/>
          </a:prstGeom>
          <a:solidFill>
            <a:schemeClr val="bg1"/>
          </a:solidFill>
        </p:spPr>
        <p:txBody>
          <a:bodyPr wrap="square" rtlCol="0">
            <a:spAutoFit/>
          </a:bodyPr>
          <a:lstStyle/>
          <a:p>
            <a:pPr algn="ctr"/>
            <a:r>
              <a:rPr lang="es-CL" sz="1600" dirty="0" smtClean="0">
                <a:solidFill>
                  <a:schemeClr val="tx2"/>
                </a:solidFill>
              </a:rPr>
              <a:t>Otro objeto</a:t>
            </a:r>
            <a:endParaRPr lang="es-CL" sz="1600" dirty="0">
              <a:solidFill>
                <a:schemeClr val="tx2"/>
              </a:solidFill>
            </a:endParaRPr>
          </a:p>
        </p:txBody>
      </p:sp>
      <p:sp>
        <p:nvSpPr>
          <p:cNvPr id="53" name="14 Elipse"/>
          <p:cNvSpPr/>
          <p:nvPr/>
        </p:nvSpPr>
        <p:spPr>
          <a:xfrm>
            <a:off x="8199155" y="3969782"/>
            <a:ext cx="647700" cy="609600"/>
          </a:xfrm>
          <a:prstGeom prst="ellipse">
            <a:avLst/>
          </a:prstGeom>
          <a:solidFill>
            <a:srgbClr val="629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dirty="0" smtClean="0"/>
              <a:t>Dato</a:t>
            </a:r>
            <a:endParaRPr lang="es-CL" sz="1100" dirty="0"/>
          </a:p>
        </p:txBody>
      </p:sp>
    </p:spTree>
    <p:extLst>
      <p:ext uri="{BB962C8B-B14F-4D97-AF65-F5344CB8AC3E}">
        <p14:creationId xmlns:p14="http://schemas.microsoft.com/office/powerpoint/2010/main" val="37978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Rectángulo"/>
          <p:cNvSpPr/>
          <p:nvPr/>
        </p:nvSpPr>
        <p:spPr>
          <a:xfrm>
            <a:off x="4448369" y="1731995"/>
            <a:ext cx="2971800" cy="64770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Simbología usada en el OODM</a:t>
            </a:r>
            <a:endParaRPr lang="es-CL" dirty="0"/>
          </a:p>
        </p:txBody>
      </p:sp>
      <p:sp>
        <p:nvSpPr>
          <p:cNvPr id="8" name="7 Rectángulo redondeado"/>
          <p:cNvSpPr/>
          <p:nvPr/>
        </p:nvSpPr>
        <p:spPr>
          <a:xfrm>
            <a:off x="2324100" y="2667000"/>
            <a:ext cx="2609850" cy="23431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9" name="8 CuadroTexto"/>
          <p:cNvSpPr txBox="1"/>
          <p:nvPr/>
        </p:nvSpPr>
        <p:spPr>
          <a:xfrm>
            <a:off x="2667000" y="2724150"/>
            <a:ext cx="1619250" cy="646331"/>
          </a:xfrm>
          <a:prstGeom prst="rect">
            <a:avLst/>
          </a:prstGeom>
          <a:noFill/>
        </p:spPr>
        <p:txBody>
          <a:bodyPr wrap="square" rtlCol="0">
            <a:spAutoFit/>
          </a:bodyPr>
          <a:lstStyle/>
          <a:p>
            <a:pPr algn="ctr"/>
            <a:r>
              <a:rPr lang="es-CL" dirty="0" smtClean="0">
                <a:solidFill>
                  <a:schemeClr val="bg1"/>
                </a:solidFill>
              </a:rPr>
              <a:t>Nombre Objeto</a:t>
            </a:r>
            <a:endParaRPr lang="es-CL" dirty="0">
              <a:solidFill>
                <a:schemeClr val="bg1"/>
              </a:solidFill>
            </a:endParaRPr>
          </a:p>
        </p:txBody>
      </p:sp>
      <p:sp>
        <p:nvSpPr>
          <p:cNvPr id="10" name="9 CuadroTexto"/>
          <p:cNvSpPr txBox="1"/>
          <p:nvPr/>
        </p:nvSpPr>
        <p:spPr>
          <a:xfrm>
            <a:off x="2819400" y="3733800"/>
            <a:ext cx="1352550" cy="369332"/>
          </a:xfrm>
          <a:prstGeom prst="rect">
            <a:avLst/>
          </a:prstGeom>
          <a:noFill/>
        </p:spPr>
        <p:txBody>
          <a:bodyPr wrap="square" rtlCol="0">
            <a:spAutoFit/>
          </a:bodyPr>
          <a:lstStyle/>
          <a:p>
            <a:pPr algn="ctr"/>
            <a:r>
              <a:rPr lang="es-CL" dirty="0" smtClean="0">
                <a:solidFill>
                  <a:schemeClr val="bg1"/>
                </a:solidFill>
              </a:rPr>
              <a:t>Atributos</a:t>
            </a:r>
            <a:endParaRPr lang="es-CL" dirty="0">
              <a:solidFill>
                <a:schemeClr val="bg1"/>
              </a:solidFill>
            </a:endParaRPr>
          </a:p>
        </p:txBody>
      </p:sp>
      <p:sp>
        <p:nvSpPr>
          <p:cNvPr id="11" name="10 CuadroTexto"/>
          <p:cNvSpPr txBox="1"/>
          <p:nvPr/>
        </p:nvSpPr>
        <p:spPr>
          <a:xfrm>
            <a:off x="2857500" y="4610100"/>
            <a:ext cx="1447800" cy="369332"/>
          </a:xfrm>
          <a:prstGeom prst="rect">
            <a:avLst/>
          </a:prstGeom>
          <a:noFill/>
        </p:spPr>
        <p:txBody>
          <a:bodyPr wrap="square" rtlCol="0">
            <a:spAutoFit/>
          </a:bodyPr>
          <a:lstStyle/>
          <a:p>
            <a:pPr algn="ctr"/>
            <a:r>
              <a:rPr lang="es-CL" dirty="0" smtClean="0">
                <a:solidFill>
                  <a:schemeClr val="bg1"/>
                </a:solidFill>
              </a:rPr>
              <a:t>Métodos</a:t>
            </a:r>
            <a:endParaRPr lang="es-CL" dirty="0">
              <a:solidFill>
                <a:schemeClr val="bg1"/>
              </a:solidFill>
            </a:endParaRPr>
          </a:p>
        </p:txBody>
      </p:sp>
      <p:cxnSp>
        <p:nvCxnSpPr>
          <p:cNvPr id="15" name="14 Conector recto"/>
          <p:cNvCxnSpPr/>
          <p:nvPr/>
        </p:nvCxnSpPr>
        <p:spPr>
          <a:xfrm flipV="1">
            <a:off x="2324100" y="3398230"/>
            <a:ext cx="2697024" cy="11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V="1">
            <a:off x="2324100" y="4343048"/>
            <a:ext cx="2697024" cy="3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17 Rectángulo redondeado"/>
          <p:cNvSpPr/>
          <p:nvPr/>
        </p:nvSpPr>
        <p:spPr>
          <a:xfrm>
            <a:off x="6362700" y="2590800"/>
            <a:ext cx="2609850" cy="23431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19" name="18 CuadroTexto"/>
          <p:cNvSpPr txBox="1"/>
          <p:nvPr/>
        </p:nvSpPr>
        <p:spPr>
          <a:xfrm>
            <a:off x="6705600" y="2647950"/>
            <a:ext cx="1619250" cy="646331"/>
          </a:xfrm>
          <a:prstGeom prst="rect">
            <a:avLst/>
          </a:prstGeom>
          <a:noFill/>
        </p:spPr>
        <p:txBody>
          <a:bodyPr wrap="square" rtlCol="0">
            <a:spAutoFit/>
          </a:bodyPr>
          <a:lstStyle/>
          <a:p>
            <a:pPr algn="ctr"/>
            <a:endParaRPr lang="es-CL" dirty="0" smtClean="0">
              <a:solidFill>
                <a:schemeClr val="bg1"/>
              </a:solidFill>
            </a:endParaRPr>
          </a:p>
          <a:p>
            <a:pPr algn="ctr"/>
            <a:r>
              <a:rPr lang="es-CL" dirty="0" smtClean="0">
                <a:solidFill>
                  <a:schemeClr val="bg1"/>
                </a:solidFill>
              </a:rPr>
              <a:t>VEHÍCULO</a:t>
            </a:r>
            <a:endParaRPr lang="es-CL" dirty="0">
              <a:solidFill>
                <a:schemeClr val="bg1"/>
              </a:solidFill>
            </a:endParaRPr>
          </a:p>
        </p:txBody>
      </p:sp>
      <p:sp>
        <p:nvSpPr>
          <p:cNvPr id="20" name="19 CuadroTexto"/>
          <p:cNvSpPr txBox="1"/>
          <p:nvPr/>
        </p:nvSpPr>
        <p:spPr>
          <a:xfrm>
            <a:off x="6477000" y="3390900"/>
            <a:ext cx="2324100" cy="923330"/>
          </a:xfrm>
          <a:prstGeom prst="rect">
            <a:avLst/>
          </a:prstGeom>
          <a:noFill/>
        </p:spPr>
        <p:txBody>
          <a:bodyPr wrap="square" rtlCol="0">
            <a:spAutoFit/>
          </a:bodyPr>
          <a:lstStyle/>
          <a:p>
            <a:pPr algn="ctr"/>
            <a:r>
              <a:rPr lang="es-CL" dirty="0" smtClean="0">
                <a:solidFill>
                  <a:schemeClr val="bg1"/>
                </a:solidFill>
              </a:rPr>
              <a:t>#MOTOR, AÑO, MARCA, MODELO, #PUERTAS</a:t>
            </a:r>
            <a:endParaRPr lang="es-CL" dirty="0">
              <a:solidFill>
                <a:schemeClr val="bg1"/>
              </a:solidFill>
            </a:endParaRPr>
          </a:p>
        </p:txBody>
      </p:sp>
      <p:sp>
        <p:nvSpPr>
          <p:cNvPr id="21" name="20 CuadroTexto"/>
          <p:cNvSpPr txBox="1"/>
          <p:nvPr/>
        </p:nvSpPr>
        <p:spPr>
          <a:xfrm>
            <a:off x="6743700" y="4343400"/>
            <a:ext cx="1600200" cy="646331"/>
          </a:xfrm>
          <a:prstGeom prst="rect">
            <a:avLst/>
          </a:prstGeom>
          <a:noFill/>
        </p:spPr>
        <p:txBody>
          <a:bodyPr wrap="square" rtlCol="0">
            <a:spAutoFit/>
          </a:bodyPr>
          <a:lstStyle/>
          <a:p>
            <a:pPr algn="ctr"/>
            <a:r>
              <a:rPr lang="es-CL" dirty="0" smtClean="0">
                <a:solidFill>
                  <a:schemeClr val="bg1"/>
                </a:solidFill>
              </a:rPr>
              <a:t>Vender Vehículos</a:t>
            </a:r>
            <a:endParaRPr lang="es-CL" dirty="0">
              <a:solidFill>
                <a:schemeClr val="bg1"/>
              </a:solidFill>
            </a:endParaRPr>
          </a:p>
        </p:txBody>
      </p:sp>
      <p:cxnSp>
        <p:nvCxnSpPr>
          <p:cNvPr id="22" name="21 Conector recto"/>
          <p:cNvCxnSpPr/>
          <p:nvPr/>
        </p:nvCxnSpPr>
        <p:spPr>
          <a:xfrm flipV="1">
            <a:off x="6362700" y="3294281"/>
            <a:ext cx="2609850" cy="38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flipV="1">
            <a:off x="6362700" y="4266848"/>
            <a:ext cx="2697024" cy="3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2552700" y="4991100"/>
            <a:ext cx="2381250" cy="369332"/>
          </a:xfrm>
          <a:prstGeom prst="rect">
            <a:avLst/>
          </a:prstGeom>
          <a:noFill/>
        </p:spPr>
        <p:txBody>
          <a:bodyPr wrap="square" rtlCol="0">
            <a:spAutoFit/>
          </a:bodyPr>
          <a:lstStyle/>
          <a:p>
            <a:r>
              <a:rPr lang="es-CL" dirty="0" smtClean="0"/>
              <a:t>Secciones de un objeto</a:t>
            </a:r>
            <a:endParaRPr lang="es-CL" dirty="0"/>
          </a:p>
        </p:txBody>
      </p:sp>
      <p:sp>
        <p:nvSpPr>
          <p:cNvPr id="25" name="24 CuadroTexto"/>
          <p:cNvSpPr txBox="1"/>
          <p:nvPr/>
        </p:nvSpPr>
        <p:spPr>
          <a:xfrm>
            <a:off x="6496050" y="4972050"/>
            <a:ext cx="2381250" cy="369332"/>
          </a:xfrm>
          <a:prstGeom prst="rect">
            <a:avLst/>
          </a:prstGeom>
          <a:noFill/>
        </p:spPr>
        <p:txBody>
          <a:bodyPr wrap="square" rtlCol="0">
            <a:spAutoFit/>
          </a:bodyPr>
          <a:lstStyle/>
          <a:p>
            <a:r>
              <a:rPr lang="es-CL" dirty="0" smtClean="0"/>
              <a:t>Ejemplo de un objeto</a:t>
            </a:r>
            <a:endParaRPr lang="es-CL" dirty="0"/>
          </a:p>
        </p:txBody>
      </p:sp>
      <p:sp>
        <p:nvSpPr>
          <p:cNvPr id="26" name="CuadroTexto 25"/>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27" name="Rectángulo 26"/>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88800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9" name="Rectángulo 8"/>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schemeClr val="bg1"/>
                </a:solidFill>
              </a:rPr>
              <a:t>¿Qué aprenderemos en esta clase?</a:t>
            </a:r>
          </a:p>
          <a:p>
            <a:pPr algn="ctr"/>
            <a:endParaRPr lang="es-CL" sz="4000" i="1" dirty="0">
              <a:solidFill>
                <a:schemeClr val="bg1"/>
              </a:solidFill>
            </a:endParaRPr>
          </a:p>
        </p:txBody>
      </p:sp>
      <p:sp>
        <p:nvSpPr>
          <p:cNvPr id="12" name="Rectángulo 11"/>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78154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1433096"/>
            <a:ext cx="10515600" cy="805056"/>
          </a:xfrm>
        </p:spPr>
        <p:txBody>
          <a:bodyPr>
            <a:normAutofit/>
          </a:bodyPr>
          <a:lstStyle/>
          <a:p>
            <a:pPr lvl="1"/>
            <a:r>
              <a:rPr lang="es-419" b="1" dirty="0" smtClean="0"/>
              <a:t>SIMBOLOGÍA MODELOS INDEPENDIENTES DE LA TECNOLOGÍA</a:t>
            </a:r>
            <a:endParaRPr lang="es-ES" dirty="0" smtClean="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cxnSp>
        <p:nvCxnSpPr>
          <p:cNvPr id="6" name="5 Conector recto"/>
          <p:cNvCxnSpPr/>
          <p:nvPr/>
        </p:nvCxnSpPr>
        <p:spPr>
          <a:xfrm>
            <a:off x="838200" y="2438400"/>
            <a:ext cx="2800350" cy="1588"/>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813179" y="3409666"/>
            <a:ext cx="2800350" cy="1588"/>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826827" y="4487839"/>
            <a:ext cx="2800350" cy="1588"/>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826827" y="5538717"/>
            <a:ext cx="2800350" cy="1588"/>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2975212" y="4244455"/>
            <a:ext cx="354842" cy="436728"/>
          </a:xfrm>
          <a:prstGeom prst="ellipse">
            <a:avLst/>
          </a:prstGeom>
          <a:solidFill>
            <a:schemeClr val="bg1"/>
          </a:solidFill>
          <a:ln>
            <a:solidFill>
              <a:srgbClr val="F95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Elipse"/>
          <p:cNvSpPr/>
          <p:nvPr/>
        </p:nvSpPr>
        <p:spPr>
          <a:xfrm>
            <a:off x="2977486" y="2213212"/>
            <a:ext cx="354842" cy="436728"/>
          </a:xfrm>
          <a:prstGeom prst="ellipse">
            <a:avLst/>
          </a:prstGeom>
          <a:solidFill>
            <a:schemeClr val="bg1"/>
          </a:solidFill>
          <a:ln>
            <a:solidFill>
              <a:srgbClr val="F95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cxnSp>
        <p:nvCxnSpPr>
          <p:cNvPr id="13" name="12 Conector recto"/>
          <p:cNvCxnSpPr/>
          <p:nvPr/>
        </p:nvCxnSpPr>
        <p:spPr>
          <a:xfrm rot="5400000">
            <a:off x="3051068" y="5506872"/>
            <a:ext cx="531472" cy="79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3148877" y="2452048"/>
            <a:ext cx="531472" cy="79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2957808" y="3461984"/>
            <a:ext cx="531472" cy="79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rot="5400000">
            <a:off x="3135230" y="3448334"/>
            <a:ext cx="531472" cy="79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10" idx="6"/>
          </p:cNvCxnSpPr>
          <p:nvPr/>
        </p:nvCxnSpPr>
        <p:spPr>
          <a:xfrm flipV="1">
            <a:off x="3330054" y="4230807"/>
            <a:ext cx="272955" cy="232012"/>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3330054" y="4490114"/>
            <a:ext cx="272955" cy="25930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3318681" y="5283959"/>
            <a:ext cx="272955" cy="232012"/>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3318681" y="5543266"/>
            <a:ext cx="272955" cy="259306"/>
          </a:xfrm>
          <a:prstGeom prst="line">
            <a:avLst/>
          </a:prstGeom>
          <a:ln>
            <a:solidFill>
              <a:srgbClr val="F95E49"/>
            </a:solidFill>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8227" y="2142699"/>
            <a:ext cx="2456597" cy="369332"/>
          </a:xfrm>
          <a:prstGeom prst="rect">
            <a:avLst/>
          </a:prstGeom>
          <a:noFill/>
        </p:spPr>
        <p:txBody>
          <a:bodyPr wrap="square" rtlCol="0">
            <a:spAutoFit/>
          </a:bodyPr>
          <a:lstStyle/>
          <a:p>
            <a:r>
              <a:rPr lang="es-CL" dirty="0" smtClean="0"/>
              <a:t>Conexión Opcional (0-1)</a:t>
            </a:r>
            <a:endParaRPr lang="es-CL" dirty="0"/>
          </a:p>
        </p:txBody>
      </p:sp>
      <p:sp>
        <p:nvSpPr>
          <p:cNvPr id="30" name="29 CuadroTexto"/>
          <p:cNvSpPr txBox="1"/>
          <p:nvPr/>
        </p:nvSpPr>
        <p:spPr>
          <a:xfrm>
            <a:off x="4353636" y="3207224"/>
            <a:ext cx="2743200" cy="369332"/>
          </a:xfrm>
          <a:prstGeom prst="rect">
            <a:avLst/>
          </a:prstGeom>
          <a:noFill/>
        </p:spPr>
        <p:txBody>
          <a:bodyPr wrap="square" rtlCol="0">
            <a:spAutoFit/>
          </a:bodyPr>
          <a:lstStyle/>
          <a:p>
            <a:r>
              <a:rPr lang="es-CL" dirty="0" smtClean="0"/>
              <a:t>Conexión Una Mandatoria</a:t>
            </a:r>
            <a:endParaRPr lang="es-CL" dirty="0"/>
          </a:p>
        </p:txBody>
      </p:sp>
      <p:sp>
        <p:nvSpPr>
          <p:cNvPr id="31" name="30 CuadroTexto"/>
          <p:cNvSpPr txBox="1"/>
          <p:nvPr/>
        </p:nvSpPr>
        <p:spPr>
          <a:xfrm>
            <a:off x="4326340" y="4189864"/>
            <a:ext cx="3425588" cy="369332"/>
          </a:xfrm>
          <a:prstGeom prst="rect">
            <a:avLst/>
          </a:prstGeom>
          <a:noFill/>
        </p:spPr>
        <p:txBody>
          <a:bodyPr wrap="square" rtlCol="0">
            <a:spAutoFit/>
          </a:bodyPr>
          <a:lstStyle/>
          <a:p>
            <a:r>
              <a:rPr lang="es-CL" dirty="0" smtClean="0"/>
              <a:t>Conexión 0 – Muchas Opcional</a:t>
            </a:r>
            <a:endParaRPr lang="es-CL" dirty="0"/>
          </a:p>
        </p:txBody>
      </p:sp>
      <p:sp>
        <p:nvSpPr>
          <p:cNvPr id="32" name="31 CuadroTexto"/>
          <p:cNvSpPr txBox="1"/>
          <p:nvPr/>
        </p:nvSpPr>
        <p:spPr>
          <a:xfrm>
            <a:off x="4367284" y="5363570"/>
            <a:ext cx="4148919" cy="369332"/>
          </a:xfrm>
          <a:prstGeom prst="rect">
            <a:avLst/>
          </a:prstGeom>
          <a:noFill/>
        </p:spPr>
        <p:txBody>
          <a:bodyPr wrap="square" rtlCol="0">
            <a:spAutoFit/>
          </a:bodyPr>
          <a:lstStyle/>
          <a:p>
            <a:r>
              <a:rPr lang="es-CL" dirty="0" smtClean="0"/>
              <a:t>Conexión Una-Muchas Mandatoria</a:t>
            </a:r>
            <a:endParaRPr lang="es-CL" dirty="0"/>
          </a:p>
        </p:txBody>
      </p:sp>
      <p:sp>
        <p:nvSpPr>
          <p:cNvPr id="3" name="CuadroTexto 2"/>
          <p:cNvSpPr txBox="1"/>
          <p:nvPr/>
        </p:nvSpPr>
        <p:spPr>
          <a:xfrm>
            <a:off x="663690" y="6075611"/>
            <a:ext cx="10278188" cy="923330"/>
          </a:xfrm>
          <a:prstGeom prst="rect">
            <a:avLst/>
          </a:prstGeom>
          <a:noFill/>
        </p:spPr>
        <p:txBody>
          <a:bodyPr wrap="square" rtlCol="0">
            <a:spAutoFit/>
          </a:bodyPr>
          <a:lstStyle/>
          <a:p>
            <a:r>
              <a:rPr lang="es-ES" i="1" dirty="0"/>
              <a:t>Una conexión entre objetos indica alguna relación entre instancias de una clase de objeto con respecto a otra, si existe esa relación es muy probable que exista intercambio de mensajes entre ellos.</a:t>
            </a:r>
          </a:p>
          <a:p>
            <a:endParaRPr lang="es-CL" i="1" dirty="0"/>
          </a:p>
        </p:txBody>
      </p:sp>
      <p:sp>
        <p:nvSpPr>
          <p:cNvPr id="25" name="CuadroTexto 24"/>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26" name="Rectángulo 25"/>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157130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54868"/>
            <a:ext cx="4358268" cy="586123"/>
          </a:xfrm>
        </p:spPr>
        <p:txBody>
          <a:bodyPr>
            <a:normAutofit/>
          </a:bodyPr>
          <a:lstStyle/>
          <a:p>
            <a:r>
              <a:rPr lang="es-CL" sz="2000" dirty="0" smtClean="0"/>
              <a:t>Semántica de generalización en OODM:</a:t>
            </a:r>
            <a:endParaRPr lang="es-CL" sz="2000"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2579426" y="2616040"/>
            <a:ext cx="5991367" cy="274874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5 CuadroTexto"/>
          <p:cNvSpPr txBox="1"/>
          <p:nvPr/>
        </p:nvSpPr>
        <p:spPr>
          <a:xfrm>
            <a:off x="2724150" y="2711575"/>
            <a:ext cx="5715000" cy="2585323"/>
          </a:xfrm>
          <a:prstGeom prst="rect">
            <a:avLst/>
          </a:prstGeom>
          <a:noFill/>
        </p:spPr>
        <p:txBody>
          <a:bodyPr wrap="square" rtlCol="0">
            <a:spAutoFit/>
          </a:bodyPr>
          <a:lstStyle/>
          <a:p>
            <a:pPr algn="just"/>
            <a:r>
              <a:rPr lang="es-ES" b="1" i="1" dirty="0" smtClean="0">
                <a:solidFill>
                  <a:schemeClr val="bg1"/>
                </a:solidFill>
              </a:rPr>
              <a:t>Es una de las más poderosas características del OODM, corresponde a la también llamada semántica de la clase-subclase.</a:t>
            </a:r>
          </a:p>
          <a:p>
            <a:pPr algn="just"/>
            <a:endParaRPr lang="es-ES" b="1" i="1" dirty="0" smtClean="0">
              <a:solidFill>
                <a:schemeClr val="bg1"/>
              </a:solidFill>
            </a:endParaRPr>
          </a:p>
          <a:p>
            <a:pPr algn="just"/>
            <a:r>
              <a:rPr lang="es-ES" b="1" i="1" dirty="0" smtClean="0">
                <a:solidFill>
                  <a:schemeClr val="bg1"/>
                </a:solidFill>
              </a:rPr>
              <a:t>Para representarla se utiliza una jerarquía de generalización que agrupa objetos que tienen atributos y métodos comunes, siendo los objetos de más bajo nivel quienes heredan los atributos y los métodos de la clase superior.</a:t>
            </a:r>
          </a:p>
        </p:txBody>
      </p:sp>
      <p:sp>
        <p:nvSpPr>
          <p:cNvPr id="7" name="6 CuadroTexto"/>
          <p:cNvSpPr txBox="1"/>
          <p:nvPr/>
        </p:nvSpPr>
        <p:spPr>
          <a:xfrm>
            <a:off x="419100" y="3303546"/>
            <a:ext cx="2495550" cy="523220"/>
          </a:xfrm>
          <a:prstGeom prst="rect">
            <a:avLst/>
          </a:prstGeom>
          <a:noFill/>
        </p:spPr>
        <p:txBody>
          <a:bodyPr wrap="square" rtlCol="0">
            <a:spAutoFit/>
          </a:bodyPr>
          <a:lstStyle>
            <a:defPPr>
              <a:defRPr lang="es-ES"/>
            </a:defPPr>
            <a:lvl1pPr>
              <a:defRPr sz="2800" b="1" i="1">
                <a:solidFill>
                  <a:schemeClr val="tx2"/>
                </a:solidFill>
              </a:defRPr>
            </a:lvl1pPr>
          </a:lstStyle>
          <a:p>
            <a:r>
              <a:rPr lang="es-CL" dirty="0"/>
              <a:t>¿Qué es?</a:t>
            </a:r>
          </a:p>
        </p:txBody>
      </p:sp>
      <p:sp>
        <p:nvSpPr>
          <p:cNvPr id="8" name="7 Flecha derecha"/>
          <p:cNvSpPr/>
          <p:nvPr/>
        </p:nvSpPr>
        <p:spPr>
          <a:xfrm>
            <a:off x="1003963" y="3826766"/>
            <a:ext cx="990600" cy="571500"/>
          </a:xfrm>
          <a:prstGeom prst="rightArrow">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CuadroTexto 11"/>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13" name="Rectángulo 12"/>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4" name="7 Rectángulo"/>
          <p:cNvSpPr/>
          <p:nvPr/>
        </p:nvSpPr>
        <p:spPr>
          <a:xfrm>
            <a:off x="3160605" y="2464989"/>
            <a:ext cx="5554911" cy="2831909"/>
          </a:xfrm>
          <a:prstGeom prst="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20396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3" name="Imagen 2"/>
          <p:cNvPicPr>
            <a:picLocks noChangeAspect="1"/>
          </p:cNvPicPr>
          <p:nvPr/>
        </p:nvPicPr>
        <p:blipFill>
          <a:blip r:embed="rId4"/>
          <a:stretch>
            <a:fillRect/>
          </a:stretch>
        </p:blipFill>
        <p:spPr>
          <a:xfrm>
            <a:off x="2705100" y="1709738"/>
            <a:ext cx="6781800" cy="4810125"/>
          </a:xfrm>
          <a:prstGeom prst="rect">
            <a:avLst/>
          </a:prstGeom>
          <a:ln>
            <a:noFill/>
          </a:ln>
        </p:spPr>
      </p:pic>
      <p:sp>
        <p:nvSpPr>
          <p:cNvPr id="5" name="4 Rectángulo redondeado"/>
          <p:cNvSpPr/>
          <p:nvPr/>
        </p:nvSpPr>
        <p:spPr>
          <a:xfrm>
            <a:off x="4781550" y="1695450"/>
            <a:ext cx="260985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6" name="5 CuadroTexto"/>
          <p:cNvSpPr txBox="1"/>
          <p:nvPr/>
        </p:nvSpPr>
        <p:spPr>
          <a:xfrm>
            <a:off x="5124450" y="1866900"/>
            <a:ext cx="1619250" cy="369332"/>
          </a:xfrm>
          <a:prstGeom prst="rect">
            <a:avLst/>
          </a:prstGeom>
          <a:noFill/>
        </p:spPr>
        <p:txBody>
          <a:bodyPr wrap="square" rtlCol="0">
            <a:spAutoFit/>
          </a:bodyPr>
          <a:lstStyle/>
          <a:p>
            <a:pPr algn="ctr"/>
            <a:r>
              <a:rPr lang="es-CL" dirty="0" smtClean="0">
                <a:solidFill>
                  <a:schemeClr val="bg1"/>
                </a:solidFill>
              </a:rPr>
              <a:t>EMPLEADO</a:t>
            </a:r>
            <a:endParaRPr lang="es-CL" dirty="0">
              <a:solidFill>
                <a:schemeClr val="bg1"/>
              </a:solidFill>
            </a:endParaRPr>
          </a:p>
        </p:txBody>
      </p:sp>
      <p:sp>
        <p:nvSpPr>
          <p:cNvPr id="7" name="6 CuadroTexto"/>
          <p:cNvSpPr txBox="1"/>
          <p:nvPr/>
        </p:nvSpPr>
        <p:spPr>
          <a:xfrm>
            <a:off x="4819650" y="2419350"/>
            <a:ext cx="2552700" cy="523220"/>
          </a:xfrm>
          <a:prstGeom prst="rect">
            <a:avLst/>
          </a:prstGeom>
          <a:noFill/>
        </p:spPr>
        <p:txBody>
          <a:bodyPr wrap="square" rtlCol="0">
            <a:spAutoFit/>
          </a:bodyPr>
          <a:lstStyle/>
          <a:p>
            <a:pPr algn="ctr"/>
            <a:r>
              <a:rPr lang="es-CL" sz="1400" dirty="0" smtClean="0">
                <a:solidFill>
                  <a:schemeClr val="bg1"/>
                </a:solidFill>
              </a:rPr>
              <a:t>#Empleado, nombre, dirección, fecha ing, fecha nacim.</a:t>
            </a:r>
            <a:endParaRPr lang="es-CL" sz="1400" dirty="0">
              <a:solidFill>
                <a:schemeClr val="bg1"/>
              </a:solidFill>
            </a:endParaRPr>
          </a:p>
        </p:txBody>
      </p:sp>
      <p:sp>
        <p:nvSpPr>
          <p:cNvPr id="8" name="7 CuadroTexto"/>
          <p:cNvSpPr txBox="1"/>
          <p:nvPr/>
        </p:nvSpPr>
        <p:spPr>
          <a:xfrm>
            <a:off x="5314950" y="2971800"/>
            <a:ext cx="1447800" cy="369332"/>
          </a:xfrm>
          <a:prstGeom prst="rect">
            <a:avLst/>
          </a:prstGeom>
          <a:noFill/>
        </p:spPr>
        <p:txBody>
          <a:bodyPr wrap="square" rtlCol="0">
            <a:spAutoFit/>
          </a:bodyPr>
          <a:lstStyle/>
          <a:p>
            <a:pPr algn="ctr"/>
            <a:r>
              <a:rPr lang="es-CL" dirty="0" smtClean="0">
                <a:solidFill>
                  <a:schemeClr val="bg1"/>
                </a:solidFill>
              </a:rPr>
              <a:t>Calcular edad</a:t>
            </a:r>
            <a:endParaRPr lang="es-CL" dirty="0">
              <a:solidFill>
                <a:schemeClr val="bg1"/>
              </a:solidFill>
            </a:endParaRPr>
          </a:p>
        </p:txBody>
      </p:sp>
      <p:cxnSp>
        <p:nvCxnSpPr>
          <p:cNvPr id="9" name="8 Conector recto"/>
          <p:cNvCxnSpPr/>
          <p:nvPr/>
        </p:nvCxnSpPr>
        <p:spPr>
          <a:xfrm>
            <a:off x="4838700" y="2324100"/>
            <a:ext cx="260985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4762500" y="2876550"/>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7524750" y="4743450"/>
            <a:ext cx="260985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27" name="26 CuadroTexto"/>
          <p:cNvSpPr txBox="1"/>
          <p:nvPr/>
        </p:nvSpPr>
        <p:spPr>
          <a:xfrm>
            <a:off x="7867650" y="4914900"/>
            <a:ext cx="1619250" cy="369332"/>
          </a:xfrm>
          <a:prstGeom prst="rect">
            <a:avLst/>
          </a:prstGeom>
          <a:noFill/>
        </p:spPr>
        <p:txBody>
          <a:bodyPr wrap="square" rtlCol="0">
            <a:spAutoFit/>
          </a:bodyPr>
          <a:lstStyle/>
          <a:p>
            <a:pPr algn="ctr"/>
            <a:r>
              <a:rPr lang="es-CL" dirty="0" smtClean="0">
                <a:solidFill>
                  <a:schemeClr val="bg1"/>
                </a:solidFill>
              </a:rPr>
              <a:t>Plazo fijo</a:t>
            </a:r>
            <a:endParaRPr lang="es-CL" dirty="0">
              <a:solidFill>
                <a:schemeClr val="bg1"/>
              </a:solidFill>
            </a:endParaRPr>
          </a:p>
        </p:txBody>
      </p:sp>
      <p:sp>
        <p:nvSpPr>
          <p:cNvPr id="28" name="27 CuadroTexto"/>
          <p:cNvSpPr txBox="1"/>
          <p:nvPr/>
        </p:nvSpPr>
        <p:spPr>
          <a:xfrm>
            <a:off x="7562850" y="5467350"/>
            <a:ext cx="2552700" cy="307777"/>
          </a:xfrm>
          <a:prstGeom prst="rect">
            <a:avLst/>
          </a:prstGeom>
          <a:noFill/>
        </p:spPr>
        <p:txBody>
          <a:bodyPr wrap="square" rtlCol="0">
            <a:spAutoFit/>
          </a:bodyPr>
          <a:lstStyle/>
          <a:p>
            <a:pPr algn="ctr"/>
            <a:r>
              <a:rPr lang="es-CL" sz="1400" dirty="0" smtClean="0">
                <a:solidFill>
                  <a:schemeClr val="bg1"/>
                </a:solidFill>
              </a:rPr>
              <a:t>#Contrato fecha.ingres</a:t>
            </a:r>
            <a:endParaRPr lang="es-CL" sz="1400" dirty="0">
              <a:solidFill>
                <a:schemeClr val="bg1"/>
              </a:solidFill>
            </a:endParaRPr>
          </a:p>
        </p:txBody>
      </p:sp>
      <p:sp>
        <p:nvSpPr>
          <p:cNvPr id="29" name="28 CuadroTexto"/>
          <p:cNvSpPr txBox="1"/>
          <p:nvPr/>
        </p:nvSpPr>
        <p:spPr>
          <a:xfrm>
            <a:off x="8058150" y="6019800"/>
            <a:ext cx="1733550" cy="369332"/>
          </a:xfrm>
          <a:prstGeom prst="rect">
            <a:avLst/>
          </a:prstGeom>
          <a:noFill/>
        </p:spPr>
        <p:txBody>
          <a:bodyPr wrap="square" rtlCol="0">
            <a:spAutoFit/>
          </a:bodyPr>
          <a:lstStyle/>
          <a:p>
            <a:pPr algn="ctr"/>
            <a:r>
              <a:rPr lang="es-CL" dirty="0" smtClean="0">
                <a:solidFill>
                  <a:schemeClr val="bg1"/>
                </a:solidFill>
              </a:rPr>
              <a:t>CalcularDatos</a:t>
            </a:r>
            <a:endParaRPr lang="es-CL" dirty="0">
              <a:solidFill>
                <a:schemeClr val="bg1"/>
              </a:solidFill>
            </a:endParaRPr>
          </a:p>
        </p:txBody>
      </p:sp>
      <p:cxnSp>
        <p:nvCxnSpPr>
          <p:cNvPr id="30" name="29 Conector recto"/>
          <p:cNvCxnSpPr/>
          <p:nvPr/>
        </p:nvCxnSpPr>
        <p:spPr>
          <a:xfrm>
            <a:off x="7581900" y="5372100"/>
            <a:ext cx="260985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7505700" y="5924550"/>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31 Rectángulo redondeado"/>
          <p:cNvSpPr/>
          <p:nvPr/>
        </p:nvSpPr>
        <p:spPr>
          <a:xfrm>
            <a:off x="1987550" y="4737100"/>
            <a:ext cx="260985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33" name="32 CuadroTexto"/>
          <p:cNvSpPr txBox="1"/>
          <p:nvPr/>
        </p:nvSpPr>
        <p:spPr>
          <a:xfrm>
            <a:off x="2330450" y="4908550"/>
            <a:ext cx="1619250" cy="369332"/>
          </a:xfrm>
          <a:prstGeom prst="rect">
            <a:avLst/>
          </a:prstGeom>
          <a:noFill/>
        </p:spPr>
        <p:txBody>
          <a:bodyPr wrap="square" rtlCol="0">
            <a:spAutoFit/>
          </a:bodyPr>
          <a:lstStyle/>
          <a:p>
            <a:pPr algn="ctr"/>
            <a:r>
              <a:rPr lang="es-CL" dirty="0" smtClean="0">
                <a:solidFill>
                  <a:schemeClr val="bg1"/>
                </a:solidFill>
              </a:rPr>
              <a:t>A honorarios</a:t>
            </a:r>
            <a:endParaRPr lang="es-CL" dirty="0">
              <a:solidFill>
                <a:schemeClr val="bg1"/>
              </a:solidFill>
            </a:endParaRPr>
          </a:p>
        </p:txBody>
      </p:sp>
      <p:sp>
        <p:nvSpPr>
          <p:cNvPr id="34" name="33 CuadroTexto"/>
          <p:cNvSpPr txBox="1"/>
          <p:nvPr/>
        </p:nvSpPr>
        <p:spPr>
          <a:xfrm>
            <a:off x="2025650" y="5461000"/>
            <a:ext cx="2552700" cy="307777"/>
          </a:xfrm>
          <a:prstGeom prst="rect">
            <a:avLst/>
          </a:prstGeom>
          <a:noFill/>
        </p:spPr>
        <p:txBody>
          <a:bodyPr wrap="square" rtlCol="0">
            <a:spAutoFit/>
          </a:bodyPr>
          <a:lstStyle/>
          <a:p>
            <a:pPr algn="ctr"/>
            <a:r>
              <a:rPr lang="es-CL" sz="1400" dirty="0" smtClean="0">
                <a:solidFill>
                  <a:schemeClr val="bg1"/>
                </a:solidFill>
              </a:rPr>
              <a:t>Hrs-mes-trabajo</a:t>
            </a:r>
            <a:endParaRPr lang="es-CL" sz="1400" dirty="0">
              <a:solidFill>
                <a:schemeClr val="bg1"/>
              </a:solidFill>
            </a:endParaRPr>
          </a:p>
        </p:txBody>
      </p:sp>
      <p:sp>
        <p:nvSpPr>
          <p:cNvPr id="35" name="34 CuadroTexto"/>
          <p:cNvSpPr txBox="1"/>
          <p:nvPr/>
        </p:nvSpPr>
        <p:spPr>
          <a:xfrm>
            <a:off x="2324100" y="6013450"/>
            <a:ext cx="2247900" cy="369332"/>
          </a:xfrm>
          <a:prstGeom prst="rect">
            <a:avLst/>
          </a:prstGeom>
          <a:noFill/>
        </p:spPr>
        <p:txBody>
          <a:bodyPr wrap="square" rtlCol="0">
            <a:spAutoFit/>
          </a:bodyPr>
          <a:lstStyle/>
          <a:p>
            <a:pPr algn="ctr"/>
            <a:r>
              <a:rPr lang="es-CL" dirty="0" smtClean="0">
                <a:solidFill>
                  <a:schemeClr val="bg1"/>
                </a:solidFill>
              </a:rPr>
              <a:t>CalcularMensualidad</a:t>
            </a:r>
            <a:endParaRPr lang="es-CL" dirty="0">
              <a:solidFill>
                <a:schemeClr val="bg1"/>
              </a:solidFill>
            </a:endParaRPr>
          </a:p>
        </p:txBody>
      </p:sp>
      <p:cxnSp>
        <p:nvCxnSpPr>
          <p:cNvPr id="36" name="35 Conector recto"/>
          <p:cNvCxnSpPr/>
          <p:nvPr/>
        </p:nvCxnSpPr>
        <p:spPr>
          <a:xfrm>
            <a:off x="2044700" y="5365750"/>
            <a:ext cx="260985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1968500" y="5918200"/>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37 Rectángulo redondeado"/>
          <p:cNvSpPr/>
          <p:nvPr/>
        </p:nvSpPr>
        <p:spPr>
          <a:xfrm>
            <a:off x="4794250" y="4743450"/>
            <a:ext cx="260985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39" name="38 CuadroTexto"/>
          <p:cNvSpPr txBox="1"/>
          <p:nvPr/>
        </p:nvSpPr>
        <p:spPr>
          <a:xfrm>
            <a:off x="5137150" y="4914900"/>
            <a:ext cx="1619250" cy="369332"/>
          </a:xfrm>
          <a:prstGeom prst="rect">
            <a:avLst/>
          </a:prstGeom>
          <a:noFill/>
        </p:spPr>
        <p:txBody>
          <a:bodyPr wrap="square" rtlCol="0">
            <a:spAutoFit/>
          </a:bodyPr>
          <a:lstStyle/>
          <a:p>
            <a:pPr algn="ctr"/>
            <a:r>
              <a:rPr lang="es-CL" dirty="0" smtClean="0">
                <a:solidFill>
                  <a:schemeClr val="bg1"/>
                </a:solidFill>
              </a:rPr>
              <a:t>De planta</a:t>
            </a:r>
            <a:endParaRPr lang="es-CL" dirty="0">
              <a:solidFill>
                <a:schemeClr val="bg1"/>
              </a:solidFill>
            </a:endParaRPr>
          </a:p>
        </p:txBody>
      </p:sp>
      <p:sp>
        <p:nvSpPr>
          <p:cNvPr id="40" name="39 CuadroTexto"/>
          <p:cNvSpPr txBox="1"/>
          <p:nvPr/>
        </p:nvSpPr>
        <p:spPr>
          <a:xfrm>
            <a:off x="4832350" y="5467350"/>
            <a:ext cx="2552700" cy="307777"/>
          </a:xfrm>
          <a:prstGeom prst="rect">
            <a:avLst/>
          </a:prstGeom>
          <a:noFill/>
        </p:spPr>
        <p:txBody>
          <a:bodyPr wrap="square" rtlCol="0">
            <a:spAutoFit/>
          </a:bodyPr>
          <a:lstStyle/>
          <a:p>
            <a:pPr algn="ctr"/>
            <a:r>
              <a:rPr lang="es-CL" sz="1400" dirty="0" smtClean="0">
                <a:solidFill>
                  <a:schemeClr val="bg1"/>
                </a:solidFill>
              </a:rPr>
              <a:t>Sueldo-anual-bono</a:t>
            </a:r>
            <a:endParaRPr lang="es-CL" sz="1400" dirty="0">
              <a:solidFill>
                <a:schemeClr val="bg1"/>
              </a:solidFill>
            </a:endParaRPr>
          </a:p>
        </p:txBody>
      </p:sp>
      <p:sp>
        <p:nvSpPr>
          <p:cNvPr id="41" name="40 CuadroTexto"/>
          <p:cNvSpPr txBox="1"/>
          <p:nvPr/>
        </p:nvSpPr>
        <p:spPr>
          <a:xfrm>
            <a:off x="4991100" y="6019800"/>
            <a:ext cx="2032000" cy="369332"/>
          </a:xfrm>
          <a:prstGeom prst="rect">
            <a:avLst/>
          </a:prstGeom>
          <a:noFill/>
        </p:spPr>
        <p:txBody>
          <a:bodyPr wrap="square" rtlCol="0">
            <a:spAutoFit/>
          </a:bodyPr>
          <a:lstStyle/>
          <a:p>
            <a:pPr algn="ctr"/>
            <a:r>
              <a:rPr lang="es-CL" dirty="0" smtClean="0">
                <a:solidFill>
                  <a:schemeClr val="bg1"/>
                </a:solidFill>
              </a:rPr>
              <a:t>CalcularBeneficios</a:t>
            </a:r>
            <a:endParaRPr lang="es-CL" dirty="0">
              <a:solidFill>
                <a:schemeClr val="bg1"/>
              </a:solidFill>
            </a:endParaRPr>
          </a:p>
        </p:txBody>
      </p:sp>
      <p:cxnSp>
        <p:nvCxnSpPr>
          <p:cNvPr id="42" name="41 Conector recto"/>
          <p:cNvCxnSpPr/>
          <p:nvPr/>
        </p:nvCxnSpPr>
        <p:spPr>
          <a:xfrm>
            <a:off x="4851400" y="5372100"/>
            <a:ext cx="260985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4775200" y="5924550"/>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48" name="Rectángulo 47"/>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44" name="Título 1"/>
          <p:cNvSpPr txBox="1">
            <a:spLocks/>
          </p:cNvSpPr>
          <p:nvPr/>
        </p:nvSpPr>
        <p:spPr>
          <a:xfrm>
            <a:off x="1118971" y="1957798"/>
            <a:ext cx="1528979" cy="4615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419" sz="2000" b="1" i="1" dirty="0" smtClean="0"/>
              <a:t>Ejemplo</a:t>
            </a:r>
            <a:endParaRPr lang="es-ES" sz="2000" b="1" i="1" dirty="0"/>
          </a:p>
        </p:txBody>
      </p:sp>
    </p:spTree>
    <p:extLst>
      <p:ext uri="{BB962C8B-B14F-4D97-AF65-F5344CB8AC3E}">
        <p14:creationId xmlns:p14="http://schemas.microsoft.com/office/powerpoint/2010/main" val="340143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712" y="1655795"/>
            <a:ext cx="10515600" cy="805056"/>
          </a:xfrm>
        </p:spPr>
        <p:txBody>
          <a:bodyPr>
            <a:normAutofit/>
          </a:bodyPr>
          <a:lstStyle/>
          <a:p>
            <a:pPr lvl="1"/>
            <a:r>
              <a:rPr lang="es-419" sz="1600" dirty="0" smtClean="0"/>
              <a:t>Subclases:</a:t>
            </a:r>
            <a:endParaRPr lang="es-ES" sz="1600" dirty="0" smtClean="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Rectángulo"/>
          <p:cNvSpPr/>
          <p:nvPr/>
        </p:nvSpPr>
        <p:spPr>
          <a:xfrm>
            <a:off x="3481032" y="2300501"/>
            <a:ext cx="3889612" cy="586854"/>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Rectángulo"/>
          <p:cNvSpPr/>
          <p:nvPr/>
        </p:nvSpPr>
        <p:spPr>
          <a:xfrm>
            <a:off x="3481032" y="3148937"/>
            <a:ext cx="3889612" cy="586854"/>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Rectángulo"/>
          <p:cNvSpPr/>
          <p:nvPr/>
        </p:nvSpPr>
        <p:spPr>
          <a:xfrm>
            <a:off x="3481032" y="4076985"/>
            <a:ext cx="3889612" cy="586854"/>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Rectángulo"/>
          <p:cNvSpPr/>
          <p:nvPr/>
        </p:nvSpPr>
        <p:spPr>
          <a:xfrm>
            <a:off x="3481032" y="4936793"/>
            <a:ext cx="3889612" cy="586854"/>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CuadroTexto"/>
          <p:cNvSpPr txBox="1"/>
          <p:nvPr/>
        </p:nvSpPr>
        <p:spPr>
          <a:xfrm>
            <a:off x="4559205" y="2382387"/>
            <a:ext cx="1733266" cy="369332"/>
          </a:xfrm>
          <a:prstGeom prst="rect">
            <a:avLst/>
          </a:prstGeom>
          <a:noFill/>
        </p:spPr>
        <p:txBody>
          <a:bodyPr wrap="square" rtlCol="0">
            <a:spAutoFit/>
          </a:bodyPr>
          <a:lstStyle/>
          <a:p>
            <a:pPr algn="ctr"/>
            <a:r>
              <a:rPr lang="es-CL" dirty="0" smtClean="0">
                <a:solidFill>
                  <a:schemeClr val="bg1"/>
                </a:solidFill>
              </a:rPr>
              <a:t>Exhaustivas</a:t>
            </a:r>
            <a:endParaRPr lang="es-CL" dirty="0">
              <a:solidFill>
                <a:schemeClr val="bg1"/>
              </a:solidFill>
            </a:endParaRPr>
          </a:p>
        </p:txBody>
      </p:sp>
      <p:sp>
        <p:nvSpPr>
          <p:cNvPr id="14" name="13 CuadroTexto"/>
          <p:cNvSpPr txBox="1"/>
          <p:nvPr/>
        </p:nvSpPr>
        <p:spPr>
          <a:xfrm>
            <a:off x="4661563" y="3214901"/>
            <a:ext cx="1528550" cy="382137"/>
          </a:xfrm>
          <a:prstGeom prst="rect">
            <a:avLst/>
          </a:prstGeom>
          <a:noFill/>
        </p:spPr>
        <p:txBody>
          <a:bodyPr wrap="square" rtlCol="0">
            <a:spAutoFit/>
          </a:bodyPr>
          <a:lstStyle/>
          <a:p>
            <a:pPr algn="ctr"/>
            <a:r>
              <a:rPr lang="es-CL" dirty="0" smtClean="0">
                <a:solidFill>
                  <a:schemeClr val="bg1"/>
                </a:solidFill>
              </a:rPr>
              <a:t>Exclusivas</a:t>
            </a:r>
            <a:endParaRPr lang="es-CL" dirty="0">
              <a:solidFill>
                <a:schemeClr val="bg1"/>
              </a:solidFill>
            </a:endParaRPr>
          </a:p>
        </p:txBody>
      </p:sp>
      <p:sp>
        <p:nvSpPr>
          <p:cNvPr id="15" name="14 CuadroTexto"/>
          <p:cNvSpPr txBox="1"/>
          <p:nvPr/>
        </p:nvSpPr>
        <p:spPr>
          <a:xfrm>
            <a:off x="4163420" y="4197540"/>
            <a:ext cx="2524836" cy="369332"/>
          </a:xfrm>
          <a:prstGeom prst="rect">
            <a:avLst/>
          </a:prstGeom>
          <a:noFill/>
        </p:spPr>
        <p:txBody>
          <a:bodyPr wrap="square" rtlCol="0">
            <a:spAutoFit/>
          </a:bodyPr>
          <a:lstStyle/>
          <a:p>
            <a:pPr algn="ctr"/>
            <a:r>
              <a:rPr lang="es-CL" dirty="0" smtClean="0">
                <a:solidFill>
                  <a:schemeClr val="bg1"/>
                </a:solidFill>
              </a:rPr>
              <a:t>No exhaustivas</a:t>
            </a:r>
            <a:endParaRPr lang="es-CL" dirty="0">
              <a:solidFill>
                <a:schemeClr val="bg1"/>
              </a:solidFill>
            </a:endParaRPr>
          </a:p>
        </p:txBody>
      </p:sp>
      <p:sp>
        <p:nvSpPr>
          <p:cNvPr id="16" name="15 CuadroTexto"/>
          <p:cNvSpPr txBox="1"/>
          <p:nvPr/>
        </p:nvSpPr>
        <p:spPr>
          <a:xfrm>
            <a:off x="4286250" y="4989110"/>
            <a:ext cx="2279176" cy="369332"/>
          </a:xfrm>
          <a:prstGeom prst="rect">
            <a:avLst/>
          </a:prstGeom>
          <a:noFill/>
        </p:spPr>
        <p:txBody>
          <a:bodyPr wrap="square" rtlCol="0">
            <a:spAutoFit/>
          </a:bodyPr>
          <a:lstStyle/>
          <a:p>
            <a:pPr algn="ctr"/>
            <a:r>
              <a:rPr lang="es-CL" dirty="0" smtClean="0">
                <a:solidFill>
                  <a:schemeClr val="bg1"/>
                </a:solidFill>
              </a:rPr>
              <a:t>No exclusiva</a:t>
            </a:r>
            <a:endParaRPr lang="es-CL" dirty="0">
              <a:solidFill>
                <a:schemeClr val="bg1"/>
              </a:solidFill>
            </a:endParaRPr>
          </a:p>
        </p:txBody>
      </p:sp>
      <p:sp>
        <p:nvSpPr>
          <p:cNvPr id="18" name="CuadroTexto 17"/>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19" name="Rectángulo 18"/>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320644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6" name="Imagen 5"/>
          <p:cNvPicPr>
            <a:picLocks noChangeAspect="1"/>
          </p:cNvPicPr>
          <p:nvPr/>
        </p:nvPicPr>
        <p:blipFill>
          <a:blip r:embed="rId4"/>
          <a:stretch>
            <a:fillRect/>
          </a:stretch>
        </p:blipFill>
        <p:spPr>
          <a:xfrm>
            <a:off x="838200" y="1557286"/>
            <a:ext cx="8465654" cy="5320592"/>
          </a:xfrm>
          <a:prstGeom prst="rect">
            <a:avLst/>
          </a:prstGeom>
        </p:spPr>
      </p:pic>
      <p:sp>
        <p:nvSpPr>
          <p:cNvPr id="7" name="6 Rectángulo redondeado"/>
          <p:cNvSpPr/>
          <p:nvPr/>
        </p:nvSpPr>
        <p:spPr>
          <a:xfrm>
            <a:off x="3867150" y="2224140"/>
            <a:ext cx="2609850" cy="1603177"/>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8" name="7 CuadroTexto"/>
          <p:cNvSpPr txBox="1"/>
          <p:nvPr/>
        </p:nvSpPr>
        <p:spPr>
          <a:xfrm>
            <a:off x="4210050" y="2286000"/>
            <a:ext cx="1619250" cy="369332"/>
          </a:xfrm>
          <a:prstGeom prst="rect">
            <a:avLst/>
          </a:prstGeom>
          <a:noFill/>
        </p:spPr>
        <p:txBody>
          <a:bodyPr wrap="square" rtlCol="0">
            <a:spAutoFit/>
          </a:bodyPr>
          <a:lstStyle/>
          <a:p>
            <a:pPr algn="ctr"/>
            <a:r>
              <a:rPr lang="es-CL" dirty="0" smtClean="0">
                <a:solidFill>
                  <a:schemeClr val="bg1"/>
                </a:solidFill>
              </a:rPr>
              <a:t>EMPLEADO</a:t>
            </a:r>
            <a:endParaRPr lang="es-CL" dirty="0">
              <a:solidFill>
                <a:schemeClr val="bg1"/>
              </a:solidFill>
            </a:endParaRPr>
          </a:p>
        </p:txBody>
      </p:sp>
      <p:sp>
        <p:nvSpPr>
          <p:cNvPr id="9" name="8 CuadroTexto"/>
          <p:cNvSpPr txBox="1"/>
          <p:nvPr/>
        </p:nvSpPr>
        <p:spPr>
          <a:xfrm>
            <a:off x="3905250" y="2838450"/>
            <a:ext cx="2552700" cy="523220"/>
          </a:xfrm>
          <a:prstGeom prst="rect">
            <a:avLst/>
          </a:prstGeom>
          <a:noFill/>
        </p:spPr>
        <p:txBody>
          <a:bodyPr wrap="square" rtlCol="0">
            <a:spAutoFit/>
          </a:bodyPr>
          <a:lstStyle/>
          <a:p>
            <a:pPr algn="ctr"/>
            <a:r>
              <a:rPr lang="es-CL" sz="1400" dirty="0" smtClean="0">
                <a:solidFill>
                  <a:schemeClr val="bg1"/>
                </a:solidFill>
              </a:rPr>
              <a:t>#Empleado, nombre, dirección, fecha ing, fecha nacim.</a:t>
            </a:r>
            <a:endParaRPr lang="es-CL" sz="1400" dirty="0">
              <a:solidFill>
                <a:schemeClr val="bg1"/>
              </a:solidFill>
            </a:endParaRPr>
          </a:p>
        </p:txBody>
      </p:sp>
      <p:sp>
        <p:nvSpPr>
          <p:cNvPr id="10" name="9 CuadroTexto"/>
          <p:cNvSpPr txBox="1"/>
          <p:nvPr/>
        </p:nvSpPr>
        <p:spPr>
          <a:xfrm>
            <a:off x="4400550" y="3390900"/>
            <a:ext cx="1447800" cy="369332"/>
          </a:xfrm>
          <a:prstGeom prst="rect">
            <a:avLst/>
          </a:prstGeom>
          <a:noFill/>
        </p:spPr>
        <p:txBody>
          <a:bodyPr wrap="square" rtlCol="0">
            <a:spAutoFit/>
          </a:bodyPr>
          <a:lstStyle/>
          <a:p>
            <a:pPr algn="ctr"/>
            <a:r>
              <a:rPr lang="es-CL" dirty="0" smtClean="0">
                <a:solidFill>
                  <a:schemeClr val="bg1"/>
                </a:solidFill>
              </a:rPr>
              <a:t>Calcular edad</a:t>
            </a:r>
            <a:endParaRPr lang="es-CL" dirty="0">
              <a:solidFill>
                <a:schemeClr val="bg1"/>
              </a:solidFill>
            </a:endParaRPr>
          </a:p>
        </p:txBody>
      </p:sp>
      <p:cxnSp>
        <p:nvCxnSpPr>
          <p:cNvPr id="11" name="10 Conector recto"/>
          <p:cNvCxnSpPr/>
          <p:nvPr/>
        </p:nvCxnSpPr>
        <p:spPr>
          <a:xfrm>
            <a:off x="3924300" y="2743200"/>
            <a:ext cx="2609850" cy="3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3848100" y="3295650"/>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12 Rectángulo redondeado"/>
          <p:cNvSpPr/>
          <p:nvPr/>
        </p:nvSpPr>
        <p:spPr>
          <a:xfrm>
            <a:off x="6517658" y="5083506"/>
            <a:ext cx="260985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14" name="13 CuadroTexto"/>
          <p:cNvSpPr txBox="1"/>
          <p:nvPr/>
        </p:nvSpPr>
        <p:spPr>
          <a:xfrm>
            <a:off x="7063427" y="5254956"/>
            <a:ext cx="1619250" cy="369332"/>
          </a:xfrm>
          <a:prstGeom prst="rect">
            <a:avLst/>
          </a:prstGeom>
          <a:noFill/>
        </p:spPr>
        <p:txBody>
          <a:bodyPr wrap="square" rtlCol="0">
            <a:spAutoFit/>
          </a:bodyPr>
          <a:lstStyle/>
          <a:p>
            <a:pPr algn="ctr"/>
            <a:r>
              <a:rPr lang="es-CL" dirty="0" smtClean="0">
                <a:solidFill>
                  <a:schemeClr val="bg1"/>
                </a:solidFill>
              </a:rPr>
              <a:t>Plazo fijo</a:t>
            </a:r>
            <a:endParaRPr lang="es-CL" dirty="0">
              <a:solidFill>
                <a:schemeClr val="bg1"/>
              </a:solidFill>
            </a:endParaRPr>
          </a:p>
        </p:txBody>
      </p:sp>
      <p:sp>
        <p:nvSpPr>
          <p:cNvPr id="15" name="14 CuadroTexto"/>
          <p:cNvSpPr txBox="1"/>
          <p:nvPr/>
        </p:nvSpPr>
        <p:spPr>
          <a:xfrm>
            <a:off x="6596702" y="5807406"/>
            <a:ext cx="2552700" cy="307777"/>
          </a:xfrm>
          <a:prstGeom prst="rect">
            <a:avLst/>
          </a:prstGeom>
          <a:noFill/>
        </p:spPr>
        <p:txBody>
          <a:bodyPr wrap="square" rtlCol="0">
            <a:spAutoFit/>
          </a:bodyPr>
          <a:lstStyle/>
          <a:p>
            <a:pPr algn="ctr"/>
            <a:r>
              <a:rPr lang="es-CL" sz="1400" dirty="0" smtClean="0">
                <a:solidFill>
                  <a:schemeClr val="bg1"/>
                </a:solidFill>
              </a:rPr>
              <a:t>#Contrato fecha.ingres</a:t>
            </a:r>
            <a:endParaRPr lang="es-CL" sz="1400" dirty="0">
              <a:solidFill>
                <a:schemeClr val="bg1"/>
              </a:solidFill>
            </a:endParaRPr>
          </a:p>
        </p:txBody>
      </p:sp>
      <p:sp>
        <p:nvSpPr>
          <p:cNvPr id="16" name="15 CuadroTexto"/>
          <p:cNvSpPr txBox="1"/>
          <p:nvPr/>
        </p:nvSpPr>
        <p:spPr>
          <a:xfrm>
            <a:off x="7006277" y="6359856"/>
            <a:ext cx="1733550" cy="369332"/>
          </a:xfrm>
          <a:prstGeom prst="rect">
            <a:avLst/>
          </a:prstGeom>
          <a:noFill/>
        </p:spPr>
        <p:txBody>
          <a:bodyPr wrap="square" rtlCol="0">
            <a:spAutoFit/>
          </a:bodyPr>
          <a:lstStyle/>
          <a:p>
            <a:pPr algn="ctr"/>
            <a:r>
              <a:rPr lang="es-CL" dirty="0" smtClean="0">
                <a:solidFill>
                  <a:schemeClr val="bg1"/>
                </a:solidFill>
              </a:rPr>
              <a:t>CalcularDatos</a:t>
            </a:r>
            <a:endParaRPr lang="es-CL" dirty="0">
              <a:solidFill>
                <a:schemeClr val="bg1"/>
              </a:solidFill>
            </a:endParaRPr>
          </a:p>
        </p:txBody>
      </p:sp>
      <p:cxnSp>
        <p:nvCxnSpPr>
          <p:cNvPr id="18" name="17 Conector recto"/>
          <p:cNvCxnSpPr/>
          <p:nvPr/>
        </p:nvCxnSpPr>
        <p:spPr>
          <a:xfrm>
            <a:off x="6508133" y="6264606"/>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1116652" y="5083506"/>
            <a:ext cx="260985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20" name="19 CuadroTexto"/>
          <p:cNvSpPr txBox="1"/>
          <p:nvPr/>
        </p:nvSpPr>
        <p:spPr>
          <a:xfrm>
            <a:off x="1621477" y="5254956"/>
            <a:ext cx="1619250" cy="369332"/>
          </a:xfrm>
          <a:prstGeom prst="rect">
            <a:avLst/>
          </a:prstGeom>
          <a:noFill/>
        </p:spPr>
        <p:txBody>
          <a:bodyPr wrap="square" rtlCol="0">
            <a:spAutoFit/>
          </a:bodyPr>
          <a:lstStyle/>
          <a:p>
            <a:pPr algn="ctr"/>
            <a:r>
              <a:rPr lang="es-CL" dirty="0" smtClean="0">
                <a:solidFill>
                  <a:schemeClr val="bg1"/>
                </a:solidFill>
              </a:rPr>
              <a:t>A honorarios</a:t>
            </a:r>
            <a:endParaRPr lang="es-CL" dirty="0">
              <a:solidFill>
                <a:schemeClr val="bg1"/>
              </a:solidFill>
            </a:endParaRPr>
          </a:p>
        </p:txBody>
      </p:sp>
      <p:sp>
        <p:nvSpPr>
          <p:cNvPr id="21" name="20 CuadroTexto"/>
          <p:cNvSpPr txBox="1"/>
          <p:nvPr/>
        </p:nvSpPr>
        <p:spPr>
          <a:xfrm>
            <a:off x="1154752" y="5807406"/>
            <a:ext cx="2552700" cy="307777"/>
          </a:xfrm>
          <a:prstGeom prst="rect">
            <a:avLst/>
          </a:prstGeom>
          <a:noFill/>
        </p:spPr>
        <p:txBody>
          <a:bodyPr wrap="square" rtlCol="0">
            <a:spAutoFit/>
          </a:bodyPr>
          <a:lstStyle/>
          <a:p>
            <a:pPr algn="ctr"/>
            <a:r>
              <a:rPr lang="es-CL" sz="1400" dirty="0" smtClean="0">
                <a:solidFill>
                  <a:schemeClr val="bg1"/>
                </a:solidFill>
              </a:rPr>
              <a:t>Hrs-mes-trabajo</a:t>
            </a:r>
            <a:endParaRPr lang="es-CL" sz="1400" dirty="0">
              <a:solidFill>
                <a:schemeClr val="bg1"/>
              </a:solidFill>
            </a:endParaRPr>
          </a:p>
        </p:txBody>
      </p:sp>
      <p:sp>
        <p:nvSpPr>
          <p:cNvPr id="22" name="21 CuadroTexto"/>
          <p:cNvSpPr txBox="1"/>
          <p:nvPr/>
        </p:nvSpPr>
        <p:spPr>
          <a:xfrm>
            <a:off x="1307152" y="6359856"/>
            <a:ext cx="2247900" cy="369332"/>
          </a:xfrm>
          <a:prstGeom prst="rect">
            <a:avLst/>
          </a:prstGeom>
          <a:noFill/>
        </p:spPr>
        <p:txBody>
          <a:bodyPr wrap="square" rtlCol="0">
            <a:spAutoFit/>
          </a:bodyPr>
          <a:lstStyle/>
          <a:p>
            <a:pPr algn="ctr"/>
            <a:r>
              <a:rPr lang="es-CL" dirty="0" smtClean="0">
                <a:solidFill>
                  <a:schemeClr val="bg1"/>
                </a:solidFill>
              </a:rPr>
              <a:t>CalcularMensualidad</a:t>
            </a:r>
            <a:endParaRPr lang="es-CL" dirty="0">
              <a:solidFill>
                <a:schemeClr val="bg1"/>
              </a:solidFill>
            </a:endParaRPr>
          </a:p>
        </p:txBody>
      </p:sp>
      <p:cxnSp>
        <p:nvCxnSpPr>
          <p:cNvPr id="24" name="23 Conector recto"/>
          <p:cNvCxnSpPr/>
          <p:nvPr/>
        </p:nvCxnSpPr>
        <p:spPr>
          <a:xfrm>
            <a:off x="1097602" y="6264606"/>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3847152" y="5083506"/>
            <a:ext cx="260985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26" name="25 CuadroTexto"/>
          <p:cNvSpPr txBox="1"/>
          <p:nvPr/>
        </p:nvSpPr>
        <p:spPr>
          <a:xfrm>
            <a:off x="4351977" y="5254956"/>
            <a:ext cx="1619250" cy="369332"/>
          </a:xfrm>
          <a:prstGeom prst="rect">
            <a:avLst/>
          </a:prstGeom>
          <a:noFill/>
        </p:spPr>
        <p:txBody>
          <a:bodyPr wrap="square" rtlCol="0">
            <a:spAutoFit/>
          </a:bodyPr>
          <a:lstStyle/>
          <a:p>
            <a:pPr algn="ctr"/>
            <a:r>
              <a:rPr lang="es-CL" dirty="0" smtClean="0">
                <a:solidFill>
                  <a:schemeClr val="bg1"/>
                </a:solidFill>
              </a:rPr>
              <a:t>De planta</a:t>
            </a:r>
            <a:endParaRPr lang="es-CL" dirty="0">
              <a:solidFill>
                <a:schemeClr val="bg1"/>
              </a:solidFill>
            </a:endParaRPr>
          </a:p>
        </p:txBody>
      </p:sp>
      <p:sp>
        <p:nvSpPr>
          <p:cNvPr id="27" name="26 CuadroTexto"/>
          <p:cNvSpPr txBox="1"/>
          <p:nvPr/>
        </p:nvSpPr>
        <p:spPr>
          <a:xfrm>
            <a:off x="3885252" y="5807406"/>
            <a:ext cx="2552700" cy="307777"/>
          </a:xfrm>
          <a:prstGeom prst="rect">
            <a:avLst/>
          </a:prstGeom>
          <a:noFill/>
        </p:spPr>
        <p:txBody>
          <a:bodyPr wrap="square" rtlCol="0">
            <a:spAutoFit/>
          </a:bodyPr>
          <a:lstStyle/>
          <a:p>
            <a:pPr algn="ctr"/>
            <a:r>
              <a:rPr lang="es-CL" sz="1400" dirty="0" smtClean="0">
                <a:solidFill>
                  <a:schemeClr val="bg1"/>
                </a:solidFill>
              </a:rPr>
              <a:t>Sueldo-anual-bono</a:t>
            </a:r>
            <a:endParaRPr lang="es-CL" sz="1400" dirty="0">
              <a:solidFill>
                <a:schemeClr val="bg1"/>
              </a:solidFill>
            </a:endParaRPr>
          </a:p>
        </p:txBody>
      </p:sp>
      <p:sp>
        <p:nvSpPr>
          <p:cNvPr id="28" name="27 CuadroTexto"/>
          <p:cNvSpPr txBox="1"/>
          <p:nvPr/>
        </p:nvSpPr>
        <p:spPr>
          <a:xfrm>
            <a:off x="4145602" y="6359856"/>
            <a:ext cx="2032000" cy="369332"/>
          </a:xfrm>
          <a:prstGeom prst="rect">
            <a:avLst/>
          </a:prstGeom>
          <a:noFill/>
        </p:spPr>
        <p:txBody>
          <a:bodyPr wrap="square" rtlCol="0">
            <a:spAutoFit/>
          </a:bodyPr>
          <a:lstStyle/>
          <a:p>
            <a:pPr algn="ctr"/>
            <a:r>
              <a:rPr lang="es-CL" dirty="0" smtClean="0">
                <a:solidFill>
                  <a:schemeClr val="bg1"/>
                </a:solidFill>
              </a:rPr>
              <a:t>CalcularBeneficios</a:t>
            </a:r>
            <a:endParaRPr lang="es-CL" dirty="0">
              <a:solidFill>
                <a:schemeClr val="bg1"/>
              </a:solidFill>
            </a:endParaRPr>
          </a:p>
        </p:txBody>
      </p:sp>
      <p:cxnSp>
        <p:nvCxnSpPr>
          <p:cNvPr id="30" name="29 Conector recto"/>
          <p:cNvCxnSpPr/>
          <p:nvPr/>
        </p:nvCxnSpPr>
        <p:spPr>
          <a:xfrm>
            <a:off x="3823979" y="6264606"/>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819150" y="1610434"/>
            <a:ext cx="6084000" cy="46800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Generalización en el MDOO: </a:t>
            </a:r>
            <a:r>
              <a:rPr lang="es-CL" dirty="0"/>
              <a:t>s</a:t>
            </a:r>
            <a:r>
              <a:rPr lang="es-CL" dirty="0" smtClean="0"/>
              <a:t>ubclase exhaustiva-exclusiva</a:t>
            </a:r>
            <a:endParaRPr lang="es-CL" dirty="0"/>
          </a:p>
        </p:txBody>
      </p:sp>
      <p:sp>
        <p:nvSpPr>
          <p:cNvPr id="32" name="31 Llamada rectangular"/>
          <p:cNvSpPr/>
          <p:nvPr/>
        </p:nvSpPr>
        <p:spPr>
          <a:xfrm>
            <a:off x="946640" y="3779254"/>
            <a:ext cx="3257550" cy="1001416"/>
          </a:xfrm>
          <a:prstGeom prst="wedgeRectCallout">
            <a:avLst>
              <a:gd name="adj1" fmla="val 66302"/>
              <a:gd name="adj2" fmla="val 312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Existe doble línea bajo la circunferencia por lo que es EXHAUSTIVA.</a:t>
            </a:r>
            <a:endParaRPr lang="es-CL" dirty="0">
              <a:solidFill>
                <a:schemeClr val="tx2"/>
              </a:solidFill>
            </a:endParaRPr>
          </a:p>
        </p:txBody>
      </p:sp>
      <p:sp>
        <p:nvSpPr>
          <p:cNvPr id="33" name="32 Llamada rectangular"/>
          <p:cNvSpPr/>
          <p:nvPr/>
        </p:nvSpPr>
        <p:spPr>
          <a:xfrm>
            <a:off x="6305550" y="3429693"/>
            <a:ext cx="2933700" cy="927726"/>
          </a:xfrm>
          <a:prstGeom prst="wedgeRectCallout">
            <a:avLst>
              <a:gd name="adj1" fmla="val -78049"/>
              <a:gd name="adj2" fmla="val 276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Existe una sola línea bajo la circunferencia por lo que es EXCLUSIVA.</a:t>
            </a:r>
            <a:endParaRPr lang="es-CL" dirty="0">
              <a:solidFill>
                <a:schemeClr val="tx2"/>
              </a:solidFill>
            </a:endParaRPr>
          </a:p>
        </p:txBody>
      </p:sp>
      <p:sp>
        <p:nvSpPr>
          <p:cNvPr id="34" name="CuadroTexto 33"/>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37" name="Rectángulo 36"/>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cxnSp>
        <p:nvCxnSpPr>
          <p:cNvPr id="38" name="17 Conector recto"/>
          <p:cNvCxnSpPr/>
          <p:nvPr/>
        </p:nvCxnSpPr>
        <p:spPr>
          <a:xfrm>
            <a:off x="6508133" y="5664531"/>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23 Conector recto"/>
          <p:cNvCxnSpPr/>
          <p:nvPr/>
        </p:nvCxnSpPr>
        <p:spPr>
          <a:xfrm>
            <a:off x="1097602" y="5664531"/>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29 Conector recto"/>
          <p:cNvCxnSpPr/>
          <p:nvPr/>
        </p:nvCxnSpPr>
        <p:spPr>
          <a:xfrm>
            <a:off x="3823979" y="5664531"/>
            <a:ext cx="266700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3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3" name="Imagen 2"/>
          <p:cNvPicPr>
            <a:picLocks noChangeAspect="1"/>
          </p:cNvPicPr>
          <p:nvPr/>
        </p:nvPicPr>
        <p:blipFill>
          <a:blip r:embed="rId4"/>
          <a:stretch>
            <a:fillRect/>
          </a:stretch>
        </p:blipFill>
        <p:spPr>
          <a:xfrm>
            <a:off x="1352550" y="1519506"/>
            <a:ext cx="7506528" cy="5338494"/>
          </a:xfrm>
          <a:prstGeom prst="rect">
            <a:avLst/>
          </a:prstGeom>
        </p:spPr>
      </p:pic>
      <p:sp>
        <p:nvSpPr>
          <p:cNvPr id="5" name="4 Rectángulo redondeado"/>
          <p:cNvSpPr/>
          <p:nvPr/>
        </p:nvSpPr>
        <p:spPr>
          <a:xfrm>
            <a:off x="4514850" y="2152650"/>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6" name="5 CuadroTexto"/>
          <p:cNvSpPr txBox="1"/>
          <p:nvPr/>
        </p:nvSpPr>
        <p:spPr>
          <a:xfrm>
            <a:off x="4737238" y="2324100"/>
            <a:ext cx="1422261" cy="307777"/>
          </a:xfrm>
          <a:prstGeom prst="rect">
            <a:avLst/>
          </a:prstGeom>
          <a:noFill/>
        </p:spPr>
        <p:txBody>
          <a:bodyPr wrap="square" rtlCol="0">
            <a:spAutoFit/>
          </a:bodyPr>
          <a:lstStyle/>
          <a:p>
            <a:pPr algn="ctr"/>
            <a:r>
              <a:rPr lang="es-CL" sz="1400" dirty="0" smtClean="0">
                <a:solidFill>
                  <a:schemeClr val="bg1"/>
                </a:solidFill>
              </a:rPr>
              <a:t>VEHÍCULO</a:t>
            </a:r>
            <a:endParaRPr lang="es-CL" sz="1400" dirty="0">
              <a:solidFill>
                <a:schemeClr val="bg1"/>
              </a:solidFill>
            </a:endParaRPr>
          </a:p>
        </p:txBody>
      </p:sp>
      <p:sp>
        <p:nvSpPr>
          <p:cNvPr id="7" name="6 CuadroTexto"/>
          <p:cNvSpPr txBox="1"/>
          <p:nvPr/>
        </p:nvSpPr>
        <p:spPr>
          <a:xfrm>
            <a:off x="4545997" y="2876551"/>
            <a:ext cx="1911954" cy="523220"/>
          </a:xfrm>
          <a:prstGeom prst="rect">
            <a:avLst/>
          </a:prstGeom>
          <a:noFill/>
        </p:spPr>
        <p:txBody>
          <a:bodyPr wrap="square" rtlCol="0">
            <a:spAutoFit/>
          </a:bodyPr>
          <a:lstStyle/>
          <a:p>
            <a:pPr algn="ctr"/>
            <a:r>
              <a:rPr lang="es-CL" sz="1400" dirty="0" smtClean="0">
                <a:solidFill>
                  <a:schemeClr val="bg1"/>
                </a:solidFill>
              </a:rPr>
              <a:t>#Motor, año, marca, modelo #puertas</a:t>
            </a:r>
            <a:endParaRPr lang="es-CL" sz="1400" dirty="0">
              <a:solidFill>
                <a:schemeClr val="bg1"/>
              </a:solidFill>
            </a:endParaRPr>
          </a:p>
        </p:txBody>
      </p:sp>
      <p:sp>
        <p:nvSpPr>
          <p:cNvPr id="8" name="7 CuadroTexto"/>
          <p:cNvSpPr txBox="1"/>
          <p:nvPr/>
        </p:nvSpPr>
        <p:spPr>
          <a:xfrm>
            <a:off x="4807367" y="3429001"/>
            <a:ext cx="1726784" cy="307777"/>
          </a:xfrm>
          <a:prstGeom prst="rect">
            <a:avLst/>
          </a:prstGeom>
          <a:noFill/>
        </p:spPr>
        <p:txBody>
          <a:bodyPr wrap="square" rtlCol="0">
            <a:spAutoFit/>
          </a:bodyPr>
          <a:lstStyle/>
          <a:p>
            <a:pPr algn="ctr"/>
            <a:r>
              <a:rPr lang="es-CL" sz="1400" dirty="0" smtClean="0">
                <a:solidFill>
                  <a:schemeClr val="bg1"/>
                </a:solidFill>
              </a:rPr>
              <a:t>Vender vehículo</a:t>
            </a:r>
            <a:endParaRPr lang="es-CL" sz="1400" dirty="0">
              <a:solidFill>
                <a:schemeClr val="bg1"/>
              </a:solidFill>
            </a:endParaRPr>
          </a:p>
        </p:txBody>
      </p:sp>
      <p:cxnSp>
        <p:nvCxnSpPr>
          <p:cNvPr id="9" name="8 Conector recto"/>
          <p:cNvCxnSpPr/>
          <p:nvPr/>
        </p:nvCxnSpPr>
        <p:spPr>
          <a:xfrm flipV="1">
            <a:off x="4572000" y="2819400"/>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flipV="1">
            <a:off x="4502753" y="33528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12 Rectángulo redondeado"/>
          <p:cNvSpPr/>
          <p:nvPr/>
        </p:nvSpPr>
        <p:spPr>
          <a:xfrm>
            <a:off x="2114550" y="5124450"/>
            <a:ext cx="213360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4" name="13 CuadroTexto"/>
          <p:cNvSpPr txBox="1"/>
          <p:nvPr/>
        </p:nvSpPr>
        <p:spPr>
          <a:xfrm>
            <a:off x="2428644" y="5295900"/>
            <a:ext cx="1422261" cy="307777"/>
          </a:xfrm>
          <a:prstGeom prst="rect">
            <a:avLst/>
          </a:prstGeom>
          <a:noFill/>
        </p:spPr>
        <p:txBody>
          <a:bodyPr wrap="square" rtlCol="0">
            <a:spAutoFit/>
          </a:bodyPr>
          <a:lstStyle/>
          <a:p>
            <a:pPr algn="ctr"/>
            <a:r>
              <a:rPr lang="es-CL" sz="1400" dirty="0" smtClean="0">
                <a:solidFill>
                  <a:schemeClr val="bg1"/>
                </a:solidFill>
              </a:rPr>
              <a:t>AUTO</a:t>
            </a:r>
            <a:endParaRPr lang="es-CL" sz="1400" dirty="0">
              <a:solidFill>
                <a:schemeClr val="bg1"/>
              </a:solidFill>
            </a:endParaRPr>
          </a:p>
        </p:txBody>
      </p:sp>
      <p:sp>
        <p:nvSpPr>
          <p:cNvPr id="15" name="14 CuadroTexto"/>
          <p:cNvSpPr txBox="1"/>
          <p:nvPr/>
        </p:nvSpPr>
        <p:spPr>
          <a:xfrm>
            <a:off x="2183797" y="5848351"/>
            <a:ext cx="1911954" cy="307777"/>
          </a:xfrm>
          <a:prstGeom prst="rect">
            <a:avLst/>
          </a:prstGeom>
          <a:noFill/>
        </p:spPr>
        <p:txBody>
          <a:bodyPr wrap="square" rtlCol="0">
            <a:spAutoFit/>
          </a:bodyPr>
          <a:lstStyle/>
          <a:p>
            <a:pPr algn="ctr"/>
            <a:r>
              <a:rPr lang="es-CL" sz="1400" dirty="0" smtClean="0">
                <a:solidFill>
                  <a:schemeClr val="bg1"/>
                </a:solidFill>
              </a:rPr>
              <a:t>Color, accesorios</a:t>
            </a:r>
            <a:endParaRPr lang="es-CL" sz="1400" dirty="0">
              <a:solidFill>
                <a:schemeClr val="bg1"/>
              </a:solidFill>
            </a:endParaRPr>
          </a:p>
        </p:txBody>
      </p:sp>
      <p:sp>
        <p:nvSpPr>
          <p:cNvPr id="16" name="15 CuadroTexto"/>
          <p:cNvSpPr txBox="1"/>
          <p:nvPr/>
        </p:nvSpPr>
        <p:spPr>
          <a:xfrm>
            <a:off x="2276382" y="6400801"/>
            <a:ext cx="1726784" cy="307777"/>
          </a:xfrm>
          <a:prstGeom prst="rect">
            <a:avLst/>
          </a:prstGeom>
          <a:noFill/>
        </p:spPr>
        <p:txBody>
          <a:bodyPr wrap="square" rtlCol="0">
            <a:spAutoFit/>
          </a:bodyPr>
          <a:lstStyle/>
          <a:p>
            <a:pPr algn="ctr"/>
            <a:r>
              <a:rPr lang="es-CL" sz="1400" dirty="0" smtClean="0">
                <a:solidFill>
                  <a:schemeClr val="bg1"/>
                </a:solidFill>
              </a:rPr>
              <a:t>CalcularVenta</a:t>
            </a:r>
            <a:endParaRPr lang="es-CL" sz="1400" dirty="0">
              <a:solidFill>
                <a:schemeClr val="bg1"/>
              </a:solidFill>
            </a:endParaRPr>
          </a:p>
        </p:txBody>
      </p:sp>
      <p:cxnSp>
        <p:nvCxnSpPr>
          <p:cNvPr id="17" name="16 Conector recto"/>
          <p:cNvCxnSpPr/>
          <p:nvPr/>
        </p:nvCxnSpPr>
        <p:spPr>
          <a:xfrm flipV="1">
            <a:off x="7848600" y="3143250"/>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7779353" y="367665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4514850" y="5124450"/>
            <a:ext cx="213360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0" name="19 CuadroTexto"/>
          <p:cNvSpPr txBox="1"/>
          <p:nvPr/>
        </p:nvSpPr>
        <p:spPr>
          <a:xfrm>
            <a:off x="4828944" y="5295900"/>
            <a:ext cx="1422261" cy="307777"/>
          </a:xfrm>
          <a:prstGeom prst="rect">
            <a:avLst/>
          </a:prstGeom>
          <a:noFill/>
        </p:spPr>
        <p:txBody>
          <a:bodyPr wrap="square" rtlCol="0">
            <a:spAutoFit/>
          </a:bodyPr>
          <a:lstStyle/>
          <a:p>
            <a:pPr algn="ctr"/>
            <a:r>
              <a:rPr lang="es-CL" sz="1400" dirty="0" smtClean="0">
                <a:solidFill>
                  <a:schemeClr val="bg1"/>
                </a:solidFill>
              </a:rPr>
              <a:t>TRACTOR</a:t>
            </a:r>
            <a:endParaRPr lang="es-CL" sz="1400" dirty="0">
              <a:solidFill>
                <a:schemeClr val="bg1"/>
              </a:solidFill>
            </a:endParaRPr>
          </a:p>
        </p:txBody>
      </p:sp>
      <p:sp>
        <p:nvSpPr>
          <p:cNvPr id="21" name="20 CuadroTexto"/>
          <p:cNvSpPr txBox="1"/>
          <p:nvPr/>
        </p:nvSpPr>
        <p:spPr>
          <a:xfrm>
            <a:off x="4584097" y="5848351"/>
            <a:ext cx="1911954" cy="523220"/>
          </a:xfrm>
          <a:prstGeom prst="rect">
            <a:avLst/>
          </a:prstGeom>
          <a:noFill/>
        </p:spPr>
        <p:txBody>
          <a:bodyPr wrap="square" rtlCol="0">
            <a:spAutoFit/>
          </a:bodyPr>
          <a:lstStyle/>
          <a:p>
            <a:pPr algn="ctr"/>
            <a:r>
              <a:rPr lang="es-CL" sz="1400" dirty="0" smtClean="0">
                <a:solidFill>
                  <a:schemeClr val="bg1"/>
                </a:solidFill>
              </a:rPr>
              <a:t>Carga, fuerza, tipo </a:t>
            </a:r>
            <a:r>
              <a:rPr lang="es-CL" sz="1400" dirty="0">
                <a:solidFill>
                  <a:schemeClr val="bg1"/>
                </a:solidFill>
              </a:rPr>
              <a:t>n</a:t>
            </a:r>
            <a:r>
              <a:rPr lang="es-CL" sz="1400" dirty="0" smtClean="0">
                <a:solidFill>
                  <a:schemeClr val="bg1"/>
                </a:solidFill>
              </a:rPr>
              <a:t>eumáticos</a:t>
            </a:r>
            <a:endParaRPr lang="es-CL" sz="1400" dirty="0">
              <a:solidFill>
                <a:schemeClr val="bg1"/>
              </a:solidFill>
            </a:endParaRPr>
          </a:p>
        </p:txBody>
      </p:sp>
      <p:sp>
        <p:nvSpPr>
          <p:cNvPr id="22" name="21 CuadroTexto"/>
          <p:cNvSpPr txBox="1"/>
          <p:nvPr/>
        </p:nvSpPr>
        <p:spPr>
          <a:xfrm>
            <a:off x="4676682" y="6400801"/>
            <a:ext cx="1726784" cy="307777"/>
          </a:xfrm>
          <a:prstGeom prst="rect">
            <a:avLst/>
          </a:prstGeom>
          <a:noFill/>
        </p:spPr>
        <p:txBody>
          <a:bodyPr wrap="square" rtlCol="0">
            <a:spAutoFit/>
          </a:bodyPr>
          <a:lstStyle/>
          <a:p>
            <a:pPr algn="ctr"/>
            <a:r>
              <a:rPr lang="es-CL" sz="1400" dirty="0" smtClean="0">
                <a:solidFill>
                  <a:schemeClr val="bg1"/>
                </a:solidFill>
              </a:rPr>
              <a:t>ListaInventario</a:t>
            </a:r>
            <a:endParaRPr lang="es-CL" sz="1400" dirty="0">
              <a:solidFill>
                <a:schemeClr val="bg1"/>
              </a:solidFill>
            </a:endParaRPr>
          </a:p>
        </p:txBody>
      </p:sp>
      <p:cxnSp>
        <p:nvCxnSpPr>
          <p:cNvPr id="23" name="22 Conector recto"/>
          <p:cNvCxnSpPr/>
          <p:nvPr/>
        </p:nvCxnSpPr>
        <p:spPr>
          <a:xfrm flipV="1">
            <a:off x="4572000" y="5791200"/>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V="1">
            <a:off x="4502753" y="63246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6889750" y="5124450"/>
            <a:ext cx="2133600" cy="1733550"/>
          </a:xfrm>
          <a:prstGeom prst="roundRect">
            <a:avLst/>
          </a:prstGeom>
          <a:solidFill>
            <a:srgbClr val="FDC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6" name="25 CuadroTexto"/>
          <p:cNvSpPr txBox="1"/>
          <p:nvPr/>
        </p:nvSpPr>
        <p:spPr>
          <a:xfrm>
            <a:off x="7203844" y="5295900"/>
            <a:ext cx="1422261" cy="307777"/>
          </a:xfrm>
          <a:prstGeom prst="rect">
            <a:avLst/>
          </a:prstGeom>
          <a:noFill/>
        </p:spPr>
        <p:txBody>
          <a:bodyPr wrap="square" rtlCol="0">
            <a:spAutoFit/>
          </a:bodyPr>
          <a:lstStyle/>
          <a:p>
            <a:pPr algn="ctr"/>
            <a:r>
              <a:rPr lang="es-CL" sz="1400" dirty="0" smtClean="0">
                <a:solidFill>
                  <a:schemeClr val="bg1"/>
                </a:solidFill>
              </a:rPr>
              <a:t>MOTO</a:t>
            </a:r>
            <a:endParaRPr lang="es-CL" sz="1400" dirty="0">
              <a:solidFill>
                <a:schemeClr val="bg1"/>
              </a:solidFill>
            </a:endParaRPr>
          </a:p>
        </p:txBody>
      </p:sp>
      <p:sp>
        <p:nvSpPr>
          <p:cNvPr id="27" name="26 CuadroTexto"/>
          <p:cNvSpPr txBox="1"/>
          <p:nvPr/>
        </p:nvSpPr>
        <p:spPr>
          <a:xfrm>
            <a:off x="6958997" y="5848351"/>
            <a:ext cx="1911954" cy="307777"/>
          </a:xfrm>
          <a:prstGeom prst="rect">
            <a:avLst/>
          </a:prstGeom>
          <a:noFill/>
        </p:spPr>
        <p:txBody>
          <a:bodyPr wrap="square" rtlCol="0">
            <a:spAutoFit/>
          </a:bodyPr>
          <a:lstStyle/>
          <a:p>
            <a:pPr algn="ctr"/>
            <a:r>
              <a:rPr lang="es-CL" sz="1400" dirty="0" smtClean="0">
                <a:solidFill>
                  <a:schemeClr val="bg1"/>
                </a:solidFill>
              </a:rPr>
              <a:t>Tipo</a:t>
            </a:r>
            <a:endParaRPr lang="es-CL" sz="1400" dirty="0">
              <a:solidFill>
                <a:schemeClr val="bg1"/>
              </a:solidFill>
            </a:endParaRPr>
          </a:p>
        </p:txBody>
      </p:sp>
      <p:sp>
        <p:nvSpPr>
          <p:cNvPr id="28" name="27 CuadroTexto"/>
          <p:cNvSpPr txBox="1"/>
          <p:nvPr/>
        </p:nvSpPr>
        <p:spPr>
          <a:xfrm>
            <a:off x="7051582" y="6400801"/>
            <a:ext cx="1726784" cy="307777"/>
          </a:xfrm>
          <a:prstGeom prst="rect">
            <a:avLst/>
          </a:prstGeom>
          <a:noFill/>
        </p:spPr>
        <p:txBody>
          <a:bodyPr wrap="square" rtlCol="0">
            <a:spAutoFit/>
          </a:bodyPr>
          <a:lstStyle/>
          <a:p>
            <a:pPr algn="ctr"/>
            <a:r>
              <a:rPr lang="es-CL" sz="1400" dirty="0" smtClean="0">
                <a:solidFill>
                  <a:schemeClr val="bg1"/>
                </a:solidFill>
              </a:rPr>
              <a:t>Consultar datos</a:t>
            </a:r>
            <a:endParaRPr lang="es-CL" sz="1400" dirty="0">
              <a:solidFill>
                <a:schemeClr val="bg1"/>
              </a:solidFill>
            </a:endParaRPr>
          </a:p>
        </p:txBody>
      </p:sp>
      <p:cxnSp>
        <p:nvCxnSpPr>
          <p:cNvPr id="29" name="28 Conector recto"/>
          <p:cNvCxnSpPr/>
          <p:nvPr/>
        </p:nvCxnSpPr>
        <p:spPr>
          <a:xfrm flipV="1">
            <a:off x="6946900" y="5791200"/>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flipV="1">
            <a:off x="6877653" y="63246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30 Llamada rectangular"/>
          <p:cNvSpPr/>
          <p:nvPr/>
        </p:nvSpPr>
        <p:spPr>
          <a:xfrm>
            <a:off x="1752600" y="3799196"/>
            <a:ext cx="2971800" cy="971550"/>
          </a:xfrm>
          <a:prstGeom prst="wedgeRectCallout">
            <a:avLst>
              <a:gd name="adj1" fmla="val 65064"/>
              <a:gd name="adj2" fmla="val 272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Existe una sola línea bajo la circunferencia por lo que no es EXHAUSTIVA.</a:t>
            </a:r>
            <a:endParaRPr lang="es-CL" dirty="0">
              <a:solidFill>
                <a:schemeClr val="tx2"/>
              </a:solidFill>
            </a:endParaRPr>
          </a:p>
        </p:txBody>
      </p:sp>
      <p:sp>
        <p:nvSpPr>
          <p:cNvPr id="33" name="CuadroTexto 32"/>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36" name="Rectángulo 35"/>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cxnSp>
        <p:nvCxnSpPr>
          <p:cNvPr id="37" name="22 Conector recto"/>
          <p:cNvCxnSpPr/>
          <p:nvPr/>
        </p:nvCxnSpPr>
        <p:spPr>
          <a:xfrm flipV="1">
            <a:off x="2210403" y="5791200"/>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23 Conector recto"/>
          <p:cNvCxnSpPr/>
          <p:nvPr/>
        </p:nvCxnSpPr>
        <p:spPr>
          <a:xfrm flipV="1">
            <a:off x="2141156" y="63246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30 Rectángulo"/>
          <p:cNvSpPr/>
          <p:nvPr/>
        </p:nvSpPr>
        <p:spPr>
          <a:xfrm>
            <a:off x="1174626" y="1610434"/>
            <a:ext cx="6084000" cy="46800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Generalización en el MDOO: subclase no exhaustivo</a:t>
            </a:r>
          </a:p>
        </p:txBody>
      </p:sp>
    </p:spTree>
    <p:extLst>
      <p:ext uri="{BB962C8B-B14F-4D97-AF65-F5344CB8AC3E}">
        <p14:creationId xmlns:p14="http://schemas.microsoft.com/office/powerpoint/2010/main" val="191229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5" name="Imagen 4"/>
          <p:cNvPicPr>
            <a:picLocks noChangeAspect="1"/>
          </p:cNvPicPr>
          <p:nvPr/>
        </p:nvPicPr>
        <p:blipFill>
          <a:blip r:embed="rId4"/>
          <a:stretch>
            <a:fillRect/>
          </a:stretch>
        </p:blipFill>
        <p:spPr>
          <a:xfrm>
            <a:off x="838200" y="1567970"/>
            <a:ext cx="8158914" cy="5167312"/>
          </a:xfrm>
          <a:prstGeom prst="rect">
            <a:avLst/>
          </a:prstGeom>
        </p:spPr>
      </p:pic>
      <p:sp>
        <p:nvSpPr>
          <p:cNvPr id="6" name="5 Rectángulo redondeado"/>
          <p:cNvSpPr/>
          <p:nvPr/>
        </p:nvSpPr>
        <p:spPr>
          <a:xfrm>
            <a:off x="3721100" y="2199282"/>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7" name="6 CuadroTexto"/>
          <p:cNvSpPr txBox="1"/>
          <p:nvPr/>
        </p:nvSpPr>
        <p:spPr>
          <a:xfrm>
            <a:off x="4060593" y="2370732"/>
            <a:ext cx="1422261" cy="307777"/>
          </a:xfrm>
          <a:prstGeom prst="rect">
            <a:avLst/>
          </a:prstGeom>
          <a:noFill/>
        </p:spPr>
        <p:txBody>
          <a:bodyPr wrap="square" rtlCol="0">
            <a:spAutoFit/>
          </a:bodyPr>
          <a:lstStyle/>
          <a:p>
            <a:pPr algn="ctr"/>
            <a:r>
              <a:rPr lang="es-CL" sz="1400" dirty="0" smtClean="0">
                <a:solidFill>
                  <a:schemeClr val="bg1"/>
                </a:solidFill>
              </a:rPr>
              <a:t>CUENTA</a:t>
            </a:r>
            <a:endParaRPr lang="es-CL" sz="1400" dirty="0">
              <a:solidFill>
                <a:schemeClr val="bg1"/>
              </a:solidFill>
            </a:endParaRPr>
          </a:p>
        </p:txBody>
      </p:sp>
      <p:sp>
        <p:nvSpPr>
          <p:cNvPr id="8" name="7 CuadroTexto"/>
          <p:cNvSpPr txBox="1"/>
          <p:nvPr/>
        </p:nvSpPr>
        <p:spPr>
          <a:xfrm>
            <a:off x="3752246" y="2792572"/>
            <a:ext cx="2038954" cy="646331"/>
          </a:xfrm>
          <a:prstGeom prst="rect">
            <a:avLst/>
          </a:prstGeom>
          <a:noFill/>
        </p:spPr>
        <p:txBody>
          <a:bodyPr wrap="square" rtlCol="0">
            <a:spAutoFit/>
          </a:bodyPr>
          <a:lstStyle/>
          <a:p>
            <a:pPr algn="ctr"/>
            <a:r>
              <a:rPr lang="es-CL" sz="1200" dirty="0" smtClean="0">
                <a:solidFill>
                  <a:schemeClr val="bg1"/>
                </a:solidFill>
              </a:rPr>
              <a:t>#Cuenta.nombre-Clte.Dirección.Clte.Fecha apertura.</a:t>
            </a:r>
          </a:p>
        </p:txBody>
      </p:sp>
      <p:sp>
        <p:nvSpPr>
          <p:cNvPr id="9" name="8 CuadroTexto"/>
          <p:cNvSpPr txBox="1"/>
          <p:nvPr/>
        </p:nvSpPr>
        <p:spPr>
          <a:xfrm>
            <a:off x="3908331" y="3475633"/>
            <a:ext cx="1726784" cy="307777"/>
          </a:xfrm>
          <a:prstGeom prst="rect">
            <a:avLst/>
          </a:prstGeom>
          <a:noFill/>
        </p:spPr>
        <p:txBody>
          <a:bodyPr wrap="square" rtlCol="0">
            <a:spAutoFit/>
          </a:bodyPr>
          <a:lstStyle/>
          <a:p>
            <a:pPr algn="ctr"/>
            <a:r>
              <a:rPr lang="es-CL" sz="1400" dirty="0" smtClean="0">
                <a:solidFill>
                  <a:schemeClr val="bg1"/>
                </a:solidFill>
              </a:rPr>
              <a:t>ConsultarDatos</a:t>
            </a:r>
            <a:endParaRPr lang="es-CL" sz="1400" dirty="0">
              <a:solidFill>
                <a:schemeClr val="bg1"/>
              </a:solidFill>
            </a:endParaRPr>
          </a:p>
        </p:txBody>
      </p:sp>
      <p:cxnSp>
        <p:nvCxnSpPr>
          <p:cNvPr id="10" name="9 Conector recto"/>
          <p:cNvCxnSpPr/>
          <p:nvPr/>
        </p:nvCxnSpPr>
        <p:spPr>
          <a:xfrm flipV="1">
            <a:off x="3682714" y="2715904"/>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3709003" y="3399432"/>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1460500" y="5082182"/>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3" name="12 CuadroTexto"/>
          <p:cNvSpPr txBox="1"/>
          <p:nvPr/>
        </p:nvSpPr>
        <p:spPr>
          <a:xfrm>
            <a:off x="1793643" y="5253632"/>
            <a:ext cx="1422261" cy="307777"/>
          </a:xfrm>
          <a:prstGeom prst="rect">
            <a:avLst/>
          </a:prstGeom>
          <a:noFill/>
        </p:spPr>
        <p:txBody>
          <a:bodyPr wrap="square" rtlCol="0">
            <a:spAutoFit/>
          </a:bodyPr>
          <a:lstStyle/>
          <a:p>
            <a:pPr algn="ctr"/>
            <a:r>
              <a:rPr lang="es-CL" sz="1400" dirty="0" smtClean="0">
                <a:solidFill>
                  <a:schemeClr val="bg1"/>
                </a:solidFill>
              </a:rPr>
              <a:t>CORRIENTE</a:t>
            </a:r>
            <a:endParaRPr lang="es-CL" sz="1400" dirty="0">
              <a:solidFill>
                <a:schemeClr val="bg1"/>
              </a:solidFill>
            </a:endParaRPr>
          </a:p>
        </p:txBody>
      </p:sp>
      <p:sp>
        <p:nvSpPr>
          <p:cNvPr id="14" name="13 CuadroTexto"/>
          <p:cNvSpPr txBox="1"/>
          <p:nvPr/>
        </p:nvSpPr>
        <p:spPr>
          <a:xfrm>
            <a:off x="1491646" y="5806083"/>
            <a:ext cx="2026254" cy="276999"/>
          </a:xfrm>
          <a:prstGeom prst="rect">
            <a:avLst/>
          </a:prstGeom>
          <a:noFill/>
        </p:spPr>
        <p:txBody>
          <a:bodyPr wrap="square" rtlCol="0">
            <a:spAutoFit/>
          </a:bodyPr>
          <a:lstStyle/>
          <a:p>
            <a:pPr algn="ctr"/>
            <a:r>
              <a:rPr lang="es-CL" sz="1200" dirty="0" smtClean="0">
                <a:solidFill>
                  <a:schemeClr val="bg1"/>
                </a:solidFill>
              </a:rPr>
              <a:t>Saldo-Cta-Cte</a:t>
            </a:r>
          </a:p>
        </p:txBody>
      </p:sp>
      <p:sp>
        <p:nvSpPr>
          <p:cNvPr id="15" name="14 CuadroTexto"/>
          <p:cNvSpPr txBox="1"/>
          <p:nvPr/>
        </p:nvSpPr>
        <p:spPr>
          <a:xfrm>
            <a:off x="1641381" y="6358533"/>
            <a:ext cx="1726784" cy="307777"/>
          </a:xfrm>
          <a:prstGeom prst="rect">
            <a:avLst/>
          </a:prstGeom>
          <a:noFill/>
        </p:spPr>
        <p:txBody>
          <a:bodyPr wrap="square" rtlCol="0">
            <a:spAutoFit/>
          </a:bodyPr>
          <a:lstStyle/>
          <a:p>
            <a:pPr algn="ctr"/>
            <a:r>
              <a:rPr lang="es-CL" sz="1400" dirty="0" smtClean="0">
                <a:solidFill>
                  <a:schemeClr val="bg1"/>
                </a:solidFill>
              </a:rPr>
              <a:t>Emitir </a:t>
            </a:r>
            <a:r>
              <a:rPr lang="es-CL" sz="1400" dirty="0">
                <a:solidFill>
                  <a:schemeClr val="bg1"/>
                </a:solidFill>
              </a:rPr>
              <a:t>c</a:t>
            </a:r>
            <a:r>
              <a:rPr lang="es-CL" sz="1400" dirty="0" smtClean="0">
                <a:solidFill>
                  <a:schemeClr val="bg1"/>
                </a:solidFill>
              </a:rPr>
              <a:t>artola</a:t>
            </a:r>
            <a:endParaRPr lang="es-CL" sz="1400" dirty="0">
              <a:solidFill>
                <a:schemeClr val="bg1"/>
              </a:solidFill>
            </a:endParaRPr>
          </a:p>
        </p:txBody>
      </p:sp>
      <p:cxnSp>
        <p:nvCxnSpPr>
          <p:cNvPr id="16" name="15 Conector recto"/>
          <p:cNvCxnSpPr/>
          <p:nvPr/>
        </p:nvCxnSpPr>
        <p:spPr>
          <a:xfrm flipV="1">
            <a:off x="1517650" y="5748932"/>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V="1">
            <a:off x="1448403" y="6282332"/>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17 Rectángulo redondeado"/>
          <p:cNvSpPr/>
          <p:nvPr/>
        </p:nvSpPr>
        <p:spPr>
          <a:xfrm>
            <a:off x="6121400" y="5031382"/>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9" name="18 CuadroTexto"/>
          <p:cNvSpPr txBox="1"/>
          <p:nvPr/>
        </p:nvSpPr>
        <p:spPr>
          <a:xfrm>
            <a:off x="6454543" y="5202832"/>
            <a:ext cx="1422261" cy="307777"/>
          </a:xfrm>
          <a:prstGeom prst="rect">
            <a:avLst/>
          </a:prstGeom>
          <a:noFill/>
        </p:spPr>
        <p:txBody>
          <a:bodyPr wrap="square" rtlCol="0">
            <a:spAutoFit/>
          </a:bodyPr>
          <a:lstStyle/>
          <a:p>
            <a:pPr algn="ctr"/>
            <a:r>
              <a:rPr lang="es-CL" sz="1400" dirty="0" smtClean="0">
                <a:solidFill>
                  <a:schemeClr val="bg1"/>
                </a:solidFill>
              </a:rPr>
              <a:t>CRÉDITO</a:t>
            </a:r>
            <a:endParaRPr lang="es-CL" sz="1400" dirty="0">
              <a:solidFill>
                <a:schemeClr val="bg1"/>
              </a:solidFill>
            </a:endParaRPr>
          </a:p>
        </p:txBody>
      </p:sp>
      <p:sp>
        <p:nvSpPr>
          <p:cNvPr id="20" name="19 CuadroTexto"/>
          <p:cNvSpPr txBox="1"/>
          <p:nvPr/>
        </p:nvSpPr>
        <p:spPr>
          <a:xfrm>
            <a:off x="6152546" y="5755283"/>
            <a:ext cx="2026254" cy="276999"/>
          </a:xfrm>
          <a:prstGeom prst="rect">
            <a:avLst/>
          </a:prstGeom>
          <a:noFill/>
        </p:spPr>
        <p:txBody>
          <a:bodyPr wrap="square" rtlCol="0">
            <a:spAutoFit/>
          </a:bodyPr>
          <a:lstStyle/>
          <a:p>
            <a:pPr algn="ctr"/>
            <a:r>
              <a:rPr lang="es-CL" sz="1200" dirty="0" smtClean="0">
                <a:solidFill>
                  <a:schemeClr val="bg1"/>
                </a:solidFill>
              </a:rPr>
              <a:t>Límite-crédito</a:t>
            </a:r>
          </a:p>
        </p:txBody>
      </p:sp>
      <p:sp>
        <p:nvSpPr>
          <p:cNvPr id="21" name="20 CuadroTexto"/>
          <p:cNvSpPr txBox="1"/>
          <p:nvPr/>
        </p:nvSpPr>
        <p:spPr>
          <a:xfrm>
            <a:off x="6302281" y="6307733"/>
            <a:ext cx="1726784" cy="307777"/>
          </a:xfrm>
          <a:prstGeom prst="rect">
            <a:avLst/>
          </a:prstGeom>
          <a:noFill/>
        </p:spPr>
        <p:txBody>
          <a:bodyPr wrap="square" rtlCol="0">
            <a:spAutoFit/>
          </a:bodyPr>
          <a:lstStyle/>
          <a:p>
            <a:pPr algn="ctr"/>
            <a:r>
              <a:rPr lang="es-CL" sz="1400" dirty="0" smtClean="0">
                <a:solidFill>
                  <a:schemeClr val="bg1"/>
                </a:solidFill>
              </a:rPr>
              <a:t>Calcular tasa</a:t>
            </a:r>
            <a:endParaRPr lang="es-CL" sz="1400" dirty="0">
              <a:solidFill>
                <a:schemeClr val="bg1"/>
              </a:solidFill>
            </a:endParaRPr>
          </a:p>
        </p:txBody>
      </p:sp>
      <p:cxnSp>
        <p:nvCxnSpPr>
          <p:cNvPr id="22" name="21 Conector recto"/>
          <p:cNvCxnSpPr/>
          <p:nvPr/>
        </p:nvCxnSpPr>
        <p:spPr>
          <a:xfrm flipV="1">
            <a:off x="6178550" y="5698132"/>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flipV="1">
            <a:off x="6109303" y="6231532"/>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23 Rectángulo redondeado"/>
          <p:cNvSpPr/>
          <p:nvPr/>
        </p:nvSpPr>
        <p:spPr>
          <a:xfrm>
            <a:off x="3708400" y="5018682"/>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5" name="24 CuadroTexto"/>
          <p:cNvSpPr txBox="1"/>
          <p:nvPr/>
        </p:nvSpPr>
        <p:spPr>
          <a:xfrm>
            <a:off x="4041543" y="5190132"/>
            <a:ext cx="1422261" cy="307777"/>
          </a:xfrm>
          <a:prstGeom prst="rect">
            <a:avLst/>
          </a:prstGeom>
          <a:noFill/>
        </p:spPr>
        <p:txBody>
          <a:bodyPr wrap="square" rtlCol="0">
            <a:spAutoFit/>
          </a:bodyPr>
          <a:lstStyle/>
          <a:p>
            <a:pPr algn="ctr"/>
            <a:r>
              <a:rPr lang="es-CL" sz="1400" dirty="0" smtClean="0">
                <a:solidFill>
                  <a:schemeClr val="bg1"/>
                </a:solidFill>
              </a:rPr>
              <a:t>AHORRO</a:t>
            </a:r>
            <a:endParaRPr lang="es-CL" sz="1400" dirty="0">
              <a:solidFill>
                <a:schemeClr val="bg1"/>
              </a:solidFill>
            </a:endParaRPr>
          </a:p>
        </p:txBody>
      </p:sp>
      <p:sp>
        <p:nvSpPr>
          <p:cNvPr id="26" name="25 CuadroTexto"/>
          <p:cNvSpPr txBox="1"/>
          <p:nvPr/>
        </p:nvSpPr>
        <p:spPr>
          <a:xfrm>
            <a:off x="3739546" y="5742583"/>
            <a:ext cx="2026254" cy="276999"/>
          </a:xfrm>
          <a:prstGeom prst="rect">
            <a:avLst/>
          </a:prstGeom>
          <a:noFill/>
        </p:spPr>
        <p:txBody>
          <a:bodyPr wrap="square" rtlCol="0">
            <a:spAutoFit/>
          </a:bodyPr>
          <a:lstStyle/>
          <a:p>
            <a:pPr algn="ctr"/>
            <a:r>
              <a:rPr lang="es-CL" sz="1200" dirty="0" smtClean="0">
                <a:solidFill>
                  <a:schemeClr val="bg1"/>
                </a:solidFill>
              </a:rPr>
              <a:t>#Max-Giros%Interés</a:t>
            </a:r>
          </a:p>
        </p:txBody>
      </p:sp>
      <p:sp>
        <p:nvSpPr>
          <p:cNvPr id="27" name="26 CuadroTexto"/>
          <p:cNvSpPr txBox="1"/>
          <p:nvPr/>
        </p:nvSpPr>
        <p:spPr>
          <a:xfrm>
            <a:off x="3889281" y="6295033"/>
            <a:ext cx="1726784" cy="307777"/>
          </a:xfrm>
          <a:prstGeom prst="rect">
            <a:avLst/>
          </a:prstGeom>
          <a:noFill/>
        </p:spPr>
        <p:txBody>
          <a:bodyPr wrap="square" rtlCol="0">
            <a:spAutoFit/>
          </a:bodyPr>
          <a:lstStyle/>
          <a:p>
            <a:pPr algn="ctr"/>
            <a:r>
              <a:rPr lang="es-CL" sz="1400" dirty="0" smtClean="0">
                <a:solidFill>
                  <a:schemeClr val="bg1"/>
                </a:solidFill>
              </a:rPr>
              <a:t>Calcular </a:t>
            </a:r>
            <a:r>
              <a:rPr lang="es-CL" sz="1400" dirty="0">
                <a:solidFill>
                  <a:schemeClr val="bg1"/>
                </a:solidFill>
              </a:rPr>
              <a:t>i</a:t>
            </a:r>
            <a:r>
              <a:rPr lang="es-CL" sz="1400" dirty="0" smtClean="0">
                <a:solidFill>
                  <a:schemeClr val="bg1"/>
                </a:solidFill>
              </a:rPr>
              <a:t>nterés</a:t>
            </a:r>
            <a:endParaRPr lang="es-CL" sz="1400" dirty="0">
              <a:solidFill>
                <a:schemeClr val="bg1"/>
              </a:solidFill>
            </a:endParaRPr>
          </a:p>
        </p:txBody>
      </p:sp>
      <p:cxnSp>
        <p:nvCxnSpPr>
          <p:cNvPr id="28" name="27 Conector recto"/>
          <p:cNvCxnSpPr/>
          <p:nvPr/>
        </p:nvCxnSpPr>
        <p:spPr>
          <a:xfrm flipV="1">
            <a:off x="3765550" y="5685432"/>
            <a:ext cx="2292350" cy="19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3696303" y="6218832"/>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29 Llamada rectangular"/>
          <p:cNvSpPr/>
          <p:nvPr/>
        </p:nvSpPr>
        <p:spPr>
          <a:xfrm>
            <a:off x="6311900" y="2893328"/>
            <a:ext cx="2692400" cy="1028700"/>
          </a:xfrm>
          <a:prstGeom prst="wedgeRectCallout">
            <a:avLst>
              <a:gd name="adj1" fmla="val -102507"/>
              <a:gd name="adj2" fmla="val 7324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Existen varias líneas de conexión, por lo que es NO EXCLUSIVA.</a:t>
            </a:r>
            <a:endParaRPr lang="es-CL" dirty="0">
              <a:solidFill>
                <a:schemeClr val="tx2"/>
              </a:solidFill>
            </a:endParaRPr>
          </a:p>
        </p:txBody>
      </p:sp>
      <p:sp>
        <p:nvSpPr>
          <p:cNvPr id="32" name="CuadroTexto 31"/>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35" name="Rectángulo 34"/>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37" name="30 Rectángulo"/>
          <p:cNvSpPr/>
          <p:nvPr/>
        </p:nvSpPr>
        <p:spPr>
          <a:xfrm>
            <a:off x="768000" y="1663274"/>
            <a:ext cx="6084000" cy="46800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Generalización en el MDOO: subclase no exclusiva</a:t>
            </a:r>
          </a:p>
        </p:txBody>
      </p:sp>
    </p:spTree>
    <p:extLst>
      <p:ext uri="{BB962C8B-B14F-4D97-AF65-F5344CB8AC3E}">
        <p14:creationId xmlns:p14="http://schemas.microsoft.com/office/powerpoint/2010/main" val="137104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1434548" y="1735839"/>
            <a:ext cx="8687812" cy="4780426"/>
          </a:xfrm>
          <a:prstGeom prst="rect">
            <a:avLst/>
          </a:prstGeom>
        </p:spPr>
      </p:pic>
      <p:pic>
        <p:nvPicPr>
          <p:cNvPr id="4" name="Imagen 3"/>
          <p:cNvPicPr>
            <a:picLocks noChangeAspect="1"/>
          </p:cNvPicPr>
          <p:nvPr/>
        </p:nvPicPr>
        <p:blipFill>
          <a:blip r:embed="rId4"/>
          <a:stretch>
            <a:fillRect/>
          </a:stretch>
        </p:blipFill>
        <p:spPr>
          <a:xfrm>
            <a:off x="0" y="-6466"/>
            <a:ext cx="12192000" cy="892098"/>
          </a:xfrm>
          <a:prstGeom prst="rect">
            <a:avLst/>
          </a:prstGeom>
        </p:spPr>
      </p:pic>
      <p:pic>
        <p:nvPicPr>
          <p:cNvPr id="5" name="Imagen 4"/>
          <p:cNvPicPr>
            <a:picLocks noChangeAspect="1"/>
          </p:cNvPicPr>
          <p:nvPr/>
        </p:nvPicPr>
        <p:blipFill>
          <a:blip r:embed="rId5"/>
          <a:stretch>
            <a:fillRect/>
          </a:stretch>
        </p:blipFill>
        <p:spPr>
          <a:xfrm>
            <a:off x="838199" y="1476375"/>
            <a:ext cx="4648917" cy="590964"/>
          </a:xfrm>
          <a:prstGeom prst="rect">
            <a:avLst/>
          </a:prstGeom>
        </p:spPr>
      </p:pic>
      <p:sp>
        <p:nvSpPr>
          <p:cNvPr id="7" name="6 Rectángulo redondeado"/>
          <p:cNvSpPr/>
          <p:nvPr/>
        </p:nvSpPr>
        <p:spPr>
          <a:xfrm>
            <a:off x="6883400" y="1723390"/>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8" name="7 CuadroTexto"/>
          <p:cNvSpPr txBox="1"/>
          <p:nvPr/>
        </p:nvSpPr>
        <p:spPr>
          <a:xfrm>
            <a:off x="7216543" y="1894840"/>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PEDIDO</a:t>
            </a:r>
            <a:endParaRPr lang="es-CL" sz="1400" dirty="0">
              <a:solidFill>
                <a:schemeClr val="bg1"/>
              </a:solidFill>
            </a:endParaRPr>
          </a:p>
        </p:txBody>
      </p:sp>
      <p:sp>
        <p:nvSpPr>
          <p:cNvPr id="9" name="8 CuadroTexto"/>
          <p:cNvSpPr txBox="1"/>
          <p:nvPr/>
        </p:nvSpPr>
        <p:spPr>
          <a:xfrm>
            <a:off x="6914546" y="2270761"/>
            <a:ext cx="2026254" cy="830997"/>
          </a:xfrm>
          <a:prstGeom prst="rect">
            <a:avLst/>
          </a:prstGeom>
          <a:solidFill>
            <a:srgbClr val="FA7564"/>
          </a:solidFill>
        </p:spPr>
        <p:txBody>
          <a:bodyPr wrap="square" rtlCol="0">
            <a:spAutoFit/>
          </a:bodyPr>
          <a:lstStyle/>
          <a:p>
            <a:pPr algn="ctr"/>
            <a:r>
              <a:rPr lang="es-CL" sz="1200" dirty="0" smtClean="0">
                <a:solidFill>
                  <a:schemeClr val="bg1"/>
                </a:solidFill>
              </a:rPr>
              <a:t>#Pedido.Fecha.Pedido.Fecha-Entrega.CLIENTE</a:t>
            </a:r>
          </a:p>
          <a:p>
            <a:pPr algn="ctr"/>
            <a:r>
              <a:rPr lang="es-CL" sz="1200" dirty="0" smtClean="0">
                <a:solidFill>
                  <a:schemeClr val="bg1"/>
                </a:solidFill>
              </a:rPr>
              <a:t>(productocantidad-pedido)</a:t>
            </a:r>
          </a:p>
          <a:p>
            <a:pPr algn="ctr"/>
            <a:endParaRPr lang="es-CL" sz="1200" dirty="0" smtClean="0">
              <a:solidFill>
                <a:schemeClr val="bg1"/>
              </a:solidFill>
            </a:endParaRPr>
          </a:p>
        </p:txBody>
      </p:sp>
      <p:sp>
        <p:nvSpPr>
          <p:cNvPr id="10" name="9 CuadroTexto"/>
          <p:cNvSpPr txBox="1"/>
          <p:nvPr/>
        </p:nvSpPr>
        <p:spPr>
          <a:xfrm>
            <a:off x="7064281" y="2999741"/>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Consultar-Total</a:t>
            </a:r>
            <a:endParaRPr lang="es-CL" sz="1400" dirty="0">
              <a:solidFill>
                <a:schemeClr val="bg1"/>
              </a:solidFill>
            </a:endParaRPr>
          </a:p>
        </p:txBody>
      </p:sp>
      <p:cxnSp>
        <p:nvCxnSpPr>
          <p:cNvPr id="11" name="10 Conector recto"/>
          <p:cNvCxnSpPr/>
          <p:nvPr/>
        </p:nvCxnSpPr>
        <p:spPr>
          <a:xfrm flipV="1">
            <a:off x="6903720" y="2194560"/>
            <a:ext cx="2042160" cy="30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flipV="1">
            <a:off x="6871303" y="292354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670560" y="1503288"/>
            <a:ext cx="5135880" cy="564051"/>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a:t>Semántica de agregación en MDOO</a:t>
            </a:r>
            <a:endParaRPr lang="es-CL" dirty="0"/>
          </a:p>
        </p:txBody>
      </p:sp>
      <p:sp>
        <p:nvSpPr>
          <p:cNvPr id="16" name="15 Rectángulo redondeado"/>
          <p:cNvSpPr/>
          <p:nvPr/>
        </p:nvSpPr>
        <p:spPr>
          <a:xfrm>
            <a:off x="1424296" y="4763069"/>
            <a:ext cx="2133600" cy="1818071"/>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7" name="16 CuadroTexto"/>
          <p:cNvSpPr txBox="1"/>
          <p:nvPr/>
        </p:nvSpPr>
        <p:spPr>
          <a:xfrm>
            <a:off x="1757439" y="5019040"/>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PEDIDO</a:t>
            </a:r>
            <a:endParaRPr lang="es-CL" sz="1400" dirty="0">
              <a:solidFill>
                <a:schemeClr val="bg1"/>
              </a:solidFill>
            </a:endParaRPr>
          </a:p>
        </p:txBody>
      </p:sp>
      <p:sp>
        <p:nvSpPr>
          <p:cNvPr id="18" name="17 CuadroTexto"/>
          <p:cNvSpPr txBox="1"/>
          <p:nvPr/>
        </p:nvSpPr>
        <p:spPr>
          <a:xfrm>
            <a:off x="1455442" y="5394961"/>
            <a:ext cx="2026254" cy="830997"/>
          </a:xfrm>
          <a:prstGeom prst="rect">
            <a:avLst/>
          </a:prstGeom>
          <a:solidFill>
            <a:srgbClr val="FA7564"/>
          </a:solidFill>
        </p:spPr>
        <p:txBody>
          <a:bodyPr wrap="square" rtlCol="0">
            <a:spAutoFit/>
          </a:bodyPr>
          <a:lstStyle/>
          <a:p>
            <a:pPr algn="ctr"/>
            <a:r>
              <a:rPr lang="es-CL" sz="1200" dirty="0" smtClean="0">
                <a:solidFill>
                  <a:schemeClr val="bg1"/>
                </a:solidFill>
              </a:rPr>
              <a:t>#Pedido.Fecha.Pedido.Fecha-Entrega.CLIENTE</a:t>
            </a:r>
          </a:p>
          <a:p>
            <a:pPr algn="ctr"/>
            <a:r>
              <a:rPr lang="es-CL" sz="1200" dirty="0" smtClean="0">
                <a:solidFill>
                  <a:schemeClr val="bg1"/>
                </a:solidFill>
              </a:rPr>
              <a:t>(productocantidad-pedido)</a:t>
            </a:r>
          </a:p>
          <a:p>
            <a:pPr algn="ctr"/>
            <a:endParaRPr lang="es-CL" sz="1200" dirty="0" smtClean="0">
              <a:solidFill>
                <a:schemeClr val="bg1"/>
              </a:solidFill>
            </a:endParaRPr>
          </a:p>
        </p:txBody>
      </p:sp>
      <p:sp>
        <p:nvSpPr>
          <p:cNvPr id="19" name="18 CuadroTexto"/>
          <p:cNvSpPr txBox="1"/>
          <p:nvPr/>
        </p:nvSpPr>
        <p:spPr>
          <a:xfrm>
            <a:off x="1605177" y="6123941"/>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Consultar-Stock</a:t>
            </a:r>
            <a:endParaRPr lang="es-CL" sz="1400" dirty="0">
              <a:solidFill>
                <a:schemeClr val="bg1"/>
              </a:solidFill>
            </a:endParaRPr>
          </a:p>
        </p:txBody>
      </p:sp>
      <p:cxnSp>
        <p:nvCxnSpPr>
          <p:cNvPr id="20" name="19 Conector recto"/>
          <p:cNvCxnSpPr/>
          <p:nvPr/>
        </p:nvCxnSpPr>
        <p:spPr>
          <a:xfrm flipV="1">
            <a:off x="1444616" y="5318760"/>
            <a:ext cx="2042160" cy="30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1384903" y="604774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5664200" y="5015266"/>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3" name="22 CuadroTexto"/>
          <p:cNvSpPr txBox="1"/>
          <p:nvPr/>
        </p:nvSpPr>
        <p:spPr>
          <a:xfrm>
            <a:off x="5997343" y="5241308"/>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CLIENTE</a:t>
            </a:r>
            <a:endParaRPr lang="es-CL" sz="1400" dirty="0">
              <a:solidFill>
                <a:schemeClr val="bg1"/>
              </a:solidFill>
            </a:endParaRPr>
          </a:p>
        </p:txBody>
      </p:sp>
      <p:sp>
        <p:nvSpPr>
          <p:cNvPr id="24" name="23 CuadroTexto"/>
          <p:cNvSpPr txBox="1"/>
          <p:nvPr/>
        </p:nvSpPr>
        <p:spPr>
          <a:xfrm>
            <a:off x="5695346" y="5617229"/>
            <a:ext cx="2026254" cy="830997"/>
          </a:xfrm>
          <a:prstGeom prst="rect">
            <a:avLst/>
          </a:prstGeom>
          <a:solidFill>
            <a:srgbClr val="FA7564"/>
          </a:solidFill>
        </p:spPr>
        <p:txBody>
          <a:bodyPr wrap="square" rtlCol="0">
            <a:spAutoFit/>
          </a:bodyPr>
          <a:lstStyle/>
          <a:p>
            <a:pPr algn="ctr"/>
            <a:r>
              <a:rPr lang="es-CL" sz="1200" dirty="0" smtClean="0">
                <a:solidFill>
                  <a:schemeClr val="bg1"/>
                </a:solidFill>
              </a:rPr>
              <a:t>#Cliente, Nom-Clte</a:t>
            </a:r>
          </a:p>
          <a:p>
            <a:pPr algn="ctr"/>
            <a:r>
              <a:rPr lang="es-CL" sz="1200" dirty="0" smtClean="0">
                <a:solidFill>
                  <a:schemeClr val="bg1"/>
                </a:solidFill>
              </a:rPr>
              <a:t>Dir-Clte.Límite-Crédito</a:t>
            </a:r>
          </a:p>
          <a:p>
            <a:pPr algn="ctr"/>
            <a:r>
              <a:rPr lang="es-CL" sz="1200" dirty="0" smtClean="0">
                <a:solidFill>
                  <a:schemeClr val="bg1"/>
                </a:solidFill>
              </a:rPr>
              <a:t>Total-Deuda</a:t>
            </a:r>
          </a:p>
          <a:p>
            <a:pPr algn="ctr"/>
            <a:endParaRPr lang="es-CL" sz="1200" dirty="0" smtClean="0">
              <a:solidFill>
                <a:schemeClr val="bg1"/>
              </a:solidFill>
            </a:endParaRPr>
          </a:p>
        </p:txBody>
      </p:sp>
      <p:sp>
        <p:nvSpPr>
          <p:cNvPr id="25" name="24 CuadroTexto"/>
          <p:cNvSpPr txBox="1"/>
          <p:nvPr/>
        </p:nvSpPr>
        <p:spPr>
          <a:xfrm>
            <a:off x="5845081" y="6346209"/>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Consultar-Deuda</a:t>
            </a:r>
            <a:endParaRPr lang="es-CL" sz="1400" dirty="0">
              <a:solidFill>
                <a:schemeClr val="bg1"/>
              </a:solidFill>
            </a:endParaRPr>
          </a:p>
        </p:txBody>
      </p:sp>
      <p:cxnSp>
        <p:nvCxnSpPr>
          <p:cNvPr id="26" name="25 Conector recto"/>
          <p:cNvCxnSpPr/>
          <p:nvPr/>
        </p:nvCxnSpPr>
        <p:spPr>
          <a:xfrm flipV="1">
            <a:off x="5684520" y="5595620"/>
            <a:ext cx="2042160" cy="30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652103" y="63246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27 Rectángulo redondeado"/>
          <p:cNvSpPr/>
          <p:nvPr/>
        </p:nvSpPr>
        <p:spPr>
          <a:xfrm>
            <a:off x="8072120" y="5028914"/>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9" name="28 CuadroTexto"/>
          <p:cNvSpPr txBox="1"/>
          <p:nvPr/>
        </p:nvSpPr>
        <p:spPr>
          <a:xfrm>
            <a:off x="8405263" y="5241308"/>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PRODUCTO</a:t>
            </a:r>
            <a:endParaRPr lang="es-CL" sz="1400" dirty="0">
              <a:solidFill>
                <a:schemeClr val="bg1"/>
              </a:solidFill>
            </a:endParaRPr>
          </a:p>
        </p:txBody>
      </p:sp>
      <p:sp>
        <p:nvSpPr>
          <p:cNvPr id="30" name="29 CuadroTexto"/>
          <p:cNvSpPr txBox="1"/>
          <p:nvPr/>
        </p:nvSpPr>
        <p:spPr>
          <a:xfrm>
            <a:off x="8103266" y="5617229"/>
            <a:ext cx="2026254" cy="646331"/>
          </a:xfrm>
          <a:prstGeom prst="rect">
            <a:avLst/>
          </a:prstGeom>
          <a:solidFill>
            <a:srgbClr val="FA7564"/>
          </a:solidFill>
        </p:spPr>
        <p:txBody>
          <a:bodyPr wrap="square" rtlCol="0">
            <a:spAutoFit/>
          </a:bodyPr>
          <a:lstStyle/>
          <a:p>
            <a:pPr algn="ctr"/>
            <a:r>
              <a:rPr lang="es-CL" sz="1200" dirty="0" smtClean="0">
                <a:solidFill>
                  <a:schemeClr val="bg1"/>
                </a:solidFill>
              </a:rPr>
              <a:t>#Producto,Precio-U, Descripción, Stock</a:t>
            </a:r>
          </a:p>
          <a:p>
            <a:pPr algn="ctr"/>
            <a:endParaRPr lang="es-CL" sz="1200" dirty="0" smtClean="0">
              <a:solidFill>
                <a:schemeClr val="bg1"/>
              </a:solidFill>
            </a:endParaRPr>
          </a:p>
        </p:txBody>
      </p:sp>
      <p:sp>
        <p:nvSpPr>
          <p:cNvPr id="31" name="30 CuadroTexto"/>
          <p:cNvSpPr txBox="1"/>
          <p:nvPr/>
        </p:nvSpPr>
        <p:spPr>
          <a:xfrm>
            <a:off x="8253001" y="6346209"/>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Despachar</a:t>
            </a:r>
            <a:endParaRPr lang="es-CL" sz="1400" dirty="0">
              <a:solidFill>
                <a:schemeClr val="bg1"/>
              </a:solidFill>
            </a:endParaRPr>
          </a:p>
        </p:txBody>
      </p:sp>
      <p:cxnSp>
        <p:nvCxnSpPr>
          <p:cNvPr id="32" name="31 Conector recto"/>
          <p:cNvCxnSpPr/>
          <p:nvPr/>
        </p:nvCxnSpPr>
        <p:spPr>
          <a:xfrm flipV="1">
            <a:off x="8092440" y="5595620"/>
            <a:ext cx="2042160" cy="30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V="1">
            <a:off x="8060023" y="6324600"/>
            <a:ext cx="2342547"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33 Llamada rectangular"/>
          <p:cNvSpPr/>
          <p:nvPr/>
        </p:nvSpPr>
        <p:spPr>
          <a:xfrm>
            <a:off x="3672783" y="4165059"/>
            <a:ext cx="2187400" cy="1211923"/>
          </a:xfrm>
          <a:prstGeom prst="wedgeRectCallout">
            <a:avLst>
              <a:gd name="adj1" fmla="val 123416"/>
              <a:gd name="adj2" fmla="val -6562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Ejemplo de semántica</a:t>
            </a:r>
          </a:p>
          <a:p>
            <a:pPr algn="ctr"/>
            <a:r>
              <a:rPr lang="es-CL" dirty="0" smtClean="0">
                <a:solidFill>
                  <a:schemeClr val="tx2"/>
                </a:solidFill>
              </a:rPr>
              <a:t>Agregación explícita</a:t>
            </a:r>
            <a:endParaRPr lang="es-CL" dirty="0">
              <a:solidFill>
                <a:schemeClr val="tx2"/>
              </a:solidFill>
            </a:endParaRPr>
          </a:p>
        </p:txBody>
      </p:sp>
      <p:sp>
        <p:nvSpPr>
          <p:cNvPr id="35" name="34 Llamada rectangular"/>
          <p:cNvSpPr/>
          <p:nvPr/>
        </p:nvSpPr>
        <p:spPr>
          <a:xfrm>
            <a:off x="3520440" y="5672635"/>
            <a:ext cx="2286000" cy="850085"/>
          </a:xfrm>
          <a:prstGeom prst="wedgeRectCallout">
            <a:avLst>
              <a:gd name="adj1" fmla="val -70703"/>
              <a:gd name="adj2" fmla="val -4447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Ejemplo de semántica</a:t>
            </a:r>
          </a:p>
          <a:p>
            <a:pPr algn="ctr"/>
            <a:r>
              <a:rPr lang="es-CL" dirty="0" smtClean="0">
                <a:solidFill>
                  <a:schemeClr val="tx2"/>
                </a:solidFill>
              </a:rPr>
              <a:t>Agregación implícita</a:t>
            </a:r>
            <a:endParaRPr lang="es-CL" dirty="0">
              <a:solidFill>
                <a:schemeClr val="tx2"/>
              </a:solidFill>
            </a:endParaRPr>
          </a:p>
        </p:txBody>
      </p:sp>
      <p:sp>
        <p:nvSpPr>
          <p:cNvPr id="36" name="CuadroTexto 35"/>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39" name="Rectángulo 38"/>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7188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3" name="Imagen 2"/>
          <p:cNvPicPr>
            <a:picLocks noChangeAspect="1"/>
          </p:cNvPicPr>
          <p:nvPr/>
        </p:nvPicPr>
        <p:blipFill>
          <a:blip r:embed="rId4"/>
          <a:stretch>
            <a:fillRect/>
          </a:stretch>
        </p:blipFill>
        <p:spPr>
          <a:xfrm>
            <a:off x="4346359" y="2793930"/>
            <a:ext cx="3499282" cy="2752104"/>
          </a:xfrm>
          <a:prstGeom prst="rect">
            <a:avLst/>
          </a:prstGeom>
        </p:spPr>
      </p:pic>
      <p:pic>
        <p:nvPicPr>
          <p:cNvPr id="5" name="Imagen 4"/>
          <p:cNvPicPr>
            <a:picLocks noChangeAspect="1"/>
          </p:cNvPicPr>
          <p:nvPr/>
        </p:nvPicPr>
        <p:blipFill>
          <a:blip r:embed="rId5"/>
          <a:stretch>
            <a:fillRect/>
          </a:stretch>
        </p:blipFill>
        <p:spPr>
          <a:xfrm>
            <a:off x="838200" y="1690688"/>
            <a:ext cx="2886075" cy="581025"/>
          </a:xfrm>
          <a:prstGeom prst="rect">
            <a:avLst/>
          </a:prstGeom>
        </p:spPr>
      </p:pic>
      <p:sp>
        <p:nvSpPr>
          <p:cNvPr id="6" name="5 Rectángulo redondeado"/>
          <p:cNvSpPr/>
          <p:nvPr/>
        </p:nvSpPr>
        <p:spPr>
          <a:xfrm>
            <a:off x="4517409" y="2793930"/>
            <a:ext cx="3148311" cy="263151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dirty="0">
              <a:solidFill>
                <a:schemeClr val="bg1"/>
              </a:solidFill>
            </a:endParaRPr>
          </a:p>
        </p:txBody>
      </p:sp>
      <p:sp>
        <p:nvSpPr>
          <p:cNvPr id="7" name="6 CuadroTexto"/>
          <p:cNvSpPr txBox="1"/>
          <p:nvPr/>
        </p:nvSpPr>
        <p:spPr>
          <a:xfrm>
            <a:off x="5292228" y="3144520"/>
            <a:ext cx="1422261" cy="338554"/>
          </a:xfrm>
          <a:prstGeom prst="rect">
            <a:avLst/>
          </a:prstGeom>
          <a:noFill/>
        </p:spPr>
        <p:txBody>
          <a:bodyPr wrap="square" rtlCol="0">
            <a:spAutoFit/>
          </a:bodyPr>
          <a:lstStyle/>
          <a:p>
            <a:pPr algn="ctr"/>
            <a:r>
              <a:rPr lang="es-CL" sz="1600" dirty="0" smtClean="0">
                <a:solidFill>
                  <a:schemeClr val="bg1"/>
                </a:solidFill>
              </a:rPr>
              <a:t>PEDIDO</a:t>
            </a:r>
            <a:endParaRPr lang="es-CL" sz="1600" dirty="0">
              <a:solidFill>
                <a:schemeClr val="bg1"/>
              </a:solidFill>
            </a:endParaRPr>
          </a:p>
        </p:txBody>
      </p:sp>
      <p:sp>
        <p:nvSpPr>
          <p:cNvPr id="8" name="7 CuadroTexto"/>
          <p:cNvSpPr txBox="1"/>
          <p:nvPr/>
        </p:nvSpPr>
        <p:spPr>
          <a:xfrm>
            <a:off x="4765706" y="3566161"/>
            <a:ext cx="2671414" cy="1077218"/>
          </a:xfrm>
          <a:prstGeom prst="rect">
            <a:avLst/>
          </a:prstGeom>
          <a:noFill/>
        </p:spPr>
        <p:txBody>
          <a:bodyPr wrap="square" rtlCol="0">
            <a:spAutoFit/>
          </a:bodyPr>
          <a:lstStyle/>
          <a:p>
            <a:pPr algn="ctr"/>
            <a:r>
              <a:rPr lang="es-CL" sz="1600" dirty="0" smtClean="0">
                <a:solidFill>
                  <a:schemeClr val="bg1"/>
                </a:solidFill>
              </a:rPr>
              <a:t>#Pedido.Fecha.Pedido.Fecha-Entrega.CLIENTE</a:t>
            </a:r>
          </a:p>
          <a:p>
            <a:pPr algn="ctr"/>
            <a:r>
              <a:rPr lang="es-CL" sz="1600" dirty="0" smtClean="0">
                <a:solidFill>
                  <a:schemeClr val="bg1"/>
                </a:solidFill>
              </a:rPr>
              <a:t>(productocantidad-pedido)</a:t>
            </a:r>
          </a:p>
          <a:p>
            <a:pPr algn="ctr"/>
            <a:endParaRPr lang="es-CL" sz="1600" dirty="0" smtClean="0">
              <a:solidFill>
                <a:schemeClr val="bg1"/>
              </a:solidFill>
            </a:endParaRPr>
          </a:p>
        </p:txBody>
      </p:sp>
      <p:sp>
        <p:nvSpPr>
          <p:cNvPr id="9" name="8 CuadroTexto"/>
          <p:cNvSpPr txBox="1"/>
          <p:nvPr/>
        </p:nvSpPr>
        <p:spPr>
          <a:xfrm>
            <a:off x="5133757" y="4919981"/>
            <a:ext cx="1726784" cy="338554"/>
          </a:xfrm>
          <a:prstGeom prst="rect">
            <a:avLst/>
          </a:prstGeom>
          <a:noFill/>
        </p:spPr>
        <p:txBody>
          <a:bodyPr wrap="square" rtlCol="0">
            <a:spAutoFit/>
          </a:bodyPr>
          <a:lstStyle/>
          <a:p>
            <a:pPr algn="ctr"/>
            <a:r>
              <a:rPr lang="es-CL" sz="1600" dirty="0" smtClean="0">
                <a:solidFill>
                  <a:schemeClr val="bg1"/>
                </a:solidFill>
              </a:rPr>
              <a:t>Consultar-Stock</a:t>
            </a:r>
            <a:endParaRPr lang="es-CL" sz="1600" dirty="0">
              <a:solidFill>
                <a:schemeClr val="bg1"/>
              </a:solidFill>
            </a:endParaRPr>
          </a:p>
        </p:txBody>
      </p:sp>
      <p:cxnSp>
        <p:nvCxnSpPr>
          <p:cNvPr id="10" name="9 Conector recto"/>
          <p:cNvCxnSpPr/>
          <p:nvPr/>
        </p:nvCxnSpPr>
        <p:spPr>
          <a:xfrm flipV="1">
            <a:off x="4754880" y="3489960"/>
            <a:ext cx="2895600" cy="30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4709160" y="4587240"/>
            <a:ext cx="2819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807720" y="1706880"/>
            <a:ext cx="3032760" cy="54864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AGREGACIÓN IMPLÍCITA</a:t>
            </a:r>
          </a:p>
        </p:txBody>
      </p:sp>
      <p:sp>
        <p:nvSpPr>
          <p:cNvPr id="16" name="CuadroTexto 15"/>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17" name="Rectángulo 16"/>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04101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3" name="Imagen 2"/>
          <p:cNvPicPr>
            <a:picLocks noChangeAspect="1"/>
          </p:cNvPicPr>
          <p:nvPr/>
        </p:nvPicPr>
        <p:blipFill>
          <a:blip r:embed="rId4"/>
          <a:stretch>
            <a:fillRect/>
          </a:stretch>
        </p:blipFill>
        <p:spPr>
          <a:xfrm>
            <a:off x="838200" y="1690688"/>
            <a:ext cx="3552825" cy="561975"/>
          </a:xfrm>
          <a:prstGeom prst="rect">
            <a:avLst/>
          </a:prstGeom>
        </p:spPr>
      </p:pic>
      <p:pic>
        <p:nvPicPr>
          <p:cNvPr id="5" name="Imagen 4"/>
          <p:cNvPicPr>
            <a:picLocks noChangeAspect="1"/>
          </p:cNvPicPr>
          <p:nvPr/>
        </p:nvPicPr>
        <p:blipFill>
          <a:blip r:embed="rId5"/>
          <a:stretch>
            <a:fillRect/>
          </a:stretch>
        </p:blipFill>
        <p:spPr>
          <a:xfrm>
            <a:off x="5229225" y="1381125"/>
            <a:ext cx="5076825" cy="5476875"/>
          </a:xfrm>
          <a:prstGeom prst="rect">
            <a:avLst/>
          </a:prstGeom>
        </p:spPr>
      </p:pic>
      <p:pic>
        <p:nvPicPr>
          <p:cNvPr id="6" name="Imagen 4"/>
          <p:cNvPicPr>
            <a:picLocks noChangeAspect="1"/>
          </p:cNvPicPr>
          <p:nvPr/>
        </p:nvPicPr>
        <p:blipFill>
          <a:blip r:embed="rId6"/>
          <a:stretch>
            <a:fillRect/>
          </a:stretch>
        </p:blipFill>
        <p:spPr>
          <a:xfrm>
            <a:off x="838200" y="1690688"/>
            <a:ext cx="2886075" cy="581025"/>
          </a:xfrm>
          <a:prstGeom prst="rect">
            <a:avLst/>
          </a:prstGeom>
        </p:spPr>
      </p:pic>
      <p:sp>
        <p:nvSpPr>
          <p:cNvPr id="7" name="6 Rectángulo"/>
          <p:cNvSpPr/>
          <p:nvPr/>
        </p:nvSpPr>
        <p:spPr>
          <a:xfrm>
            <a:off x="807719" y="1706880"/>
            <a:ext cx="3583305" cy="54864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AGREGACIÓN EXPLÍCITA</a:t>
            </a:r>
          </a:p>
        </p:txBody>
      </p:sp>
      <p:sp>
        <p:nvSpPr>
          <p:cNvPr id="9" name="CuadroTexto 8"/>
          <p:cNvSpPr txBox="1"/>
          <p:nvPr/>
        </p:nvSpPr>
        <p:spPr>
          <a:xfrm>
            <a:off x="515202" y="1077972"/>
            <a:ext cx="7424382" cy="461665"/>
          </a:xfrm>
          <a:prstGeom prst="rect">
            <a:avLst/>
          </a:prstGeom>
          <a:noFill/>
        </p:spPr>
        <p:txBody>
          <a:bodyPr wrap="square" rtlCol="0">
            <a:spAutoFit/>
          </a:bodyPr>
          <a:lstStyle/>
          <a:p>
            <a:r>
              <a:rPr lang="es-CL" sz="2400" b="1" dirty="0">
                <a:solidFill>
                  <a:srgbClr val="FA7564"/>
                </a:solidFill>
              </a:rPr>
              <a:t>Tema 3. Modelo de datos orientado a objetos </a:t>
            </a:r>
          </a:p>
        </p:txBody>
      </p:sp>
      <p:sp>
        <p:nvSpPr>
          <p:cNvPr id="11" name="Rectángulo 10"/>
          <p:cNvSpPr/>
          <p:nvPr/>
        </p:nvSpPr>
        <p:spPr>
          <a:xfrm>
            <a:off x="148118" y="1154240"/>
            <a:ext cx="286603" cy="286603"/>
          </a:xfrm>
          <a:prstGeom prst="rect">
            <a:avLst/>
          </a:prstGeom>
          <a:solidFill>
            <a:srgbClr val="FA756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2" name="21 Rectángulo redondeado"/>
          <p:cNvSpPr/>
          <p:nvPr/>
        </p:nvSpPr>
        <p:spPr>
          <a:xfrm>
            <a:off x="5295914" y="5110802"/>
            <a:ext cx="2133600" cy="173355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3" name="22 CuadroTexto"/>
          <p:cNvSpPr txBox="1"/>
          <p:nvPr/>
        </p:nvSpPr>
        <p:spPr>
          <a:xfrm>
            <a:off x="5629057" y="5336844"/>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CLIENTE</a:t>
            </a:r>
            <a:endParaRPr lang="es-CL" sz="1400" dirty="0">
              <a:solidFill>
                <a:schemeClr val="bg1"/>
              </a:solidFill>
            </a:endParaRPr>
          </a:p>
        </p:txBody>
      </p:sp>
      <p:sp>
        <p:nvSpPr>
          <p:cNvPr id="14" name="23 CuadroTexto"/>
          <p:cNvSpPr txBox="1"/>
          <p:nvPr/>
        </p:nvSpPr>
        <p:spPr>
          <a:xfrm>
            <a:off x="5327060" y="5712765"/>
            <a:ext cx="2026254" cy="830997"/>
          </a:xfrm>
          <a:prstGeom prst="rect">
            <a:avLst/>
          </a:prstGeom>
          <a:solidFill>
            <a:srgbClr val="FA7564"/>
          </a:solidFill>
        </p:spPr>
        <p:txBody>
          <a:bodyPr wrap="square" rtlCol="0">
            <a:spAutoFit/>
          </a:bodyPr>
          <a:lstStyle/>
          <a:p>
            <a:pPr algn="ctr"/>
            <a:r>
              <a:rPr lang="es-CL" sz="1200" dirty="0" smtClean="0">
                <a:solidFill>
                  <a:schemeClr val="bg1"/>
                </a:solidFill>
              </a:rPr>
              <a:t>#Cliente, Nom-Clte</a:t>
            </a:r>
          </a:p>
          <a:p>
            <a:pPr algn="ctr"/>
            <a:r>
              <a:rPr lang="es-CL" sz="1200" dirty="0" smtClean="0">
                <a:solidFill>
                  <a:schemeClr val="bg1"/>
                </a:solidFill>
              </a:rPr>
              <a:t>Dir-Clte.Límite-Crédito</a:t>
            </a:r>
          </a:p>
          <a:p>
            <a:pPr algn="ctr"/>
            <a:r>
              <a:rPr lang="es-CL" sz="1200" dirty="0" smtClean="0">
                <a:solidFill>
                  <a:schemeClr val="bg1"/>
                </a:solidFill>
              </a:rPr>
              <a:t>Total-Deuda</a:t>
            </a:r>
          </a:p>
          <a:p>
            <a:pPr algn="ctr"/>
            <a:endParaRPr lang="es-CL" sz="1200" dirty="0" smtClean="0">
              <a:solidFill>
                <a:schemeClr val="bg1"/>
              </a:solidFill>
            </a:endParaRPr>
          </a:p>
        </p:txBody>
      </p:sp>
      <p:sp>
        <p:nvSpPr>
          <p:cNvPr id="15" name="24 CuadroTexto"/>
          <p:cNvSpPr txBox="1"/>
          <p:nvPr/>
        </p:nvSpPr>
        <p:spPr>
          <a:xfrm>
            <a:off x="5476795" y="6441745"/>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Consultar-Deuda</a:t>
            </a:r>
            <a:endParaRPr lang="es-CL" sz="1400" dirty="0">
              <a:solidFill>
                <a:schemeClr val="bg1"/>
              </a:solidFill>
            </a:endParaRPr>
          </a:p>
        </p:txBody>
      </p:sp>
      <p:sp>
        <p:nvSpPr>
          <p:cNvPr id="18" name="27 Rectángulo redondeado"/>
          <p:cNvSpPr/>
          <p:nvPr/>
        </p:nvSpPr>
        <p:spPr>
          <a:xfrm>
            <a:off x="8070517" y="5124450"/>
            <a:ext cx="2133600" cy="1719902"/>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19" name="28 CuadroTexto"/>
          <p:cNvSpPr txBox="1"/>
          <p:nvPr/>
        </p:nvSpPr>
        <p:spPr>
          <a:xfrm>
            <a:off x="8403660" y="5336844"/>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PRODUCTO</a:t>
            </a:r>
            <a:endParaRPr lang="es-CL" sz="1400" dirty="0">
              <a:solidFill>
                <a:schemeClr val="bg1"/>
              </a:solidFill>
            </a:endParaRPr>
          </a:p>
        </p:txBody>
      </p:sp>
      <p:sp>
        <p:nvSpPr>
          <p:cNvPr id="20" name="29 CuadroTexto"/>
          <p:cNvSpPr txBox="1"/>
          <p:nvPr/>
        </p:nvSpPr>
        <p:spPr>
          <a:xfrm>
            <a:off x="8101663" y="5712765"/>
            <a:ext cx="2026254" cy="646331"/>
          </a:xfrm>
          <a:prstGeom prst="rect">
            <a:avLst/>
          </a:prstGeom>
          <a:solidFill>
            <a:srgbClr val="FA7564"/>
          </a:solidFill>
        </p:spPr>
        <p:txBody>
          <a:bodyPr wrap="square" rtlCol="0">
            <a:spAutoFit/>
          </a:bodyPr>
          <a:lstStyle/>
          <a:p>
            <a:pPr algn="ctr"/>
            <a:r>
              <a:rPr lang="es-CL" sz="1200" dirty="0" smtClean="0">
                <a:solidFill>
                  <a:schemeClr val="bg1"/>
                </a:solidFill>
              </a:rPr>
              <a:t>#Producto,Precio-U, Descripción, Stock</a:t>
            </a:r>
          </a:p>
          <a:p>
            <a:pPr algn="ctr"/>
            <a:endParaRPr lang="es-CL" sz="1200" dirty="0" smtClean="0">
              <a:solidFill>
                <a:schemeClr val="bg1"/>
              </a:solidFill>
            </a:endParaRPr>
          </a:p>
        </p:txBody>
      </p:sp>
      <p:sp>
        <p:nvSpPr>
          <p:cNvPr id="21" name="30 CuadroTexto"/>
          <p:cNvSpPr txBox="1"/>
          <p:nvPr/>
        </p:nvSpPr>
        <p:spPr>
          <a:xfrm>
            <a:off x="8251398" y="6441745"/>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Despachar</a:t>
            </a:r>
            <a:endParaRPr lang="es-CL" sz="1400" dirty="0">
              <a:solidFill>
                <a:schemeClr val="bg1"/>
              </a:solidFill>
            </a:endParaRPr>
          </a:p>
        </p:txBody>
      </p:sp>
      <p:sp>
        <p:nvSpPr>
          <p:cNvPr id="24" name="6 Rectángulo redondeado"/>
          <p:cNvSpPr/>
          <p:nvPr/>
        </p:nvSpPr>
        <p:spPr>
          <a:xfrm>
            <a:off x="6504971" y="1419508"/>
            <a:ext cx="2488903" cy="1898689"/>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dirty="0">
              <a:solidFill>
                <a:schemeClr val="bg1"/>
              </a:solidFill>
            </a:endParaRPr>
          </a:p>
        </p:txBody>
      </p:sp>
      <p:sp>
        <p:nvSpPr>
          <p:cNvPr id="25" name="7 CuadroTexto"/>
          <p:cNvSpPr txBox="1"/>
          <p:nvPr/>
        </p:nvSpPr>
        <p:spPr>
          <a:xfrm>
            <a:off x="7005094" y="1590959"/>
            <a:ext cx="1422261" cy="307777"/>
          </a:xfrm>
          <a:prstGeom prst="rect">
            <a:avLst/>
          </a:prstGeom>
          <a:solidFill>
            <a:srgbClr val="FA7564"/>
          </a:solidFill>
        </p:spPr>
        <p:txBody>
          <a:bodyPr wrap="square" rtlCol="0">
            <a:spAutoFit/>
          </a:bodyPr>
          <a:lstStyle/>
          <a:p>
            <a:pPr algn="ctr"/>
            <a:r>
              <a:rPr lang="es-CL" sz="1400" dirty="0" smtClean="0">
                <a:solidFill>
                  <a:schemeClr val="bg1"/>
                </a:solidFill>
              </a:rPr>
              <a:t>PEDIDO</a:t>
            </a:r>
            <a:endParaRPr lang="es-CL" sz="1400" dirty="0">
              <a:solidFill>
                <a:schemeClr val="bg1"/>
              </a:solidFill>
            </a:endParaRPr>
          </a:p>
        </p:txBody>
      </p:sp>
      <p:sp>
        <p:nvSpPr>
          <p:cNvPr id="26" name="8 CuadroTexto"/>
          <p:cNvSpPr txBox="1"/>
          <p:nvPr/>
        </p:nvSpPr>
        <p:spPr>
          <a:xfrm>
            <a:off x="6658949" y="2035120"/>
            <a:ext cx="2114551" cy="646331"/>
          </a:xfrm>
          <a:prstGeom prst="rect">
            <a:avLst/>
          </a:prstGeom>
          <a:solidFill>
            <a:srgbClr val="FA7564"/>
          </a:solidFill>
        </p:spPr>
        <p:txBody>
          <a:bodyPr wrap="square" rtlCol="0">
            <a:spAutoFit/>
          </a:bodyPr>
          <a:lstStyle/>
          <a:p>
            <a:pPr algn="ctr"/>
            <a:r>
              <a:rPr lang="es-CL" sz="1200" dirty="0" smtClean="0">
                <a:solidFill>
                  <a:schemeClr val="bg1"/>
                </a:solidFill>
              </a:rPr>
              <a:t>#Pedido, Fecha-Pedido, Fecha-Entrega, CLIENTE</a:t>
            </a:r>
          </a:p>
          <a:p>
            <a:pPr algn="ctr"/>
            <a:r>
              <a:rPr lang="es-CL" sz="1200" dirty="0" smtClean="0">
                <a:solidFill>
                  <a:schemeClr val="bg1"/>
                </a:solidFill>
              </a:rPr>
              <a:t>(PRODUCTO, Cantidad-Pedido)</a:t>
            </a:r>
          </a:p>
        </p:txBody>
      </p:sp>
      <p:sp>
        <p:nvSpPr>
          <p:cNvPr id="27" name="9 CuadroTexto"/>
          <p:cNvSpPr txBox="1"/>
          <p:nvPr/>
        </p:nvSpPr>
        <p:spPr>
          <a:xfrm>
            <a:off x="6852832" y="2859636"/>
            <a:ext cx="1726784" cy="307777"/>
          </a:xfrm>
          <a:prstGeom prst="rect">
            <a:avLst/>
          </a:prstGeom>
          <a:solidFill>
            <a:srgbClr val="FA7564"/>
          </a:solidFill>
        </p:spPr>
        <p:txBody>
          <a:bodyPr wrap="square" rtlCol="0">
            <a:spAutoFit/>
          </a:bodyPr>
          <a:lstStyle/>
          <a:p>
            <a:pPr algn="ctr"/>
            <a:r>
              <a:rPr lang="es-CL" sz="1400" dirty="0" smtClean="0">
                <a:solidFill>
                  <a:schemeClr val="bg1"/>
                </a:solidFill>
              </a:rPr>
              <a:t>Consultar-Total</a:t>
            </a:r>
            <a:endParaRPr lang="es-CL" sz="1400" dirty="0">
              <a:solidFill>
                <a:schemeClr val="bg1"/>
              </a:solidFill>
            </a:endParaRPr>
          </a:p>
        </p:txBody>
      </p:sp>
      <p:cxnSp>
        <p:nvCxnSpPr>
          <p:cNvPr id="32" name="Conector recto 31"/>
          <p:cNvCxnSpPr/>
          <p:nvPr/>
        </p:nvCxnSpPr>
        <p:spPr>
          <a:xfrm>
            <a:off x="6525292" y="1897125"/>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6525292" y="2764186"/>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8058106" y="5681530"/>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8058106" y="6349508"/>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a:off x="5228199" y="5644621"/>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228199" y="6357604"/>
            <a:ext cx="24685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40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5 Rectángulo"/>
          <p:cNvSpPr/>
          <p:nvPr/>
        </p:nvSpPr>
        <p:spPr>
          <a:xfrm>
            <a:off x="7614815" y="2727960"/>
            <a:ext cx="3752850" cy="2572036"/>
          </a:xfrm>
          <a:prstGeom prst="rect">
            <a:avLst/>
          </a:prstGeom>
          <a:noFill/>
          <a:ln>
            <a:solidFill>
              <a:srgbClr val="A9D18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3" name="Rectángulo redondeado 2"/>
          <p:cNvSpPr/>
          <p:nvPr/>
        </p:nvSpPr>
        <p:spPr>
          <a:xfrm>
            <a:off x="380121" y="3605833"/>
            <a:ext cx="3487807" cy="1113183"/>
          </a:xfrm>
          <a:prstGeom prst="round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s-ES" cap="all" dirty="0">
                <a:solidFill>
                  <a:schemeClr val="tx1"/>
                </a:solidFill>
              </a:rPr>
              <a:t>Modelos independientes de la tecnología </a:t>
            </a:r>
          </a:p>
        </p:txBody>
      </p:sp>
      <p:sp>
        <p:nvSpPr>
          <p:cNvPr id="5" name="4 Rectángulo redondeado"/>
          <p:cNvSpPr/>
          <p:nvPr/>
        </p:nvSpPr>
        <p:spPr>
          <a:xfrm>
            <a:off x="7327485" y="2134226"/>
            <a:ext cx="3752850" cy="4051018"/>
          </a:xfrm>
          <a:prstGeom prst="rect">
            <a:avLst/>
          </a:prstGeom>
          <a:solidFill>
            <a:srgbClr val="A9D18E"/>
          </a:solidFill>
        </p:spPr>
        <p:txBody>
          <a:bodyPr wrap="square" lIns="360000" tIns="360000" rIns="360000" bIns="360000" rtlCol="0">
            <a:spAutoFit/>
          </a:bodyPr>
          <a:lstStyle/>
          <a:p>
            <a:r>
              <a:rPr lang="es-CL" i="1" dirty="0">
                <a:solidFill>
                  <a:schemeClr val="bg1"/>
                </a:solidFill>
              </a:rPr>
              <a:t>Los modelos conceptuales se pueden trabajar de forma independiente de la tecnología (0 SGBD).</a:t>
            </a:r>
          </a:p>
          <a:p>
            <a:endParaRPr lang="es-CL" i="1" dirty="0">
              <a:solidFill>
                <a:schemeClr val="bg1"/>
              </a:solidFill>
            </a:endParaRPr>
          </a:p>
          <a:p>
            <a:r>
              <a:rPr lang="es-CL" i="1" dirty="0">
                <a:solidFill>
                  <a:schemeClr val="bg1"/>
                </a:solidFill>
              </a:rPr>
              <a:t>¿Qué se pretende? Principalmente que estos modelos sean capaces  de capturar la semántica de los datos y las distintas situaciones en las cuales los datos se pueden encontrar. </a:t>
            </a:r>
          </a:p>
        </p:txBody>
      </p:sp>
      <p:cxnSp>
        <p:nvCxnSpPr>
          <p:cNvPr id="7" name="6 Conector recto de flecha"/>
          <p:cNvCxnSpPr>
            <a:stCxn id="3" idx="3"/>
            <a:endCxn id="5" idx="1"/>
          </p:cNvCxnSpPr>
          <p:nvPr/>
        </p:nvCxnSpPr>
        <p:spPr>
          <a:xfrm flipV="1">
            <a:off x="3867928" y="4159735"/>
            <a:ext cx="3459557" cy="269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477528" y="3636515"/>
            <a:ext cx="2533650" cy="523220"/>
          </a:xfrm>
          <a:prstGeom prst="rect">
            <a:avLst/>
          </a:prstGeom>
          <a:noFill/>
        </p:spPr>
        <p:txBody>
          <a:bodyPr wrap="square" rtlCol="0">
            <a:spAutoFit/>
          </a:bodyPr>
          <a:lstStyle/>
          <a:p>
            <a:r>
              <a:rPr lang="es-CL" sz="2800" b="1" i="1" dirty="0" smtClean="0"/>
              <a:t>¿Qué son?</a:t>
            </a:r>
            <a:endParaRPr lang="es-CL" b="1" i="1" dirty="0"/>
          </a:p>
        </p:txBody>
      </p:sp>
      <p:sp>
        <p:nvSpPr>
          <p:cNvPr id="11" name="CuadroTexto 10"/>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Modelos independientes de la tecnología </a:t>
            </a:r>
          </a:p>
        </p:txBody>
      </p:sp>
      <p:sp>
        <p:nvSpPr>
          <p:cNvPr id="12" name="Rectángulo 11"/>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1110531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267200" y="4675555"/>
            <a:ext cx="6096000" cy="646331"/>
          </a:xfrm>
          <a:prstGeom prst="rect">
            <a:avLst/>
          </a:prstGeom>
        </p:spPr>
        <p:txBody>
          <a:bodyPr>
            <a:spAutoFit/>
          </a:bodyPr>
          <a:lstStyle/>
          <a:p>
            <a:pPr>
              <a:buFont typeface="Wingdings" pitchFamily="2" charset="2"/>
              <a:buChar char="ü"/>
            </a:pPr>
            <a:r>
              <a:rPr lang="es-CL" dirty="0" smtClean="0"/>
              <a:t>Modelos independientes de tecnología: modelos de datos entidad relación E-R y modelos orientados a objetos.</a:t>
            </a:r>
            <a:endParaRPr lang="es-CL" dirty="0"/>
          </a:p>
        </p:txBody>
      </p:sp>
      <p:pic>
        <p:nvPicPr>
          <p:cNvPr id="5" name="Imagen 4"/>
          <p:cNvPicPr>
            <a:picLocks noChangeAspect="1"/>
          </p:cNvPicPr>
          <p:nvPr/>
        </p:nvPicPr>
        <p:blipFill>
          <a:blip r:embed="rId3"/>
          <a:stretch>
            <a:fillRect/>
          </a:stretch>
        </p:blipFill>
        <p:spPr>
          <a:xfrm>
            <a:off x="0" y="-6466"/>
            <a:ext cx="12192000" cy="892098"/>
          </a:xfrm>
          <a:prstGeom prst="rect">
            <a:avLst/>
          </a:prstGeom>
        </p:spPr>
      </p:pic>
      <p:sp>
        <p:nvSpPr>
          <p:cNvPr id="6" name="4 Rectángulo"/>
          <p:cNvSpPr/>
          <p:nvPr/>
        </p:nvSpPr>
        <p:spPr>
          <a:xfrm>
            <a:off x="4438650" y="4562386"/>
            <a:ext cx="7524750" cy="646331"/>
          </a:xfrm>
          <a:prstGeom prst="rect">
            <a:avLst/>
          </a:prstGeom>
        </p:spPr>
        <p:txBody>
          <a:bodyPr wrap="square">
            <a:spAutoFit/>
          </a:bodyPr>
          <a:lstStyle/>
          <a:p>
            <a:endParaRPr lang="es-CL" dirty="0" smtClean="0"/>
          </a:p>
          <a:p>
            <a:pPr marL="342900" indent="-342900"/>
            <a:endParaRPr lang="es-CL" dirty="0"/>
          </a:p>
        </p:txBody>
      </p:sp>
      <p:sp>
        <p:nvSpPr>
          <p:cNvPr id="7" name="Rectángulo 6"/>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CuadroTexto 7"/>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schemeClr val="bg1"/>
                </a:solidFill>
              </a:rPr>
              <a:t>¿Qué aprendimos en esta clase?</a:t>
            </a:r>
          </a:p>
          <a:p>
            <a:pPr algn="ctr"/>
            <a:endParaRPr lang="es-CL" sz="4000" i="1" dirty="0">
              <a:solidFill>
                <a:schemeClr val="bg1"/>
              </a:solidFill>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10" name="Rectángulo 9"/>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31110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2476511" y="1944287"/>
            <a:ext cx="6934180" cy="1465695"/>
          </a:xfrm>
          <a:prstGeom prst="rect">
            <a:avLst/>
          </a:prstGeom>
          <a:solidFill>
            <a:srgbClr val="A9D18E"/>
          </a:solidFill>
        </p:spPr>
        <p:txBody>
          <a:bodyPr wrap="none" lIns="360000" tIns="360000" rIns="360000" bIns="360000" rtlCol="0">
            <a:spAutoFit/>
          </a:bodyPr>
          <a:lstStyle/>
          <a:p>
            <a:pPr algn="ctr"/>
            <a:r>
              <a:rPr lang="es-CL" sz="2400" dirty="0">
                <a:solidFill>
                  <a:schemeClr val="bg1"/>
                </a:solidFill>
              </a:rPr>
              <a:t>Detallaremos dos de los modelos independientes </a:t>
            </a:r>
            <a:endParaRPr lang="es-CL" sz="2400" dirty="0" smtClean="0">
              <a:solidFill>
                <a:schemeClr val="bg1"/>
              </a:solidFill>
            </a:endParaRPr>
          </a:p>
          <a:p>
            <a:pPr algn="ctr"/>
            <a:r>
              <a:rPr lang="es-CL" sz="2400" dirty="0" smtClean="0">
                <a:solidFill>
                  <a:schemeClr val="bg1"/>
                </a:solidFill>
              </a:rPr>
              <a:t>de </a:t>
            </a:r>
            <a:r>
              <a:rPr lang="es-CL" sz="2400" dirty="0">
                <a:solidFill>
                  <a:schemeClr val="bg1"/>
                </a:solidFill>
              </a:rPr>
              <a:t>la </a:t>
            </a:r>
            <a:r>
              <a:rPr lang="es-CL" sz="2400" dirty="0" smtClean="0">
                <a:solidFill>
                  <a:schemeClr val="bg1"/>
                </a:solidFill>
              </a:rPr>
              <a:t>tecnología </a:t>
            </a:r>
            <a:r>
              <a:rPr lang="es-CL" sz="2400" dirty="0">
                <a:solidFill>
                  <a:schemeClr val="bg1"/>
                </a:solidFill>
              </a:rPr>
              <a:t>más utilizados en la actualidad:</a:t>
            </a:r>
          </a:p>
        </p:txBody>
      </p:sp>
      <p:sp>
        <p:nvSpPr>
          <p:cNvPr id="6" name="5 Rectángulo"/>
          <p:cNvSpPr/>
          <p:nvPr/>
        </p:nvSpPr>
        <p:spPr>
          <a:xfrm>
            <a:off x="1576552" y="4240924"/>
            <a:ext cx="3657600" cy="1671145"/>
          </a:xfrm>
          <a:prstGeom prst="round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7" name="6 Rectángulo"/>
          <p:cNvSpPr/>
          <p:nvPr/>
        </p:nvSpPr>
        <p:spPr>
          <a:xfrm>
            <a:off x="6584732" y="4219904"/>
            <a:ext cx="3657600" cy="1671145"/>
          </a:xfrm>
          <a:prstGeom prst="round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CuadroTexto"/>
          <p:cNvSpPr txBox="1"/>
          <p:nvPr/>
        </p:nvSpPr>
        <p:spPr>
          <a:xfrm>
            <a:off x="1970690" y="4666593"/>
            <a:ext cx="2948152" cy="830997"/>
          </a:xfrm>
          <a:prstGeom prst="rect">
            <a:avLst/>
          </a:prstGeom>
          <a:noFill/>
        </p:spPr>
        <p:txBody>
          <a:bodyPr wrap="square" rtlCol="0">
            <a:spAutoFit/>
          </a:bodyPr>
          <a:lstStyle/>
          <a:p>
            <a:r>
              <a:rPr lang="es-CL" sz="2400" dirty="0" smtClean="0">
                <a:solidFill>
                  <a:schemeClr val="tx2"/>
                </a:solidFill>
              </a:rPr>
              <a:t>Modelo de datos Entidad Relación (E-R)</a:t>
            </a:r>
            <a:endParaRPr lang="es-CL" sz="2400" dirty="0">
              <a:solidFill>
                <a:schemeClr val="tx2"/>
              </a:solidFill>
            </a:endParaRPr>
          </a:p>
        </p:txBody>
      </p:sp>
      <p:sp>
        <p:nvSpPr>
          <p:cNvPr id="12" name="11 CuadroTexto"/>
          <p:cNvSpPr txBox="1"/>
          <p:nvPr/>
        </p:nvSpPr>
        <p:spPr>
          <a:xfrm>
            <a:off x="7094483" y="4587766"/>
            <a:ext cx="3058510" cy="830997"/>
          </a:xfrm>
          <a:prstGeom prst="rect">
            <a:avLst/>
          </a:prstGeom>
          <a:noFill/>
        </p:spPr>
        <p:txBody>
          <a:bodyPr wrap="square" rtlCol="0">
            <a:spAutoFit/>
          </a:bodyPr>
          <a:lstStyle/>
          <a:p>
            <a:r>
              <a:rPr lang="es-CL" sz="2400" dirty="0" smtClean="0">
                <a:solidFill>
                  <a:schemeClr val="tx2"/>
                </a:solidFill>
              </a:rPr>
              <a:t>Modelo de datos </a:t>
            </a:r>
            <a:r>
              <a:rPr lang="es-CL" sz="2400" dirty="0">
                <a:solidFill>
                  <a:schemeClr val="tx2"/>
                </a:solidFill>
              </a:rPr>
              <a:t>o</a:t>
            </a:r>
            <a:r>
              <a:rPr lang="es-CL" sz="2400" dirty="0" smtClean="0">
                <a:solidFill>
                  <a:schemeClr val="tx2"/>
                </a:solidFill>
              </a:rPr>
              <a:t>rientado a objeto</a:t>
            </a:r>
            <a:endParaRPr lang="es-CL" sz="2400" dirty="0">
              <a:solidFill>
                <a:schemeClr val="tx2"/>
              </a:solidFill>
            </a:endParaRPr>
          </a:p>
        </p:txBody>
      </p:sp>
      <p:sp>
        <p:nvSpPr>
          <p:cNvPr id="13" name="Cheurón 12"/>
          <p:cNvSpPr/>
          <p:nvPr/>
        </p:nvSpPr>
        <p:spPr>
          <a:xfrm rot="5400000">
            <a:off x="3251882" y="3559798"/>
            <a:ext cx="385767" cy="385767"/>
          </a:xfrm>
          <a:prstGeom prst="chevron">
            <a:avLst/>
          </a:prstGeom>
          <a:solidFill>
            <a:srgbClr val="62983E"/>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6" name="Cheurón 15"/>
          <p:cNvSpPr/>
          <p:nvPr/>
        </p:nvSpPr>
        <p:spPr>
          <a:xfrm rot="5400000">
            <a:off x="8368338" y="3559798"/>
            <a:ext cx="385767" cy="385767"/>
          </a:xfrm>
          <a:prstGeom prst="chevron">
            <a:avLst/>
          </a:prstGeom>
          <a:solidFill>
            <a:srgbClr val="62983E"/>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9" name="CuadroTexto 18"/>
          <p:cNvSpPr txBox="1"/>
          <p:nvPr/>
        </p:nvSpPr>
        <p:spPr>
          <a:xfrm>
            <a:off x="515202" y="1077972"/>
            <a:ext cx="7424382" cy="461665"/>
          </a:xfrm>
          <a:prstGeom prst="rect">
            <a:avLst/>
          </a:prstGeom>
          <a:noFill/>
        </p:spPr>
        <p:txBody>
          <a:bodyPr wrap="square" rtlCol="0">
            <a:spAutoFit/>
          </a:bodyPr>
          <a:lstStyle/>
          <a:p>
            <a:r>
              <a:rPr lang="es-CL" sz="2400" b="1" dirty="0">
                <a:solidFill>
                  <a:schemeClr val="accent6">
                    <a:lumMod val="50000"/>
                  </a:schemeClr>
                </a:solidFill>
              </a:rPr>
              <a:t>Tema 1. Modelos independientes de la tecnología </a:t>
            </a:r>
          </a:p>
        </p:txBody>
      </p:sp>
      <p:sp>
        <p:nvSpPr>
          <p:cNvPr id="20" name="Rectángulo 19"/>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72217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6 Rectángulo redondeado"/>
          <p:cNvSpPr/>
          <p:nvPr/>
        </p:nvSpPr>
        <p:spPr>
          <a:xfrm>
            <a:off x="580637" y="3402909"/>
            <a:ext cx="3324613" cy="115984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800"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CuadroTexto"/>
          <p:cNvSpPr txBox="1"/>
          <p:nvPr/>
        </p:nvSpPr>
        <p:spPr>
          <a:xfrm>
            <a:off x="800674" y="3567334"/>
            <a:ext cx="2948152" cy="830997"/>
          </a:xfrm>
          <a:prstGeom prst="rect">
            <a:avLst/>
          </a:prstGeom>
          <a:noFill/>
        </p:spPr>
        <p:txBody>
          <a:bodyPr wrap="square" rtlCol="0">
            <a:spAutoFit/>
          </a:bodyPr>
          <a:lstStyle/>
          <a:p>
            <a:r>
              <a:rPr lang="es-CL" sz="2400" i="1" dirty="0" smtClean="0"/>
              <a:t>Modelo de datos Entidad Relación (E-R)</a:t>
            </a:r>
            <a:endParaRPr lang="es-CL" sz="2400" i="1" dirty="0"/>
          </a:p>
        </p:txBody>
      </p:sp>
      <p:sp>
        <p:nvSpPr>
          <p:cNvPr id="10" name="9 Rectángulo redondeado"/>
          <p:cNvSpPr/>
          <p:nvPr/>
        </p:nvSpPr>
        <p:spPr>
          <a:xfrm>
            <a:off x="7026313" y="3244169"/>
            <a:ext cx="4658062" cy="1754326"/>
          </a:xfrm>
          <a:prstGeom prst="rect">
            <a:avLst/>
          </a:prstGeom>
          <a:solidFill>
            <a:srgbClr val="449492"/>
          </a:solidFill>
        </p:spPr>
        <p:txBody>
          <a:bodyPr wrap="square" rtlCol="0">
            <a:spAutoFit/>
          </a:bodyPr>
          <a:lstStyle/>
          <a:p>
            <a:r>
              <a:rPr lang="es-CL" i="1" dirty="0">
                <a:solidFill>
                  <a:schemeClr val="bg1"/>
                </a:solidFill>
              </a:rPr>
              <a:t>Introdujo un símbolo de diamante para representar las asociaciones entre entidades.</a:t>
            </a:r>
          </a:p>
          <a:p>
            <a:endParaRPr lang="es-CL" i="1" dirty="0">
              <a:solidFill>
                <a:schemeClr val="bg1"/>
              </a:solidFill>
            </a:endParaRPr>
          </a:p>
          <a:p>
            <a:r>
              <a:rPr lang="es-CL" i="1" dirty="0">
                <a:solidFill>
                  <a:schemeClr val="bg1"/>
                </a:solidFill>
              </a:rPr>
              <a:t>Es el modelo más utilizado por las herramientas CASE con que hoy se cuenta.</a:t>
            </a:r>
          </a:p>
          <a:p>
            <a:endParaRPr lang="es-CL" i="1" dirty="0">
              <a:solidFill>
                <a:schemeClr val="bg1"/>
              </a:solidFill>
            </a:endParaRPr>
          </a:p>
        </p:txBody>
      </p:sp>
      <p:sp>
        <p:nvSpPr>
          <p:cNvPr id="9" name="CuadroTexto 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3" name="Rectángulo 12"/>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21" name="12 CuadroTexto"/>
          <p:cNvSpPr txBox="1"/>
          <p:nvPr/>
        </p:nvSpPr>
        <p:spPr>
          <a:xfrm>
            <a:off x="4409963" y="3493859"/>
            <a:ext cx="1859280" cy="523220"/>
          </a:xfrm>
          <a:prstGeom prst="rect">
            <a:avLst/>
          </a:prstGeom>
          <a:noFill/>
        </p:spPr>
        <p:txBody>
          <a:bodyPr wrap="square" rtlCol="0">
            <a:spAutoFit/>
          </a:bodyPr>
          <a:lstStyle/>
          <a:p>
            <a:r>
              <a:rPr lang="es-CL" sz="2800" b="1" i="1" dirty="0" smtClean="0"/>
              <a:t>¿Qué son?</a:t>
            </a:r>
            <a:endParaRPr lang="es-CL" sz="2800" b="1" i="1" dirty="0"/>
          </a:p>
        </p:txBody>
      </p:sp>
      <p:cxnSp>
        <p:nvCxnSpPr>
          <p:cNvPr id="22" name="17 Conector recto de flecha"/>
          <p:cNvCxnSpPr/>
          <p:nvPr/>
        </p:nvCxnSpPr>
        <p:spPr>
          <a:xfrm>
            <a:off x="4067960" y="4080680"/>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3" name="15 Rectángulo"/>
          <p:cNvSpPr/>
          <p:nvPr/>
        </p:nvSpPr>
        <p:spPr>
          <a:xfrm>
            <a:off x="7189462" y="3046731"/>
            <a:ext cx="4814047" cy="1782995"/>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201784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3081" name="Picture 9"/>
          <p:cNvPicPr>
            <a:picLocks noChangeAspect="1" noChangeArrowheads="1"/>
          </p:cNvPicPr>
          <p:nvPr/>
        </p:nvPicPr>
        <p:blipFill>
          <a:blip r:embed="rId4"/>
          <a:srcRect/>
          <a:stretch>
            <a:fillRect/>
          </a:stretch>
        </p:blipFill>
        <p:spPr bwMode="auto">
          <a:xfrm>
            <a:off x="1751286" y="2629065"/>
            <a:ext cx="1752600" cy="1095375"/>
          </a:xfrm>
          <a:prstGeom prst="rect">
            <a:avLst/>
          </a:prstGeom>
          <a:noFill/>
          <a:ln w="9525">
            <a:noFill/>
            <a:miter lim="800000"/>
            <a:headEnd/>
            <a:tailEnd/>
          </a:ln>
          <a:effectLst/>
        </p:spPr>
      </p:pic>
      <p:pic>
        <p:nvPicPr>
          <p:cNvPr id="3082" name="Picture 10"/>
          <p:cNvPicPr>
            <a:picLocks noChangeAspect="1" noChangeArrowheads="1"/>
          </p:cNvPicPr>
          <p:nvPr/>
        </p:nvPicPr>
        <p:blipFill>
          <a:blip r:embed="rId5"/>
          <a:srcRect/>
          <a:stretch>
            <a:fillRect/>
          </a:stretch>
        </p:blipFill>
        <p:spPr bwMode="auto">
          <a:xfrm>
            <a:off x="5275044" y="2511809"/>
            <a:ext cx="1704975" cy="1266825"/>
          </a:xfrm>
          <a:prstGeom prst="rect">
            <a:avLst/>
          </a:prstGeom>
          <a:noFill/>
          <a:ln w="9525">
            <a:noFill/>
            <a:miter lim="800000"/>
            <a:headEnd/>
            <a:tailEnd/>
          </a:ln>
          <a:effectLst/>
        </p:spPr>
      </p:pic>
      <p:pic>
        <p:nvPicPr>
          <p:cNvPr id="3083" name="Picture 11"/>
          <p:cNvPicPr>
            <a:picLocks noChangeAspect="1" noChangeArrowheads="1"/>
          </p:cNvPicPr>
          <p:nvPr/>
        </p:nvPicPr>
        <p:blipFill>
          <a:blip r:embed="rId6"/>
          <a:srcRect/>
          <a:stretch>
            <a:fillRect/>
          </a:stretch>
        </p:blipFill>
        <p:spPr bwMode="auto">
          <a:xfrm>
            <a:off x="8574964" y="2658789"/>
            <a:ext cx="1190625" cy="1162050"/>
          </a:xfrm>
          <a:prstGeom prst="rect">
            <a:avLst/>
          </a:prstGeom>
          <a:noFill/>
          <a:ln w="9525">
            <a:noFill/>
            <a:miter lim="800000"/>
            <a:headEnd/>
            <a:tailEnd/>
          </a:ln>
          <a:effectLst/>
        </p:spPr>
      </p:pic>
      <p:pic>
        <p:nvPicPr>
          <p:cNvPr id="3084" name="Picture 12"/>
          <p:cNvPicPr>
            <a:picLocks noChangeAspect="1" noChangeArrowheads="1"/>
          </p:cNvPicPr>
          <p:nvPr/>
        </p:nvPicPr>
        <p:blipFill>
          <a:blip r:embed="rId7"/>
          <a:srcRect/>
          <a:stretch>
            <a:fillRect/>
          </a:stretch>
        </p:blipFill>
        <p:spPr bwMode="auto">
          <a:xfrm>
            <a:off x="1643555" y="4423049"/>
            <a:ext cx="1905000" cy="1133475"/>
          </a:xfrm>
          <a:prstGeom prst="rect">
            <a:avLst/>
          </a:prstGeom>
          <a:noFill/>
          <a:ln w="9525">
            <a:noFill/>
            <a:miter lim="800000"/>
            <a:headEnd/>
            <a:tailEnd/>
          </a:ln>
          <a:effectLst/>
        </p:spPr>
      </p:pic>
      <p:pic>
        <p:nvPicPr>
          <p:cNvPr id="3085" name="Picture 13"/>
          <p:cNvPicPr>
            <a:picLocks noChangeAspect="1" noChangeArrowheads="1"/>
          </p:cNvPicPr>
          <p:nvPr/>
        </p:nvPicPr>
        <p:blipFill>
          <a:blip r:embed="rId8"/>
          <a:srcRect/>
          <a:stretch>
            <a:fillRect/>
          </a:stretch>
        </p:blipFill>
        <p:spPr bwMode="auto">
          <a:xfrm>
            <a:off x="5102444" y="4396280"/>
            <a:ext cx="1924050" cy="1123950"/>
          </a:xfrm>
          <a:prstGeom prst="rect">
            <a:avLst/>
          </a:prstGeom>
          <a:noFill/>
          <a:ln w="9525">
            <a:noFill/>
            <a:miter lim="800000"/>
            <a:headEnd/>
            <a:tailEnd/>
          </a:ln>
          <a:effectLst/>
        </p:spPr>
      </p:pic>
      <p:pic>
        <p:nvPicPr>
          <p:cNvPr id="3086" name="Picture 14"/>
          <p:cNvPicPr>
            <a:picLocks noChangeAspect="1" noChangeArrowheads="1"/>
          </p:cNvPicPr>
          <p:nvPr/>
        </p:nvPicPr>
        <p:blipFill>
          <a:blip r:embed="rId9"/>
          <a:srcRect/>
          <a:stretch>
            <a:fillRect/>
          </a:stretch>
        </p:blipFill>
        <p:spPr bwMode="auto">
          <a:xfrm>
            <a:off x="8379045" y="4369512"/>
            <a:ext cx="1771650" cy="1114425"/>
          </a:xfrm>
          <a:prstGeom prst="rect">
            <a:avLst/>
          </a:prstGeom>
          <a:noFill/>
          <a:ln w="9525">
            <a:noFill/>
            <a:miter lim="800000"/>
            <a:headEnd/>
            <a:tailEnd/>
          </a:ln>
          <a:effectLst/>
        </p:spPr>
      </p:pic>
      <p:sp>
        <p:nvSpPr>
          <p:cNvPr id="11" name="10 CuadroTexto"/>
          <p:cNvSpPr txBox="1"/>
          <p:nvPr/>
        </p:nvSpPr>
        <p:spPr>
          <a:xfrm>
            <a:off x="2096814" y="3783724"/>
            <a:ext cx="1040524" cy="369332"/>
          </a:xfrm>
          <a:prstGeom prst="rect">
            <a:avLst/>
          </a:prstGeom>
          <a:noFill/>
        </p:spPr>
        <p:txBody>
          <a:bodyPr wrap="square" rtlCol="0">
            <a:spAutoFit/>
          </a:bodyPr>
          <a:lstStyle/>
          <a:p>
            <a:r>
              <a:rPr lang="es-CL" dirty="0" smtClean="0"/>
              <a:t>Entidad</a:t>
            </a:r>
            <a:endParaRPr lang="es-CL" dirty="0"/>
          </a:p>
        </p:txBody>
      </p:sp>
      <p:sp>
        <p:nvSpPr>
          <p:cNvPr id="12" name="11 CuadroTexto"/>
          <p:cNvSpPr txBox="1"/>
          <p:nvPr/>
        </p:nvSpPr>
        <p:spPr>
          <a:xfrm>
            <a:off x="5407573" y="3720662"/>
            <a:ext cx="1355834" cy="369332"/>
          </a:xfrm>
          <a:prstGeom prst="rect">
            <a:avLst/>
          </a:prstGeom>
          <a:noFill/>
        </p:spPr>
        <p:txBody>
          <a:bodyPr wrap="square" rtlCol="0">
            <a:spAutoFit/>
          </a:bodyPr>
          <a:lstStyle/>
          <a:p>
            <a:r>
              <a:rPr lang="es-CL" dirty="0" smtClean="0"/>
              <a:t>Asociación</a:t>
            </a:r>
            <a:endParaRPr lang="es-CL" dirty="0"/>
          </a:p>
        </p:txBody>
      </p:sp>
      <p:sp>
        <p:nvSpPr>
          <p:cNvPr id="13" name="12 CuadroTexto"/>
          <p:cNvSpPr txBox="1"/>
          <p:nvPr/>
        </p:nvSpPr>
        <p:spPr>
          <a:xfrm>
            <a:off x="8576442" y="3783725"/>
            <a:ext cx="1308538" cy="369332"/>
          </a:xfrm>
          <a:prstGeom prst="rect">
            <a:avLst/>
          </a:prstGeom>
          <a:noFill/>
        </p:spPr>
        <p:txBody>
          <a:bodyPr wrap="square" rtlCol="0">
            <a:spAutoFit/>
          </a:bodyPr>
          <a:lstStyle/>
          <a:p>
            <a:r>
              <a:rPr lang="es-CL" dirty="0" smtClean="0"/>
              <a:t>Gerundio</a:t>
            </a:r>
            <a:endParaRPr lang="es-CL" dirty="0"/>
          </a:p>
        </p:txBody>
      </p:sp>
      <p:sp>
        <p:nvSpPr>
          <p:cNvPr id="14" name="13 CuadroTexto"/>
          <p:cNvSpPr txBox="1"/>
          <p:nvPr/>
        </p:nvSpPr>
        <p:spPr>
          <a:xfrm>
            <a:off x="2081048" y="5596758"/>
            <a:ext cx="1560786" cy="369332"/>
          </a:xfrm>
          <a:prstGeom prst="rect">
            <a:avLst/>
          </a:prstGeom>
          <a:noFill/>
        </p:spPr>
        <p:txBody>
          <a:bodyPr wrap="square" rtlCol="0">
            <a:spAutoFit/>
          </a:bodyPr>
          <a:lstStyle/>
          <a:p>
            <a:r>
              <a:rPr lang="es-CL" dirty="0" smtClean="0"/>
              <a:t>Atributo</a:t>
            </a:r>
            <a:endParaRPr lang="es-CL" dirty="0"/>
          </a:p>
        </p:txBody>
      </p:sp>
      <p:sp>
        <p:nvSpPr>
          <p:cNvPr id="15" name="14 CuadroTexto"/>
          <p:cNvSpPr txBox="1"/>
          <p:nvPr/>
        </p:nvSpPr>
        <p:spPr>
          <a:xfrm>
            <a:off x="5376041" y="5565228"/>
            <a:ext cx="1749973" cy="369332"/>
          </a:xfrm>
          <a:prstGeom prst="rect">
            <a:avLst/>
          </a:prstGeom>
          <a:noFill/>
        </p:spPr>
        <p:txBody>
          <a:bodyPr wrap="square" rtlCol="0">
            <a:spAutoFit/>
          </a:bodyPr>
          <a:lstStyle/>
          <a:p>
            <a:r>
              <a:rPr lang="es-CL" dirty="0" smtClean="0"/>
              <a:t>Clave primaria</a:t>
            </a:r>
            <a:endParaRPr lang="es-CL" dirty="0"/>
          </a:p>
        </p:txBody>
      </p:sp>
      <p:sp>
        <p:nvSpPr>
          <p:cNvPr id="16" name="15 CuadroTexto"/>
          <p:cNvSpPr txBox="1"/>
          <p:nvPr/>
        </p:nvSpPr>
        <p:spPr>
          <a:xfrm>
            <a:off x="8607973" y="5502165"/>
            <a:ext cx="1450428" cy="646331"/>
          </a:xfrm>
          <a:prstGeom prst="rect">
            <a:avLst/>
          </a:prstGeom>
          <a:noFill/>
        </p:spPr>
        <p:txBody>
          <a:bodyPr wrap="square" rtlCol="0">
            <a:spAutoFit/>
          </a:bodyPr>
          <a:lstStyle/>
          <a:p>
            <a:r>
              <a:rPr lang="es-CL" dirty="0" smtClean="0"/>
              <a:t>Atributo Multivaluado</a:t>
            </a:r>
            <a:endParaRPr lang="es-CL" dirty="0"/>
          </a:p>
        </p:txBody>
      </p:sp>
      <p:sp>
        <p:nvSpPr>
          <p:cNvPr id="18" name="17 CuadroTexto"/>
          <p:cNvSpPr txBox="1"/>
          <p:nvPr/>
        </p:nvSpPr>
        <p:spPr>
          <a:xfrm>
            <a:off x="1454046" y="1579426"/>
            <a:ext cx="8801643" cy="461665"/>
          </a:xfrm>
          <a:prstGeom prst="rect">
            <a:avLst/>
          </a:prstGeom>
          <a:noFill/>
        </p:spPr>
        <p:txBody>
          <a:bodyPr wrap="square" rtlCol="0">
            <a:spAutoFit/>
          </a:bodyPr>
          <a:lstStyle/>
          <a:p>
            <a:pPr algn="ctr"/>
            <a:r>
              <a:rPr lang="es-CL" sz="2400" dirty="0" smtClean="0"/>
              <a:t>(simbología)</a:t>
            </a:r>
            <a:endParaRPr lang="es-CL" sz="2400" dirty="0"/>
          </a:p>
        </p:txBody>
      </p:sp>
      <p:sp>
        <p:nvSpPr>
          <p:cNvPr id="19" name="CuadroTexto 1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20" name="Rectángulo 19"/>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92202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CuadroTexto"/>
          <p:cNvSpPr txBox="1"/>
          <p:nvPr/>
        </p:nvSpPr>
        <p:spPr>
          <a:xfrm>
            <a:off x="1047877" y="3589283"/>
            <a:ext cx="3466316" cy="923330"/>
          </a:xfrm>
          <a:prstGeom prst="rect">
            <a:avLst/>
          </a:prstGeom>
          <a:noFill/>
        </p:spPr>
        <p:txBody>
          <a:bodyPr wrap="square" rtlCol="0">
            <a:spAutoFit/>
          </a:bodyPr>
          <a:lstStyle/>
          <a:p>
            <a:r>
              <a:rPr lang="es-CL" dirty="0" smtClean="0"/>
              <a:t>La semántica de los modelos de datos Entidad Relación incluyen cuatro aspectos:</a:t>
            </a:r>
            <a:endParaRPr lang="es-CL" dirty="0"/>
          </a:p>
        </p:txBody>
      </p:sp>
      <p:sp>
        <p:nvSpPr>
          <p:cNvPr id="8" name="7 Rectángulo"/>
          <p:cNvSpPr/>
          <p:nvPr/>
        </p:nvSpPr>
        <p:spPr>
          <a:xfrm>
            <a:off x="5639457" y="2564524"/>
            <a:ext cx="2790496" cy="567559"/>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Rectángulo"/>
          <p:cNvSpPr/>
          <p:nvPr/>
        </p:nvSpPr>
        <p:spPr>
          <a:xfrm>
            <a:off x="5639457" y="3442137"/>
            <a:ext cx="2790496" cy="567559"/>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Rectángulo"/>
          <p:cNvSpPr/>
          <p:nvPr/>
        </p:nvSpPr>
        <p:spPr>
          <a:xfrm>
            <a:off x="5639457" y="4277710"/>
            <a:ext cx="2790496" cy="567559"/>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Rectángulo"/>
          <p:cNvSpPr/>
          <p:nvPr/>
        </p:nvSpPr>
        <p:spPr>
          <a:xfrm>
            <a:off x="5639457" y="5081751"/>
            <a:ext cx="2790496" cy="567559"/>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CuadroTexto"/>
          <p:cNvSpPr txBox="1"/>
          <p:nvPr/>
        </p:nvSpPr>
        <p:spPr>
          <a:xfrm>
            <a:off x="6593271" y="2659117"/>
            <a:ext cx="882869" cy="369332"/>
          </a:xfrm>
          <a:prstGeom prst="rect">
            <a:avLst/>
          </a:prstGeom>
          <a:noFill/>
        </p:spPr>
        <p:txBody>
          <a:bodyPr wrap="square" rtlCol="0">
            <a:spAutoFit/>
          </a:bodyPr>
          <a:lstStyle/>
          <a:p>
            <a:r>
              <a:rPr lang="es-CL" dirty="0" smtClean="0"/>
              <a:t>Grado</a:t>
            </a:r>
            <a:endParaRPr lang="es-CL" dirty="0"/>
          </a:p>
        </p:txBody>
      </p:sp>
      <p:sp>
        <p:nvSpPr>
          <p:cNvPr id="13" name="12 CuadroTexto"/>
          <p:cNvSpPr txBox="1"/>
          <p:nvPr/>
        </p:nvSpPr>
        <p:spPr>
          <a:xfrm>
            <a:off x="6191250" y="3589283"/>
            <a:ext cx="1686911" cy="369332"/>
          </a:xfrm>
          <a:prstGeom prst="rect">
            <a:avLst/>
          </a:prstGeom>
          <a:noFill/>
        </p:spPr>
        <p:txBody>
          <a:bodyPr wrap="square" rtlCol="0">
            <a:spAutoFit/>
          </a:bodyPr>
          <a:lstStyle/>
          <a:p>
            <a:r>
              <a:rPr lang="es-CL" dirty="0" smtClean="0"/>
              <a:t>Generalización</a:t>
            </a:r>
            <a:endParaRPr lang="es-CL" dirty="0"/>
          </a:p>
        </p:txBody>
      </p:sp>
      <p:sp>
        <p:nvSpPr>
          <p:cNvPr id="14" name="13 CuadroTexto"/>
          <p:cNvSpPr txBox="1"/>
          <p:nvPr/>
        </p:nvSpPr>
        <p:spPr>
          <a:xfrm>
            <a:off x="5718284" y="4393324"/>
            <a:ext cx="2632842" cy="369332"/>
          </a:xfrm>
          <a:prstGeom prst="rect">
            <a:avLst/>
          </a:prstGeom>
          <a:noFill/>
        </p:spPr>
        <p:txBody>
          <a:bodyPr wrap="square" rtlCol="0">
            <a:spAutoFit/>
          </a:bodyPr>
          <a:lstStyle/>
          <a:p>
            <a:r>
              <a:rPr lang="es-CL" dirty="0" smtClean="0"/>
              <a:t>Unicidad por exclusividad</a:t>
            </a:r>
            <a:endParaRPr lang="es-CL" dirty="0"/>
          </a:p>
        </p:txBody>
      </p:sp>
      <p:sp>
        <p:nvSpPr>
          <p:cNvPr id="15" name="14 CuadroTexto"/>
          <p:cNvSpPr txBox="1"/>
          <p:nvPr/>
        </p:nvSpPr>
        <p:spPr>
          <a:xfrm>
            <a:off x="6175485" y="5181599"/>
            <a:ext cx="1718441" cy="369332"/>
          </a:xfrm>
          <a:prstGeom prst="rect">
            <a:avLst/>
          </a:prstGeom>
          <a:noFill/>
        </p:spPr>
        <p:txBody>
          <a:bodyPr wrap="square" rtlCol="0">
            <a:spAutoFit/>
          </a:bodyPr>
          <a:lstStyle/>
          <a:p>
            <a:r>
              <a:rPr lang="es-CL" dirty="0" smtClean="0"/>
              <a:t>Cardinalidad</a:t>
            </a:r>
            <a:endParaRPr lang="es-CL" dirty="0"/>
          </a:p>
        </p:txBody>
      </p:sp>
      <p:sp>
        <p:nvSpPr>
          <p:cNvPr id="16" name="15 Abrir llave"/>
          <p:cNvSpPr/>
          <p:nvPr/>
        </p:nvSpPr>
        <p:spPr>
          <a:xfrm>
            <a:off x="4743450" y="2686050"/>
            <a:ext cx="666750" cy="287655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dirty="0"/>
          </a:p>
        </p:txBody>
      </p:sp>
      <p:sp>
        <p:nvSpPr>
          <p:cNvPr id="3" name="CuadroTexto 2"/>
          <p:cNvSpPr txBox="1"/>
          <p:nvPr/>
        </p:nvSpPr>
        <p:spPr>
          <a:xfrm>
            <a:off x="8042988" y="5962261"/>
            <a:ext cx="3480318" cy="369332"/>
          </a:xfrm>
          <a:prstGeom prst="rect">
            <a:avLst/>
          </a:prstGeom>
          <a:noFill/>
        </p:spPr>
        <p:txBody>
          <a:bodyPr wrap="square" rtlCol="0">
            <a:spAutoFit/>
          </a:bodyPr>
          <a:lstStyle/>
          <a:p>
            <a:r>
              <a:rPr lang="es-CL" dirty="0" smtClean="0"/>
              <a:t>Veamos…. </a:t>
            </a:r>
            <a:endParaRPr lang="es-CL" dirty="0"/>
          </a:p>
        </p:txBody>
      </p:sp>
      <p:sp>
        <p:nvSpPr>
          <p:cNvPr id="17" name="CuadroTexto 16"/>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9" name="Rectángulo 18"/>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2071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CuadroTexto"/>
          <p:cNvSpPr txBox="1"/>
          <p:nvPr/>
        </p:nvSpPr>
        <p:spPr>
          <a:xfrm>
            <a:off x="0" y="1662855"/>
            <a:ext cx="2230016" cy="369332"/>
          </a:xfrm>
          <a:prstGeom prst="rect">
            <a:avLst/>
          </a:prstGeom>
          <a:solidFill>
            <a:srgbClr val="449492"/>
          </a:solidFill>
        </p:spPr>
        <p:txBody>
          <a:bodyPr wrap="square" rtlCol="0">
            <a:spAutoFit/>
          </a:bodyPr>
          <a:lstStyle/>
          <a:p>
            <a:r>
              <a:rPr lang="es-CL" dirty="0" smtClean="0">
                <a:solidFill>
                  <a:schemeClr val="bg1"/>
                </a:solidFill>
              </a:rPr>
              <a:t>Grado</a:t>
            </a:r>
            <a:endParaRPr lang="es-CL" dirty="0">
              <a:solidFill>
                <a:schemeClr val="bg1"/>
              </a:solidFill>
            </a:endParaRPr>
          </a:p>
        </p:txBody>
      </p:sp>
      <p:cxnSp>
        <p:nvCxnSpPr>
          <p:cNvPr id="17" name="16 Conector recto"/>
          <p:cNvCxnSpPr/>
          <p:nvPr/>
        </p:nvCxnSpPr>
        <p:spPr>
          <a:xfrm rot="5400000" flipH="1" flipV="1">
            <a:off x="4067503" y="2538248"/>
            <a:ext cx="53602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rot="10800000">
            <a:off x="2554015" y="2238703"/>
            <a:ext cx="1781503"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rot="5400000">
            <a:off x="2238703" y="2538248"/>
            <a:ext cx="59909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5400000">
            <a:off x="4167188" y="3900487"/>
            <a:ext cx="333375"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10800000" flipV="1">
            <a:off x="2562225" y="4086225"/>
            <a:ext cx="1771650" cy="190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2352675" y="3933825"/>
            <a:ext cx="36195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rot="10800000" flipV="1">
            <a:off x="6372225" y="3343274"/>
            <a:ext cx="666750" cy="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flipV="1">
            <a:off x="7962900" y="3286125"/>
            <a:ext cx="390525" cy="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10800000">
            <a:off x="4867276" y="5000625"/>
            <a:ext cx="733425"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6524625" y="4943475"/>
            <a:ext cx="695325"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rot="16200000" flipH="1">
            <a:off x="5834062" y="5681662"/>
            <a:ext cx="495300" cy="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42 CuadroTexto"/>
          <p:cNvSpPr txBox="1"/>
          <p:nvPr/>
        </p:nvSpPr>
        <p:spPr>
          <a:xfrm>
            <a:off x="3048000" y="4087906"/>
            <a:ext cx="1039906" cy="369332"/>
          </a:xfrm>
          <a:prstGeom prst="rect">
            <a:avLst/>
          </a:prstGeom>
          <a:noFill/>
        </p:spPr>
        <p:txBody>
          <a:bodyPr wrap="square" rtlCol="0">
            <a:spAutoFit/>
          </a:bodyPr>
          <a:lstStyle/>
          <a:p>
            <a:r>
              <a:rPr lang="es-CL" dirty="0" smtClean="0"/>
              <a:t>Unaria</a:t>
            </a:r>
            <a:endParaRPr lang="es-CL" dirty="0"/>
          </a:p>
        </p:txBody>
      </p:sp>
      <p:sp>
        <p:nvSpPr>
          <p:cNvPr id="44" name="43 CuadroTexto"/>
          <p:cNvSpPr txBox="1"/>
          <p:nvPr/>
        </p:nvSpPr>
        <p:spPr>
          <a:xfrm>
            <a:off x="6956612" y="4016189"/>
            <a:ext cx="1237129" cy="369332"/>
          </a:xfrm>
          <a:prstGeom prst="rect">
            <a:avLst/>
          </a:prstGeom>
          <a:noFill/>
        </p:spPr>
        <p:txBody>
          <a:bodyPr wrap="square" rtlCol="0">
            <a:spAutoFit/>
          </a:bodyPr>
          <a:lstStyle/>
          <a:p>
            <a:r>
              <a:rPr lang="es-CL" dirty="0" smtClean="0"/>
              <a:t>Binaria</a:t>
            </a:r>
            <a:endParaRPr lang="es-CL" dirty="0"/>
          </a:p>
        </p:txBody>
      </p:sp>
      <p:sp>
        <p:nvSpPr>
          <p:cNvPr id="30" name="CuadroTexto 29"/>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32" name="Rectángulo 31"/>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8" name="7 Rectángulo"/>
          <p:cNvSpPr/>
          <p:nvPr/>
        </p:nvSpPr>
        <p:spPr>
          <a:xfrm>
            <a:off x="1923393" y="2790496"/>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Rectángulo"/>
          <p:cNvSpPr/>
          <p:nvPr/>
        </p:nvSpPr>
        <p:spPr>
          <a:xfrm>
            <a:off x="5181600" y="2785241"/>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Rectángulo"/>
          <p:cNvSpPr/>
          <p:nvPr/>
        </p:nvSpPr>
        <p:spPr>
          <a:xfrm>
            <a:off x="8192814" y="2801007"/>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Rectángulo"/>
          <p:cNvSpPr/>
          <p:nvPr/>
        </p:nvSpPr>
        <p:spPr>
          <a:xfrm>
            <a:off x="3605048" y="4472151"/>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Rectángulo"/>
          <p:cNvSpPr/>
          <p:nvPr/>
        </p:nvSpPr>
        <p:spPr>
          <a:xfrm>
            <a:off x="6884275" y="4503682"/>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Rectángulo"/>
          <p:cNvSpPr/>
          <p:nvPr/>
        </p:nvSpPr>
        <p:spPr>
          <a:xfrm rot="2602708">
            <a:off x="4030575" y="2938299"/>
            <a:ext cx="632899" cy="673989"/>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4" name="13 Rectángulo"/>
          <p:cNvSpPr/>
          <p:nvPr/>
        </p:nvSpPr>
        <p:spPr>
          <a:xfrm rot="2602708">
            <a:off x="7194188" y="2980339"/>
            <a:ext cx="632899" cy="673989"/>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Rectángulo"/>
          <p:cNvSpPr/>
          <p:nvPr/>
        </p:nvSpPr>
        <p:spPr>
          <a:xfrm rot="2602708">
            <a:off x="5759528" y="4635721"/>
            <a:ext cx="632899" cy="673989"/>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6" name="35 Rectángulo"/>
          <p:cNvSpPr/>
          <p:nvPr/>
        </p:nvSpPr>
        <p:spPr>
          <a:xfrm>
            <a:off x="5300498" y="5777076"/>
            <a:ext cx="1513490" cy="96169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63884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cxnSp>
        <p:nvCxnSpPr>
          <p:cNvPr id="12" name="11 Conector recto"/>
          <p:cNvCxnSpPr>
            <a:stCxn id="9" idx="3"/>
          </p:cNvCxnSpPr>
          <p:nvPr/>
        </p:nvCxnSpPr>
        <p:spPr>
          <a:xfrm>
            <a:off x="4589929" y="3738283"/>
            <a:ext cx="914400" cy="896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8" idx="6"/>
          </p:cNvCxnSpPr>
          <p:nvPr/>
        </p:nvCxnSpPr>
        <p:spPr>
          <a:xfrm flipV="1">
            <a:off x="6813176" y="3765177"/>
            <a:ext cx="824753" cy="896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6 CuadroTexto"/>
          <p:cNvSpPr txBox="1"/>
          <p:nvPr/>
        </p:nvSpPr>
        <p:spPr>
          <a:xfrm>
            <a:off x="0" y="1662855"/>
            <a:ext cx="2230016" cy="369332"/>
          </a:xfrm>
          <a:prstGeom prst="rect">
            <a:avLst/>
          </a:prstGeom>
          <a:solidFill>
            <a:srgbClr val="449492"/>
          </a:solidFill>
        </p:spPr>
        <p:txBody>
          <a:bodyPr wrap="square" rtlCol="0">
            <a:spAutoFit/>
          </a:bodyPr>
          <a:lstStyle>
            <a:defPPr>
              <a:defRPr lang="es-ES"/>
            </a:defPPr>
            <a:lvl1pPr>
              <a:defRPr>
                <a:solidFill>
                  <a:schemeClr val="bg1"/>
                </a:solidFill>
              </a:defRPr>
            </a:lvl1pPr>
          </a:lstStyle>
          <a:p>
            <a:r>
              <a:rPr lang="es-CL" dirty="0"/>
              <a:t>Generalización </a:t>
            </a:r>
          </a:p>
        </p:txBody>
      </p:sp>
      <p:sp>
        <p:nvSpPr>
          <p:cNvPr id="2" name="CuadroTexto 1"/>
          <p:cNvSpPr txBox="1"/>
          <p:nvPr/>
        </p:nvSpPr>
        <p:spPr>
          <a:xfrm>
            <a:off x="4803252" y="2320079"/>
            <a:ext cx="4618653" cy="369332"/>
          </a:xfrm>
          <a:prstGeom prst="rect">
            <a:avLst/>
          </a:prstGeom>
          <a:noFill/>
        </p:spPr>
        <p:txBody>
          <a:bodyPr wrap="square" rtlCol="0">
            <a:spAutoFit/>
          </a:bodyPr>
          <a:lstStyle/>
          <a:p>
            <a:pPr lvl="0">
              <a:defRPr/>
            </a:pPr>
            <a:r>
              <a:rPr lang="es-ES" dirty="0"/>
              <a:t>Identifica clase/subclase</a:t>
            </a:r>
          </a:p>
        </p:txBody>
      </p:sp>
      <p:sp>
        <p:nvSpPr>
          <p:cNvPr id="16" name="CuadroTexto 15"/>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a:t>
            </a:r>
            <a:r>
              <a:rPr lang="es-CL" sz="2400" b="1" dirty="0">
                <a:solidFill>
                  <a:srgbClr val="4AA2A0"/>
                </a:solidFill>
              </a:rPr>
              <a:t>2. Modelo de datos Entidad Relación</a:t>
            </a:r>
          </a:p>
        </p:txBody>
      </p:sp>
      <p:sp>
        <p:nvSpPr>
          <p:cNvPr id="17" name="Rectángulo 16"/>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9" name="8 Rectángulo"/>
          <p:cNvSpPr/>
          <p:nvPr/>
        </p:nvSpPr>
        <p:spPr>
          <a:xfrm>
            <a:off x="2599765" y="3137648"/>
            <a:ext cx="1990164" cy="1201270"/>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Rectángulo"/>
          <p:cNvSpPr/>
          <p:nvPr/>
        </p:nvSpPr>
        <p:spPr>
          <a:xfrm>
            <a:off x="7431741" y="3200401"/>
            <a:ext cx="1990164" cy="1201270"/>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8" name="7 Elipse"/>
          <p:cNvSpPr/>
          <p:nvPr/>
        </p:nvSpPr>
        <p:spPr>
          <a:xfrm>
            <a:off x="5181600" y="3316941"/>
            <a:ext cx="1631576" cy="914400"/>
          </a:xfrm>
          <a:prstGeom prst="ellipse">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CuadroTexto"/>
          <p:cNvSpPr txBox="1"/>
          <p:nvPr/>
        </p:nvSpPr>
        <p:spPr>
          <a:xfrm>
            <a:off x="5629835" y="3567953"/>
            <a:ext cx="735106" cy="376518"/>
          </a:xfrm>
          <a:prstGeom prst="rect">
            <a:avLst/>
          </a:prstGeom>
          <a:noFill/>
        </p:spPr>
        <p:txBody>
          <a:bodyPr wrap="square" rtlCol="0">
            <a:spAutoFit/>
          </a:bodyPr>
          <a:lstStyle/>
          <a:p>
            <a:pPr algn="ctr"/>
            <a:r>
              <a:rPr lang="es-CL" dirty="0" smtClean="0">
                <a:solidFill>
                  <a:schemeClr val="bg1"/>
                </a:solidFill>
              </a:rPr>
              <a:t>ISA</a:t>
            </a:r>
            <a:endParaRPr lang="es-CL" dirty="0">
              <a:solidFill>
                <a:schemeClr val="bg1"/>
              </a:solidFill>
            </a:endParaRPr>
          </a:p>
        </p:txBody>
      </p:sp>
    </p:spTree>
    <p:extLst>
      <p:ext uri="{BB962C8B-B14F-4D97-AF65-F5344CB8AC3E}">
        <p14:creationId xmlns:p14="http://schemas.microsoft.com/office/powerpoint/2010/main" val="12249566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stado xmlns="a150fe00-1c53-46dc-80fb-b2dbdb01b085">Diseño Gráfico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487E65-41FC-4475-BAFC-7B498B57EE33}">
  <ds:schemaRefs>
    <ds:schemaRef ds:uri="http://schemas.microsoft.com/office/2006/metadata/properties"/>
    <ds:schemaRef ds:uri="http://schemas.microsoft.com/office/infopath/2007/PartnerControls"/>
    <ds:schemaRef ds:uri="a150fe00-1c53-46dc-80fb-b2dbdb01b085"/>
  </ds:schemaRefs>
</ds:datastoreItem>
</file>

<file path=customXml/itemProps2.xml><?xml version="1.0" encoding="utf-8"?>
<ds:datastoreItem xmlns:ds="http://schemas.openxmlformats.org/officeDocument/2006/customXml" ds:itemID="{589ED697-AFE1-49C8-BD06-7F25365031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87B5B2-21AB-414C-8033-74AA75B58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2818</TotalTime>
  <Words>2816</Words>
  <Application>Microsoft Office PowerPoint</Application>
  <PresentationFormat>Panorámica</PresentationFormat>
  <Paragraphs>482</Paragraphs>
  <Slides>30</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Calibri Light</vt:lpstr>
      <vt:lpstr>Myriad pro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semántica de generalización: ISA</vt:lpstr>
      <vt:lpstr>Presentación de PowerPoint</vt:lpstr>
      <vt:lpstr>Presentación de PowerPoint</vt:lpstr>
      <vt:lpstr>Presentación de PowerPoint</vt:lpstr>
      <vt:lpstr>Presentación de PowerPoint</vt:lpstr>
      <vt:lpstr>SIMBOLOGÍA MODELOS INDEPENDIENTES DE LA TECNOLOGÍA</vt:lpstr>
      <vt:lpstr>Semántica de generalización en OODM:</vt:lpstr>
      <vt:lpstr>Presentación de PowerPoint</vt:lpstr>
      <vt:lpstr>Subclases: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sistemas</cp:lastModifiedBy>
  <cp:revision>145</cp:revision>
  <dcterms:created xsi:type="dcterms:W3CDTF">2017-05-09T02:54:13Z</dcterms:created>
  <dcterms:modified xsi:type="dcterms:W3CDTF">2022-04-04T20:17:44Z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