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98" r:id="rId5"/>
    <p:sldId id="299" r:id="rId6"/>
    <p:sldId id="260" r:id="rId7"/>
    <p:sldId id="262" r:id="rId8"/>
    <p:sldId id="268" r:id="rId9"/>
    <p:sldId id="269" r:id="rId10"/>
    <p:sldId id="270" r:id="rId11"/>
    <p:sldId id="263" r:id="rId12"/>
    <p:sldId id="278" r:id="rId13"/>
    <p:sldId id="279" r:id="rId14"/>
    <p:sldId id="271" r:id="rId15"/>
    <p:sldId id="280" r:id="rId16"/>
    <p:sldId id="282" r:id="rId17"/>
    <p:sldId id="272" r:id="rId18"/>
    <p:sldId id="284" r:id="rId19"/>
    <p:sldId id="286" r:id="rId20"/>
    <p:sldId id="273" r:id="rId21"/>
    <p:sldId id="287" r:id="rId22"/>
    <p:sldId id="289" r:id="rId23"/>
    <p:sldId id="274" r:id="rId24"/>
    <p:sldId id="290" r:id="rId25"/>
    <p:sldId id="291" r:id="rId26"/>
    <p:sldId id="275" r:id="rId27"/>
    <p:sldId id="292" r:id="rId28"/>
    <p:sldId id="293" r:id="rId29"/>
    <p:sldId id="300"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07E"/>
    <a:srgbClr val="5AB2B2"/>
    <a:srgbClr val="A4D5D4"/>
    <a:srgbClr val="E5F3F3"/>
    <a:srgbClr val="6298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52975" autoAdjust="0"/>
  </p:normalViewPr>
  <p:slideViewPr>
    <p:cSldViewPr snapToGrid="0">
      <p:cViewPr varScale="1">
        <p:scale>
          <a:sx n="61" d="100"/>
          <a:sy n="61" d="100"/>
        </p:scale>
        <p:origin x="25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B76A5-0B03-4682-B1BD-001B5FB71B44}" type="datetimeFigureOut">
              <a:rPr lang="es-ES" smtClean="0"/>
              <a:pPr/>
              <a:t>04/04/2022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2AC7-833F-42A5-81B5-DAA72BB25EDC}" type="slidenum">
              <a:rPr lang="es-ES" smtClean="0"/>
              <a:pPr/>
              <a:t>‹Nº›</a:t>
            </a:fld>
            <a:endParaRPr lang="es-ES" dirty="0"/>
          </a:p>
        </p:txBody>
      </p:sp>
    </p:spTree>
    <p:extLst>
      <p:ext uri="{BB962C8B-B14F-4D97-AF65-F5344CB8AC3E}">
        <p14:creationId xmlns:p14="http://schemas.microsoft.com/office/powerpoint/2010/main" val="119876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solidFill>
                  <a:prstClr val="black"/>
                </a:solidFill>
              </a:rPr>
              <a:pPr/>
              <a:t>1</a:t>
            </a:fld>
            <a:endParaRPr lang="es-ES" dirty="0">
              <a:solidFill>
                <a:prstClr val="black"/>
              </a:solidFill>
            </a:endParaRPr>
          </a:p>
        </p:txBody>
      </p:sp>
    </p:spTree>
    <p:extLst>
      <p:ext uri="{BB962C8B-B14F-4D97-AF65-F5344CB8AC3E}">
        <p14:creationId xmlns:p14="http://schemas.microsoft.com/office/powerpoint/2010/main" val="314216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 </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Solución conforme con 1FN:</a:t>
            </a:r>
          </a:p>
          <a:p>
            <a:r>
              <a:rPr lang="es-CL" sz="1200" kern="1200" dirty="0" smtClean="0">
                <a:solidFill>
                  <a:schemeClr val="tx1"/>
                </a:solidFill>
                <a:effectLst/>
                <a:latin typeface="+mn-lt"/>
                <a:ea typeface="+mn-ea"/>
                <a:cs typeface="+mn-cs"/>
              </a:rPr>
              <a:t>Un diseño que está inequívocamente en 1FN hace uso de dos tablas: una tabla de alumno y una tabla de teléfono de alumno.</a:t>
            </a:r>
          </a:p>
          <a:p>
            <a:r>
              <a:rPr lang="es-CL" sz="1200" kern="1200" dirty="0" smtClean="0">
                <a:solidFill>
                  <a:schemeClr val="tx1"/>
                </a:solidFill>
                <a:effectLst/>
                <a:latin typeface="+mn-lt"/>
                <a:ea typeface="+mn-ea"/>
                <a:cs typeface="+mn-cs"/>
              </a:rPr>
              <a:t>En este diseño no ocurre grupos repetidos de números telefónicos. En lugar de eso, cada enlace Cliente-a-Teléfono aparecen en su propio registro.</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10</a:t>
            </a:fld>
            <a:endParaRPr lang="es-ES" dirty="0"/>
          </a:p>
        </p:txBody>
      </p:sp>
    </p:spTree>
    <p:extLst>
      <p:ext uri="{BB962C8B-B14F-4D97-AF65-F5344CB8AC3E}">
        <p14:creationId xmlns:p14="http://schemas.microsoft.com/office/powerpoint/2010/main" val="312474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Segunda Forma Normal (2FN).</a:t>
            </a:r>
          </a:p>
          <a:p>
            <a:r>
              <a:rPr lang="es-CL" sz="1200" kern="1200" dirty="0" smtClean="0">
                <a:solidFill>
                  <a:schemeClr val="tx1"/>
                </a:solidFill>
                <a:effectLst/>
                <a:latin typeface="+mn-lt"/>
                <a:ea typeface="+mn-ea"/>
                <a:cs typeface="+mn-cs"/>
              </a:rPr>
              <a:t>Una relación está en 2FN si está en 1FN y si los atributos que </a:t>
            </a:r>
            <a:r>
              <a:rPr lang="es-CL" sz="1200" b="1" kern="1200" dirty="0" smtClean="0">
                <a:solidFill>
                  <a:schemeClr val="tx1"/>
                </a:solidFill>
                <a:effectLst/>
                <a:latin typeface="+mn-lt"/>
                <a:ea typeface="+mn-ea"/>
                <a:cs typeface="+mn-cs"/>
              </a:rPr>
              <a:t>no forman parte de ninguna clave dependen de forma completa de la clave principal </a:t>
            </a:r>
            <a:r>
              <a:rPr lang="es-CL" sz="1200" b="0" kern="1200" dirty="0" smtClean="0">
                <a:solidFill>
                  <a:schemeClr val="tx1"/>
                </a:solidFill>
                <a:effectLst/>
                <a:latin typeface="+mn-lt"/>
                <a:ea typeface="+mn-ea"/>
                <a:cs typeface="+mn-cs"/>
              </a:rPr>
              <a:t>(es decir, que no existen dependencias parciales. Todos los atributos que no son clave principal deben depender únicamente de la clave principal).</a:t>
            </a:r>
          </a:p>
          <a:p>
            <a:r>
              <a:rPr lang="es-CL" sz="1200" kern="1200" dirty="0" smtClean="0">
                <a:solidFill>
                  <a:schemeClr val="tx1"/>
                </a:solidFill>
                <a:effectLst/>
                <a:latin typeface="+mn-lt"/>
                <a:ea typeface="+mn-ea"/>
                <a:cs typeface="+mn-cs"/>
              </a:rPr>
              <a:t>La segunda forma normal está basada en el concepto de dependencia completamente funcional.</a:t>
            </a: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11</a:t>
            </a:fld>
            <a:endParaRPr lang="es-ES" dirty="0"/>
          </a:p>
        </p:txBody>
      </p:sp>
    </p:spTree>
    <p:extLst>
      <p:ext uri="{BB962C8B-B14F-4D97-AF65-F5344CB8AC3E}">
        <p14:creationId xmlns:p14="http://schemas.microsoft.com/office/powerpoint/2010/main" val="58544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a:t>
            </a:r>
            <a:r>
              <a:rPr lang="es-CL" sz="1200" b="1" kern="1200" baseline="0" dirty="0" smtClean="0">
                <a:solidFill>
                  <a:schemeClr val="tx1"/>
                </a:solidFill>
                <a:effectLst/>
                <a:latin typeface="+mn-lt"/>
                <a:ea typeface="+mn-ea"/>
                <a:cs typeface="+mn-cs"/>
              </a:rPr>
              <a:t> al docente: </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Ejemplo:</a:t>
            </a:r>
          </a:p>
          <a:p>
            <a:r>
              <a:rPr lang="es-CL" sz="1200" kern="1200" dirty="0" smtClean="0">
                <a:solidFill>
                  <a:schemeClr val="tx1"/>
                </a:solidFill>
                <a:effectLst/>
                <a:latin typeface="+mn-lt"/>
                <a:ea typeface="+mn-ea"/>
                <a:cs typeface="+mn-cs"/>
              </a:rPr>
              <a:t>La única clave candidata de la tabla es {EMPLEADO, HABILIDAD}.</a:t>
            </a:r>
          </a:p>
          <a:p>
            <a:r>
              <a:rPr lang="es-CL" sz="1200" kern="1200" dirty="0" smtClean="0">
                <a:solidFill>
                  <a:schemeClr val="tx1"/>
                </a:solidFill>
                <a:effectLst/>
                <a:latin typeface="+mn-lt"/>
                <a:ea typeface="+mn-ea"/>
                <a:cs typeface="+mn-cs"/>
              </a:rPr>
              <a:t>El atributo restante, Lugar actual de trabajo, es dependiente solo en parte de la clave candidata, llamada Empleado. Por lo tanto, la tabla no está en 2NF.</a:t>
            </a:r>
          </a:p>
          <a:p>
            <a:r>
              <a:rPr lang="es-CL" sz="1200" kern="1200" dirty="0" smtClean="0">
                <a:solidFill>
                  <a:schemeClr val="tx1"/>
                </a:solidFill>
                <a:effectLst/>
                <a:latin typeface="+mn-lt"/>
                <a:ea typeface="+mn-ea"/>
                <a:cs typeface="+mn-cs"/>
              </a:rPr>
              <a:t>Observe la redundancia de la manera en que son representados los lugares actuales de trabajo: nos dice tres veces que Pérez trabaja en Avenida España 2250, y dos veces que Muñoz trabaja en Av. Vicuña Mackenna 3867.</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Esta redundancia hace que la tabla sea vulnerable a anomalías de actualización:</a:t>
            </a:r>
          </a:p>
          <a:p>
            <a:r>
              <a:rPr lang="es-CL" sz="1200" kern="1200" dirty="0" smtClean="0">
                <a:solidFill>
                  <a:schemeClr val="tx1"/>
                </a:solidFill>
                <a:effectLst/>
                <a:latin typeface="+mn-lt"/>
                <a:ea typeface="+mn-ea"/>
                <a:cs typeface="+mn-cs"/>
              </a:rPr>
              <a:t>Por ejemplo, es posible actualizar el lugar de trabajo de Pérez en sus registros “Docencia” e “Investigación” y no actualizar su registro “Coordinación”. Los datos resultantes implicarían respuestas contradictorias a la pregunta: “¿Cuál es el lugar actual de trabajo de Pérez?”</a:t>
            </a:r>
          </a:p>
          <a:p>
            <a:endParaRPr lang="es-CL"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12</a:t>
            </a:fld>
            <a:endParaRPr lang="es-ES" dirty="0"/>
          </a:p>
        </p:txBody>
      </p:sp>
    </p:spTree>
    <p:extLst>
      <p:ext uri="{BB962C8B-B14F-4D97-AF65-F5344CB8AC3E}">
        <p14:creationId xmlns:p14="http://schemas.microsoft.com/office/powerpoint/2010/main" val="25717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200" b="1" kern="1200" dirty="0" smtClean="0">
                <a:solidFill>
                  <a:schemeClr val="tx1"/>
                </a:solidFill>
                <a:effectLst/>
                <a:latin typeface="+mn-lt"/>
                <a:ea typeface="+mn-ea"/>
                <a:cs typeface="+mn-cs"/>
              </a:rPr>
              <a:t>Nota al docente: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smtClean="0">
                <a:solidFill>
                  <a:schemeClr val="tx1"/>
                </a:solidFill>
                <a:effectLst/>
                <a:latin typeface="+mn-lt"/>
                <a:ea typeface="+mn-ea"/>
                <a:cs typeface="+mn-cs"/>
              </a:rPr>
              <a:t>Una alternativa 2NF a este diseño representaría la misma información en dos tablas:</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13</a:t>
            </a:fld>
            <a:endParaRPr lang="es-ES" dirty="0"/>
          </a:p>
        </p:txBody>
      </p:sp>
    </p:spTree>
    <p:extLst>
      <p:ext uri="{BB962C8B-B14F-4D97-AF65-F5344CB8AC3E}">
        <p14:creationId xmlns:p14="http://schemas.microsoft.com/office/powerpoint/2010/main" val="3099601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Tercera forma normal (3FN).</a:t>
            </a:r>
          </a:p>
          <a:p>
            <a:r>
              <a:rPr lang="es-CL" dirty="0" smtClean="0"/>
              <a:t>La tabla se encuentra en 3FN si y solo si las dos condiciones siguientes se cumplen:</a:t>
            </a:r>
          </a:p>
          <a:p>
            <a:r>
              <a:rPr lang="es-CL" dirty="0" smtClean="0"/>
              <a:t>La tabla está en la segunda forma normal (2NF).</a:t>
            </a:r>
          </a:p>
          <a:p>
            <a:r>
              <a:rPr lang="es-CL" dirty="0" smtClean="0"/>
              <a:t>Ningún </a:t>
            </a:r>
            <a:r>
              <a:rPr lang="es-CL" b="1" dirty="0" smtClean="0"/>
              <a:t>atributo no-primario </a:t>
            </a:r>
            <a:r>
              <a:rPr lang="es-CL" dirty="0" smtClean="0"/>
              <a:t>de la tabla es dependiente </a:t>
            </a:r>
            <a:r>
              <a:rPr lang="es-CL" b="1" dirty="0" smtClean="0"/>
              <a:t>transitivamente</a:t>
            </a:r>
            <a:r>
              <a:rPr lang="es-CL" dirty="0" smtClean="0"/>
              <a:t> de una clave primaria.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kern="1200" dirty="0" smtClean="0">
                <a:solidFill>
                  <a:schemeClr val="tx1"/>
                </a:solidFill>
                <a:effectLst/>
                <a:latin typeface="+mn-lt"/>
                <a:ea typeface="+mn-ea"/>
                <a:cs typeface="+mn-cs"/>
              </a:rPr>
              <a:t>Atributo no-primario es un atributo que no pertenece a ninguna clave candidata.</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Dependiente</a:t>
            </a:r>
          </a:p>
          <a:p>
            <a:r>
              <a:rPr lang="es-CL" sz="1200" kern="1200" dirty="0" smtClean="0">
                <a:solidFill>
                  <a:schemeClr val="tx1"/>
                </a:solidFill>
                <a:effectLst/>
                <a:latin typeface="+mn-lt"/>
                <a:ea typeface="+mn-ea"/>
                <a:cs typeface="+mn-cs"/>
              </a:rPr>
              <a:t>Una dependencia transitiva es una dependencia funcional X – Z en el cual Z no es inmediatamente dependiente de X, pero sí de un tercer conjunto de atributos Y, que a su vez depende de x.</a:t>
            </a:r>
          </a:p>
          <a:p>
            <a:r>
              <a:rPr lang="es-CL" sz="1200" kern="1200" dirty="0" smtClean="0">
                <a:solidFill>
                  <a:schemeClr val="tx1"/>
                </a:solidFill>
                <a:effectLst/>
                <a:latin typeface="+mn-lt"/>
                <a:ea typeface="+mn-ea"/>
                <a:cs typeface="+mn-cs"/>
              </a:rPr>
              <a:t>Es decir, X – Z por virtud de X – Y e Y -Z.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14</a:t>
            </a:fld>
            <a:endParaRPr lang="es-ES" dirty="0"/>
          </a:p>
        </p:txBody>
      </p:sp>
    </p:spTree>
    <p:extLst>
      <p:ext uri="{BB962C8B-B14F-4D97-AF65-F5344CB8AC3E}">
        <p14:creationId xmlns:p14="http://schemas.microsoft.com/office/powerpoint/2010/main" val="864916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La única clave candidata es Torneo, Año.</a:t>
            </a:r>
          </a:p>
          <a:p>
            <a:r>
              <a:rPr lang="es-CL" sz="1200" kern="1200" dirty="0" smtClean="0">
                <a:solidFill>
                  <a:schemeClr val="tx1"/>
                </a:solidFill>
                <a:effectLst/>
                <a:latin typeface="+mn-lt"/>
                <a:ea typeface="+mn-ea"/>
                <a:cs typeface="+mn-cs"/>
              </a:rPr>
              <a:t>La violación de la 3NF ocurre porque el atributo no primario Fecha de nacimiento del ganador es dependiente transitivamente de {Torneo, Año} vía el atributo no primario Ganador.</a:t>
            </a:r>
          </a:p>
          <a:p>
            <a:r>
              <a:rPr lang="es-CL" sz="1200" kern="1200" dirty="0" smtClean="0">
                <a:solidFill>
                  <a:schemeClr val="tx1"/>
                </a:solidFill>
                <a:effectLst/>
                <a:latin typeface="+mn-lt"/>
                <a:ea typeface="+mn-ea"/>
                <a:cs typeface="+mn-cs"/>
              </a:rPr>
              <a:t>El hecho de que la Fecha de nacimiento del ganador es funcionalmente dependiente en el Ganador, hace la tabla vulnerable a inconsistencias lógicas, pues no hay nada que impida a la misma persona ser mostrada con diferentes fechas de nacimiento en diversos registros.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15</a:t>
            </a:fld>
            <a:endParaRPr lang="es-ES" dirty="0"/>
          </a:p>
        </p:txBody>
      </p:sp>
    </p:spTree>
    <p:extLst>
      <p:ext uri="{BB962C8B-B14F-4D97-AF65-F5344CB8AC3E}">
        <p14:creationId xmlns:p14="http://schemas.microsoft.com/office/powerpoint/2010/main" val="936786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Nota al docente: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smtClean="0"/>
              <a:t>Para expresar los mismos hechos sin violar la 3NF, es necesario dividir la tabla en dos:</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16</a:t>
            </a:fld>
            <a:endParaRPr lang="es-ES" dirty="0"/>
          </a:p>
        </p:txBody>
      </p:sp>
    </p:spTree>
    <p:extLst>
      <p:ext uri="{BB962C8B-B14F-4D97-AF65-F5344CB8AC3E}">
        <p14:creationId xmlns:p14="http://schemas.microsoft.com/office/powerpoint/2010/main" val="38429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a:t>
            </a:r>
            <a:r>
              <a:rPr lang="es-CL" sz="1200" b="1" kern="1200" baseline="0" dirty="0" smtClean="0">
                <a:solidFill>
                  <a:schemeClr val="tx1"/>
                </a:solidFill>
                <a:effectLst/>
                <a:latin typeface="+mn-lt"/>
                <a:ea typeface="+mn-ea"/>
                <a:cs typeface="+mn-cs"/>
              </a:rPr>
              <a:t>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Forma Normal de Boyce-Codd (FNBC).</a:t>
            </a:r>
          </a:p>
          <a:p>
            <a:r>
              <a:rPr lang="es-CL" sz="1200" kern="1200" dirty="0" smtClean="0">
                <a:solidFill>
                  <a:schemeClr val="tx1"/>
                </a:solidFill>
                <a:effectLst/>
                <a:latin typeface="+mn-lt"/>
                <a:ea typeface="+mn-ea"/>
                <a:cs typeface="+mn-cs"/>
              </a:rPr>
              <a:t>Forma Normal de Boyce-Codd (denominada por sus siglas en inglés como BCNF o FNBC) es una forma normal utilizada en la normalización de bases de datos. Es una adaptación vagamente más segura de lo establecido en la Tercera Forma Normal (3FN).</a:t>
            </a:r>
          </a:p>
          <a:p>
            <a:r>
              <a:rPr lang="es-CL" sz="1200" kern="1200" dirty="0" smtClean="0">
                <a:solidFill>
                  <a:schemeClr val="tx1"/>
                </a:solidFill>
                <a:effectLst/>
                <a:latin typeface="+mn-lt"/>
                <a:ea typeface="+mn-ea"/>
                <a:cs typeface="+mn-cs"/>
              </a:rPr>
              <a:t>Es una etapa en que se deben agrupar los datos por afinidad, formando tablas, las cuales se relacionan entre sí mediante campos comunes; una tabla se considera en esta forma si y solo sí cada determinante o atributo es una llave candidata.</a:t>
            </a:r>
          </a:p>
          <a:p>
            <a:r>
              <a:rPr lang="es-CL" sz="1200" kern="1200" dirty="0" smtClean="0">
                <a:solidFill>
                  <a:schemeClr val="tx1"/>
                </a:solidFill>
                <a:effectLst/>
                <a:latin typeface="+mn-lt"/>
                <a:ea typeface="+mn-ea"/>
                <a:cs typeface="+mn-cs"/>
              </a:rPr>
              <a:t>La forma normal de Boyce-Codd requiere que no existan dependencias funcionales no triviales de los atributos que no sean un conjunto de la clave candidata. En base de datos un atributo determinante es un atributo del que depende funcionalmente de manera completa algún otro atributo. Todo determinante es una clave candidata.</a:t>
            </a:r>
            <a:endParaRPr lang="es-CL" dirty="0" smtClean="0"/>
          </a:p>
          <a:p>
            <a:r>
              <a:rPr lang="es-CL" sz="1200" kern="1200" dirty="0" smtClean="0">
                <a:solidFill>
                  <a:schemeClr val="tx1"/>
                </a:solidFill>
                <a:effectLst/>
                <a:latin typeface="+mn-lt"/>
                <a:ea typeface="+mn-ea"/>
                <a:cs typeface="+mn-cs"/>
              </a:rPr>
              <a:t>Una tabla en Forma Normal de Boyce-Codd si solo existen dependencias funcionales elementales que dependan de la clave primaria o de cualquier clave alternativa.</a:t>
            </a:r>
          </a:p>
          <a:p>
            <a:r>
              <a:rPr lang="es-CL" sz="1200" kern="1200" dirty="0" smtClean="0">
                <a:solidFill>
                  <a:schemeClr val="tx1"/>
                </a:solidFill>
                <a:effectLst/>
                <a:latin typeface="+mn-lt"/>
                <a:ea typeface="+mn-ea"/>
                <a:cs typeface="+mn-cs"/>
              </a:rPr>
              <a:t>Si la clave primaria está formada por un solo atributo y está en 3FN, esta a su vez está en FNBC.</a:t>
            </a:r>
          </a:p>
          <a:p>
            <a:r>
              <a:rPr lang="es-CL" sz="1200" kern="1200" dirty="0" smtClean="0">
                <a:solidFill>
                  <a:schemeClr val="tx1"/>
                </a:solidFill>
                <a:effectLst/>
                <a:latin typeface="+mn-lt"/>
                <a:ea typeface="+mn-ea"/>
                <a:cs typeface="+mn-cs"/>
              </a:rPr>
              <a:t>En una tabla en 3FN, todos los atributos dependen de una clave, de la clave completa y de ninguna otra cosa excepto de la clave.</a:t>
            </a:r>
          </a:p>
          <a:p>
            <a:r>
              <a:rPr lang="es-CL" sz="1200" kern="1200" dirty="0" smtClean="0">
                <a:solidFill>
                  <a:schemeClr val="tx1"/>
                </a:solidFill>
                <a:effectLst/>
                <a:latin typeface="+mn-lt"/>
                <a:ea typeface="+mn-ea"/>
                <a:cs typeface="+mn-cs"/>
              </a:rPr>
              <a:t>Se dice que una tabla está en FNBC si y solo si está en 3FN y cada dependencia funcional no trivial tiene una clave candidata como determinante.</a:t>
            </a:r>
          </a:p>
          <a:p>
            <a:r>
              <a:rPr lang="es-CL" sz="1200" kern="1200" dirty="0" smtClean="0">
                <a:solidFill>
                  <a:schemeClr val="tx1"/>
                </a:solidFill>
                <a:effectLst/>
                <a:latin typeface="+mn-lt"/>
                <a:ea typeface="+mn-ea"/>
                <a:cs typeface="+mn-cs"/>
              </a:rPr>
              <a:t>En términos menos formales, una tabla está en FNBC si está 3FN y los únicos determinantes son claves candidata.</a:t>
            </a:r>
          </a:p>
          <a:p>
            <a:r>
              <a:rPr lang="es-CL" sz="1200" kern="1200" dirty="0" smtClean="0">
                <a:solidFill>
                  <a:schemeClr val="tx1"/>
                </a:solidFill>
                <a:effectLst/>
                <a:latin typeface="+mn-lt"/>
                <a:ea typeface="+mn-ea"/>
                <a:cs typeface="+mn-cs"/>
              </a:rPr>
              <a:t>La 2FN y la 3FN eliminan las dependencias parciales y las dependencias transitivas de la clave primaria. Pero este tipo de dependencias todavía pueden existir sobre otras claves candidatas, si estas existen. La FNBC es más fuerte que la 3FN, por lo tanto, toda relación en FNBC está en 3FN.</a:t>
            </a: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17</a:t>
            </a:fld>
            <a:endParaRPr lang="es-ES" dirty="0"/>
          </a:p>
        </p:txBody>
      </p:sp>
    </p:spTree>
    <p:extLst>
      <p:ext uri="{BB962C8B-B14F-4D97-AF65-F5344CB8AC3E}">
        <p14:creationId xmlns:p14="http://schemas.microsoft.com/office/powerpoint/2010/main" val="313820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a:t>
            </a:r>
            <a:r>
              <a:rPr lang="es-CL" sz="1200" b="1" kern="1200" baseline="0" dirty="0" smtClean="0">
                <a:solidFill>
                  <a:schemeClr val="tx1"/>
                </a:solidFill>
                <a:effectLst/>
                <a:latin typeface="+mn-lt"/>
                <a:ea typeface="+mn-ea"/>
                <a:cs typeface="+mn-cs"/>
              </a:rPr>
              <a:t> docente: </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Un ejemplo típico para mostrar una tabla que, estando en 3FN, mantiene dependencias funcionales, puede ser una tabla que posee los atributos Dirección, Código postal y Ciudad, deduciendo que a ciudades diferentes le corresponden códigos postales distintos.</a:t>
            </a:r>
          </a:p>
          <a:p>
            <a:r>
              <a:rPr lang="es-CL" sz="1200" kern="1200" dirty="0" smtClean="0">
                <a:solidFill>
                  <a:schemeClr val="tx1"/>
                </a:solidFill>
                <a:effectLst/>
                <a:latin typeface="+mn-lt"/>
                <a:ea typeface="+mn-ea"/>
                <a:cs typeface="+mn-cs"/>
              </a:rPr>
              <a:t>En este caso hay dependencias entre el Código Postal y la Ciudad, ya que, conocido el Código Postal se puede conocer la Ciudad, y conocida la Dirección y la ciudad, se conoce el Código Postal.</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18</a:t>
            </a:fld>
            <a:endParaRPr lang="es-ES" dirty="0"/>
          </a:p>
        </p:txBody>
      </p:sp>
    </p:spTree>
    <p:extLst>
      <p:ext uri="{BB962C8B-B14F-4D97-AF65-F5344CB8AC3E}">
        <p14:creationId xmlns:p14="http://schemas.microsoft.com/office/powerpoint/2010/main" val="3825237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Para transformar la tabla en una tabla en FNBC se crea una de Códigos Postales y Ciudades, eliminando de la tabla original la ciudad, obteniéndose dos tablas, una con los atributos Dirección y Código Postal y otra con el Código Postal y la Ciudad.</a:t>
            </a:r>
          </a:p>
          <a:p>
            <a:r>
              <a:rPr lang="es-CL" sz="1200" kern="1200" dirty="0" smtClean="0">
                <a:solidFill>
                  <a:schemeClr val="tx1"/>
                </a:solidFill>
                <a:effectLst/>
                <a:latin typeface="+mn-lt"/>
                <a:ea typeface="+mn-ea"/>
                <a:cs typeface="+mn-cs"/>
              </a:rPr>
              <a:t>En la mayoría de los casos, las relaciones en 3FN estarán en FNBC. Para validar estos se deben ubicar todos los determinantes existentes en la relación, así como todas las claves candidatas, se comparan ambos conjuntos y si se encuentra que no está en FNBC.</a:t>
            </a:r>
          </a:p>
          <a:p>
            <a:pPr lvl="0"/>
            <a:endParaRPr lang="es-CL"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19</a:t>
            </a:fld>
            <a:endParaRPr lang="es-ES" dirty="0"/>
          </a:p>
        </p:txBody>
      </p:sp>
    </p:spTree>
    <p:extLst>
      <p:ext uri="{BB962C8B-B14F-4D97-AF65-F5344CB8AC3E}">
        <p14:creationId xmlns:p14="http://schemas.microsoft.com/office/powerpoint/2010/main" val="91337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Notas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200" dirty="0" smtClean="0"/>
              <a:t>Esta clase es principalmente conceptual, te presentaremos las características de</a:t>
            </a:r>
            <a:r>
              <a:rPr lang="es-CL" sz="1200" baseline="0" dirty="0" smtClean="0"/>
              <a:t> la normalización de datos y sus distintas formas. </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solidFill>
                  <a:prstClr val="black"/>
                </a:solidFill>
              </a:rPr>
              <a:pPr/>
              <a:t>2</a:t>
            </a:fld>
            <a:endParaRPr lang="es-ES" dirty="0">
              <a:solidFill>
                <a:prstClr val="black"/>
              </a:solidFill>
            </a:endParaRPr>
          </a:p>
        </p:txBody>
      </p:sp>
    </p:spTree>
    <p:extLst>
      <p:ext uri="{BB962C8B-B14F-4D97-AF65-F5344CB8AC3E}">
        <p14:creationId xmlns:p14="http://schemas.microsoft.com/office/powerpoint/2010/main" val="3712634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Cuarta Forma Normal (4FN).</a:t>
            </a:r>
          </a:p>
          <a:p>
            <a:r>
              <a:rPr lang="es-CL" sz="1200" kern="1200" dirty="0" smtClean="0">
                <a:solidFill>
                  <a:schemeClr val="tx1"/>
                </a:solidFill>
                <a:effectLst/>
                <a:latin typeface="+mn-lt"/>
                <a:ea typeface="+mn-ea"/>
                <a:cs typeface="+mn-cs"/>
              </a:rPr>
              <a:t>Una tabla está en 4FN si y solo si está en tercera forma normal o en FNBC (cualquiera de ambas) y no posee dependencias multivaluadas no triviales.</a:t>
            </a:r>
          </a:p>
          <a:p>
            <a:r>
              <a:rPr lang="es-CL" sz="1200" kern="1200" dirty="0" smtClean="0">
                <a:solidFill>
                  <a:schemeClr val="tx1"/>
                </a:solidFill>
                <a:effectLst/>
                <a:latin typeface="+mn-lt"/>
                <a:ea typeface="+mn-ea"/>
                <a:cs typeface="+mn-cs"/>
              </a:rPr>
              <a:t>En una tabla con una dependencia multivaluada la existencia de dos o más relaciones independientes muchos a muchos causa redundancia; y es esta redundancia la que es suprimida por la cuarta forma normal.</a:t>
            </a:r>
          </a:p>
          <a:p>
            <a:r>
              <a:rPr lang="es-CL" sz="1200" kern="1200" dirty="0" smtClean="0">
                <a:solidFill>
                  <a:schemeClr val="tx1"/>
                </a:solidFill>
                <a:effectLst/>
                <a:latin typeface="+mn-lt"/>
                <a:ea typeface="+mn-ea"/>
                <a:cs typeface="+mn-cs"/>
              </a:rPr>
              <a:t>En este ejemplo, cada fila indica que un restaurante dado puede entregar una variedad dada de sushi a un área dada.</a:t>
            </a: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20</a:t>
            </a:fld>
            <a:endParaRPr lang="es-ES" dirty="0"/>
          </a:p>
        </p:txBody>
      </p:sp>
    </p:spTree>
    <p:extLst>
      <p:ext uri="{BB962C8B-B14F-4D97-AF65-F5344CB8AC3E}">
        <p14:creationId xmlns:p14="http://schemas.microsoft.com/office/powerpoint/2010/main" val="389926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Note que debido a que la tabla tiene una clave única y ningún atributo no-clave, no viola ninguna forma normal hasta el BCNF.</a:t>
            </a:r>
          </a:p>
          <a:p>
            <a:r>
              <a:rPr lang="es-CL" sz="1200" kern="1200" dirty="0" smtClean="0">
                <a:solidFill>
                  <a:schemeClr val="tx1"/>
                </a:solidFill>
                <a:effectLst/>
                <a:latin typeface="+mn-lt"/>
                <a:ea typeface="+mn-ea"/>
                <a:cs typeface="+mn-cs"/>
              </a:rPr>
              <a:t>Pero debido a que las variedades de sushi que un restaurante ofrece son independientes de las áreas a las cuales el restaurante envía, hay redundancia en la tabla:</a:t>
            </a:r>
          </a:p>
          <a:p>
            <a:r>
              <a:rPr lang="es-CL" sz="1200" kern="1200" dirty="0" smtClean="0">
                <a:solidFill>
                  <a:schemeClr val="tx1"/>
                </a:solidFill>
                <a:effectLst/>
                <a:latin typeface="+mn-lt"/>
                <a:ea typeface="+mn-ea"/>
                <a:cs typeface="+mn-cs"/>
              </a:rPr>
              <a:t>Por ejemplo, nos dicen tres veces que Sushimi ofrece Temaki, y si Sushimi comienza a producir Sashimi entonces necesitaremos agregar múltiples registros, uno para cada una de las áreas de envío de Sushimi. En términos formales, esto se describe como qué Variedad de sushi está teniendo una dependencia multivalor en Restaurante.</a:t>
            </a: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21</a:t>
            </a:fld>
            <a:endParaRPr lang="es-ES" dirty="0"/>
          </a:p>
        </p:txBody>
      </p:sp>
    </p:spTree>
    <p:extLst>
      <p:ext uri="{BB962C8B-B14F-4D97-AF65-F5344CB8AC3E}">
        <p14:creationId xmlns:p14="http://schemas.microsoft.com/office/powerpoint/2010/main" val="3095836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b="1" dirty="0" smtClean="0"/>
              <a:t>Nota al docente: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smtClean="0"/>
              <a:t>Para satisfacer la 4FN, debemos poner los hechos sobre las variedades de sushi ofrecidas en una tabla diferente de los hechos sobre áreas de envío.</a:t>
            </a:r>
          </a:p>
          <a:p>
            <a:pPr lvl="0"/>
            <a:endParaRPr lang="es-CL"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22</a:t>
            </a:fld>
            <a:endParaRPr lang="es-ES" dirty="0"/>
          </a:p>
        </p:txBody>
      </p:sp>
    </p:spTree>
    <p:extLst>
      <p:ext uri="{BB962C8B-B14F-4D97-AF65-F5344CB8AC3E}">
        <p14:creationId xmlns:p14="http://schemas.microsoft.com/office/powerpoint/2010/main" val="4030673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i="0" kern="1200" dirty="0" smtClean="0">
                <a:solidFill>
                  <a:schemeClr val="tx1"/>
                </a:solidFill>
                <a:effectLst/>
                <a:latin typeface="+mn-lt"/>
                <a:ea typeface="+mn-ea"/>
                <a:cs typeface="+mn-cs"/>
              </a:rPr>
              <a:t>Nota al</a:t>
            </a:r>
            <a:r>
              <a:rPr lang="es-CL" sz="1200" b="1" i="0" kern="1200" baseline="0" dirty="0" smtClean="0">
                <a:solidFill>
                  <a:schemeClr val="tx1"/>
                </a:solidFill>
                <a:effectLst/>
                <a:latin typeface="+mn-lt"/>
                <a:ea typeface="+mn-ea"/>
                <a:cs typeface="+mn-cs"/>
              </a:rPr>
              <a:t>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Quinta Forma Normal (5FN).</a:t>
            </a:r>
          </a:p>
          <a:p>
            <a:r>
              <a:rPr lang="es-CL" sz="1200" kern="1200" dirty="0" smtClean="0">
                <a:solidFill>
                  <a:schemeClr val="tx1"/>
                </a:solidFill>
                <a:effectLst/>
                <a:latin typeface="+mn-lt"/>
                <a:ea typeface="+mn-ea"/>
                <a:cs typeface="+mn-cs"/>
              </a:rPr>
              <a:t>Es un nivel de normalización de bases de datos diseñado para disminuir redundancia en las bases de datos relacionales, que guardan hechos multivalores aislando semánticamente relaciones múltiples vinculadas.</a:t>
            </a:r>
          </a:p>
          <a:p>
            <a:r>
              <a:rPr lang="es-CL" sz="1200" kern="1200" dirty="0" smtClean="0">
                <a:solidFill>
                  <a:schemeClr val="tx1"/>
                </a:solidFill>
                <a:effectLst/>
                <a:latin typeface="+mn-lt"/>
                <a:ea typeface="+mn-ea"/>
                <a:cs typeface="+mn-cs"/>
              </a:rPr>
              <a:t>Se dice que una tabla está en 5NF si y solo si está en 4NF y cada dependencia de unión (join) en ella es implicada por las claves candidatas.</a:t>
            </a:r>
          </a:p>
          <a:p>
            <a:endParaRPr lang="es-CL"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23</a:t>
            </a:fld>
            <a:endParaRPr lang="es-ES" dirty="0"/>
          </a:p>
        </p:txBody>
      </p:sp>
    </p:spTree>
    <p:extLst>
      <p:ext uri="{BB962C8B-B14F-4D97-AF65-F5344CB8AC3E}">
        <p14:creationId xmlns:p14="http://schemas.microsoft.com/office/powerpoint/2010/main" val="3287049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El psiquiatra puede ofrecer tratamiento reembolsable a los pacientes que sufren de la condición dada y que son asegurados por el asegurador dado.</a:t>
            </a:r>
          </a:p>
          <a:p>
            <a:r>
              <a:rPr lang="es-CL" sz="1200" kern="1200" dirty="0" smtClean="0">
                <a:solidFill>
                  <a:schemeClr val="tx1"/>
                </a:solidFill>
                <a:effectLst/>
                <a:latin typeface="+mn-lt"/>
                <a:ea typeface="+mn-ea"/>
                <a:cs typeface="+mn-cs"/>
              </a:rPr>
              <a:t>En ausencia de cualquier regla que restrinja las combinaciones válidas posibles de psiquiatra, asegurador, y condición, la tabla es necesaria para modelar la situación correctamente.</a:t>
            </a:r>
          </a:p>
          <a:p>
            <a:r>
              <a:rPr lang="es-CL" sz="1200" kern="1200" dirty="0" smtClean="0">
                <a:solidFill>
                  <a:schemeClr val="tx1"/>
                </a:solidFill>
                <a:effectLst/>
                <a:latin typeface="+mn-lt"/>
                <a:ea typeface="+mn-ea"/>
                <a:cs typeface="+mn-cs"/>
              </a:rPr>
              <a:t>Sin embargo, suponga que la regla siguiente se aplica:</a:t>
            </a:r>
          </a:p>
          <a:p>
            <a:r>
              <a:rPr lang="es-CL" sz="1200" kern="1200" dirty="0" smtClean="0">
                <a:solidFill>
                  <a:schemeClr val="tx1"/>
                </a:solidFill>
                <a:effectLst/>
                <a:latin typeface="+mn-lt"/>
                <a:ea typeface="+mn-ea"/>
                <a:cs typeface="+mn-cs"/>
              </a:rPr>
              <a:t>Cuando un psiquiatra es autorizado a ofrecer el tratamiento reembolsable a los pacientes asegurados por el asegurador P, y el psiquiatra puede tratar la condición C, entonces debe ser cierto que el psiquiatra puede ofrecer el tratamiento reembolsable a los pacientes que sufren de la condición C y están asegurados por el asegurador p. </a:t>
            </a:r>
          </a:p>
          <a:p>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24</a:t>
            </a:fld>
            <a:endParaRPr lang="es-ES" dirty="0"/>
          </a:p>
        </p:txBody>
      </p:sp>
    </p:spTree>
    <p:extLst>
      <p:ext uri="{BB962C8B-B14F-4D97-AF65-F5344CB8AC3E}">
        <p14:creationId xmlns:p14="http://schemas.microsoft.com/office/powerpoint/2010/main" val="3160032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smtClean="0"/>
              <a:t>Con estas restricciones es posible dividir la relación en tres partes:</a:t>
            </a:r>
            <a:r>
              <a:rPr lang="es-CL" baseline="0" dirty="0" smtClean="0"/>
              <a:t> especialidades, convenios y coberturas. </a:t>
            </a:r>
            <a:endParaRPr lang="es-CL" dirty="0" smtClean="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25</a:t>
            </a:fld>
            <a:endParaRPr lang="es-ES" dirty="0"/>
          </a:p>
        </p:txBody>
      </p:sp>
    </p:spTree>
    <p:extLst>
      <p:ext uri="{BB962C8B-B14F-4D97-AF65-F5344CB8AC3E}">
        <p14:creationId xmlns:p14="http://schemas.microsoft.com/office/powerpoint/2010/main" val="3263924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smtClean="0"/>
              <a:t>Notas al docente: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CL" baseline="0" dirty="0" smtClean="0"/>
              <a:t>Reforzar junto a sus estudiantes las ideas fuerza respecto la normalización de las base de datos, los revisados en esta clase: Formas Normales. Para ello se sugiere realizar un pequeño listado con estas ideas en la pizarra. </a:t>
            </a:r>
            <a:endParaRPr lang="es-CL" dirty="0" smtClean="0"/>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solidFill>
                  <a:prstClr val="black"/>
                </a:solidFill>
              </a:rPr>
              <a:pPr/>
              <a:t>26</a:t>
            </a:fld>
            <a:endParaRPr lang="es-ES" dirty="0">
              <a:solidFill>
                <a:prstClr val="black"/>
              </a:solidFill>
            </a:endParaRPr>
          </a:p>
        </p:txBody>
      </p:sp>
    </p:spTree>
    <p:extLst>
      <p:ext uri="{BB962C8B-B14F-4D97-AF65-F5344CB8AC3E}">
        <p14:creationId xmlns:p14="http://schemas.microsoft.com/office/powerpoint/2010/main" val="4143364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 </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¿Qué es la normalización de base de datos?</a:t>
            </a:r>
          </a:p>
          <a:p>
            <a:r>
              <a:rPr lang="es-CL" sz="1200" kern="1200" dirty="0" smtClean="0">
                <a:solidFill>
                  <a:schemeClr val="tx1"/>
                </a:solidFill>
                <a:effectLst/>
                <a:latin typeface="+mn-lt"/>
                <a:ea typeface="+mn-ea"/>
                <a:cs typeface="+mn-cs"/>
              </a:rPr>
              <a:t>La normalización es el proceso mediante el cual se transforman datos complejos en un conjunto de estructuras de datos más pequeñas, que además de ser más simples y estables, son más fáciles de mantener.</a:t>
            </a:r>
            <a:r>
              <a:rPr lang="es-CL" sz="1200" kern="1200" baseline="0" dirty="0" smtClean="0">
                <a:solidFill>
                  <a:schemeClr val="tx1"/>
                </a:solidFill>
                <a:effectLst/>
                <a:latin typeface="+mn-lt"/>
                <a:ea typeface="+mn-ea"/>
                <a:cs typeface="+mn-cs"/>
              </a:rPr>
              <a:t> </a:t>
            </a:r>
            <a:r>
              <a:rPr lang="es-CL" sz="1200" kern="1200" dirty="0" smtClean="0">
                <a:solidFill>
                  <a:schemeClr val="tx1"/>
                </a:solidFill>
                <a:effectLst/>
                <a:latin typeface="+mn-lt"/>
                <a:ea typeface="+mn-ea"/>
                <a:cs typeface="+mn-cs"/>
              </a:rPr>
              <a:t>También se puede entender la normalización como una serie de reglas que sirven para ayudar a los diseñadores de bases de datos a desarrollar un esquema que minimice los problemas de lógica. Cada regla está basada en la que le antecede.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Principales características:</a:t>
            </a:r>
          </a:p>
          <a:p>
            <a:endParaRPr lang="es-CL"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La normalización de base de datos es ventajosa desde el punto de vista del consumo de espacio.</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Una base de datos normalizada ocupa menos espacio en disco que una no normalizada.</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Hay menos repetición de datos, lo que tiene como consecuencia menor uso de espacio en disco.</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3</a:t>
            </a:fld>
            <a:endParaRPr lang="es-ES" dirty="0"/>
          </a:p>
        </p:txBody>
      </p:sp>
    </p:spTree>
    <p:extLst>
      <p:ext uri="{BB962C8B-B14F-4D97-AF65-F5344CB8AC3E}">
        <p14:creationId xmlns:p14="http://schemas.microsoft.com/office/powerpoint/2010/main" val="106732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Las bases de datos relacionales se normalizan para:</a:t>
            </a:r>
          </a:p>
          <a:p>
            <a:r>
              <a:rPr lang="es-CL" sz="1200" kern="1200" dirty="0" smtClean="0">
                <a:solidFill>
                  <a:schemeClr val="tx1"/>
                </a:solidFill>
                <a:effectLst/>
                <a:latin typeface="+mn-lt"/>
                <a:ea typeface="+mn-ea"/>
                <a:cs typeface="+mn-cs"/>
              </a:rPr>
              <a:t>	Evitar la redundancia de datos.</a:t>
            </a:r>
          </a:p>
          <a:p>
            <a:r>
              <a:rPr lang="es-CL" sz="1200" kern="1200" dirty="0" smtClean="0">
                <a:solidFill>
                  <a:schemeClr val="tx1"/>
                </a:solidFill>
                <a:effectLst/>
                <a:latin typeface="+mn-lt"/>
                <a:ea typeface="+mn-ea"/>
                <a:cs typeface="+mn-cs"/>
              </a:rPr>
              <a:t>	Evitar problemas de actualización de los datos en las tablas.</a:t>
            </a:r>
          </a:p>
          <a:p>
            <a:r>
              <a:rPr lang="es-CL" sz="1200" kern="1200" dirty="0" smtClean="0">
                <a:solidFill>
                  <a:schemeClr val="tx1"/>
                </a:solidFill>
                <a:effectLst/>
                <a:latin typeface="+mn-lt"/>
                <a:ea typeface="+mn-ea"/>
                <a:cs typeface="+mn-cs"/>
              </a:rPr>
              <a:t>	Proteger la integridad de los datos.</a:t>
            </a:r>
          </a:p>
          <a:p>
            <a:r>
              <a:rPr lang="es-CL" sz="1200" kern="1200" dirty="0" smtClean="0">
                <a:solidFill>
                  <a:schemeClr val="tx1"/>
                </a:solidFill>
                <a:effectLst/>
                <a:latin typeface="+mn-lt"/>
                <a:ea typeface="+mn-ea"/>
                <a:cs typeface="+mn-cs"/>
              </a:rPr>
              <a:t>Para inicializar el proceso de la normalización, primero debemos entender los conceptos de clave primaria, clave candidata, clave foránea y clave compuesta.</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4</a:t>
            </a:fld>
            <a:endParaRPr lang="es-ES" dirty="0"/>
          </a:p>
        </p:txBody>
      </p:sp>
    </p:spTree>
    <p:extLst>
      <p:ext uri="{BB962C8B-B14F-4D97-AF65-F5344CB8AC3E}">
        <p14:creationId xmlns:p14="http://schemas.microsoft.com/office/powerpoint/2010/main" val="242054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b="1" kern="1200" dirty="0" smtClean="0">
              <a:solidFill>
                <a:schemeClr val="tx1"/>
              </a:solidFill>
              <a:effectLst/>
              <a:latin typeface="+mn-lt"/>
              <a:ea typeface="+mn-ea"/>
              <a:cs typeface="+mn-cs"/>
            </a:endParaRPr>
          </a:p>
          <a:p>
            <a:r>
              <a:rPr lang="es-CL" sz="1200" b="0" kern="1200" dirty="0" smtClean="0">
                <a:solidFill>
                  <a:schemeClr val="tx1"/>
                </a:solidFill>
                <a:effectLst/>
                <a:latin typeface="+mn-lt"/>
                <a:ea typeface="+mn-ea"/>
                <a:cs typeface="+mn-cs"/>
              </a:rPr>
              <a:t>Clave primaria:</a:t>
            </a:r>
          </a:p>
          <a:p>
            <a:r>
              <a:rPr lang="es-CL" sz="1200" b="0" kern="1200" dirty="0" smtClean="0">
                <a:solidFill>
                  <a:schemeClr val="tx1"/>
                </a:solidFill>
                <a:effectLst/>
                <a:latin typeface="+mn-lt"/>
                <a:ea typeface="+mn-ea"/>
                <a:cs typeface="+mn-cs"/>
              </a:rPr>
              <a:t>Es aquella columna (o conjunto de columnas) que identifica únicamente a una fila. La clave primaria es un identificador que va a ser siempre único para cada fila. En una tabla puede que tengamos más de una columna que puede ser clave primaria por sí misma. En este caso se puede escoger una para ser la clave primaria y las demás serán claves candidatas.</a:t>
            </a:r>
          </a:p>
          <a:p>
            <a:r>
              <a:rPr lang="es-CL" sz="1200" b="0" kern="1200" dirty="0" smtClean="0">
                <a:solidFill>
                  <a:schemeClr val="tx1"/>
                </a:solidFill>
                <a:effectLst/>
                <a:latin typeface="+mn-lt"/>
                <a:ea typeface="+mn-ea"/>
                <a:cs typeface="+mn-cs"/>
              </a:rPr>
              <a:t>Clave candidata:</a:t>
            </a:r>
          </a:p>
          <a:p>
            <a:r>
              <a:rPr lang="es-CL" sz="1200" b="0" kern="1200" dirty="0" smtClean="0">
                <a:solidFill>
                  <a:schemeClr val="tx1"/>
                </a:solidFill>
                <a:effectLst/>
                <a:latin typeface="+mn-lt"/>
                <a:ea typeface="+mn-ea"/>
                <a:cs typeface="+mn-cs"/>
              </a:rPr>
              <a:t>Es aquella columna que no ha sido seleccionada como clave primaria, pero que también puede identificar de forma única a una fila dentro de una tabla. Ver ejemplo (si en una tabla clientes definimos el Rut como clave primaria, el número de pasaporte podría ser una clave alternativa. En este caso no se usó como clave primaria porque es posible que no se conozca este dato en todos los clientes).</a:t>
            </a:r>
          </a:p>
          <a:p>
            <a:r>
              <a:rPr lang="es-CL" sz="1200" b="0" kern="1200" dirty="0" smtClean="0">
                <a:solidFill>
                  <a:schemeClr val="tx1"/>
                </a:solidFill>
                <a:effectLst/>
                <a:latin typeface="+mn-lt"/>
                <a:ea typeface="+mn-ea"/>
                <a:cs typeface="+mn-cs"/>
              </a:rPr>
              <a:t>Clave foránea (clave ajena o foreign key):</a:t>
            </a:r>
          </a:p>
          <a:p>
            <a:r>
              <a:rPr lang="es-CL" sz="1200" b="0" kern="1200" dirty="0" smtClean="0">
                <a:solidFill>
                  <a:schemeClr val="tx1"/>
                </a:solidFill>
                <a:effectLst/>
                <a:latin typeface="+mn-lt"/>
                <a:ea typeface="+mn-ea"/>
                <a:cs typeface="+mn-cs"/>
              </a:rPr>
              <a:t>Es aquella columna que existiendo como dependiente en una tabla es, a su vez, clave primaria en otra tabla.</a:t>
            </a:r>
          </a:p>
          <a:p>
            <a:r>
              <a:rPr lang="es-CL" sz="1200" b="0" kern="1200" dirty="0" smtClean="0">
                <a:solidFill>
                  <a:schemeClr val="tx1"/>
                </a:solidFill>
                <a:effectLst/>
                <a:latin typeface="+mn-lt"/>
                <a:ea typeface="+mn-ea"/>
                <a:cs typeface="+mn-cs"/>
              </a:rPr>
              <a:t>Clave compuesta:</a:t>
            </a:r>
          </a:p>
          <a:p>
            <a:r>
              <a:rPr lang="es-CL" sz="1200" b="0" kern="1200" dirty="0" smtClean="0">
                <a:solidFill>
                  <a:schemeClr val="tx1"/>
                </a:solidFill>
                <a:effectLst/>
                <a:latin typeface="+mn-lt"/>
                <a:ea typeface="+mn-ea"/>
                <a:cs typeface="+mn-cs"/>
              </a:rPr>
              <a:t>Es una clave que está compuesta por más de una columna.</a:t>
            </a:r>
            <a:endParaRPr lang="es-ES" b="0"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5</a:t>
            </a:fld>
            <a:endParaRPr lang="es-ES" dirty="0"/>
          </a:p>
        </p:txBody>
      </p:sp>
    </p:spTree>
    <p:extLst>
      <p:ext uri="{BB962C8B-B14F-4D97-AF65-F5344CB8AC3E}">
        <p14:creationId xmlns:p14="http://schemas.microsoft.com/office/powerpoint/2010/main" val="3236277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Notas al docente:</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Decir que una base de datos está en la forma normal N significa que todas sus tablas están en la forma normal N.</a:t>
            </a:r>
          </a:p>
          <a:p>
            <a:r>
              <a:rPr lang="es-CL" sz="1200" kern="1200" dirty="0" smtClean="0">
                <a:solidFill>
                  <a:schemeClr val="tx1"/>
                </a:solidFill>
                <a:effectLst/>
                <a:latin typeface="+mn-lt"/>
                <a:ea typeface="+mn-ea"/>
                <a:cs typeface="+mn-cs"/>
              </a:rPr>
              <a:t>En general, las primeras tres formas normales son suficientes para cubrir las necesidades de la mayoría de las bases de datos, no obstante, explicaremos las siguientes:</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6</a:t>
            </a:fld>
            <a:endParaRPr lang="es-ES" dirty="0"/>
          </a:p>
        </p:txBody>
      </p:sp>
    </p:spTree>
    <p:extLst>
      <p:ext uri="{BB962C8B-B14F-4D97-AF65-F5344CB8AC3E}">
        <p14:creationId xmlns:p14="http://schemas.microsoft.com/office/powerpoint/2010/main" val="246984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dirty="0" smtClean="0"/>
              <a:t>Nota al docente:</a:t>
            </a:r>
          </a:p>
          <a:p>
            <a:endParaRPr lang="es-CL" dirty="0" smtClean="0"/>
          </a:p>
          <a:p>
            <a:r>
              <a:rPr lang="es-CL" dirty="0" smtClean="0"/>
              <a:t>Primera Forma Normal (1FN).</a:t>
            </a:r>
          </a:p>
          <a:p>
            <a:pPr marL="0" indent="0">
              <a:buFont typeface="Arial" panose="020B0604020202020204" pitchFamily="34" charset="0"/>
              <a:buNone/>
            </a:pPr>
            <a:r>
              <a:rPr lang="es-CL" dirty="0" smtClean="0"/>
              <a:t>Una tabla está en primera forma normal si:</a:t>
            </a:r>
          </a:p>
          <a:p>
            <a:pPr marL="171450" indent="-171450">
              <a:buFont typeface="Arial" panose="020B0604020202020204" pitchFamily="34" charset="0"/>
              <a:buChar char="•"/>
            </a:pPr>
            <a:r>
              <a:rPr lang="es-CL" dirty="0" smtClean="0"/>
              <a:t>Todos los atributos son </a:t>
            </a:r>
            <a:r>
              <a:rPr lang="es-CL" b="1" dirty="0" smtClean="0"/>
              <a:t>atómicos </a:t>
            </a:r>
            <a:r>
              <a:rPr lang="es-CL" b="0" dirty="0" smtClean="0"/>
              <a:t>(un atributo es atómico si los elementos del dominio son indivisibles, mínimos).</a:t>
            </a:r>
          </a:p>
          <a:p>
            <a:pPr marL="171450" indent="-171450">
              <a:buFont typeface="Arial" panose="020B0604020202020204" pitchFamily="34" charset="0"/>
              <a:buChar char="•"/>
            </a:pPr>
            <a:r>
              <a:rPr lang="es-CL" b="0" dirty="0" smtClean="0"/>
              <a:t>La tabla contiene una llave primaria única.</a:t>
            </a:r>
          </a:p>
          <a:p>
            <a:pPr marL="171450" indent="-171450">
              <a:buFont typeface="Arial" panose="020B0604020202020204" pitchFamily="34" charset="0"/>
              <a:buChar char="•"/>
            </a:pPr>
            <a:r>
              <a:rPr lang="es-CL" b="0" dirty="0" smtClean="0"/>
              <a:t>La llave primaria no contiene atributos nulos.</a:t>
            </a:r>
          </a:p>
          <a:p>
            <a:pPr marL="171450" indent="-171450">
              <a:buFont typeface="Arial" panose="020B0604020202020204" pitchFamily="34" charset="0"/>
              <a:buChar char="•"/>
            </a:pPr>
            <a:r>
              <a:rPr lang="es-CL" b="0" dirty="0" smtClean="0"/>
              <a:t>No existe variación en el número de columnas.</a:t>
            </a:r>
          </a:p>
          <a:p>
            <a:pPr marL="171450" indent="-171450">
              <a:buFont typeface="Arial" panose="020B0604020202020204" pitchFamily="34" charset="0"/>
              <a:buChar char="•"/>
            </a:pPr>
            <a:r>
              <a:rPr lang="es-CL" b="0" dirty="0" smtClean="0"/>
              <a:t>Una tabla no contiene múltiples valores en cada columna.</a:t>
            </a:r>
          </a:p>
          <a:p>
            <a:pPr marL="171450" indent="-171450">
              <a:buFont typeface="Arial" panose="020B0604020202020204" pitchFamily="34" charset="0"/>
              <a:buChar char="•"/>
            </a:pPr>
            <a:r>
              <a:rPr lang="es-CL" b="0" dirty="0" smtClean="0"/>
              <a:t>Esta forma normal elimina los valores repetidos dentro de una BD.</a:t>
            </a:r>
          </a:p>
          <a:p>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7</a:t>
            </a:fld>
            <a:endParaRPr lang="es-ES" dirty="0"/>
          </a:p>
        </p:txBody>
      </p:sp>
    </p:spTree>
    <p:extLst>
      <p:ext uri="{BB962C8B-B14F-4D97-AF65-F5344CB8AC3E}">
        <p14:creationId xmlns:p14="http://schemas.microsoft.com/office/powerpoint/2010/main" val="3216447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kern="1200" dirty="0" smtClean="0">
                <a:solidFill>
                  <a:schemeClr val="tx1"/>
                </a:solidFill>
                <a:effectLst/>
                <a:latin typeface="+mn-lt"/>
                <a:ea typeface="+mn-ea"/>
                <a:cs typeface="+mn-cs"/>
              </a:rPr>
              <a:t>Nota al docente:</a:t>
            </a:r>
          </a:p>
          <a:p>
            <a:endParaRPr lang="es-CL" sz="1200" b="1" kern="1200" dirty="0" smtClean="0">
              <a:solidFill>
                <a:schemeClr val="tx1"/>
              </a:solidFill>
              <a:effectLst/>
              <a:latin typeface="+mn-lt"/>
              <a:ea typeface="+mn-ea"/>
              <a:cs typeface="+mn-cs"/>
            </a:endParaRPr>
          </a:p>
          <a:p>
            <a:r>
              <a:rPr lang="es-CL" sz="1200" b="1" kern="1200" dirty="0" smtClean="0">
                <a:solidFill>
                  <a:schemeClr val="tx1"/>
                </a:solidFill>
                <a:effectLst/>
                <a:latin typeface="+mn-lt"/>
                <a:ea typeface="+mn-ea"/>
                <a:cs typeface="+mn-cs"/>
              </a:rPr>
              <a:t>Caso 1.</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Suponga que se desea guardar en la base de datos los nombres y los números telefónicos de los alumnos. Además, se podrían guardar múltiples números telefónicos para algunos alumnos.</a:t>
            </a:r>
          </a:p>
          <a:p>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Problema: asumiendo que la columna “teléfono” está definida en algún tipo de dominio de número telefónico, la representación de arriba no está en 1FN. La 1FN prohíbe a un campo contener más de un valor de su dominio de columna.</a:t>
            </a:r>
            <a:endParaRPr lang="es-ES" dirty="0"/>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8</a:t>
            </a:fld>
            <a:endParaRPr lang="es-ES" dirty="0"/>
          </a:p>
        </p:txBody>
      </p:sp>
    </p:spTree>
    <p:extLst>
      <p:ext uri="{BB962C8B-B14F-4D97-AF65-F5344CB8AC3E}">
        <p14:creationId xmlns:p14="http://schemas.microsoft.com/office/powerpoint/2010/main" val="3876915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smtClean="0">
                <a:solidFill>
                  <a:schemeClr val="tx1"/>
                </a:solidFill>
                <a:effectLst/>
                <a:latin typeface="+mn-lt"/>
                <a:ea typeface="+mn-ea"/>
                <a:cs typeface="+mn-cs"/>
              </a:rPr>
              <a:t>Nota al docente:</a:t>
            </a:r>
          </a:p>
          <a:p>
            <a:endParaRPr lang="es-CL" sz="1200" kern="1200" dirty="0" smtClean="0">
              <a:solidFill>
                <a:schemeClr val="tx1"/>
              </a:solidFill>
              <a:effectLst/>
              <a:latin typeface="+mn-lt"/>
              <a:ea typeface="+mn-ea"/>
              <a:cs typeface="+mn-cs"/>
            </a:endParaRPr>
          </a:p>
          <a:p>
            <a:r>
              <a:rPr lang="es-CL" sz="1200" b="1" kern="1200" dirty="0" smtClean="0">
                <a:solidFill>
                  <a:schemeClr val="tx1"/>
                </a:solidFill>
                <a:effectLst/>
                <a:latin typeface="+mn-lt"/>
                <a:ea typeface="+mn-ea"/>
                <a:cs typeface="+mn-cs"/>
              </a:rPr>
              <a:t>Caso 2</a:t>
            </a:r>
          </a:p>
          <a:p>
            <a:r>
              <a:rPr lang="es-CL" sz="1200" kern="1200" dirty="0" smtClean="0">
                <a:solidFill>
                  <a:schemeClr val="tx1"/>
                </a:solidFill>
                <a:effectLst/>
                <a:latin typeface="+mn-lt"/>
                <a:ea typeface="+mn-ea"/>
                <a:cs typeface="+mn-cs"/>
              </a:rPr>
              <a:t>Se definen múltiples columnas del número telefónico.</a:t>
            </a:r>
          </a:p>
          <a:p>
            <a:endParaRPr lang="es-CL" sz="1200" kern="1200" dirty="0" smtClean="0">
              <a:solidFill>
                <a:schemeClr val="tx1"/>
              </a:solidFill>
              <a:effectLst/>
              <a:latin typeface="+mn-lt"/>
              <a:ea typeface="+mn-ea"/>
              <a:cs typeface="+mn-cs"/>
            </a:endParaRPr>
          </a:p>
          <a:p>
            <a:r>
              <a:rPr lang="es-CL" sz="1200" b="1" kern="1200" dirty="0" smtClean="0">
                <a:solidFill>
                  <a:schemeClr val="tx1"/>
                </a:solidFill>
                <a:effectLst/>
                <a:latin typeface="+mn-lt"/>
                <a:ea typeface="+mn-ea"/>
                <a:cs typeface="+mn-cs"/>
              </a:rPr>
              <a:t>Problema</a:t>
            </a:r>
            <a:endParaRPr lang="es-CL" sz="1200" kern="1200" dirty="0" smtClean="0">
              <a:solidFill>
                <a:schemeClr val="tx1"/>
              </a:solidFill>
              <a:effectLst/>
              <a:latin typeface="+mn-lt"/>
              <a:ea typeface="+mn-ea"/>
              <a:cs typeface="+mn-cs"/>
            </a:endParaRPr>
          </a:p>
          <a:p>
            <a:r>
              <a:rPr lang="es-CL" sz="1200" kern="1200" dirty="0" smtClean="0">
                <a:solidFill>
                  <a:schemeClr val="tx1"/>
                </a:solidFill>
                <a:effectLst/>
                <a:latin typeface="+mn-lt"/>
                <a:ea typeface="+mn-ea"/>
                <a:cs typeface="+mn-cs"/>
              </a:rPr>
              <a:t>Esta representación no está en armonía con el espíritu de 1NF. Teléfono 1, Teléfono 2, y Teléfono 3, comparten exactamente el mismo dominio y exactamente el mismo significado; el dividir el número de teléfono en tres encabezados es artificial ya causa problemas lógicos. Estos problemas incluyen las siguientes dificultades:</a:t>
            </a:r>
          </a:p>
          <a:p>
            <a:endParaRPr lang="es-CL"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Dificultad para hacer consultas a la tabla. </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Es difícil contestar preguntas tales como “¿qué alumnos tienen el teléfono X?” y ”¿qué pares de alumnos comparten un número de teléfonos?”.</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La imposibilidad de hacer cumplir la unicidad de los enlaces Alumno-a-Teléfono por medio del RDBMS. </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A un alumno se le puede dar equivocadamente un valor para el Teléfono 2 que es exactamente igual que el valor de su teléfono 1.</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La restricción de los números de teléfono por alumno, a tres. </a:t>
            </a:r>
          </a:p>
          <a:p>
            <a:pPr marL="171450" indent="-171450">
              <a:buFont typeface="Arial" panose="020B0604020202020204" pitchFamily="34" charset="0"/>
              <a:buChar char="•"/>
            </a:pPr>
            <a:r>
              <a:rPr lang="es-CL" sz="1200" kern="1200" dirty="0" smtClean="0">
                <a:solidFill>
                  <a:schemeClr val="tx1"/>
                </a:solidFill>
                <a:effectLst/>
                <a:latin typeface="+mn-lt"/>
                <a:ea typeface="+mn-ea"/>
                <a:cs typeface="+mn-cs"/>
              </a:rPr>
              <a:t>Si viene un alumno con cuatro números de teléfono o más, estamos obligados a guardar solamente tres y dejar los otros sin guardar.</a:t>
            </a:r>
          </a:p>
          <a:p>
            <a:endParaRPr lang="es-CL" sz="1200" kern="1200" dirty="0" smtClean="0">
              <a:solidFill>
                <a:schemeClr val="tx1"/>
              </a:solidFill>
              <a:effectLst/>
              <a:latin typeface="+mn-lt"/>
              <a:ea typeface="+mn-ea"/>
              <a:cs typeface="+mn-cs"/>
            </a:endParaRPr>
          </a:p>
          <a:p>
            <a:endParaRPr lang="es-CL" dirty="0" smtClean="0"/>
          </a:p>
          <a:p>
            <a:endParaRPr lang="es-CL"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B59A2AC7-833F-42A5-81B5-DAA72BB25EDC}" type="slidenum">
              <a:rPr lang="es-ES" smtClean="0"/>
              <a:pPr/>
              <a:t>9</a:t>
            </a:fld>
            <a:endParaRPr lang="es-ES" dirty="0"/>
          </a:p>
        </p:txBody>
      </p:sp>
    </p:spTree>
    <p:extLst>
      <p:ext uri="{BB962C8B-B14F-4D97-AF65-F5344CB8AC3E}">
        <p14:creationId xmlns:p14="http://schemas.microsoft.com/office/powerpoint/2010/main" val="261857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00806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4768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664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311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67688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98860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6803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856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292424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17983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76F8537-76F2-4A4C-AB0B-82714346D649}" type="datetimeFigureOut">
              <a:rPr lang="es-ES" smtClean="0"/>
              <a:pPr/>
              <a:t>04/04/2022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128628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F8537-76F2-4A4C-AB0B-82714346D649}" type="datetimeFigureOut">
              <a:rPr lang="es-ES" smtClean="0"/>
              <a:pPr/>
              <a:t>04/04/2022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EAF3-B705-4DAA-B159-342A43A656B9}" type="slidenum">
              <a:rPr lang="es-ES" smtClean="0"/>
              <a:pPr/>
              <a:t>‹Nº›</a:t>
            </a:fld>
            <a:endParaRPr lang="es-ES" dirty="0"/>
          </a:p>
        </p:txBody>
      </p:sp>
    </p:spTree>
    <p:extLst>
      <p:ext uri="{BB962C8B-B14F-4D97-AF65-F5344CB8AC3E}">
        <p14:creationId xmlns:p14="http://schemas.microsoft.com/office/powerpoint/2010/main" val="328054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8954" y="5171605"/>
            <a:ext cx="3115235" cy="322728"/>
          </a:xfrm>
        </p:spPr>
        <p:txBody>
          <a:bodyPr>
            <a:normAutofit fontScale="92500" lnSpcReduction="20000"/>
          </a:bodyPr>
          <a:lstStyle/>
          <a:p>
            <a:pPr marL="0" indent="0">
              <a:buNone/>
            </a:pPr>
            <a:r>
              <a:rPr lang="es-419" sz="2000" dirty="0" smtClean="0">
                <a:solidFill>
                  <a:schemeClr val="bg1"/>
                </a:solidFill>
              </a:rPr>
              <a:t>Unidad </a:t>
            </a:r>
            <a:r>
              <a:rPr lang="es-419" sz="2000" dirty="0">
                <a:solidFill>
                  <a:schemeClr val="bg1"/>
                </a:solidFill>
              </a:rPr>
              <a:t>2: Modelo de datos </a:t>
            </a:r>
            <a:endParaRPr lang="es-419" sz="2000" dirty="0" smtClean="0">
              <a:solidFill>
                <a:schemeClr val="bg1"/>
              </a:solidFill>
            </a:endParaRPr>
          </a:p>
        </p:txBody>
      </p:sp>
      <p:sp>
        <p:nvSpPr>
          <p:cNvPr id="7" name="CuadroTexto 6"/>
          <p:cNvSpPr txBox="1"/>
          <p:nvPr/>
        </p:nvSpPr>
        <p:spPr>
          <a:xfrm>
            <a:off x="168954" y="4279053"/>
            <a:ext cx="11581767" cy="892552"/>
          </a:xfrm>
          <a:prstGeom prst="rect">
            <a:avLst/>
          </a:prstGeom>
          <a:noFill/>
        </p:spPr>
        <p:txBody>
          <a:bodyPr wrap="square" rtlCol="0">
            <a:spAutoFit/>
          </a:bodyPr>
          <a:lstStyle/>
          <a:p>
            <a:r>
              <a:rPr lang="es-CL" sz="3200" b="1" dirty="0" smtClean="0">
                <a:solidFill>
                  <a:prstClr val="white"/>
                </a:solidFill>
                <a:latin typeface="Myriad pro" panose="020B0503030403020204" pitchFamily="34" charset="0"/>
              </a:rPr>
              <a:t>Fundamentos</a:t>
            </a:r>
            <a:r>
              <a:rPr lang="es-CL" sz="3200" b="1" dirty="0" smtClean="0">
                <a:solidFill>
                  <a:prstClr val="white"/>
                </a:solidFill>
                <a:latin typeface="Myriad pro" panose="020B0503030403020204" pitchFamily="34" charset="0"/>
              </a:rPr>
              <a:t> </a:t>
            </a:r>
            <a:r>
              <a:rPr lang="es-CL" sz="3200" b="1" dirty="0" smtClean="0">
                <a:solidFill>
                  <a:prstClr val="white"/>
                </a:solidFill>
                <a:latin typeface="Myriad pro" panose="020B0503030403020204" pitchFamily="34" charset="0"/>
              </a:rPr>
              <a:t>de base de </a:t>
            </a:r>
            <a:r>
              <a:rPr lang="es-CL" sz="3200" b="1" dirty="0" smtClean="0">
                <a:solidFill>
                  <a:prstClr val="white"/>
                </a:solidFill>
                <a:latin typeface="Myriad pro" panose="020B0503030403020204" pitchFamily="34" charset="0"/>
              </a:rPr>
              <a:t>datos</a:t>
            </a:r>
            <a:endParaRPr lang="es-ES_tradnl" sz="3200" b="1" dirty="0">
              <a:solidFill>
                <a:prstClr val="white"/>
              </a:solidFill>
              <a:latin typeface="Myriad pro" panose="020B0503030403020204" pitchFamily="34" charset="0"/>
            </a:endParaRPr>
          </a:p>
          <a:p>
            <a:r>
              <a:rPr lang="es-CL" sz="2000" dirty="0" smtClean="0">
                <a:solidFill>
                  <a:prstClr val="white"/>
                </a:solidFill>
                <a:latin typeface="Myriad pro" panose="020B0503030403020204" pitchFamily="34" charset="0"/>
              </a:rPr>
              <a:t> </a:t>
            </a:r>
            <a:r>
              <a:rPr lang="es-CL" sz="2000" dirty="0">
                <a:solidFill>
                  <a:prstClr val="white"/>
                </a:solidFill>
                <a:latin typeface="Myriad pro" panose="020B0503030403020204" pitchFamily="34" charset="0"/>
              </a:rPr>
              <a:t>Normalización de base de datos </a:t>
            </a:r>
            <a:endParaRPr lang="es-CL" sz="1400" dirty="0">
              <a:solidFill>
                <a:prstClr val="white"/>
              </a:solidFill>
              <a:latin typeface="Myriad pro" panose="020B0503030403020204" pitchFamily="34" charset="0"/>
            </a:endParaRPr>
          </a:p>
        </p:txBody>
      </p:sp>
      <p:pic>
        <p:nvPicPr>
          <p:cNvPr id="8" name="Imagen 7"/>
          <p:cNvPicPr/>
          <p:nvPr/>
        </p:nvPicPr>
        <p:blipFill>
          <a:blip r:embed="rId4" cstate="print">
            <a:extLst>
              <a:ext uri="{28A0092B-C50C-407E-A947-70E740481C1C}">
                <a14:useLocalDpi xmlns:a14="http://schemas.microsoft.com/office/drawing/2010/main" val="0"/>
              </a:ext>
            </a:extLst>
          </a:blip>
          <a:stretch>
            <a:fillRect/>
          </a:stretch>
        </p:blipFill>
        <p:spPr>
          <a:xfrm>
            <a:off x="5018088" y="0"/>
            <a:ext cx="2155825" cy="1022350"/>
          </a:xfrm>
          <a:prstGeom prst="rect">
            <a:avLst/>
          </a:prstGeom>
        </p:spPr>
      </p:pic>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7105333" y="5319350"/>
            <a:ext cx="7430135" cy="1374775"/>
          </a:xfrm>
          <a:prstGeom prst="rect">
            <a:avLst/>
          </a:prstGeom>
        </p:spPr>
      </p:pic>
    </p:spTree>
    <p:extLst>
      <p:ext uri="{BB962C8B-B14F-4D97-AF65-F5344CB8AC3E}">
        <p14:creationId xmlns:p14="http://schemas.microsoft.com/office/powerpoint/2010/main" val="162624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7" name="6 Tabla"/>
          <p:cNvGraphicFramePr>
            <a:graphicFrameLocks noGrp="1"/>
          </p:cNvGraphicFramePr>
          <p:nvPr>
            <p:extLst>
              <p:ext uri="{D42A27DB-BD31-4B8C-83A1-F6EECF244321}">
                <p14:modId xmlns:p14="http://schemas.microsoft.com/office/powerpoint/2010/main" val="616647137"/>
              </p:ext>
            </p:extLst>
          </p:nvPr>
        </p:nvGraphicFramePr>
        <p:xfrm>
          <a:off x="2545172" y="3551518"/>
          <a:ext cx="3733800" cy="2857499"/>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98720">
                <a:tc>
                  <a:txBody>
                    <a:bodyPr/>
                    <a:lstStyle/>
                    <a:p>
                      <a:pPr algn="ctr" fontAlgn="b"/>
                      <a:r>
                        <a:rPr lang="es-CL" sz="1600" b="1" i="0" u="none" strike="noStrike" dirty="0">
                          <a:solidFill>
                            <a:srgbClr val="FFFFFF"/>
                          </a:solidFill>
                          <a:latin typeface="Calibri"/>
                        </a:rPr>
                        <a:t>Rol alumno</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1600" b="1" i="0" u="none" strike="noStrike" dirty="0">
                          <a:solidFill>
                            <a:srgbClr val="FFFFFF"/>
                          </a:solidFill>
                          <a:latin typeface="Calibri"/>
                        </a:rPr>
                        <a:t>Nombre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1600" b="1" i="0" u="none" strike="noStrike" dirty="0">
                          <a:solidFill>
                            <a:srgbClr val="FFFFFF"/>
                          </a:solidFill>
                          <a:latin typeface="Calibri"/>
                        </a:rPr>
                        <a:t>Apellido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913735">
                <a:tc>
                  <a:txBody>
                    <a:bodyPr/>
                    <a:lstStyle/>
                    <a:p>
                      <a:pPr algn="ctr" fontAlgn="ctr"/>
                      <a:r>
                        <a:rPr lang="es-CL" sz="1600" b="0" i="0" u="none" strike="noStrike" dirty="0">
                          <a:solidFill>
                            <a:schemeClr val="tx2"/>
                          </a:solidFill>
                          <a:latin typeface="Calibri"/>
                        </a:rPr>
                        <a:t>123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Alicia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Díaz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1"/>
                  </a:ext>
                </a:extLst>
              </a:tr>
              <a:tr h="747602">
                <a:tc>
                  <a:txBody>
                    <a:bodyPr/>
                    <a:lstStyle/>
                    <a:p>
                      <a:pPr algn="ctr" fontAlgn="ctr"/>
                      <a:r>
                        <a:rPr lang="es-CL" sz="1600" b="0" i="0" u="none" strike="noStrike" dirty="0">
                          <a:solidFill>
                            <a:schemeClr val="tx2"/>
                          </a:solidFill>
                          <a:latin typeface="Calibri"/>
                        </a:rPr>
                        <a:t>456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Juan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smtClean="0">
                          <a:solidFill>
                            <a:schemeClr val="tx2"/>
                          </a:solidFill>
                          <a:latin typeface="Calibri"/>
                        </a:rPr>
                        <a:t>Pérez</a:t>
                      </a:r>
                      <a:endParaRPr lang="es-CL" sz="1600" b="0" i="0" u="none" strike="noStrike" dirty="0">
                        <a:solidFill>
                          <a:schemeClr val="tx2"/>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2"/>
                  </a:ext>
                </a:extLst>
              </a:tr>
              <a:tr h="797442">
                <a:tc>
                  <a:txBody>
                    <a:bodyPr/>
                    <a:lstStyle/>
                    <a:p>
                      <a:pPr algn="ctr" fontAlgn="ctr"/>
                      <a:r>
                        <a:rPr lang="es-CL" sz="1600" b="0" i="0" u="none" strike="noStrike" dirty="0">
                          <a:solidFill>
                            <a:schemeClr val="tx2"/>
                          </a:solidFill>
                          <a:latin typeface="Calibri"/>
                        </a:rPr>
                        <a:t>789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Pedro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González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3"/>
                  </a:ext>
                </a:extLst>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3737660596"/>
              </p:ext>
            </p:extLst>
          </p:nvPr>
        </p:nvGraphicFramePr>
        <p:xfrm>
          <a:off x="6811867" y="3520105"/>
          <a:ext cx="3962400" cy="3143249"/>
        </p:xfrm>
        <a:graphic>
          <a:graphicData uri="http://schemas.openxmlformats.org/drawingml/2006/table">
            <a:tbl>
              <a:tblPr/>
              <a:tblGrid>
                <a:gridCol w="1767402">
                  <a:extLst>
                    <a:ext uri="{9D8B030D-6E8A-4147-A177-3AD203B41FA5}">
                      <a16:colId xmlns:a16="http://schemas.microsoft.com/office/drawing/2014/main" val="20000"/>
                    </a:ext>
                  </a:extLst>
                </a:gridCol>
                <a:gridCol w="2194998">
                  <a:extLst>
                    <a:ext uri="{9D8B030D-6E8A-4147-A177-3AD203B41FA5}">
                      <a16:colId xmlns:a16="http://schemas.microsoft.com/office/drawing/2014/main" val="20001"/>
                    </a:ext>
                  </a:extLst>
                </a:gridCol>
              </a:tblGrid>
              <a:tr h="438593">
                <a:tc>
                  <a:txBody>
                    <a:bodyPr/>
                    <a:lstStyle/>
                    <a:p>
                      <a:pPr algn="ctr" fontAlgn="b"/>
                      <a:r>
                        <a:rPr lang="es-CL" sz="1600" b="1" i="0" u="none" strike="noStrike" dirty="0" smtClean="0">
                          <a:solidFill>
                            <a:srgbClr val="FFFFFF"/>
                          </a:solidFill>
                          <a:latin typeface="Calibri"/>
                        </a:rPr>
                        <a:t>ID Cliente</a:t>
                      </a:r>
                      <a:endParaRPr lang="es-CL" sz="1600" b="1" i="0" u="none" strike="noStrike" dirty="0">
                        <a:solidFill>
                          <a:srgbClr val="FFFFFF"/>
                        </a:solidFill>
                        <a:latin typeface="Calibri"/>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807E"/>
                    </a:solidFill>
                  </a:tcPr>
                </a:tc>
                <a:tc>
                  <a:txBody>
                    <a:bodyPr/>
                    <a:lstStyle/>
                    <a:p>
                      <a:pPr algn="ctr" fontAlgn="b"/>
                      <a:r>
                        <a:rPr lang="es-CL" sz="1600" b="1" i="0" u="none" strike="noStrike" dirty="0">
                          <a:solidFill>
                            <a:srgbClr val="FFFFFF"/>
                          </a:solidFill>
                          <a:latin typeface="Calibri"/>
                        </a:rPr>
                        <a:t>Teléfono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1005109">
                <a:tc>
                  <a:txBody>
                    <a:bodyPr/>
                    <a:lstStyle/>
                    <a:p>
                      <a:pPr algn="ctr" fontAlgn="ctr"/>
                      <a:r>
                        <a:rPr lang="es-CL" sz="1600" b="0" i="0" u="none" strike="noStrike" dirty="0">
                          <a:solidFill>
                            <a:schemeClr val="tx2"/>
                          </a:solidFill>
                          <a:latin typeface="Calibri"/>
                        </a:rPr>
                        <a:t>123</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056-2-2586495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1"/>
                  </a:ext>
                </a:extLst>
              </a:tr>
              <a:tr h="822361">
                <a:tc>
                  <a:txBody>
                    <a:bodyPr/>
                    <a:lstStyle/>
                    <a:p>
                      <a:pPr algn="ctr" fontAlgn="ctr"/>
                      <a:r>
                        <a:rPr lang="es-CL" sz="1600" b="0" i="0" u="none" strike="noStrike" dirty="0">
                          <a:solidFill>
                            <a:schemeClr val="tx2"/>
                          </a:solidFill>
                          <a:latin typeface="Calibri"/>
                        </a:rPr>
                        <a:t>456</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056-34-245678</a:t>
                      </a:r>
                      <a:r>
                        <a:rPr lang="es-CL" sz="1600" b="0" i="0" u="none" strike="noStrike" dirty="0">
                          <a:solidFill>
                            <a:srgbClr val="000000"/>
                          </a:solidFill>
                          <a:latin typeface="Calibri"/>
                        </a:rPr>
                        <a:t>   </a:t>
                      </a:r>
                      <a:r>
                        <a:rPr lang="es-CL" sz="1600" b="0" i="0" u="none" strike="noStrike" dirty="0">
                          <a:solidFill>
                            <a:srgbClr val="FF0000"/>
                          </a:solidFill>
                          <a:latin typeface="Calibri"/>
                        </a:rPr>
                        <a:t>056-34-245680</a:t>
                      </a:r>
                      <a:endParaRPr lang="es-CL" sz="16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2"/>
                  </a:ext>
                </a:extLst>
              </a:tr>
              <a:tr h="877186">
                <a:tc>
                  <a:txBody>
                    <a:bodyPr/>
                    <a:lstStyle/>
                    <a:p>
                      <a:pPr algn="ctr" fontAlgn="ctr"/>
                      <a:r>
                        <a:rPr lang="es-CL" sz="1600" b="0" i="0" u="none" strike="noStrike" dirty="0">
                          <a:solidFill>
                            <a:schemeClr val="tx2"/>
                          </a:solidFill>
                          <a:latin typeface="Calibri"/>
                        </a:rPr>
                        <a:t>789</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ctr" fontAlgn="ctr"/>
                      <a:r>
                        <a:rPr lang="es-CL" sz="1600" b="0" i="0" u="none" strike="noStrike" dirty="0">
                          <a:solidFill>
                            <a:schemeClr val="tx2"/>
                          </a:solidFill>
                          <a:latin typeface="Calibri"/>
                        </a:rPr>
                        <a:t>056-2-5823305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extLst>
                  <a:ext uri="{0D108BD9-81ED-4DB2-BD59-A6C34878D82A}">
                    <a16:rowId xmlns:a16="http://schemas.microsoft.com/office/drawing/2014/main" val="10003"/>
                  </a:ext>
                </a:extLst>
              </a:tr>
            </a:tbl>
          </a:graphicData>
        </a:graphic>
      </p:graphicFrame>
      <p:sp>
        <p:nvSpPr>
          <p:cNvPr id="13" name="Rectángulo 12"/>
          <p:cNvSpPr/>
          <p:nvPr/>
        </p:nvSpPr>
        <p:spPr>
          <a:xfrm>
            <a:off x="374692" y="1919298"/>
            <a:ext cx="310317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1fn</a:t>
            </a:r>
          </a:p>
        </p:txBody>
      </p:sp>
      <p:sp>
        <p:nvSpPr>
          <p:cNvPr id="14" name="Rectángulo 13"/>
          <p:cNvSpPr/>
          <p:nvPr/>
        </p:nvSpPr>
        <p:spPr>
          <a:xfrm>
            <a:off x="516125" y="1776393"/>
            <a:ext cx="310317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6" name="6 CuadroTexto"/>
          <p:cNvSpPr txBox="1"/>
          <p:nvPr/>
        </p:nvSpPr>
        <p:spPr>
          <a:xfrm>
            <a:off x="3040472" y="2924435"/>
            <a:ext cx="2743200" cy="461665"/>
          </a:xfrm>
          <a:prstGeom prst="rect">
            <a:avLst/>
          </a:prstGeom>
          <a:solidFill>
            <a:srgbClr val="A4D5D4"/>
          </a:solidFill>
        </p:spPr>
        <p:txBody>
          <a:bodyPr wrap="square" rtlCol="0">
            <a:spAutoFit/>
          </a:bodyPr>
          <a:lstStyle/>
          <a:p>
            <a:pPr algn="ctr"/>
            <a:r>
              <a:rPr lang="es-CL" sz="2400" dirty="0"/>
              <a:t>Alumno</a:t>
            </a:r>
          </a:p>
        </p:txBody>
      </p:sp>
      <p:sp>
        <p:nvSpPr>
          <p:cNvPr id="17" name="6 CuadroTexto"/>
          <p:cNvSpPr txBox="1"/>
          <p:nvPr/>
        </p:nvSpPr>
        <p:spPr>
          <a:xfrm>
            <a:off x="7421467" y="2924435"/>
            <a:ext cx="2743200" cy="461665"/>
          </a:xfrm>
          <a:prstGeom prst="rect">
            <a:avLst/>
          </a:prstGeom>
          <a:solidFill>
            <a:srgbClr val="A4D5D4"/>
          </a:solidFill>
        </p:spPr>
        <p:txBody>
          <a:bodyPr wrap="square" rtlCol="0">
            <a:spAutoFit/>
          </a:bodyPr>
          <a:lstStyle/>
          <a:p>
            <a:pPr algn="ctr"/>
            <a:r>
              <a:rPr lang="es-CL" sz="2400" dirty="0"/>
              <a:t>Alumno</a:t>
            </a:r>
          </a:p>
        </p:txBody>
      </p:sp>
      <p:sp>
        <p:nvSpPr>
          <p:cNvPr id="18" name="CuadroTexto 17"/>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9" name="Rectángulo 18"/>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8759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7 Rectángulo"/>
          <p:cNvSpPr/>
          <p:nvPr/>
        </p:nvSpPr>
        <p:spPr>
          <a:xfrm>
            <a:off x="1253490" y="4011930"/>
            <a:ext cx="8953500" cy="2286000"/>
          </a:xfrm>
          <a:prstGeom prst="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Por ejemplo:</a:t>
            </a:r>
          </a:p>
          <a:p>
            <a:pPr algn="ctr"/>
            <a:r>
              <a:rPr lang="es-CL" dirty="0" smtClean="0">
                <a:solidFill>
                  <a:schemeClr val="tx2"/>
                </a:solidFill>
              </a:rPr>
              <a:t>(RUT, ID_PROYECTO) </a:t>
            </a:r>
            <a:r>
              <a:rPr lang="es-CL" dirty="0" smtClean="0">
                <a:solidFill>
                  <a:schemeClr val="tx2"/>
                </a:solidFill>
                <a:sym typeface="Wingdings" pitchFamily="2" charset="2"/>
              </a:rPr>
              <a:t> HORAS_TRABAJO</a:t>
            </a:r>
          </a:p>
          <a:p>
            <a:pPr algn="ctr"/>
            <a:r>
              <a:rPr lang="es-CL" dirty="0" smtClean="0">
                <a:solidFill>
                  <a:schemeClr val="tx2"/>
                </a:solidFill>
                <a:sym typeface="Wingdings" pitchFamily="2" charset="2"/>
              </a:rPr>
              <a:t>Con el rut de un empleado y el ID de un proyecto sabemos cuántas horas por semana trabaja un empleado en dicho proyecto. Esto es completamente funcional dado que ni RUTHORAS_TRABAJO ni ID_PROYECTO HORAS TRABAJO mantienen la dependencia.</a:t>
            </a:r>
          </a:p>
          <a:p>
            <a:pPr algn="ctr"/>
            <a:r>
              <a:rPr lang="es-CL" dirty="0" smtClean="0">
                <a:solidFill>
                  <a:schemeClr val="tx2"/>
                </a:solidFill>
                <a:sym typeface="Wingdings" pitchFamily="2" charset="2"/>
              </a:rPr>
              <a:t>Sin embargo, {RUT, ID_PROYECTO} -NOMBRE_EMPLEADO es parcialmente dependiente dado que RUT NOMBRE_EMPLEADO mantiene la dependencia.</a:t>
            </a:r>
            <a:endParaRPr lang="es-CL" dirty="0">
              <a:solidFill>
                <a:schemeClr val="tx2"/>
              </a:solidFill>
            </a:endParaRPr>
          </a:p>
        </p:txBody>
      </p:sp>
      <p:sp>
        <p:nvSpPr>
          <p:cNvPr id="10" name="Rectángulo redondeado 4"/>
          <p:cNvSpPr/>
          <p:nvPr/>
        </p:nvSpPr>
        <p:spPr>
          <a:xfrm>
            <a:off x="834390" y="2360660"/>
            <a:ext cx="4393096" cy="695739"/>
          </a:xfrm>
          <a:prstGeom prst="round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segunda Forma normal</a:t>
            </a:r>
          </a:p>
        </p:txBody>
      </p:sp>
      <p:sp>
        <p:nvSpPr>
          <p:cNvPr id="11" name="10 Rectángulo"/>
          <p:cNvSpPr/>
          <p:nvPr/>
        </p:nvSpPr>
        <p:spPr>
          <a:xfrm>
            <a:off x="2434590" y="2945130"/>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2FN</a:t>
            </a:r>
            <a:endParaRPr lang="es-CL" dirty="0"/>
          </a:p>
        </p:txBody>
      </p:sp>
      <p:sp>
        <p:nvSpPr>
          <p:cNvPr id="12" name="Rectángulo redondeado 4"/>
          <p:cNvSpPr/>
          <p:nvPr/>
        </p:nvSpPr>
        <p:spPr>
          <a:xfrm>
            <a:off x="6347460" y="2143918"/>
            <a:ext cx="4393096" cy="117806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ctr"/>
          <a:lstStyle/>
          <a:p>
            <a:pPr algn="just"/>
            <a:r>
              <a:rPr lang="es-CL" dirty="0" smtClean="0">
                <a:solidFill>
                  <a:schemeClr val="tx1"/>
                </a:solidFill>
              </a:rPr>
              <a:t>Una relación está en 2FN si está en 1FN y si los atributos que </a:t>
            </a:r>
            <a:r>
              <a:rPr lang="es-CL" b="1" dirty="0" smtClean="0">
                <a:solidFill>
                  <a:schemeClr val="tx1"/>
                </a:solidFill>
              </a:rPr>
              <a:t>no forman parte de ninguna clave dependen de forma completa de la clave principal.</a:t>
            </a:r>
            <a:endParaRPr lang="es-CL" cap="all" dirty="0" smtClean="0">
              <a:solidFill>
                <a:schemeClr val="tx1"/>
              </a:solidFill>
            </a:endParaRPr>
          </a:p>
        </p:txBody>
      </p:sp>
      <p:cxnSp>
        <p:nvCxnSpPr>
          <p:cNvPr id="3" name="Conector recto de flecha 2"/>
          <p:cNvCxnSpPr/>
          <p:nvPr/>
        </p:nvCxnSpPr>
        <p:spPr>
          <a:xfrm>
            <a:off x="5227486" y="2732953"/>
            <a:ext cx="898994" cy="0"/>
          </a:xfrm>
          <a:prstGeom prst="straightConnector1">
            <a:avLst/>
          </a:prstGeom>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5" name="Rectángulo 14"/>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21853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123481" y="1898142"/>
            <a:ext cx="4393096" cy="695739"/>
          </a:xfrm>
          <a:prstGeom prst="roundRect">
            <a:avLst/>
          </a:prstGeom>
          <a:solidFill>
            <a:srgbClr val="3A80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Formas normales - CASO 1</a:t>
            </a:r>
          </a:p>
        </p:txBody>
      </p:sp>
      <p:graphicFrame>
        <p:nvGraphicFramePr>
          <p:cNvPr id="7" name="6 Tabla"/>
          <p:cNvGraphicFramePr>
            <a:graphicFrameLocks noGrp="1"/>
          </p:cNvGraphicFramePr>
          <p:nvPr>
            <p:extLst>
              <p:ext uri="{D42A27DB-BD31-4B8C-83A1-F6EECF244321}">
                <p14:modId xmlns:p14="http://schemas.microsoft.com/office/powerpoint/2010/main" val="612576702"/>
              </p:ext>
            </p:extLst>
          </p:nvPr>
        </p:nvGraphicFramePr>
        <p:xfrm>
          <a:off x="2076451" y="3070996"/>
          <a:ext cx="7505699" cy="3345705"/>
        </p:xfrm>
        <a:graphic>
          <a:graphicData uri="http://schemas.openxmlformats.org/drawingml/2006/table">
            <a:tbl>
              <a:tblPr/>
              <a:tblGrid>
                <a:gridCol w="1898763">
                  <a:extLst>
                    <a:ext uri="{9D8B030D-6E8A-4147-A177-3AD203B41FA5}">
                      <a16:colId xmlns:a16="http://schemas.microsoft.com/office/drawing/2014/main" val="20000"/>
                    </a:ext>
                  </a:extLst>
                </a:gridCol>
                <a:gridCol w="2032794">
                  <a:extLst>
                    <a:ext uri="{9D8B030D-6E8A-4147-A177-3AD203B41FA5}">
                      <a16:colId xmlns:a16="http://schemas.microsoft.com/office/drawing/2014/main" val="20001"/>
                    </a:ext>
                  </a:extLst>
                </a:gridCol>
                <a:gridCol w="3574142">
                  <a:extLst>
                    <a:ext uri="{9D8B030D-6E8A-4147-A177-3AD203B41FA5}">
                      <a16:colId xmlns:a16="http://schemas.microsoft.com/office/drawing/2014/main" val="20002"/>
                    </a:ext>
                  </a:extLst>
                </a:gridCol>
              </a:tblGrid>
              <a:tr h="416046">
                <a:tc>
                  <a:txBody>
                    <a:bodyPr/>
                    <a:lstStyle/>
                    <a:p>
                      <a:pPr algn="ctr" fontAlgn="b"/>
                      <a:r>
                        <a:rPr lang="es-CL" sz="2400" b="1" i="0" u="none" strike="noStrike" dirty="0">
                          <a:solidFill>
                            <a:srgbClr val="FFFFFF"/>
                          </a:solidFill>
                          <a:latin typeface="Calibri"/>
                        </a:rPr>
                        <a:t>Empleado</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400" b="1" i="0" u="none" strike="noStrike" dirty="0">
                          <a:solidFill>
                            <a:srgbClr val="FFFFFF"/>
                          </a:solidFill>
                          <a:latin typeface="Calibri"/>
                        </a:rPr>
                        <a:t>Habilidad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400" b="1" i="0" u="none" strike="noStrike" dirty="0">
                          <a:solidFill>
                            <a:srgbClr val="FFFFFF"/>
                          </a:solidFill>
                          <a:latin typeface="Calibri"/>
                        </a:rPr>
                        <a:t>Lugar de trabajo</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41604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Docencia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604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Investigación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604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Coordinación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6046">
                <a:tc>
                  <a:txBody>
                    <a:bodyPr/>
                    <a:lstStyle/>
                    <a:p>
                      <a:pPr algn="l" fontAlgn="b"/>
                      <a:r>
                        <a:rPr lang="es-CL" sz="2000" b="0" i="0" u="none" strike="noStrike" dirty="0">
                          <a:solidFill>
                            <a:schemeClr val="tx2"/>
                          </a:solidFill>
                          <a:latin typeface="Calibri"/>
                        </a:rPr>
                        <a:t>Bravo</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Limpieza ligera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3864</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6046">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Alquimia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3865</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6046">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Docencia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3866</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3383">
                <a:tc>
                  <a:txBody>
                    <a:bodyPr/>
                    <a:lstStyle/>
                    <a:p>
                      <a:pPr algn="l" fontAlgn="b"/>
                      <a:r>
                        <a:rPr lang="es-CL" sz="2000" b="0" i="0" u="none" strike="noStrike" dirty="0">
                          <a:solidFill>
                            <a:schemeClr val="tx2"/>
                          </a:solidFill>
                          <a:latin typeface="Calibri"/>
                        </a:rPr>
                        <a:t>Herrera</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Investigación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3867</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8 CuadroTexto"/>
          <p:cNvSpPr txBox="1"/>
          <p:nvPr/>
        </p:nvSpPr>
        <p:spPr>
          <a:xfrm>
            <a:off x="4076700" y="2650439"/>
            <a:ext cx="4038600" cy="400110"/>
          </a:xfrm>
          <a:prstGeom prst="rect">
            <a:avLst/>
          </a:prstGeom>
          <a:noFill/>
        </p:spPr>
        <p:txBody>
          <a:bodyPr wrap="square" rtlCol="0">
            <a:spAutoFit/>
          </a:bodyPr>
          <a:lstStyle/>
          <a:p>
            <a:r>
              <a:rPr lang="es-CL" sz="2000" dirty="0" smtClean="0"/>
              <a:t>Habilidades de los empleados</a:t>
            </a:r>
            <a:endParaRPr lang="es-CL" sz="2000" dirty="0"/>
          </a:p>
        </p:txBody>
      </p:sp>
      <p:sp>
        <p:nvSpPr>
          <p:cNvPr id="6" name="CuadroTexto 5"/>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8" name="Rectángulo 7"/>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56347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CuadroTexto"/>
          <p:cNvSpPr txBox="1"/>
          <p:nvPr/>
        </p:nvSpPr>
        <p:spPr>
          <a:xfrm>
            <a:off x="1085850" y="2724150"/>
            <a:ext cx="3333750" cy="369332"/>
          </a:xfrm>
          <a:prstGeom prst="rect">
            <a:avLst/>
          </a:prstGeom>
          <a:noFill/>
        </p:spPr>
        <p:txBody>
          <a:bodyPr wrap="square" rtlCol="0">
            <a:spAutoFit/>
          </a:bodyPr>
          <a:lstStyle/>
          <a:p>
            <a:r>
              <a:rPr lang="es-CL" dirty="0" smtClean="0"/>
              <a:t>Habilidades de los empleados</a:t>
            </a:r>
            <a:endParaRPr lang="es-CL" dirty="0"/>
          </a:p>
        </p:txBody>
      </p:sp>
      <p:sp>
        <p:nvSpPr>
          <p:cNvPr id="9" name="8 CuadroTexto"/>
          <p:cNvSpPr txBox="1"/>
          <p:nvPr/>
        </p:nvSpPr>
        <p:spPr>
          <a:xfrm>
            <a:off x="7417019" y="2724150"/>
            <a:ext cx="2838450" cy="369332"/>
          </a:xfrm>
          <a:prstGeom prst="rect">
            <a:avLst/>
          </a:prstGeom>
          <a:noFill/>
        </p:spPr>
        <p:txBody>
          <a:bodyPr wrap="square" rtlCol="0">
            <a:spAutoFit/>
          </a:bodyPr>
          <a:lstStyle/>
          <a:p>
            <a:r>
              <a:rPr lang="es-CL" dirty="0" smtClean="0"/>
              <a:t>Empleados</a:t>
            </a:r>
            <a:endParaRPr lang="es-CL" dirty="0"/>
          </a:p>
        </p:txBody>
      </p:sp>
      <p:graphicFrame>
        <p:nvGraphicFramePr>
          <p:cNvPr id="10" name="9 Tabla"/>
          <p:cNvGraphicFramePr>
            <a:graphicFrameLocks noGrp="1"/>
          </p:cNvGraphicFramePr>
          <p:nvPr>
            <p:extLst>
              <p:ext uri="{D42A27DB-BD31-4B8C-83A1-F6EECF244321}">
                <p14:modId xmlns:p14="http://schemas.microsoft.com/office/powerpoint/2010/main" val="791964929"/>
              </p:ext>
            </p:extLst>
          </p:nvPr>
        </p:nvGraphicFramePr>
        <p:xfrm>
          <a:off x="914400" y="3143255"/>
          <a:ext cx="3714750" cy="2942400"/>
        </p:xfrm>
        <a:graphic>
          <a:graphicData uri="http://schemas.openxmlformats.org/drawingml/2006/table">
            <a:tbl>
              <a:tblPr/>
              <a:tblGrid>
                <a:gridCol w="1794056">
                  <a:extLst>
                    <a:ext uri="{9D8B030D-6E8A-4147-A177-3AD203B41FA5}">
                      <a16:colId xmlns:a16="http://schemas.microsoft.com/office/drawing/2014/main" val="20000"/>
                    </a:ext>
                  </a:extLst>
                </a:gridCol>
                <a:gridCol w="1920694">
                  <a:extLst>
                    <a:ext uri="{9D8B030D-6E8A-4147-A177-3AD203B41FA5}">
                      <a16:colId xmlns:a16="http://schemas.microsoft.com/office/drawing/2014/main" val="20001"/>
                    </a:ext>
                  </a:extLst>
                </a:gridCol>
              </a:tblGrid>
              <a:tr h="298482">
                <a:tc>
                  <a:txBody>
                    <a:bodyPr/>
                    <a:lstStyle/>
                    <a:p>
                      <a:pPr algn="ctr" fontAlgn="b"/>
                      <a:r>
                        <a:rPr lang="es-CL" sz="2000" b="1" i="0" u="none" strike="noStrike" dirty="0">
                          <a:solidFill>
                            <a:srgbClr val="FFFFFF"/>
                          </a:solidFill>
                          <a:latin typeface="Calibri"/>
                        </a:rPr>
                        <a:t>Empleado</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1" i="0" u="none" strike="noStrike" dirty="0">
                          <a:solidFill>
                            <a:srgbClr val="FFFFFF"/>
                          </a:solidFill>
                          <a:latin typeface="Calibri"/>
                        </a:rPr>
                        <a:t>Habilidad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298482">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Docencia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482">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Investigación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482">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Coordinación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482">
                <a:tc>
                  <a:txBody>
                    <a:bodyPr/>
                    <a:lstStyle/>
                    <a:p>
                      <a:pPr algn="l" fontAlgn="b"/>
                      <a:r>
                        <a:rPr lang="es-CL" sz="2000" b="0" i="0" u="none" strike="noStrike" dirty="0">
                          <a:solidFill>
                            <a:schemeClr val="tx2"/>
                          </a:solidFill>
                          <a:latin typeface="Calibri"/>
                        </a:rPr>
                        <a:t>Bravo</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Limpieza ligera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8482">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Alquimia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482">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Docencia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0920">
                <a:tc>
                  <a:txBody>
                    <a:bodyPr/>
                    <a:lstStyle/>
                    <a:p>
                      <a:pPr algn="l" fontAlgn="b"/>
                      <a:r>
                        <a:rPr lang="es-CL" sz="2000" b="0" i="0" u="none" strike="noStrike" dirty="0">
                          <a:solidFill>
                            <a:schemeClr val="tx2"/>
                          </a:solidFill>
                          <a:latin typeface="Calibri"/>
                        </a:rPr>
                        <a:t>Herrera</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Investigación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1249089660"/>
              </p:ext>
            </p:extLst>
          </p:nvPr>
        </p:nvGraphicFramePr>
        <p:xfrm>
          <a:off x="5680841" y="3143255"/>
          <a:ext cx="5048250" cy="2942400"/>
        </p:xfrm>
        <a:graphic>
          <a:graphicData uri="http://schemas.openxmlformats.org/drawingml/2006/table">
            <a:tbl>
              <a:tblPr/>
              <a:tblGrid>
                <a:gridCol w="1751434">
                  <a:extLst>
                    <a:ext uri="{9D8B030D-6E8A-4147-A177-3AD203B41FA5}">
                      <a16:colId xmlns:a16="http://schemas.microsoft.com/office/drawing/2014/main" val="20000"/>
                    </a:ext>
                  </a:extLst>
                </a:gridCol>
                <a:gridCol w="3296816">
                  <a:extLst>
                    <a:ext uri="{9D8B030D-6E8A-4147-A177-3AD203B41FA5}">
                      <a16:colId xmlns:a16="http://schemas.microsoft.com/office/drawing/2014/main" val="20001"/>
                    </a:ext>
                  </a:extLst>
                </a:gridCol>
              </a:tblGrid>
              <a:tr h="291376">
                <a:tc>
                  <a:txBody>
                    <a:bodyPr/>
                    <a:lstStyle/>
                    <a:p>
                      <a:pPr algn="ctr" fontAlgn="b"/>
                      <a:r>
                        <a:rPr lang="es-CL" sz="2000" b="1" i="0" u="none" strike="noStrike" dirty="0">
                          <a:solidFill>
                            <a:srgbClr val="FFFFFF"/>
                          </a:solidFill>
                          <a:latin typeface="Calibri"/>
                        </a:rPr>
                        <a:t>Empleado</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1" i="0" u="none" strike="noStrike" dirty="0">
                          <a:solidFill>
                            <a:srgbClr val="FFFFFF"/>
                          </a:solidFill>
                          <a:latin typeface="Calibri"/>
                        </a:rPr>
                        <a:t>Lugar de trabajo</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29137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37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376">
                <a:tc>
                  <a:txBody>
                    <a:bodyPr/>
                    <a:lstStyle/>
                    <a:p>
                      <a:pPr algn="l" fontAlgn="b"/>
                      <a:r>
                        <a:rPr lang="es-CL" sz="2000" b="0" i="0" u="none" strike="noStrike" dirty="0">
                          <a:solidFill>
                            <a:schemeClr val="tx2"/>
                          </a:solidFill>
                          <a:latin typeface="Calibri"/>
                        </a:rPr>
                        <a:t>Pérez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España 2250</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376">
                <a:tc>
                  <a:txBody>
                    <a:bodyPr/>
                    <a:lstStyle/>
                    <a:p>
                      <a:pPr algn="l" fontAlgn="b"/>
                      <a:r>
                        <a:rPr lang="es-CL" sz="2000" b="0" i="0" u="none" strike="noStrike" dirty="0">
                          <a:solidFill>
                            <a:schemeClr val="tx2"/>
                          </a:solidFill>
                          <a:latin typeface="Calibri"/>
                        </a:rPr>
                        <a:t>Bravo</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3864</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376">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3865</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376">
                <a:tc>
                  <a:txBody>
                    <a:bodyPr/>
                    <a:lstStyle/>
                    <a:p>
                      <a:pPr algn="l" fontAlgn="b"/>
                      <a:r>
                        <a:rPr lang="es-CL" sz="2000" b="0" i="0" u="none" strike="noStrike" dirty="0">
                          <a:solidFill>
                            <a:schemeClr val="tx2"/>
                          </a:solidFill>
                          <a:latin typeface="Calibri"/>
                        </a:rPr>
                        <a:t>Muñoz</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3866</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3517">
                <a:tc>
                  <a:txBody>
                    <a:bodyPr/>
                    <a:lstStyle/>
                    <a:p>
                      <a:pPr algn="l" fontAlgn="b"/>
                      <a:r>
                        <a:rPr lang="es-CL" sz="2000" b="0" i="0" u="none" strike="noStrike" dirty="0">
                          <a:solidFill>
                            <a:schemeClr val="tx2"/>
                          </a:solidFill>
                          <a:latin typeface="Calibri"/>
                        </a:rPr>
                        <a:t>Herrera</a:t>
                      </a:r>
                    </a:p>
                  </a:txBody>
                  <a:tcPr marL="36000" marR="36000" marT="36000" marB="3600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L" sz="2000" b="0" i="0" u="none" strike="noStrike" dirty="0">
                          <a:solidFill>
                            <a:schemeClr val="tx2"/>
                          </a:solidFill>
                          <a:latin typeface="Calibri"/>
                        </a:rPr>
                        <a:t>Av. Vicuña Mackenna 3867</a:t>
                      </a:r>
                    </a:p>
                  </a:txBody>
                  <a:tcPr marL="36000" marR="36000" marT="36000" marB="3600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2" name="Rectángulo 11"/>
          <p:cNvSpPr/>
          <p:nvPr/>
        </p:nvSpPr>
        <p:spPr>
          <a:xfrm>
            <a:off x="374692" y="1919298"/>
            <a:ext cx="310317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a:t>
            </a:r>
            <a:r>
              <a:rPr lang="es-CL" cap="all" dirty="0" smtClean="0">
                <a:solidFill>
                  <a:schemeClr val="bg1"/>
                </a:solidFill>
              </a:rPr>
              <a:t>2fn</a:t>
            </a:r>
            <a:endParaRPr lang="es-CL" cap="all" dirty="0">
              <a:solidFill>
                <a:schemeClr val="bg1"/>
              </a:solidFill>
            </a:endParaRPr>
          </a:p>
        </p:txBody>
      </p:sp>
      <p:sp>
        <p:nvSpPr>
          <p:cNvPr id="13" name="Rectángulo 12"/>
          <p:cNvSpPr/>
          <p:nvPr/>
        </p:nvSpPr>
        <p:spPr>
          <a:xfrm>
            <a:off x="516125" y="1776393"/>
            <a:ext cx="310317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4" name="Rectángulo 13"/>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Tree>
    <p:extLst>
      <p:ext uri="{BB962C8B-B14F-4D97-AF65-F5344CB8AC3E}">
        <p14:creationId xmlns:p14="http://schemas.microsoft.com/office/powerpoint/2010/main" val="385862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redondeado 4"/>
          <p:cNvSpPr/>
          <p:nvPr/>
        </p:nvSpPr>
        <p:spPr>
          <a:xfrm>
            <a:off x="7286303" y="2489633"/>
            <a:ext cx="4393096" cy="117806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dirty="0" smtClean="0">
                <a:solidFill>
                  <a:schemeClr val="tx1"/>
                </a:solidFill>
              </a:rPr>
              <a:t>La tabla se encuentra en 3FN si y solo si las dos condiciones siguientes se cumplen:</a:t>
            </a:r>
          </a:p>
          <a:p>
            <a:pPr algn="just"/>
            <a:r>
              <a:rPr lang="es-CL" dirty="0" smtClean="0">
                <a:solidFill>
                  <a:schemeClr val="tx1"/>
                </a:solidFill>
              </a:rPr>
              <a:t>La tabla está en la segunda forma normal (2NF).</a:t>
            </a:r>
          </a:p>
        </p:txBody>
      </p:sp>
      <p:cxnSp>
        <p:nvCxnSpPr>
          <p:cNvPr id="9" name="8 Conector recto de flecha"/>
          <p:cNvCxnSpPr/>
          <p:nvPr/>
        </p:nvCxnSpPr>
        <p:spPr>
          <a:xfrm>
            <a:off x="5193196" y="3081258"/>
            <a:ext cx="1912454" cy="270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Rectángulo redondeado 4"/>
          <p:cNvSpPr/>
          <p:nvPr/>
        </p:nvSpPr>
        <p:spPr>
          <a:xfrm>
            <a:off x="7239000" y="4073090"/>
            <a:ext cx="4393096" cy="117806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dirty="0" smtClean="0">
                <a:solidFill>
                  <a:schemeClr val="tx1"/>
                </a:solidFill>
              </a:rPr>
              <a:t>Ningún atributo no-primario de la tabla es dependiente transitivamente de una clave primaria.</a:t>
            </a:r>
          </a:p>
        </p:txBody>
      </p:sp>
      <p:cxnSp>
        <p:nvCxnSpPr>
          <p:cNvPr id="14" name="13 Conector recto de flecha"/>
          <p:cNvCxnSpPr/>
          <p:nvPr/>
        </p:nvCxnSpPr>
        <p:spPr>
          <a:xfrm>
            <a:off x="5168006" y="3353473"/>
            <a:ext cx="1988654" cy="118606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Rectángulo redondeado 4"/>
          <p:cNvSpPr/>
          <p:nvPr/>
        </p:nvSpPr>
        <p:spPr>
          <a:xfrm>
            <a:off x="800100" y="2879020"/>
            <a:ext cx="4393096" cy="695739"/>
          </a:xfrm>
          <a:prstGeom prst="round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tercera Forma normal</a:t>
            </a:r>
          </a:p>
        </p:txBody>
      </p:sp>
      <p:sp>
        <p:nvSpPr>
          <p:cNvPr id="13" name="10 Rectángulo"/>
          <p:cNvSpPr/>
          <p:nvPr/>
        </p:nvSpPr>
        <p:spPr>
          <a:xfrm>
            <a:off x="2615648" y="3419273"/>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3FN</a:t>
            </a:r>
            <a:endParaRPr lang="es-CL" dirty="0"/>
          </a:p>
        </p:txBody>
      </p:sp>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6" name="Rectángulo 15"/>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428173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4"/>
          <p:cNvSpPr/>
          <p:nvPr/>
        </p:nvSpPr>
        <p:spPr>
          <a:xfrm>
            <a:off x="434721" y="2109627"/>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Formas normales - caso</a:t>
            </a:r>
          </a:p>
        </p:txBody>
      </p:sp>
      <p:graphicFrame>
        <p:nvGraphicFramePr>
          <p:cNvPr id="6" name="5 Tabla"/>
          <p:cNvGraphicFramePr>
            <a:graphicFrameLocks noGrp="1"/>
          </p:cNvGraphicFramePr>
          <p:nvPr>
            <p:extLst>
              <p:ext uri="{D42A27DB-BD31-4B8C-83A1-F6EECF244321}">
                <p14:modId xmlns:p14="http://schemas.microsoft.com/office/powerpoint/2010/main" val="3117613005"/>
              </p:ext>
            </p:extLst>
          </p:nvPr>
        </p:nvGraphicFramePr>
        <p:xfrm>
          <a:off x="3925607" y="3023880"/>
          <a:ext cx="7353300" cy="3408000"/>
        </p:xfrm>
        <a:graphic>
          <a:graphicData uri="http://schemas.openxmlformats.org/drawingml/2006/table">
            <a:tbl>
              <a:tblPr/>
              <a:tblGrid>
                <a:gridCol w="2421025">
                  <a:extLst>
                    <a:ext uri="{9D8B030D-6E8A-4147-A177-3AD203B41FA5}">
                      <a16:colId xmlns:a16="http://schemas.microsoft.com/office/drawing/2014/main" val="20000"/>
                    </a:ext>
                  </a:extLst>
                </a:gridCol>
                <a:gridCol w="962395">
                  <a:extLst>
                    <a:ext uri="{9D8B030D-6E8A-4147-A177-3AD203B41FA5}">
                      <a16:colId xmlns:a16="http://schemas.microsoft.com/office/drawing/2014/main" val="20001"/>
                    </a:ext>
                  </a:extLst>
                </a:gridCol>
                <a:gridCol w="1563892">
                  <a:extLst>
                    <a:ext uri="{9D8B030D-6E8A-4147-A177-3AD203B41FA5}">
                      <a16:colId xmlns:a16="http://schemas.microsoft.com/office/drawing/2014/main" val="20002"/>
                    </a:ext>
                  </a:extLst>
                </a:gridCol>
                <a:gridCol w="2405988">
                  <a:extLst>
                    <a:ext uri="{9D8B030D-6E8A-4147-A177-3AD203B41FA5}">
                      <a16:colId xmlns:a16="http://schemas.microsoft.com/office/drawing/2014/main" val="20003"/>
                    </a:ext>
                  </a:extLst>
                </a:gridCol>
              </a:tblGrid>
              <a:tr h="426826">
                <a:tc>
                  <a:txBody>
                    <a:bodyPr/>
                    <a:lstStyle/>
                    <a:p>
                      <a:pPr algn="ctr" fontAlgn="b"/>
                      <a:r>
                        <a:rPr lang="es-CL" sz="2000" b="0" i="0" u="none" strike="noStrike" dirty="0">
                          <a:solidFill>
                            <a:srgbClr val="FFFFFF"/>
                          </a:solidFill>
                          <a:latin typeface="Calibri"/>
                        </a:rPr>
                        <a:t>Torneo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Año</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Ganador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Fecha de nacimiento ganador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426826">
                <a:tc>
                  <a:txBody>
                    <a:bodyPr/>
                    <a:lstStyle/>
                    <a:p>
                      <a:pPr algn="ctr" fontAlgn="b"/>
                      <a:r>
                        <a:rPr lang="es-CL" sz="2000" b="0" i="0" u="none" strike="noStrike" dirty="0">
                          <a:solidFill>
                            <a:schemeClr val="tx2"/>
                          </a:solidFill>
                          <a:latin typeface="Calibri"/>
                        </a:rPr>
                        <a:t>Torneo de Roland Garros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000" b="0" i="0" u="none" strike="noStrike" dirty="0">
                          <a:solidFill>
                            <a:schemeClr val="tx2"/>
                          </a:solidFill>
                          <a:latin typeface="Calibri"/>
                        </a:rPr>
                        <a:t>8 de agosto de 1981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826">
                <a:tc>
                  <a:txBody>
                    <a:bodyPr/>
                    <a:lstStyle/>
                    <a:p>
                      <a:pPr algn="ctr" fontAlgn="b"/>
                      <a:r>
                        <a:rPr lang="es-CL" sz="2000" b="0" i="0" u="none" strike="noStrike" dirty="0">
                          <a:solidFill>
                            <a:schemeClr val="tx2"/>
                          </a:solidFill>
                          <a:latin typeface="Calibri"/>
                        </a:rPr>
                        <a:t>Campeonato de Wimbledon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Pete Sampras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12 de agosto 1971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826">
                <a:tc>
                  <a:txBody>
                    <a:bodyPr/>
                    <a:lstStyle/>
                    <a:p>
                      <a:pPr algn="ctr" fontAlgn="b"/>
                      <a:r>
                        <a:rPr lang="es-CL" sz="2000" b="0" i="0" u="none" strike="noStrike" dirty="0">
                          <a:solidFill>
                            <a:schemeClr val="tx2"/>
                          </a:solidFill>
                          <a:latin typeface="Calibri"/>
                        </a:rPr>
                        <a:t>Abierto de Estados Unidos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000" b="0" i="0" u="none" strike="noStrike" dirty="0">
                          <a:solidFill>
                            <a:schemeClr val="tx2"/>
                          </a:solidFill>
                          <a:latin typeface="Calibri"/>
                        </a:rPr>
                        <a:t>8 de agosto de 1981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826">
                <a:tc>
                  <a:txBody>
                    <a:bodyPr/>
                    <a:lstStyle/>
                    <a:p>
                      <a:pPr algn="ctr" fontAlgn="b"/>
                      <a:r>
                        <a:rPr lang="es-CL" sz="2000" b="0" i="0" u="none" strike="noStrike" dirty="0">
                          <a:solidFill>
                            <a:schemeClr val="tx2"/>
                          </a:solidFill>
                          <a:latin typeface="Calibri"/>
                        </a:rPr>
                        <a:t>Torneo de Roland Garros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Rafael Nadal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3 de junio de 1986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7 CuadroTexto"/>
          <p:cNvSpPr txBox="1"/>
          <p:nvPr/>
        </p:nvSpPr>
        <p:spPr>
          <a:xfrm>
            <a:off x="6154458" y="2662461"/>
            <a:ext cx="3067050" cy="369332"/>
          </a:xfrm>
          <a:prstGeom prst="rect">
            <a:avLst/>
          </a:prstGeom>
          <a:noFill/>
        </p:spPr>
        <p:txBody>
          <a:bodyPr wrap="square" rtlCol="0">
            <a:spAutoFit/>
          </a:bodyPr>
          <a:lstStyle/>
          <a:p>
            <a:r>
              <a:rPr lang="es-CL" dirty="0" smtClean="0"/>
              <a:t>Ganadores del trono</a:t>
            </a:r>
            <a:endParaRPr lang="es-CL" dirty="0"/>
          </a:p>
        </p:txBody>
      </p:sp>
      <p:sp>
        <p:nvSpPr>
          <p:cNvPr id="7" name="Rectángulo 6"/>
          <p:cNvSpPr/>
          <p:nvPr/>
        </p:nvSpPr>
        <p:spPr>
          <a:xfrm>
            <a:off x="576154" y="1966722"/>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9" name="CuadroTexto 8"/>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0" name="Rectángulo 9"/>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99194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7" name="6 Tabla"/>
          <p:cNvGraphicFramePr>
            <a:graphicFrameLocks noGrp="1"/>
          </p:cNvGraphicFramePr>
          <p:nvPr>
            <p:extLst>
              <p:ext uri="{D42A27DB-BD31-4B8C-83A1-F6EECF244321}">
                <p14:modId xmlns:p14="http://schemas.microsoft.com/office/powerpoint/2010/main" val="1967287064"/>
              </p:ext>
            </p:extLst>
          </p:nvPr>
        </p:nvGraphicFramePr>
        <p:xfrm>
          <a:off x="723900" y="3295651"/>
          <a:ext cx="4737100" cy="3145394"/>
        </p:xfrm>
        <a:graphic>
          <a:graphicData uri="http://schemas.openxmlformats.org/drawingml/2006/table">
            <a:tbl>
              <a:tblPr/>
              <a:tblGrid>
                <a:gridCol w="2318155">
                  <a:extLst>
                    <a:ext uri="{9D8B030D-6E8A-4147-A177-3AD203B41FA5}">
                      <a16:colId xmlns:a16="http://schemas.microsoft.com/office/drawing/2014/main" val="20000"/>
                    </a:ext>
                  </a:extLst>
                </a:gridCol>
                <a:gridCol w="921503">
                  <a:extLst>
                    <a:ext uri="{9D8B030D-6E8A-4147-A177-3AD203B41FA5}">
                      <a16:colId xmlns:a16="http://schemas.microsoft.com/office/drawing/2014/main" val="20001"/>
                    </a:ext>
                  </a:extLst>
                </a:gridCol>
                <a:gridCol w="1497442">
                  <a:extLst>
                    <a:ext uri="{9D8B030D-6E8A-4147-A177-3AD203B41FA5}">
                      <a16:colId xmlns:a16="http://schemas.microsoft.com/office/drawing/2014/main" val="20002"/>
                    </a:ext>
                  </a:extLst>
                </a:gridCol>
              </a:tblGrid>
              <a:tr h="418994">
                <a:tc>
                  <a:txBody>
                    <a:bodyPr/>
                    <a:lstStyle/>
                    <a:p>
                      <a:pPr algn="ctr" fontAlgn="b"/>
                      <a:r>
                        <a:rPr lang="es-CL" sz="2000" b="0" i="0" u="none" strike="noStrike" dirty="0">
                          <a:solidFill>
                            <a:srgbClr val="FFFFFF"/>
                          </a:solidFill>
                          <a:latin typeface="Calibri"/>
                        </a:rPr>
                        <a:t>Torneo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Año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Ganador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418994">
                <a:tc>
                  <a:txBody>
                    <a:bodyPr/>
                    <a:lstStyle/>
                    <a:p>
                      <a:pPr algn="ctr" fontAlgn="b"/>
                      <a:r>
                        <a:rPr lang="es-CL" sz="2000" b="0" i="0" u="none" strike="noStrike" dirty="0">
                          <a:solidFill>
                            <a:schemeClr val="tx2"/>
                          </a:solidFill>
                          <a:latin typeface="Calibri"/>
                        </a:rPr>
                        <a:t>Torneo de Roland Garros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8994">
                <a:tc>
                  <a:txBody>
                    <a:bodyPr/>
                    <a:lstStyle/>
                    <a:p>
                      <a:pPr algn="ctr" fontAlgn="b"/>
                      <a:r>
                        <a:rPr lang="es-CL" sz="2000" b="0" i="0" u="none" strike="noStrike" dirty="0">
                          <a:solidFill>
                            <a:schemeClr val="tx2"/>
                          </a:solidFill>
                          <a:latin typeface="Calibri"/>
                        </a:rPr>
                        <a:t>Campeonato de Wimbledon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Pete Sampras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8994">
                <a:tc>
                  <a:txBody>
                    <a:bodyPr/>
                    <a:lstStyle/>
                    <a:p>
                      <a:pPr algn="ctr" fontAlgn="b"/>
                      <a:r>
                        <a:rPr lang="es-CL" sz="2000" b="0" i="0" u="none" strike="noStrike" dirty="0">
                          <a:solidFill>
                            <a:schemeClr val="tx2"/>
                          </a:solidFill>
                          <a:latin typeface="Calibri"/>
                        </a:rPr>
                        <a:t>Abierto de Estados Unidos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8994">
                <a:tc>
                  <a:txBody>
                    <a:bodyPr/>
                    <a:lstStyle/>
                    <a:p>
                      <a:pPr algn="ctr" fontAlgn="b"/>
                      <a:r>
                        <a:rPr lang="es-CL" sz="2000" b="0" i="0" u="none" strike="noStrike" dirty="0">
                          <a:solidFill>
                            <a:schemeClr val="tx2"/>
                          </a:solidFill>
                          <a:latin typeface="Calibri"/>
                        </a:rPr>
                        <a:t>Torneo de Roland Garros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2012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Rafael Nadal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8 CuadroTexto"/>
          <p:cNvSpPr txBox="1"/>
          <p:nvPr/>
        </p:nvSpPr>
        <p:spPr>
          <a:xfrm>
            <a:off x="1809750" y="2838450"/>
            <a:ext cx="2819400" cy="369332"/>
          </a:xfrm>
          <a:prstGeom prst="rect">
            <a:avLst/>
          </a:prstGeom>
          <a:noFill/>
        </p:spPr>
        <p:txBody>
          <a:bodyPr wrap="square" rtlCol="0">
            <a:spAutoFit/>
          </a:bodyPr>
          <a:lstStyle/>
          <a:p>
            <a:r>
              <a:rPr lang="es-CL" dirty="0" smtClean="0"/>
              <a:t>Ganadores torneo</a:t>
            </a:r>
            <a:endParaRPr lang="es-CL" dirty="0"/>
          </a:p>
        </p:txBody>
      </p:sp>
      <p:graphicFrame>
        <p:nvGraphicFramePr>
          <p:cNvPr id="10" name="9 Tabla"/>
          <p:cNvGraphicFramePr>
            <a:graphicFrameLocks noGrp="1"/>
          </p:cNvGraphicFramePr>
          <p:nvPr>
            <p:extLst>
              <p:ext uri="{D42A27DB-BD31-4B8C-83A1-F6EECF244321}">
                <p14:modId xmlns:p14="http://schemas.microsoft.com/office/powerpoint/2010/main" val="3894902776"/>
              </p:ext>
            </p:extLst>
          </p:nvPr>
        </p:nvGraphicFramePr>
        <p:xfrm>
          <a:off x="6267450" y="3295649"/>
          <a:ext cx="4057650" cy="2621280"/>
        </p:xfrm>
        <a:graphic>
          <a:graphicData uri="http://schemas.openxmlformats.org/drawingml/2006/table">
            <a:tbl>
              <a:tblPr/>
              <a:tblGrid>
                <a:gridCol w="1598468">
                  <a:extLst>
                    <a:ext uri="{9D8B030D-6E8A-4147-A177-3AD203B41FA5}">
                      <a16:colId xmlns:a16="http://schemas.microsoft.com/office/drawing/2014/main" val="20000"/>
                    </a:ext>
                  </a:extLst>
                </a:gridCol>
                <a:gridCol w="2459182">
                  <a:extLst>
                    <a:ext uri="{9D8B030D-6E8A-4147-A177-3AD203B41FA5}">
                      <a16:colId xmlns:a16="http://schemas.microsoft.com/office/drawing/2014/main" val="20001"/>
                    </a:ext>
                  </a:extLst>
                </a:gridCol>
              </a:tblGrid>
              <a:tr h="502920">
                <a:tc>
                  <a:txBody>
                    <a:bodyPr/>
                    <a:lstStyle/>
                    <a:p>
                      <a:pPr algn="ctr" fontAlgn="b"/>
                      <a:r>
                        <a:rPr lang="es-CL" sz="2000" b="0" i="0" u="none" strike="noStrike" dirty="0">
                          <a:solidFill>
                            <a:srgbClr val="FFFFFF"/>
                          </a:solidFill>
                          <a:latin typeface="Calibri"/>
                        </a:rPr>
                        <a:t>Ganador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tc>
                  <a:txBody>
                    <a:bodyPr/>
                    <a:lstStyle/>
                    <a:p>
                      <a:pPr algn="ctr" fontAlgn="b"/>
                      <a:r>
                        <a:rPr lang="es-CL" sz="2000" b="0" i="0" u="none" strike="noStrike" dirty="0">
                          <a:solidFill>
                            <a:srgbClr val="FFFFFF"/>
                          </a:solidFill>
                          <a:latin typeface="Calibri"/>
                        </a:rPr>
                        <a:t>Fecha de nacimiento ganador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B2B2"/>
                    </a:solidFill>
                  </a:tcPr>
                </a:tc>
                <a:extLst>
                  <a:ext uri="{0D108BD9-81ED-4DB2-BD59-A6C34878D82A}">
                    <a16:rowId xmlns:a16="http://schemas.microsoft.com/office/drawing/2014/main" val="10000"/>
                  </a:ext>
                </a:extLst>
              </a:tr>
              <a:tr h="502920">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000" b="0" i="0" u="none" strike="noStrike" dirty="0">
                          <a:solidFill>
                            <a:schemeClr val="tx2"/>
                          </a:solidFill>
                          <a:latin typeface="Calibri"/>
                        </a:rPr>
                        <a:t>8 de agosto de 1981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2920">
                <a:tc>
                  <a:txBody>
                    <a:bodyPr/>
                    <a:lstStyle/>
                    <a:p>
                      <a:pPr algn="ctr" fontAlgn="b"/>
                      <a:r>
                        <a:rPr lang="es-CL" sz="2000" b="0" i="0" u="none" strike="noStrike" dirty="0">
                          <a:solidFill>
                            <a:schemeClr val="tx2"/>
                          </a:solidFill>
                          <a:latin typeface="Calibri"/>
                        </a:rPr>
                        <a:t>Pete Sampras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12 de agosto 1971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2920">
                <a:tc>
                  <a:txBody>
                    <a:bodyPr/>
                    <a:lstStyle/>
                    <a:p>
                      <a:pPr algn="ctr" fontAlgn="b"/>
                      <a:r>
                        <a:rPr lang="es-CL" sz="2000" b="0" i="0" u="none" strike="noStrike" dirty="0">
                          <a:solidFill>
                            <a:schemeClr val="tx2"/>
                          </a:solidFill>
                          <a:latin typeface="Calibri"/>
                        </a:rPr>
                        <a:t>Roger Federer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000" b="0" i="0" u="none" strike="noStrike" dirty="0">
                          <a:solidFill>
                            <a:schemeClr val="tx2"/>
                          </a:solidFill>
                          <a:latin typeface="Calibri"/>
                        </a:rPr>
                        <a:t>8 de agosto de 1981</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2920">
                <a:tc>
                  <a:txBody>
                    <a:bodyPr/>
                    <a:lstStyle/>
                    <a:p>
                      <a:pPr algn="ctr" fontAlgn="b"/>
                      <a:r>
                        <a:rPr lang="es-CL" sz="2000" b="0" i="0" u="none" strike="noStrike" dirty="0">
                          <a:solidFill>
                            <a:schemeClr val="tx2"/>
                          </a:solidFill>
                          <a:latin typeface="Calibri"/>
                        </a:rPr>
                        <a:t>Rafael Nadal</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3 de junio de 1986</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10 CuadroTexto"/>
          <p:cNvSpPr txBox="1"/>
          <p:nvPr/>
        </p:nvSpPr>
        <p:spPr>
          <a:xfrm>
            <a:off x="6724650" y="2895600"/>
            <a:ext cx="3314700" cy="369332"/>
          </a:xfrm>
          <a:prstGeom prst="rect">
            <a:avLst/>
          </a:prstGeom>
          <a:noFill/>
        </p:spPr>
        <p:txBody>
          <a:bodyPr wrap="square" rtlCol="0">
            <a:spAutoFit/>
          </a:bodyPr>
          <a:lstStyle/>
          <a:p>
            <a:r>
              <a:rPr lang="es-CL" dirty="0" smtClean="0"/>
              <a:t>Fecha de nacimiento ganador</a:t>
            </a:r>
            <a:endParaRPr lang="es-CL" dirty="0"/>
          </a:p>
        </p:txBody>
      </p:sp>
      <p:sp>
        <p:nvSpPr>
          <p:cNvPr id="12" name="CuadroTexto 1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3" name="Rectángulo 12"/>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4" name="Rectángulo 13"/>
          <p:cNvSpPr/>
          <p:nvPr/>
        </p:nvSpPr>
        <p:spPr>
          <a:xfrm>
            <a:off x="434721" y="20028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3fn</a:t>
            </a:r>
          </a:p>
        </p:txBody>
      </p:sp>
      <p:sp>
        <p:nvSpPr>
          <p:cNvPr id="15" name="Rectángulo 14"/>
          <p:cNvSpPr/>
          <p:nvPr/>
        </p:nvSpPr>
        <p:spPr>
          <a:xfrm>
            <a:off x="576154" y="18599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59798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redondeado 4"/>
          <p:cNvSpPr/>
          <p:nvPr/>
        </p:nvSpPr>
        <p:spPr>
          <a:xfrm>
            <a:off x="7239000" y="2190750"/>
            <a:ext cx="4393096" cy="146381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dirty="0" smtClean="0">
                <a:solidFill>
                  <a:schemeClr val="tx2"/>
                </a:solidFill>
              </a:rPr>
              <a:t>Es una forma normal utilizada en la normalización de bases de datos. Es una adaptación vagamente más segura de lo establecido en la Tercera Forma Normal (3FN).</a:t>
            </a:r>
          </a:p>
        </p:txBody>
      </p:sp>
      <p:sp>
        <p:nvSpPr>
          <p:cNvPr id="9" name="Rectángulo redondeado 4"/>
          <p:cNvSpPr/>
          <p:nvPr/>
        </p:nvSpPr>
        <p:spPr>
          <a:xfrm>
            <a:off x="7181850" y="3905250"/>
            <a:ext cx="4393096" cy="117806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dirty="0" smtClean="0">
                <a:solidFill>
                  <a:schemeClr val="tx2"/>
                </a:solidFill>
              </a:rPr>
              <a:t>Es una etapa en que se deben agrupar los datos por afinidad, formando tablas, las cuales se relacionan entre sí mediante campos comunes.</a:t>
            </a:r>
          </a:p>
        </p:txBody>
      </p:sp>
      <p:cxnSp>
        <p:nvCxnSpPr>
          <p:cNvPr id="11" name="10 Conector recto de flecha"/>
          <p:cNvCxnSpPr>
            <a:stCxn id="15" idx="3"/>
            <a:endCxn id="8" idx="1"/>
          </p:cNvCxnSpPr>
          <p:nvPr/>
        </p:nvCxnSpPr>
        <p:spPr>
          <a:xfrm flipV="1">
            <a:off x="5307033" y="2922660"/>
            <a:ext cx="1931967" cy="73190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15" idx="3"/>
            <a:endCxn id="9" idx="1"/>
          </p:cNvCxnSpPr>
          <p:nvPr/>
        </p:nvCxnSpPr>
        <p:spPr>
          <a:xfrm>
            <a:off x="5307033" y="3654569"/>
            <a:ext cx="1874817" cy="839716"/>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2" name="Rectángulo 11"/>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5" name="Rectángulo 14"/>
          <p:cNvSpPr/>
          <p:nvPr/>
        </p:nvSpPr>
        <p:spPr>
          <a:xfrm>
            <a:off x="841928" y="3306699"/>
            <a:ext cx="4465105"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 Forma normal de </a:t>
            </a:r>
            <a:r>
              <a:rPr lang="es-CL" cap="all" dirty="0" err="1">
                <a:solidFill>
                  <a:schemeClr val="bg1"/>
                </a:solidFill>
              </a:rPr>
              <a:t>boyce-codd</a:t>
            </a:r>
            <a:r>
              <a:rPr lang="es-CL" cap="all" dirty="0">
                <a:solidFill>
                  <a:schemeClr val="bg1"/>
                </a:solidFill>
              </a:rPr>
              <a:t> (</a:t>
            </a:r>
            <a:r>
              <a:rPr lang="es-CL" cap="all" dirty="0" err="1">
                <a:solidFill>
                  <a:schemeClr val="bg1"/>
                </a:solidFill>
              </a:rPr>
              <a:t>fnbc</a:t>
            </a:r>
            <a:r>
              <a:rPr lang="es-CL" cap="all" dirty="0">
                <a:solidFill>
                  <a:schemeClr val="bg1"/>
                </a:solidFill>
              </a:rPr>
              <a:t>)</a:t>
            </a:r>
          </a:p>
        </p:txBody>
      </p:sp>
      <p:sp>
        <p:nvSpPr>
          <p:cNvPr id="16" name="Rectángulo 15"/>
          <p:cNvSpPr/>
          <p:nvPr/>
        </p:nvSpPr>
        <p:spPr>
          <a:xfrm>
            <a:off x="983361" y="3132765"/>
            <a:ext cx="4465105"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4" name="13 Rectángulo"/>
          <p:cNvSpPr/>
          <p:nvPr/>
        </p:nvSpPr>
        <p:spPr>
          <a:xfrm>
            <a:off x="2693480" y="3871572"/>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FNBC</a:t>
            </a:r>
            <a:endParaRPr lang="es-CL" dirty="0"/>
          </a:p>
        </p:txBody>
      </p:sp>
    </p:spTree>
    <p:extLst>
      <p:ext uri="{BB962C8B-B14F-4D97-AF65-F5344CB8AC3E}">
        <p14:creationId xmlns:p14="http://schemas.microsoft.com/office/powerpoint/2010/main" val="21203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885825"/>
            <a:ext cx="10515600" cy="804863"/>
          </a:xfrm>
        </p:spPr>
        <p:txBody>
          <a:bodyPr>
            <a:normAutofit fontScale="90000"/>
          </a:bodyPr>
          <a:lstStyle/>
          <a:p>
            <a:r>
              <a:rPr lang="es-ES" cap="all" dirty="0" smtClean="0"/>
              <a:t/>
            </a:r>
            <a:br>
              <a:rPr lang="es-ES" cap="all" dirty="0" smtClean="0"/>
            </a:br>
            <a:endParaRPr lang="es-ES" cap="all" dirty="0"/>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6" name="5 Tabla"/>
          <p:cNvGraphicFramePr>
            <a:graphicFrameLocks noGrp="1"/>
          </p:cNvGraphicFramePr>
          <p:nvPr>
            <p:extLst>
              <p:ext uri="{D42A27DB-BD31-4B8C-83A1-F6EECF244321}">
                <p14:modId xmlns:p14="http://schemas.microsoft.com/office/powerpoint/2010/main" val="1051959527"/>
              </p:ext>
            </p:extLst>
          </p:nvPr>
        </p:nvGraphicFramePr>
        <p:xfrm>
          <a:off x="1865523" y="3391780"/>
          <a:ext cx="7524750" cy="2266952"/>
        </p:xfrm>
        <a:graphic>
          <a:graphicData uri="http://schemas.openxmlformats.org/drawingml/2006/table">
            <a:tbl>
              <a:tblPr/>
              <a:tblGrid>
                <a:gridCol w="2088502">
                  <a:extLst>
                    <a:ext uri="{9D8B030D-6E8A-4147-A177-3AD203B41FA5}">
                      <a16:colId xmlns:a16="http://schemas.microsoft.com/office/drawing/2014/main" val="20000"/>
                    </a:ext>
                  </a:extLst>
                </a:gridCol>
                <a:gridCol w="3532025">
                  <a:extLst>
                    <a:ext uri="{9D8B030D-6E8A-4147-A177-3AD203B41FA5}">
                      <a16:colId xmlns:a16="http://schemas.microsoft.com/office/drawing/2014/main" val="20001"/>
                    </a:ext>
                  </a:extLst>
                </a:gridCol>
                <a:gridCol w="1904223">
                  <a:extLst>
                    <a:ext uri="{9D8B030D-6E8A-4147-A177-3AD203B41FA5}">
                      <a16:colId xmlns:a16="http://schemas.microsoft.com/office/drawing/2014/main" val="20002"/>
                    </a:ext>
                  </a:extLst>
                </a:gridCol>
              </a:tblGrid>
              <a:tr h="566738">
                <a:tc>
                  <a:txBody>
                    <a:bodyPr/>
                    <a:lstStyle/>
                    <a:p>
                      <a:pPr algn="ctr" fontAlgn="b"/>
                      <a:r>
                        <a:rPr lang="es-CL" sz="2000" b="1" i="0" u="none" strike="noStrike" dirty="0" smtClean="0">
                          <a:solidFill>
                            <a:srgbClr val="FFFFFF"/>
                          </a:solidFill>
                          <a:latin typeface="Calibri"/>
                        </a:rPr>
                        <a:t>Código postal</a:t>
                      </a:r>
                      <a:endParaRPr lang="es-CL" sz="2000" b="1" i="0" u="none" strike="noStrike" dirty="0">
                        <a:solidFill>
                          <a:srgbClr val="FFFFFF"/>
                        </a:solidFill>
                        <a:latin typeface="Calibri"/>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Dirección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Ciudad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566738">
                <a:tc>
                  <a:txBody>
                    <a:bodyPr/>
                    <a:lstStyle/>
                    <a:p>
                      <a:pPr algn="ctr" fontAlgn="b"/>
                      <a:r>
                        <a:rPr lang="es-CL" sz="2000" b="0" i="0" u="none" strike="noStrike" dirty="0">
                          <a:solidFill>
                            <a:schemeClr val="tx2"/>
                          </a:solidFill>
                          <a:latin typeface="Calibri"/>
                        </a:rPr>
                        <a:t>3000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Las Flores N°17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Antofagasta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6738">
                <a:tc>
                  <a:txBody>
                    <a:bodyPr/>
                    <a:lstStyle/>
                    <a:p>
                      <a:pPr algn="ctr" fontAlgn="b"/>
                      <a:r>
                        <a:rPr lang="es-CL" sz="2000" b="0" i="0" u="none" strike="noStrike" dirty="0">
                          <a:solidFill>
                            <a:schemeClr val="tx2"/>
                          </a:solidFill>
                          <a:latin typeface="Calibri"/>
                        </a:rPr>
                        <a:t>4858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Av. Bobadilla N° 72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Valdivia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6738">
                <a:tc>
                  <a:txBody>
                    <a:bodyPr/>
                    <a:lstStyle/>
                    <a:p>
                      <a:pPr algn="ctr" fontAlgn="b"/>
                      <a:r>
                        <a:rPr lang="es-CL" sz="2000" b="0" i="0" u="none" strike="noStrike" dirty="0">
                          <a:solidFill>
                            <a:schemeClr val="tx2"/>
                          </a:solidFill>
                          <a:latin typeface="Calibri"/>
                        </a:rPr>
                        <a:t>3567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Av. Prat Sur N° 1432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La Serena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6 CuadroTexto"/>
          <p:cNvSpPr txBox="1"/>
          <p:nvPr/>
        </p:nvSpPr>
        <p:spPr>
          <a:xfrm>
            <a:off x="3837198" y="3022448"/>
            <a:ext cx="3581400" cy="369332"/>
          </a:xfrm>
          <a:prstGeom prst="rect">
            <a:avLst/>
          </a:prstGeom>
          <a:noFill/>
        </p:spPr>
        <p:txBody>
          <a:bodyPr wrap="square" rtlCol="0">
            <a:spAutoFit/>
          </a:bodyPr>
          <a:lstStyle/>
          <a:p>
            <a:r>
              <a:rPr lang="es-CL" dirty="0" smtClean="0"/>
              <a:t>Tabla en tercera forma normal</a:t>
            </a:r>
            <a:endParaRPr lang="es-CL" dirty="0"/>
          </a:p>
        </p:txBody>
      </p:sp>
      <p:sp>
        <p:nvSpPr>
          <p:cNvPr id="8" name="CuadroTexto 7"/>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9" name="Rectángulo 8"/>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0" name="Rectángulo 9"/>
          <p:cNvSpPr/>
          <p:nvPr/>
        </p:nvSpPr>
        <p:spPr>
          <a:xfrm>
            <a:off x="434721" y="20028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Formas normales - caso</a:t>
            </a:r>
          </a:p>
        </p:txBody>
      </p:sp>
      <p:sp>
        <p:nvSpPr>
          <p:cNvPr id="11" name="Rectángulo 10"/>
          <p:cNvSpPr/>
          <p:nvPr/>
        </p:nvSpPr>
        <p:spPr>
          <a:xfrm>
            <a:off x="576154" y="18599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365106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5 CuadroTexto"/>
          <p:cNvSpPr txBox="1"/>
          <p:nvPr/>
        </p:nvSpPr>
        <p:spPr>
          <a:xfrm>
            <a:off x="790575" y="2842380"/>
            <a:ext cx="4381500" cy="369332"/>
          </a:xfrm>
          <a:prstGeom prst="rect">
            <a:avLst/>
          </a:prstGeom>
          <a:noFill/>
        </p:spPr>
        <p:txBody>
          <a:bodyPr wrap="square" rtlCol="0">
            <a:spAutoFit/>
          </a:bodyPr>
          <a:lstStyle/>
          <a:p>
            <a:pPr algn="ctr"/>
            <a:r>
              <a:rPr lang="es-CL" dirty="0" smtClean="0"/>
              <a:t>Tabla en tercera forma normal</a:t>
            </a:r>
            <a:endParaRPr lang="es-CL" dirty="0"/>
          </a:p>
        </p:txBody>
      </p:sp>
      <p:sp>
        <p:nvSpPr>
          <p:cNvPr id="9" name="8 CuadroTexto"/>
          <p:cNvSpPr txBox="1"/>
          <p:nvPr/>
        </p:nvSpPr>
        <p:spPr>
          <a:xfrm>
            <a:off x="6381750" y="2824068"/>
            <a:ext cx="4381500" cy="369332"/>
          </a:xfrm>
          <a:prstGeom prst="rect">
            <a:avLst/>
          </a:prstGeom>
          <a:noFill/>
        </p:spPr>
        <p:txBody>
          <a:bodyPr wrap="square" rtlCol="0">
            <a:spAutoFit/>
          </a:bodyPr>
          <a:lstStyle/>
          <a:p>
            <a:pPr algn="ctr"/>
            <a:r>
              <a:rPr lang="es-CL" dirty="0" smtClean="0"/>
              <a:t>Tabla en tercera forma normal</a:t>
            </a:r>
            <a:endParaRPr lang="es-CL" dirty="0"/>
          </a:p>
        </p:txBody>
      </p:sp>
      <p:graphicFrame>
        <p:nvGraphicFramePr>
          <p:cNvPr id="10" name="9 Tabla"/>
          <p:cNvGraphicFramePr>
            <a:graphicFrameLocks noGrp="1"/>
          </p:cNvGraphicFramePr>
          <p:nvPr>
            <p:extLst>
              <p:ext uri="{D42A27DB-BD31-4B8C-83A1-F6EECF244321}">
                <p14:modId xmlns:p14="http://schemas.microsoft.com/office/powerpoint/2010/main" val="2016292016"/>
              </p:ext>
            </p:extLst>
          </p:nvPr>
        </p:nvGraphicFramePr>
        <p:xfrm>
          <a:off x="1047750" y="3300317"/>
          <a:ext cx="3867150" cy="2338950"/>
        </p:xfrm>
        <a:graphic>
          <a:graphicData uri="http://schemas.openxmlformats.org/drawingml/2006/table">
            <a:tbl>
              <a:tblPr/>
              <a:tblGrid>
                <a:gridCol w="1436974">
                  <a:extLst>
                    <a:ext uri="{9D8B030D-6E8A-4147-A177-3AD203B41FA5}">
                      <a16:colId xmlns:a16="http://schemas.microsoft.com/office/drawing/2014/main" val="20000"/>
                    </a:ext>
                  </a:extLst>
                </a:gridCol>
                <a:gridCol w="2430176">
                  <a:extLst>
                    <a:ext uri="{9D8B030D-6E8A-4147-A177-3AD203B41FA5}">
                      <a16:colId xmlns:a16="http://schemas.microsoft.com/office/drawing/2014/main" val="20001"/>
                    </a:ext>
                  </a:extLst>
                </a:gridCol>
              </a:tblGrid>
              <a:tr h="552450">
                <a:tc>
                  <a:txBody>
                    <a:bodyPr/>
                    <a:lstStyle/>
                    <a:p>
                      <a:pPr algn="ctr" fontAlgn="b"/>
                      <a:r>
                        <a:rPr lang="es-CL" sz="2000" b="1" i="0" u="none" strike="noStrike" dirty="0" smtClean="0">
                          <a:solidFill>
                            <a:srgbClr val="FFFFFF"/>
                          </a:solidFill>
                          <a:latin typeface="Calibri"/>
                        </a:rPr>
                        <a:t>Código postal</a:t>
                      </a:r>
                      <a:endParaRPr lang="es-CL" sz="2000" b="1" i="0" u="none" strike="noStrike" dirty="0">
                        <a:solidFill>
                          <a:srgbClr val="FFFFFF"/>
                        </a:solidFill>
                        <a:latin typeface="Calibri"/>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Dirección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552450">
                <a:tc>
                  <a:txBody>
                    <a:bodyPr/>
                    <a:lstStyle/>
                    <a:p>
                      <a:pPr algn="ctr" fontAlgn="b"/>
                      <a:r>
                        <a:rPr lang="es-CL" sz="2000" b="0" i="0" u="none" strike="noStrike" dirty="0">
                          <a:solidFill>
                            <a:schemeClr val="tx2"/>
                          </a:solidFill>
                          <a:latin typeface="Calibri"/>
                        </a:rPr>
                        <a:t>3000</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Las Flores N°17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2450">
                <a:tc>
                  <a:txBody>
                    <a:bodyPr/>
                    <a:lstStyle/>
                    <a:p>
                      <a:pPr algn="ctr" fontAlgn="b"/>
                      <a:r>
                        <a:rPr lang="es-CL" sz="2000" b="0" i="0" u="none" strike="noStrike" dirty="0">
                          <a:solidFill>
                            <a:schemeClr val="tx2"/>
                          </a:solidFill>
                          <a:latin typeface="Calibri"/>
                        </a:rPr>
                        <a:t>4858</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Av. Bobadilla N° 72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2450">
                <a:tc>
                  <a:txBody>
                    <a:bodyPr/>
                    <a:lstStyle/>
                    <a:p>
                      <a:pPr algn="ctr" fontAlgn="b"/>
                      <a:r>
                        <a:rPr lang="es-CL" sz="2000" b="0" i="0" u="none" strike="noStrike" dirty="0">
                          <a:solidFill>
                            <a:schemeClr val="tx2"/>
                          </a:solidFill>
                          <a:latin typeface="Calibri"/>
                        </a:rPr>
                        <a:t>3567</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Av. Prat Sur N° 1432</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10 Tabla"/>
          <p:cNvGraphicFramePr>
            <a:graphicFrameLocks noGrp="1"/>
          </p:cNvGraphicFramePr>
          <p:nvPr>
            <p:extLst>
              <p:ext uri="{D42A27DB-BD31-4B8C-83A1-F6EECF244321}">
                <p14:modId xmlns:p14="http://schemas.microsoft.com/office/powerpoint/2010/main" val="2916502252"/>
              </p:ext>
            </p:extLst>
          </p:nvPr>
        </p:nvGraphicFramePr>
        <p:xfrm>
          <a:off x="6381750" y="3338417"/>
          <a:ext cx="3981450" cy="2247900"/>
        </p:xfrm>
        <a:graphic>
          <a:graphicData uri="http://schemas.openxmlformats.org/drawingml/2006/table">
            <a:tbl>
              <a:tblPr/>
              <a:tblGrid>
                <a:gridCol w="2082605">
                  <a:extLst>
                    <a:ext uri="{9D8B030D-6E8A-4147-A177-3AD203B41FA5}">
                      <a16:colId xmlns:a16="http://schemas.microsoft.com/office/drawing/2014/main" val="20000"/>
                    </a:ext>
                  </a:extLst>
                </a:gridCol>
                <a:gridCol w="1898845">
                  <a:extLst>
                    <a:ext uri="{9D8B030D-6E8A-4147-A177-3AD203B41FA5}">
                      <a16:colId xmlns:a16="http://schemas.microsoft.com/office/drawing/2014/main" val="20001"/>
                    </a:ext>
                  </a:extLst>
                </a:gridCol>
              </a:tblGrid>
              <a:tr h="561975">
                <a:tc>
                  <a:txBody>
                    <a:bodyPr/>
                    <a:lstStyle/>
                    <a:p>
                      <a:pPr algn="ctr" fontAlgn="b"/>
                      <a:r>
                        <a:rPr lang="es-CL" sz="2000" b="1" i="0" u="none" strike="noStrike" dirty="0" smtClean="0">
                          <a:solidFill>
                            <a:srgbClr val="FFFFFF"/>
                          </a:solidFill>
                          <a:latin typeface="Calibri"/>
                        </a:rPr>
                        <a:t>Código postal</a:t>
                      </a:r>
                      <a:endParaRPr lang="es-CL" sz="2000" b="1" i="0" u="none" strike="noStrike" dirty="0">
                        <a:solidFill>
                          <a:srgbClr val="FFFFFF"/>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Ciudad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561975">
                <a:tc>
                  <a:txBody>
                    <a:bodyPr/>
                    <a:lstStyle/>
                    <a:p>
                      <a:pPr algn="ctr" fontAlgn="b"/>
                      <a:r>
                        <a:rPr lang="es-CL" sz="2000" b="0" i="0" u="none" strike="noStrike" dirty="0">
                          <a:solidFill>
                            <a:schemeClr val="tx2"/>
                          </a:solidFill>
                          <a:latin typeface="Calibri"/>
                        </a:rPr>
                        <a:t>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Antofagasta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975">
                <a:tc>
                  <a:txBody>
                    <a:bodyPr/>
                    <a:lstStyle/>
                    <a:p>
                      <a:pPr algn="ctr" fontAlgn="b"/>
                      <a:r>
                        <a:rPr lang="es-CL" sz="2000" b="0" i="0" u="none" strike="noStrike" dirty="0">
                          <a:solidFill>
                            <a:schemeClr val="tx2"/>
                          </a:solidFill>
                          <a:latin typeface="Calibri"/>
                        </a:rPr>
                        <a:t>4858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Valdivia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1975">
                <a:tc>
                  <a:txBody>
                    <a:bodyPr/>
                    <a:lstStyle/>
                    <a:p>
                      <a:pPr algn="ctr" fontAlgn="b"/>
                      <a:r>
                        <a:rPr lang="es-CL" sz="2000" b="0" i="0" u="none" strike="noStrike" dirty="0">
                          <a:solidFill>
                            <a:schemeClr val="tx2"/>
                          </a:solidFill>
                          <a:latin typeface="Calibri"/>
                        </a:rPr>
                        <a:t>3567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La Serena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Rectángulo 11"/>
          <p:cNvSpPr/>
          <p:nvPr/>
        </p:nvSpPr>
        <p:spPr>
          <a:xfrm>
            <a:off x="457581" y="19998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a:t>
            </a:r>
            <a:r>
              <a:rPr lang="es-CL" cap="all" dirty="0" err="1">
                <a:solidFill>
                  <a:schemeClr val="bg1"/>
                </a:solidFill>
              </a:rPr>
              <a:t>fnbc</a:t>
            </a:r>
            <a:endParaRPr lang="es-CL" cap="all" dirty="0">
              <a:solidFill>
                <a:schemeClr val="bg1"/>
              </a:solidFill>
            </a:endParaRPr>
          </a:p>
        </p:txBody>
      </p:sp>
      <p:sp>
        <p:nvSpPr>
          <p:cNvPr id="13" name="Rectángulo 12"/>
          <p:cNvSpPr/>
          <p:nvPr/>
        </p:nvSpPr>
        <p:spPr>
          <a:xfrm>
            <a:off x="599014" y="18569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5" name="Rectángulo 14"/>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8967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CuadroTexto 10"/>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prstClr val="white"/>
                </a:solidFill>
              </a:rPr>
              <a:t>¿Qué aprenderemos en esta clase?</a:t>
            </a:r>
          </a:p>
          <a:p>
            <a:pPr algn="ctr"/>
            <a:endParaRPr lang="es-CL" sz="4000" i="1" dirty="0">
              <a:solidFill>
                <a:prstClr val="white"/>
              </a:solidFill>
            </a:endParaRPr>
          </a:p>
        </p:txBody>
      </p:sp>
      <p:sp>
        <p:nvSpPr>
          <p:cNvPr id="2" name="Rectángulo 1"/>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Tree>
    <p:extLst>
      <p:ext uri="{BB962C8B-B14F-4D97-AF65-F5344CB8AC3E}">
        <p14:creationId xmlns:p14="http://schemas.microsoft.com/office/powerpoint/2010/main" val="367252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8" name="Rectángulo redondeado 4"/>
          <p:cNvSpPr/>
          <p:nvPr/>
        </p:nvSpPr>
        <p:spPr>
          <a:xfrm>
            <a:off x="6050280" y="2213610"/>
            <a:ext cx="4393096" cy="146381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smtClean="0">
                <a:solidFill>
                  <a:schemeClr val="tx2"/>
                </a:solidFill>
              </a:rPr>
              <a:t>Una tabla está en 4FN si y solo si está en tercera forma normal o en FNBC (cualquiera de ambas) y no posee dependencias multivaluadas no triviales.</a:t>
            </a:r>
          </a:p>
        </p:txBody>
      </p:sp>
      <p:sp>
        <p:nvSpPr>
          <p:cNvPr id="9" name="Rectángulo redondeado 4"/>
          <p:cNvSpPr/>
          <p:nvPr/>
        </p:nvSpPr>
        <p:spPr>
          <a:xfrm>
            <a:off x="5993130" y="3928110"/>
            <a:ext cx="4393096" cy="1962150"/>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smtClean="0">
                <a:solidFill>
                  <a:schemeClr val="tx2"/>
                </a:solidFill>
              </a:rPr>
              <a:t>En una tabla con una dependencia multivaluada la existencia de dos o más relaciones independientes muchos a muchos causa redundancia; y es esta redundancia la que es suprimida por la cuarta forma normal.</a:t>
            </a:r>
          </a:p>
        </p:txBody>
      </p:sp>
      <p:cxnSp>
        <p:nvCxnSpPr>
          <p:cNvPr id="12" name="11 Conector recto de flecha"/>
          <p:cNvCxnSpPr>
            <a:stCxn id="14" idx="3"/>
            <a:endCxn id="9" idx="1"/>
          </p:cNvCxnSpPr>
          <p:nvPr/>
        </p:nvCxnSpPr>
        <p:spPr>
          <a:xfrm>
            <a:off x="4194116" y="3723146"/>
            <a:ext cx="1799014" cy="1186039"/>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4" idx="3"/>
            <a:endCxn id="8" idx="1"/>
          </p:cNvCxnSpPr>
          <p:nvPr/>
        </p:nvCxnSpPr>
        <p:spPr>
          <a:xfrm flipV="1">
            <a:off x="4194116" y="2945520"/>
            <a:ext cx="1856164" cy="777626"/>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3" name="Rectángulo 12"/>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4" name="Rectángulo 13"/>
          <p:cNvSpPr/>
          <p:nvPr/>
        </p:nvSpPr>
        <p:spPr>
          <a:xfrm>
            <a:off x="986096" y="337527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cuarta Forma normal</a:t>
            </a:r>
          </a:p>
        </p:txBody>
      </p:sp>
      <p:sp>
        <p:nvSpPr>
          <p:cNvPr id="15" name="Rectángulo 14"/>
          <p:cNvSpPr/>
          <p:nvPr/>
        </p:nvSpPr>
        <p:spPr>
          <a:xfrm>
            <a:off x="1127529" y="323237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0" name="9 Rectángulo"/>
          <p:cNvSpPr/>
          <p:nvPr/>
        </p:nvSpPr>
        <p:spPr>
          <a:xfrm>
            <a:off x="2209106" y="3861406"/>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4FN</a:t>
            </a:r>
            <a:endParaRPr lang="es-CL" dirty="0"/>
          </a:p>
        </p:txBody>
      </p:sp>
    </p:spTree>
    <p:extLst>
      <p:ext uri="{BB962C8B-B14F-4D97-AF65-F5344CB8AC3E}">
        <p14:creationId xmlns:p14="http://schemas.microsoft.com/office/powerpoint/2010/main" val="224934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7" name="6 Tabla"/>
          <p:cNvGraphicFramePr>
            <a:graphicFrameLocks noGrp="1"/>
          </p:cNvGraphicFramePr>
          <p:nvPr>
            <p:extLst>
              <p:ext uri="{D42A27DB-BD31-4B8C-83A1-F6EECF244321}">
                <p14:modId xmlns:p14="http://schemas.microsoft.com/office/powerpoint/2010/main" val="2090141306"/>
              </p:ext>
            </p:extLst>
          </p:nvPr>
        </p:nvGraphicFramePr>
        <p:xfrm>
          <a:off x="4019551" y="2216594"/>
          <a:ext cx="5924549" cy="4430400"/>
        </p:xfrm>
        <a:graphic>
          <a:graphicData uri="http://schemas.openxmlformats.org/drawingml/2006/table">
            <a:tbl>
              <a:tblPr/>
              <a:tblGrid>
                <a:gridCol w="2101538">
                  <a:extLst>
                    <a:ext uri="{9D8B030D-6E8A-4147-A177-3AD203B41FA5}">
                      <a16:colId xmlns:a16="http://schemas.microsoft.com/office/drawing/2014/main" val="20000"/>
                    </a:ext>
                  </a:extLst>
                </a:gridCol>
                <a:gridCol w="2101538">
                  <a:extLst>
                    <a:ext uri="{9D8B030D-6E8A-4147-A177-3AD203B41FA5}">
                      <a16:colId xmlns:a16="http://schemas.microsoft.com/office/drawing/2014/main" val="20001"/>
                    </a:ext>
                  </a:extLst>
                </a:gridCol>
                <a:gridCol w="1721473">
                  <a:extLst>
                    <a:ext uri="{9D8B030D-6E8A-4147-A177-3AD203B41FA5}">
                      <a16:colId xmlns:a16="http://schemas.microsoft.com/office/drawing/2014/main" val="20002"/>
                    </a:ext>
                  </a:extLst>
                </a:gridCol>
              </a:tblGrid>
              <a:tr h="0">
                <a:tc>
                  <a:txBody>
                    <a:bodyPr/>
                    <a:lstStyle/>
                    <a:p>
                      <a:pPr algn="ctr" fontAlgn="ctr"/>
                      <a:r>
                        <a:rPr lang="es-CL" sz="2000" b="0" i="0" u="none" strike="noStrike" dirty="0">
                          <a:solidFill>
                            <a:srgbClr val="FFFFFF"/>
                          </a:solidFill>
                          <a:latin typeface="Calibri"/>
                        </a:rPr>
                        <a:t>Restaurante</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ctr"/>
                      <a:r>
                        <a:rPr lang="es-CL" sz="2000" b="0" i="0" u="none" strike="noStrike" dirty="0">
                          <a:solidFill>
                            <a:srgbClr val="FFFFFF"/>
                          </a:solidFill>
                          <a:latin typeface="Calibri"/>
                        </a:rPr>
                        <a:t>Variedad de </a:t>
                      </a:r>
                      <a:r>
                        <a:rPr lang="es-CL" sz="2000" b="0" i="0" u="none" strike="noStrike" dirty="0" smtClean="0">
                          <a:solidFill>
                            <a:srgbClr val="FFFFFF"/>
                          </a:solidFill>
                          <a:latin typeface="Calibri"/>
                        </a:rPr>
                        <a:t>sushi</a:t>
                      </a:r>
                      <a:endParaRPr lang="es-CL" sz="2000" b="0" i="0" u="none" strike="noStrike" dirty="0">
                        <a:solidFill>
                          <a:srgbClr val="FFFFFF"/>
                        </a:solidFill>
                        <a:latin typeface="Calibri"/>
                      </a:endParaRP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ctr"/>
                      <a:r>
                        <a:rPr lang="es-CL" sz="2000" b="0" i="0" u="none" strike="noStrike" dirty="0">
                          <a:solidFill>
                            <a:srgbClr val="FFFFFF"/>
                          </a:solidFill>
                          <a:latin typeface="Calibri"/>
                        </a:rPr>
                        <a:t>Área de envío</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97473">
                <a:tc>
                  <a:txBody>
                    <a:bodyPr/>
                    <a:lstStyle/>
                    <a:p>
                      <a:pPr algn="ctr" fontAlgn="ctr"/>
                      <a:r>
                        <a:rPr lang="es-CL" sz="2000" b="0" i="0" u="none" strike="noStrike" dirty="0">
                          <a:solidFill>
                            <a:schemeClr val="tx2"/>
                          </a:solidFill>
                          <a:latin typeface="Calibri"/>
                        </a:rPr>
                        <a:t>Arroz 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473">
                <a:tc>
                  <a:txBody>
                    <a:bodyPr/>
                    <a:lstStyle/>
                    <a:p>
                      <a:pPr algn="ctr" fontAlgn="ctr"/>
                      <a:r>
                        <a:rPr lang="es-CL" sz="2000" b="0" i="0" u="none" strike="noStrike" dirty="0">
                          <a:solidFill>
                            <a:schemeClr val="tx2"/>
                          </a:solidFill>
                          <a:latin typeface="Calibri"/>
                        </a:rPr>
                        <a:t>Arroz 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473">
                <a:tc>
                  <a:txBody>
                    <a:bodyPr/>
                    <a:lstStyle/>
                    <a:p>
                      <a:pPr algn="ctr" fontAlgn="ctr"/>
                      <a:r>
                        <a:rPr lang="es-CL" sz="2000" b="0" i="0" u="none" strike="noStrike" dirty="0">
                          <a:solidFill>
                            <a:schemeClr val="tx2"/>
                          </a:solidFill>
                          <a:latin typeface="Calibri"/>
                        </a:rPr>
                        <a:t>Arroz 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7473">
                <a:tc>
                  <a:txBody>
                    <a:bodyPr/>
                    <a:lstStyle/>
                    <a:p>
                      <a:pPr algn="ctr" fontAlgn="ctr"/>
                      <a:r>
                        <a:rPr lang="es-CL" sz="2000" b="0" i="0" u="none" strike="noStrike" dirty="0">
                          <a:solidFill>
                            <a:schemeClr val="tx2"/>
                          </a:solidFill>
                          <a:latin typeface="Calibri"/>
                        </a:rPr>
                        <a:t>Arroz 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7473">
                <a:tc>
                  <a:txBody>
                    <a:bodyPr/>
                    <a:lstStyle/>
                    <a:p>
                      <a:pPr algn="ctr" fontAlgn="ctr"/>
                      <a:r>
                        <a:rPr lang="es-CL" sz="2000" b="0" i="0" u="none" strike="noStrike" dirty="0">
                          <a:solidFill>
                            <a:schemeClr val="tx2"/>
                          </a:solidFill>
                          <a:latin typeface="Calibri"/>
                        </a:rPr>
                        <a:t>MicroSushi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7473">
                <a:tc>
                  <a:txBody>
                    <a:bodyPr/>
                    <a:lstStyle/>
                    <a:p>
                      <a:pPr algn="ctr" fontAlgn="ctr"/>
                      <a:r>
                        <a:rPr lang="es-CL" sz="2000" b="0" i="0" u="none" strike="noStrike" dirty="0">
                          <a:solidFill>
                            <a:schemeClr val="tx2"/>
                          </a:solidFill>
                          <a:latin typeface="Calibri"/>
                        </a:rPr>
                        <a:t>MicroSushi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7473">
                <a:tc>
                  <a:txBody>
                    <a:bodyPr/>
                    <a:lstStyle/>
                    <a:p>
                      <a:pPr algn="ctr" fontAlgn="ctr"/>
                      <a:r>
                        <a:rPr lang="es-CL" sz="2000" b="0" i="0" u="none" strike="noStrike" dirty="0">
                          <a:solidFill>
                            <a:schemeClr val="tx2"/>
                          </a:solidFill>
                          <a:latin typeface="Calibri"/>
                        </a:rPr>
                        <a:t>Sushimi</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36000" marR="36000" marT="36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9" name="8 CuadroTexto"/>
          <p:cNvSpPr txBox="1"/>
          <p:nvPr/>
        </p:nvSpPr>
        <p:spPr>
          <a:xfrm>
            <a:off x="5589369" y="1762159"/>
            <a:ext cx="2784913" cy="369332"/>
          </a:xfrm>
          <a:prstGeom prst="rect">
            <a:avLst/>
          </a:prstGeom>
          <a:solidFill>
            <a:srgbClr val="A4D5D4"/>
          </a:solidFill>
        </p:spPr>
        <p:txBody>
          <a:bodyPr wrap="square" rtlCol="0">
            <a:spAutoFit/>
          </a:bodyPr>
          <a:lstStyle/>
          <a:p>
            <a:pPr algn="ctr"/>
            <a:r>
              <a:rPr lang="es-CL" dirty="0"/>
              <a:t>Cambio de envío sushi</a:t>
            </a:r>
          </a:p>
        </p:txBody>
      </p:sp>
      <p:sp>
        <p:nvSpPr>
          <p:cNvPr id="10" name="CuadroTexto 9"/>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1" name="Rectángulo 10"/>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2" name="Rectángulo 11"/>
          <p:cNvSpPr/>
          <p:nvPr/>
        </p:nvSpPr>
        <p:spPr>
          <a:xfrm>
            <a:off x="434721" y="20028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Formas normales - caso</a:t>
            </a:r>
          </a:p>
        </p:txBody>
      </p:sp>
      <p:sp>
        <p:nvSpPr>
          <p:cNvPr id="13" name="Rectángulo 12"/>
          <p:cNvSpPr/>
          <p:nvPr/>
        </p:nvSpPr>
        <p:spPr>
          <a:xfrm>
            <a:off x="576154" y="18599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4117272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0"/>
            <a:ext cx="12192000" cy="892098"/>
          </a:xfrm>
          <a:prstGeom prst="rect">
            <a:avLst/>
          </a:prstGeom>
        </p:spPr>
      </p:pic>
      <p:graphicFrame>
        <p:nvGraphicFramePr>
          <p:cNvPr id="6" name="5 Tabla"/>
          <p:cNvGraphicFramePr>
            <a:graphicFrameLocks noGrp="1"/>
          </p:cNvGraphicFramePr>
          <p:nvPr>
            <p:extLst>
              <p:ext uri="{D42A27DB-BD31-4B8C-83A1-F6EECF244321}">
                <p14:modId xmlns:p14="http://schemas.microsoft.com/office/powerpoint/2010/main" val="1379265046"/>
              </p:ext>
            </p:extLst>
          </p:nvPr>
        </p:nvGraphicFramePr>
        <p:xfrm>
          <a:off x="3621196" y="2171009"/>
          <a:ext cx="3803650" cy="3962400"/>
        </p:xfrm>
        <a:graphic>
          <a:graphicData uri="http://schemas.openxmlformats.org/drawingml/2006/table">
            <a:tbl>
              <a:tblPr/>
              <a:tblGrid>
                <a:gridCol w="1901825">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tblGrid>
              <a:tr h="270176">
                <a:tc>
                  <a:txBody>
                    <a:bodyPr/>
                    <a:lstStyle/>
                    <a:p>
                      <a:pPr algn="ctr" fontAlgn="ctr"/>
                      <a:r>
                        <a:rPr lang="es-CL" sz="2000" b="0" i="0" u="none" strike="noStrike" dirty="0">
                          <a:solidFill>
                            <a:srgbClr val="FFFFFF"/>
                          </a:solidFill>
                          <a:latin typeface="Calibri"/>
                        </a:rPr>
                        <a:t>Restaurante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ctr"/>
                      <a:r>
                        <a:rPr lang="es-CL" sz="2000" b="0" i="0" u="none" strike="noStrike" dirty="0">
                          <a:solidFill>
                            <a:srgbClr val="FFFFFF"/>
                          </a:solidFill>
                          <a:latin typeface="Calibri"/>
                        </a:rPr>
                        <a:t>Variedad de </a:t>
                      </a:r>
                      <a:r>
                        <a:rPr lang="es-CL" sz="2000" b="0" i="0" u="none" strike="noStrike" dirty="0" smtClean="0">
                          <a:solidFill>
                            <a:srgbClr val="FFFFFF"/>
                          </a:solidFill>
                          <a:latin typeface="Calibri"/>
                        </a:rPr>
                        <a:t>sushi</a:t>
                      </a:r>
                      <a:endParaRPr lang="es-CL" sz="2000" b="0" i="0" u="none" strike="noStrike" dirty="0">
                        <a:solidFill>
                          <a:srgbClr val="FFFFFF"/>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70176">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0176">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0176">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0176">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0176">
                <a:tc>
                  <a:txBody>
                    <a:bodyPr/>
                    <a:lstStyle/>
                    <a:p>
                      <a:pPr algn="ctr" fontAlgn="ctr"/>
                      <a:r>
                        <a:rPr lang="es-CL" sz="2000" b="0" i="0" u="none" strike="noStrike" dirty="0">
                          <a:solidFill>
                            <a:schemeClr val="tx2"/>
                          </a:solidFill>
                          <a:latin typeface="Calibri"/>
                        </a:rPr>
                        <a:t>MicroSushi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Nigiri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0176">
                <a:tc>
                  <a:txBody>
                    <a:bodyPr/>
                    <a:lstStyle/>
                    <a:p>
                      <a:pPr algn="ctr" fontAlgn="ctr"/>
                      <a:r>
                        <a:rPr lang="es-CL" sz="2000" b="0" i="0" u="none" strike="noStrike" dirty="0">
                          <a:solidFill>
                            <a:schemeClr val="tx2"/>
                          </a:solidFill>
                          <a:latin typeface="Calibri"/>
                        </a:rPr>
                        <a:t>MicroSushi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Maki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smtClean="0">
                          <a:solidFill>
                            <a:schemeClr val="tx2"/>
                          </a:solidFill>
                          <a:latin typeface="Calibri"/>
                        </a:rPr>
                        <a:t>Temaki</a:t>
                      </a:r>
                      <a:endParaRPr lang="es-CL" sz="2000" b="0" i="0" u="none" strike="noStrike" dirty="0">
                        <a:solidFill>
                          <a:schemeClr val="tx2"/>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0176">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T</a:t>
                      </a:r>
                      <a:r>
                        <a:rPr lang="es-CL" sz="2000" b="0" i="0" u="none" strike="noStrike" dirty="0" smtClean="0">
                          <a:solidFill>
                            <a:schemeClr val="tx2"/>
                          </a:solidFill>
                          <a:latin typeface="Calibri"/>
                        </a:rPr>
                        <a:t>emaki</a:t>
                      </a:r>
                      <a:endParaRPr lang="es-CL" sz="2000" b="0" i="0" u="none" strike="noStrike" dirty="0">
                        <a:solidFill>
                          <a:schemeClr val="tx2"/>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843938074"/>
              </p:ext>
            </p:extLst>
          </p:nvPr>
        </p:nvGraphicFramePr>
        <p:xfrm>
          <a:off x="7623810" y="2228152"/>
          <a:ext cx="3581400" cy="3962400"/>
        </p:xfrm>
        <a:graphic>
          <a:graphicData uri="http://schemas.openxmlformats.org/drawingml/2006/table">
            <a:tbl>
              <a:tblPr/>
              <a:tblGrid>
                <a:gridCol w="1968723">
                  <a:extLst>
                    <a:ext uri="{9D8B030D-6E8A-4147-A177-3AD203B41FA5}">
                      <a16:colId xmlns:a16="http://schemas.microsoft.com/office/drawing/2014/main" val="20000"/>
                    </a:ext>
                  </a:extLst>
                </a:gridCol>
                <a:gridCol w="1612677">
                  <a:extLst>
                    <a:ext uri="{9D8B030D-6E8A-4147-A177-3AD203B41FA5}">
                      <a16:colId xmlns:a16="http://schemas.microsoft.com/office/drawing/2014/main" val="20001"/>
                    </a:ext>
                  </a:extLst>
                </a:gridCol>
              </a:tblGrid>
              <a:tr h="291612">
                <a:tc>
                  <a:txBody>
                    <a:bodyPr/>
                    <a:lstStyle/>
                    <a:p>
                      <a:pPr algn="ctr" fontAlgn="ctr"/>
                      <a:r>
                        <a:rPr lang="es-CL" sz="2000" b="0" i="0" u="none" strike="noStrike" dirty="0">
                          <a:solidFill>
                            <a:srgbClr val="FFFFFF"/>
                          </a:solidFill>
                          <a:latin typeface="Calibri"/>
                        </a:rPr>
                        <a:t>Restaurante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ctr"/>
                      <a:r>
                        <a:rPr lang="es-CL" sz="2000" b="0" i="0" u="none" strike="noStrike" dirty="0">
                          <a:solidFill>
                            <a:srgbClr val="FFFFFF"/>
                          </a:solidFill>
                          <a:latin typeface="Calibri"/>
                        </a:rPr>
                        <a:t>Área de envío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91612">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612">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612">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612">
                <a:tc>
                  <a:txBody>
                    <a:bodyPr/>
                    <a:lstStyle/>
                    <a:p>
                      <a:pPr algn="ctr" fontAlgn="ctr"/>
                      <a:r>
                        <a:rPr lang="es-CL" sz="2000" b="0" i="0" u="none" strike="noStrike" dirty="0">
                          <a:solidFill>
                            <a:schemeClr val="tx2"/>
                          </a:solidFill>
                          <a:latin typeface="Calibri"/>
                        </a:rPr>
                        <a:t>Arroz 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612">
                <a:tc>
                  <a:txBody>
                    <a:bodyPr/>
                    <a:lstStyle/>
                    <a:p>
                      <a:pPr algn="ctr" fontAlgn="ctr"/>
                      <a:r>
                        <a:rPr lang="es-CL" sz="2000" b="0" i="0" u="none" strike="noStrike" dirty="0">
                          <a:solidFill>
                            <a:schemeClr val="tx2"/>
                          </a:solidFill>
                          <a:latin typeface="Calibri"/>
                        </a:rPr>
                        <a:t>MicroSushi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612">
                <a:tc>
                  <a:txBody>
                    <a:bodyPr/>
                    <a:lstStyle/>
                    <a:p>
                      <a:pPr algn="ctr" fontAlgn="ctr"/>
                      <a:r>
                        <a:rPr lang="es-CL" sz="2000" b="0" i="0" u="none" strike="noStrike" dirty="0">
                          <a:solidFill>
                            <a:schemeClr val="tx2"/>
                          </a:solidFill>
                          <a:latin typeface="Calibri"/>
                        </a:rPr>
                        <a:t>MicroSushi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Apoquindo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Las Condes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1612">
                <a:tc>
                  <a:txBody>
                    <a:bodyPr/>
                    <a:lstStyle/>
                    <a:p>
                      <a:pPr algn="ctr" fontAlgn="ctr"/>
                      <a:r>
                        <a:rPr lang="es-CL" sz="2000" b="0" i="0" u="none" strike="noStrike" dirty="0">
                          <a:solidFill>
                            <a:schemeClr val="tx2"/>
                          </a:solidFill>
                          <a:latin typeface="Calibri"/>
                        </a:rPr>
                        <a:t>Sushimi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L" sz="2000" b="0" i="0" u="none" strike="noStrike" dirty="0">
                          <a:solidFill>
                            <a:schemeClr val="tx2"/>
                          </a:solidFill>
                          <a:latin typeface="Calibri"/>
                        </a:rPr>
                        <a:t>Ñuñoa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1" name="6 CuadroTexto"/>
          <p:cNvSpPr txBox="1"/>
          <p:nvPr/>
        </p:nvSpPr>
        <p:spPr>
          <a:xfrm>
            <a:off x="4151421" y="1746072"/>
            <a:ext cx="2743200" cy="369332"/>
          </a:xfrm>
          <a:prstGeom prst="rect">
            <a:avLst/>
          </a:prstGeom>
          <a:solidFill>
            <a:srgbClr val="A4D5D4"/>
          </a:solidFill>
        </p:spPr>
        <p:txBody>
          <a:bodyPr wrap="square" rtlCol="0">
            <a:spAutoFit/>
          </a:bodyPr>
          <a:lstStyle/>
          <a:p>
            <a:r>
              <a:rPr lang="es-CL" dirty="0"/>
              <a:t>Variedades por restaurante</a:t>
            </a:r>
          </a:p>
        </p:txBody>
      </p:sp>
      <p:sp>
        <p:nvSpPr>
          <p:cNvPr id="12" name="6 CuadroTexto"/>
          <p:cNvSpPr txBox="1"/>
          <p:nvPr/>
        </p:nvSpPr>
        <p:spPr>
          <a:xfrm>
            <a:off x="8042910" y="1746072"/>
            <a:ext cx="2743200" cy="369332"/>
          </a:xfrm>
          <a:prstGeom prst="rect">
            <a:avLst/>
          </a:prstGeom>
          <a:solidFill>
            <a:srgbClr val="A4D5D4"/>
          </a:solidFill>
        </p:spPr>
        <p:txBody>
          <a:bodyPr wrap="square" rtlCol="0">
            <a:spAutoFit/>
          </a:bodyPr>
          <a:lstStyle/>
          <a:p>
            <a:pPr algn="ctr"/>
            <a:r>
              <a:rPr lang="es-CL" dirty="0"/>
              <a:t>Área de envío</a:t>
            </a:r>
          </a:p>
        </p:txBody>
      </p:sp>
      <p:sp>
        <p:nvSpPr>
          <p:cNvPr id="13" name="Rectángulo 12"/>
          <p:cNvSpPr/>
          <p:nvPr/>
        </p:nvSpPr>
        <p:spPr>
          <a:xfrm>
            <a:off x="475496" y="3599375"/>
            <a:ext cx="228561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4fn</a:t>
            </a:r>
          </a:p>
        </p:txBody>
      </p:sp>
      <p:sp>
        <p:nvSpPr>
          <p:cNvPr id="14" name="Rectángulo 13"/>
          <p:cNvSpPr/>
          <p:nvPr/>
        </p:nvSpPr>
        <p:spPr>
          <a:xfrm>
            <a:off x="616929" y="3456470"/>
            <a:ext cx="228561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6" name="Rectángulo 15"/>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31269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9" name="Rectángulo redondeado 4"/>
          <p:cNvSpPr/>
          <p:nvPr/>
        </p:nvSpPr>
        <p:spPr>
          <a:xfrm>
            <a:off x="7239000" y="1752600"/>
            <a:ext cx="4393096" cy="1901969"/>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smtClean="0">
                <a:solidFill>
                  <a:schemeClr val="tx2"/>
                </a:solidFill>
              </a:rPr>
              <a:t>Es un nivel de normalización de bases de datos diseñado para disminuir redundancia en las bases de datos relacionales, que guardan hechos multivalores aislando semánticamente relaciones múltiples vinculadas.</a:t>
            </a:r>
          </a:p>
        </p:txBody>
      </p:sp>
      <p:sp>
        <p:nvSpPr>
          <p:cNvPr id="10" name="Rectángulo redondeado 4"/>
          <p:cNvSpPr/>
          <p:nvPr/>
        </p:nvSpPr>
        <p:spPr>
          <a:xfrm>
            <a:off x="7181850" y="3905250"/>
            <a:ext cx="4393096" cy="1962150"/>
          </a:xfrm>
          <a:prstGeom prst="roundRect">
            <a:avLst/>
          </a:prstGeom>
          <a:solidFill>
            <a:srgbClr val="E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smtClean="0">
                <a:solidFill>
                  <a:schemeClr val="tx2"/>
                </a:solidFill>
              </a:rPr>
              <a:t>Se dice que una tabla está en 5NF si y solo si está en 4NF y cada dependencia de unión (join) en ella es implicada por las claves candidatas.</a:t>
            </a:r>
          </a:p>
        </p:txBody>
      </p:sp>
      <p:cxnSp>
        <p:nvCxnSpPr>
          <p:cNvPr id="12" name="11 Conector recto de flecha"/>
          <p:cNvCxnSpPr>
            <a:stCxn id="16" idx="3"/>
            <a:endCxn id="10" idx="1"/>
          </p:cNvCxnSpPr>
          <p:nvPr/>
        </p:nvCxnSpPr>
        <p:spPr>
          <a:xfrm>
            <a:off x="5307033" y="3654569"/>
            <a:ext cx="1874817" cy="1231756"/>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16" idx="3"/>
            <a:endCxn id="9" idx="1"/>
          </p:cNvCxnSpPr>
          <p:nvPr/>
        </p:nvCxnSpPr>
        <p:spPr>
          <a:xfrm flipV="1">
            <a:off x="5307033" y="2703585"/>
            <a:ext cx="1931967" cy="95098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5" name="Rectángulo 14"/>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6" name="Rectángulo 15"/>
          <p:cNvSpPr/>
          <p:nvPr/>
        </p:nvSpPr>
        <p:spPr>
          <a:xfrm>
            <a:off x="841928" y="3306699"/>
            <a:ext cx="4465105"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Quinta forma normal</a:t>
            </a:r>
          </a:p>
        </p:txBody>
      </p:sp>
      <p:sp>
        <p:nvSpPr>
          <p:cNvPr id="17" name="Rectángulo 16"/>
          <p:cNvSpPr/>
          <p:nvPr/>
        </p:nvSpPr>
        <p:spPr>
          <a:xfrm>
            <a:off x="983361" y="3132765"/>
            <a:ext cx="4465105"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8" name="13 Rectángulo"/>
          <p:cNvSpPr/>
          <p:nvPr/>
        </p:nvSpPr>
        <p:spPr>
          <a:xfrm>
            <a:off x="2693480" y="3871572"/>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5FN</a:t>
            </a:r>
            <a:endParaRPr lang="es-CL" dirty="0"/>
          </a:p>
        </p:txBody>
      </p:sp>
    </p:spTree>
    <p:extLst>
      <p:ext uri="{BB962C8B-B14F-4D97-AF65-F5344CB8AC3E}">
        <p14:creationId xmlns:p14="http://schemas.microsoft.com/office/powerpoint/2010/main" val="21004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8" name="7 Tabla"/>
          <p:cNvGraphicFramePr>
            <a:graphicFrameLocks noGrp="1"/>
          </p:cNvGraphicFramePr>
          <p:nvPr>
            <p:extLst>
              <p:ext uri="{D42A27DB-BD31-4B8C-83A1-F6EECF244321}">
                <p14:modId xmlns:p14="http://schemas.microsoft.com/office/powerpoint/2010/main" val="2920585432"/>
              </p:ext>
            </p:extLst>
          </p:nvPr>
        </p:nvGraphicFramePr>
        <p:xfrm>
          <a:off x="4583016" y="2237560"/>
          <a:ext cx="5600699" cy="3848100"/>
        </p:xfrm>
        <a:graphic>
          <a:graphicData uri="http://schemas.openxmlformats.org/drawingml/2006/table">
            <a:tbl>
              <a:tblPr/>
              <a:tblGrid>
                <a:gridCol w="1446847">
                  <a:extLst>
                    <a:ext uri="{9D8B030D-6E8A-4147-A177-3AD203B41FA5}">
                      <a16:colId xmlns:a16="http://schemas.microsoft.com/office/drawing/2014/main" val="20000"/>
                    </a:ext>
                  </a:extLst>
                </a:gridCol>
                <a:gridCol w="1446847">
                  <a:extLst>
                    <a:ext uri="{9D8B030D-6E8A-4147-A177-3AD203B41FA5}">
                      <a16:colId xmlns:a16="http://schemas.microsoft.com/office/drawing/2014/main" val="20001"/>
                    </a:ext>
                  </a:extLst>
                </a:gridCol>
                <a:gridCol w="2707005">
                  <a:extLst>
                    <a:ext uri="{9D8B030D-6E8A-4147-A177-3AD203B41FA5}">
                      <a16:colId xmlns:a16="http://schemas.microsoft.com/office/drawing/2014/main" val="20002"/>
                    </a:ext>
                  </a:extLst>
                </a:gridCol>
              </a:tblGrid>
              <a:tr h="384810">
                <a:tc>
                  <a:txBody>
                    <a:bodyPr/>
                    <a:lstStyle/>
                    <a:p>
                      <a:pPr algn="ctr" fontAlgn="b"/>
                      <a:r>
                        <a:rPr lang="es-CL" sz="2000" b="0" i="0" u="none" strike="noStrike" dirty="0" smtClean="0">
                          <a:solidFill>
                            <a:srgbClr val="FFFFFF"/>
                          </a:solidFill>
                          <a:latin typeface="Calibri"/>
                        </a:rPr>
                        <a:t>Psiquiatra</a:t>
                      </a:r>
                      <a:endParaRPr lang="es-CL" sz="2000" b="0" i="0" u="none" strike="noStrike" dirty="0">
                        <a:solidFill>
                          <a:srgbClr val="FFFFFF"/>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0" i="0" u="none" strike="noStrike" dirty="0">
                          <a:solidFill>
                            <a:srgbClr val="FFFFFF"/>
                          </a:solidFill>
                          <a:latin typeface="Calibri"/>
                        </a:rPr>
                        <a:t>Asegurador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0" i="0" u="none" strike="noStrike" dirty="0">
                          <a:solidFill>
                            <a:srgbClr val="FFFFFF"/>
                          </a:solidFill>
                          <a:latin typeface="Calibri"/>
                        </a:rPr>
                        <a:t>Condición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384810">
                <a:tc>
                  <a:txBody>
                    <a:bodyPr/>
                    <a:lstStyle/>
                    <a:p>
                      <a:pPr algn="ctr" fontAlgn="b"/>
                      <a:r>
                        <a:rPr lang="es-CL" sz="2000" b="0" i="0" u="none" strike="noStrike" dirty="0">
                          <a:solidFill>
                            <a:schemeClr val="tx2"/>
                          </a:solidFill>
                          <a:latin typeface="Calibri"/>
                        </a:rPr>
                        <a:t>Dr. Contreras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Magallanes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Ansiedad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4810">
                <a:tc>
                  <a:txBody>
                    <a:bodyPr/>
                    <a:lstStyle/>
                    <a:p>
                      <a:pPr algn="ctr" fontAlgn="b"/>
                      <a:r>
                        <a:rPr lang="es-CL" sz="2000" b="0" i="0" u="none" strike="noStrike" dirty="0">
                          <a:solidFill>
                            <a:schemeClr val="tx2"/>
                          </a:solidFill>
                          <a:latin typeface="Calibri"/>
                        </a:rPr>
                        <a:t>Dr. Contreras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Magallanes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Depresión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4810">
                <a:tc>
                  <a:txBody>
                    <a:bodyPr/>
                    <a:lstStyle/>
                    <a:p>
                      <a:pPr algn="ctr" fontAlgn="b"/>
                      <a:r>
                        <a:rPr lang="es-CL" sz="2000" b="0" i="0" u="none" strike="noStrike" dirty="0">
                          <a:solidFill>
                            <a:schemeClr val="tx2"/>
                          </a:solidFill>
                          <a:latin typeface="Calibri"/>
                        </a:rPr>
                        <a:t>Dr. Monsalve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Consolidada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OCD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4810">
                <a:tc>
                  <a:txBody>
                    <a:bodyPr/>
                    <a:lstStyle/>
                    <a:p>
                      <a:pPr algn="ctr" fontAlgn="b"/>
                      <a:r>
                        <a:rPr lang="es-CL" sz="2000" b="0" i="0" u="none" strike="noStrike" dirty="0">
                          <a:solidFill>
                            <a:schemeClr val="tx2"/>
                          </a:solidFill>
                          <a:latin typeface="Calibri"/>
                        </a:rPr>
                        <a:t>Dr. Monsalve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Consolidada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Ansiedad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4810">
                <a:tc>
                  <a:txBody>
                    <a:bodyPr/>
                    <a:lstStyle/>
                    <a:p>
                      <a:pPr algn="ctr" fontAlgn="b"/>
                      <a:r>
                        <a:rPr lang="es-CL" sz="2000" b="0" i="0" u="none" strike="noStrike" dirty="0">
                          <a:solidFill>
                            <a:schemeClr val="tx2"/>
                          </a:solidFill>
                          <a:latin typeface="Calibri"/>
                        </a:rPr>
                        <a:t>Dr. Monsalve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Consolidada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Depresión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4810">
                <a:tc>
                  <a:txBody>
                    <a:bodyPr/>
                    <a:lstStyle/>
                    <a:p>
                      <a:pPr algn="ctr" fontAlgn="b"/>
                      <a:r>
                        <a:rPr lang="es-CL" sz="2000" b="0" i="0" u="none" strike="noStrike" dirty="0">
                          <a:solidFill>
                            <a:schemeClr val="tx2"/>
                          </a:solidFill>
                          <a:latin typeface="Calibri"/>
                        </a:rPr>
                        <a:t>Dr. Ponce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Consolidada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Esquizofrenia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4810">
                <a:tc>
                  <a:txBody>
                    <a:bodyPr/>
                    <a:lstStyle/>
                    <a:p>
                      <a:pPr algn="ctr" fontAlgn="b"/>
                      <a:r>
                        <a:rPr lang="es-CL" sz="2000" b="0" i="0" u="none" strike="noStrike" dirty="0">
                          <a:solidFill>
                            <a:schemeClr val="tx2"/>
                          </a:solidFill>
                          <a:latin typeface="Calibri"/>
                        </a:rPr>
                        <a:t>Dr. Ponce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Magallanes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Ansiedad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4810">
                <a:tc>
                  <a:txBody>
                    <a:bodyPr/>
                    <a:lstStyle/>
                    <a:p>
                      <a:pPr algn="ctr" fontAlgn="b"/>
                      <a:r>
                        <a:rPr lang="es-CL" sz="2000" b="0" i="0" u="none" strike="noStrike" dirty="0">
                          <a:solidFill>
                            <a:schemeClr val="tx2"/>
                          </a:solidFill>
                          <a:latin typeface="Calibri"/>
                        </a:rPr>
                        <a:t>Dr. Ponce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Magallanes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Demencia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84810">
                <a:tc>
                  <a:txBody>
                    <a:bodyPr/>
                    <a:lstStyle/>
                    <a:p>
                      <a:pPr algn="ctr" fontAlgn="b"/>
                      <a:r>
                        <a:rPr lang="es-CL" sz="2000" b="0" i="0" u="none" strike="noStrike" dirty="0">
                          <a:solidFill>
                            <a:schemeClr val="tx2"/>
                          </a:solidFill>
                          <a:latin typeface="Calibri"/>
                        </a:rPr>
                        <a:t>Dr. Ponce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a:solidFill>
                            <a:schemeClr val="tx2"/>
                          </a:solidFill>
                          <a:latin typeface="Calibri"/>
                        </a:rPr>
                        <a:t>Liberty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2000" b="0" i="0" u="none" strike="noStrike" dirty="0" smtClean="0">
                          <a:solidFill>
                            <a:schemeClr val="tx2"/>
                          </a:solidFill>
                          <a:latin typeface="Calibri"/>
                        </a:rPr>
                        <a:t>Trastorno </a:t>
                      </a:r>
                      <a:r>
                        <a:rPr lang="es-CL" sz="2000" b="0" i="0" u="none" strike="noStrike" dirty="0">
                          <a:solidFill>
                            <a:schemeClr val="tx2"/>
                          </a:solidFill>
                          <a:latin typeface="Calibri"/>
                        </a:rPr>
                        <a:t>de conversión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CuadroTexto 5"/>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7" name="Rectángulo 6"/>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9" name="Rectángulo 8"/>
          <p:cNvSpPr/>
          <p:nvPr/>
        </p:nvSpPr>
        <p:spPr>
          <a:xfrm>
            <a:off x="709041" y="36030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Formas normales - caso</a:t>
            </a:r>
          </a:p>
        </p:txBody>
      </p:sp>
      <p:sp>
        <p:nvSpPr>
          <p:cNvPr id="10" name="Rectángulo 9"/>
          <p:cNvSpPr/>
          <p:nvPr/>
        </p:nvSpPr>
        <p:spPr>
          <a:xfrm>
            <a:off x="850474" y="34601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242437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6 CuadroTexto"/>
          <p:cNvSpPr txBox="1"/>
          <p:nvPr/>
        </p:nvSpPr>
        <p:spPr>
          <a:xfrm>
            <a:off x="990600" y="2918844"/>
            <a:ext cx="2743200" cy="369332"/>
          </a:xfrm>
          <a:prstGeom prst="rect">
            <a:avLst/>
          </a:prstGeom>
          <a:solidFill>
            <a:srgbClr val="A4D5D4"/>
          </a:solidFill>
        </p:spPr>
        <p:txBody>
          <a:bodyPr wrap="square" rtlCol="0">
            <a:spAutoFit/>
          </a:bodyPr>
          <a:lstStyle/>
          <a:p>
            <a:pPr algn="ctr"/>
            <a:r>
              <a:rPr lang="es-CL" dirty="0" smtClean="0"/>
              <a:t>Especialidades</a:t>
            </a:r>
            <a:endParaRPr lang="es-CL" dirty="0"/>
          </a:p>
        </p:txBody>
      </p:sp>
      <p:sp>
        <p:nvSpPr>
          <p:cNvPr id="9" name="8 CuadroTexto"/>
          <p:cNvSpPr txBox="1"/>
          <p:nvPr/>
        </p:nvSpPr>
        <p:spPr>
          <a:xfrm>
            <a:off x="4924425" y="2918844"/>
            <a:ext cx="2228850" cy="369332"/>
          </a:xfrm>
          <a:prstGeom prst="rect">
            <a:avLst/>
          </a:prstGeom>
          <a:solidFill>
            <a:srgbClr val="A4D5D4"/>
          </a:solidFill>
        </p:spPr>
        <p:txBody>
          <a:bodyPr wrap="square" rtlCol="0">
            <a:spAutoFit/>
          </a:bodyPr>
          <a:lstStyle/>
          <a:p>
            <a:pPr algn="ctr"/>
            <a:r>
              <a:rPr lang="es-CL" dirty="0" smtClean="0"/>
              <a:t>Convenios</a:t>
            </a:r>
            <a:endParaRPr lang="es-CL" dirty="0"/>
          </a:p>
        </p:txBody>
      </p:sp>
      <p:sp>
        <p:nvSpPr>
          <p:cNvPr id="10" name="9 CuadroTexto"/>
          <p:cNvSpPr txBox="1"/>
          <p:nvPr/>
        </p:nvSpPr>
        <p:spPr>
          <a:xfrm>
            <a:off x="9363075" y="2918844"/>
            <a:ext cx="1543050" cy="369332"/>
          </a:xfrm>
          <a:prstGeom prst="rect">
            <a:avLst/>
          </a:prstGeom>
          <a:solidFill>
            <a:srgbClr val="A4D5D4"/>
          </a:solidFill>
        </p:spPr>
        <p:txBody>
          <a:bodyPr wrap="square" rtlCol="0">
            <a:spAutoFit/>
          </a:bodyPr>
          <a:lstStyle/>
          <a:p>
            <a:pPr algn="ctr"/>
            <a:r>
              <a:rPr lang="es-CL" dirty="0" smtClean="0"/>
              <a:t>Coberturas</a:t>
            </a:r>
            <a:endParaRPr lang="es-CL" dirty="0"/>
          </a:p>
        </p:txBody>
      </p:sp>
      <p:graphicFrame>
        <p:nvGraphicFramePr>
          <p:cNvPr id="12" name="11 Tabla"/>
          <p:cNvGraphicFramePr>
            <a:graphicFrameLocks noGrp="1"/>
          </p:cNvGraphicFramePr>
          <p:nvPr>
            <p:extLst>
              <p:ext uri="{D42A27DB-BD31-4B8C-83A1-F6EECF244321}">
                <p14:modId xmlns:p14="http://schemas.microsoft.com/office/powerpoint/2010/main" val="1486829609"/>
              </p:ext>
            </p:extLst>
          </p:nvPr>
        </p:nvGraphicFramePr>
        <p:xfrm>
          <a:off x="704850" y="3343854"/>
          <a:ext cx="3314700" cy="3116880"/>
        </p:xfrm>
        <a:graphic>
          <a:graphicData uri="http://schemas.openxmlformats.org/drawingml/2006/table">
            <a:tbl>
              <a:tblPr/>
              <a:tblGrid>
                <a:gridCol w="1154558">
                  <a:extLst>
                    <a:ext uri="{9D8B030D-6E8A-4147-A177-3AD203B41FA5}">
                      <a16:colId xmlns:a16="http://schemas.microsoft.com/office/drawing/2014/main" val="20000"/>
                    </a:ext>
                  </a:extLst>
                </a:gridCol>
                <a:gridCol w="2160142">
                  <a:extLst>
                    <a:ext uri="{9D8B030D-6E8A-4147-A177-3AD203B41FA5}">
                      <a16:colId xmlns:a16="http://schemas.microsoft.com/office/drawing/2014/main" val="20001"/>
                    </a:ext>
                  </a:extLst>
                </a:gridCol>
              </a:tblGrid>
              <a:tr h="274320">
                <a:tc>
                  <a:txBody>
                    <a:bodyPr/>
                    <a:lstStyle/>
                    <a:p>
                      <a:pPr algn="ctr" fontAlgn="b"/>
                      <a:r>
                        <a:rPr lang="es-CL" sz="1600" b="0" i="0" u="none" strike="noStrike" dirty="0">
                          <a:solidFill>
                            <a:srgbClr val="FFFFFF"/>
                          </a:solidFill>
                          <a:latin typeface="Calibri"/>
                        </a:rPr>
                        <a:t>Psiquiatra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1600" b="0" i="0" u="none" strike="noStrike" dirty="0">
                          <a:solidFill>
                            <a:srgbClr val="FFFFFF"/>
                          </a:solidFill>
                          <a:latin typeface="Calibri"/>
                        </a:rPr>
                        <a:t>Condición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74320">
                <a:tc>
                  <a:txBody>
                    <a:bodyPr/>
                    <a:lstStyle/>
                    <a:p>
                      <a:pPr algn="ctr" fontAlgn="b"/>
                      <a:r>
                        <a:rPr lang="es-CL" sz="1600" b="0" i="0" u="none" strike="noStrike" dirty="0">
                          <a:solidFill>
                            <a:schemeClr val="tx2"/>
                          </a:solidFill>
                          <a:latin typeface="Calibri"/>
                        </a:rPr>
                        <a:t>Dr. Contreras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a:txBody>
                    <a:bodyPr/>
                    <a:lstStyle/>
                    <a:p>
                      <a:pPr algn="ctr" fontAlgn="b"/>
                      <a:r>
                        <a:rPr lang="es-CL" sz="1600" b="0" i="0" u="none" strike="noStrike" dirty="0">
                          <a:solidFill>
                            <a:schemeClr val="tx2"/>
                          </a:solidFill>
                          <a:latin typeface="Calibri"/>
                        </a:rPr>
                        <a:t>Dr. Contreras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Depresión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OCD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20">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Depresión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Esquizofrenia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Demencia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smtClean="0">
                          <a:solidFill>
                            <a:schemeClr val="tx2"/>
                          </a:solidFill>
                          <a:latin typeface="Calibri"/>
                        </a:rPr>
                        <a:t>Trastorno </a:t>
                      </a:r>
                      <a:r>
                        <a:rPr lang="es-CL" sz="1600" b="0" i="0" u="none" strike="noStrike" dirty="0">
                          <a:solidFill>
                            <a:schemeClr val="tx2"/>
                          </a:solidFill>
                          <a:latin typeface="Calibri"/>
                        </a:rPr>
                        <a:t>de conversión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2771274695"/>
              </p:ext>
            </p:extLst>
          </p:nvPr>
        </p:nvGraphicFramePr>
        <p:xfrm>
          <a:off x="4781550" y="3343854"/>
          <a:ext cx="2514600" cy="3161171"/>
        </p:xfrm>
        <a:graphic>
          <a:graphicData uri="http://schemas.openxmlformats.org/drawingml/2006/table">
            <a:tbl>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263049">
                <a:tc>
                  <a:txBody>
                    <a:bodyPr/>
                    <a:lstStyle/>
                    <a:p>
                      <a:pPr algn="ctr" fontAlgn="b"/>
                      <a:r>
                        <a:rPr lang="es-CL" sz="1600" b="0" i="0" u="none" strike="noStrike" dirty="0">
                          <a:solidFill>
                            <a:srgbClr val="FFFFFF"/>
                          </a:solidFill>
                          <a:latin typeface="Calibri"/>
                        </a:rPr>
                        <a:t>Psiquiatra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1600" b="0" i="0" u="none" strike="noStrike" dirty="0">
                          <a:solidFill>
                            <a:srgbClr val="FFFFFF"/>
                          </a:solidFill>
                          <a:latin typeface="Calibri"/>
                        </a:rPr>
                        <a:t>Asegurador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63049">
                <a:tc>
                  <a:txBody>
                    <a:bodyPr/>
                    <a:lstStyle/>
                    <a:p>
                      <a:pPr algn="ctr" fontAlgn="b"/>
                      <a:r>
                        <a:rPr lang="es-CL" sz="1600" b="0" i="0" u="none" strike="noStrike" dirty="0">
                          <a:solidFill>
                            <a:schemeClr val="tx2"/>
                          </a:solidFill>
                          <a:latin typeface="Calibri"/>
                        </a:rPr>
                        <a:t>Dr. Contreras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3049">
                <a:tc>
                  <a:txBody>
                    <a:bodyPr/>
                    <a:lstStyle/>
                    <a:p>
                      <a:pPr algn="ctr" fontAlgn="b"/>
                      <a:r>
                        <a:rPr lang="es-CL" sz="1600" b="0" i="0" u="none" strike="noStrike" dirty="0">
                          <a:solidFill>
                            <a:schemeClr val="tx2"/>
                          </a:solidFill>
                          <a:latin typeface="Calibri"/>
                        </a:rPr>
                        <a:t>Dr. Contreras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3049">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611">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3049">
                <a:tc>
                  <a:txBody>
                    <a:bodyPr/>
                    <a:lstStyle/>
                    <a:p>
                      <a:pPr algn="ctr" fontAlgn="b"/>
                      <a:r>
                        <a:rPr lang="es-CL" sz="1600" b="0" i="0" u="none" strike="noStrike" dirty="0">
                          <a:solidFill>
                            <a:schemeClr val="tx2"/>
                          </a:solidFill>
                          <a:latin typeface="Calibri"/>
                        </a:rPr>
                        <a:t>Dr. Monsalve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3049">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3049">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3049">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3049">
                <a:tc>
                  <a:txBody>
                    <a:bodyPr/>
                    <a:lstStyle/>
                    <a:p>
                      <a:pPr algn="ctr" fontAlgn="b"/>
                      <a:r>
                        <a:rPr lang="es-CL" sz="1600" b="0" i="0" u="none" strike="noStrike" dirty="0">
                          <a:solidFill>
                            <a:schemeClr val="tx2"/>
                          </a:solidFill>
                          <a:latin typeface="Calibri"/>
                        </a:rPr>
                        <a:t>Dr. Ponce</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Liberty</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14" name="13 Tabla"/>
          <p:cNvGraphicFramePr>
            <a:graphicFrameLocks noGrp="1"/>
          </p:cNvGraphicFramePr>
          <p:nvPr>
            <p:extLst>
              <p:ext uri="{D42A27DB-BD31-4B8C-83A1-F6EECF244321}">
                <p14:modId xmlns:p14="http://schemas.microsoft.com/office/powerpoint/2010/main" val="2407253260"/>
              </p:ext>
            </p:extLst>
          </p:nvPr>
        </p:nvGraphicFramePr>
        <p:xfrm>
          <a:off x="8401050" y="3343854"/>
          <a:ext cx="3467100" cy="3158400"/>
        </p:xfrm>
        <a:graphic>
          <a:graphicData uri="http://schemas.openxmlformats.org/drawingml/2006/table">
            <a:tbl>
              <a:tblPr/>
              <a:tblGrid>
                <a:gridCol w="1207641">
                  <a:extLst>
                    <a:ext uri="{9D8B030D-6E8A-4147-A177-3AD203B41FA5}">
                      <a16:colId xmlns:a16="http://schemas.microsoft.com/office/drawing/2014/main" val="20000"/>
                    </a:ext>
                  </a:extLst>
                </a:gridCol>
                <a:gridCol w="2259459">
                  <a:extLst>
                    <a:ext uri="{9D8B030D-6E8A-4147-A177-3AD203B41FA5}">
                      <a16:colId xmlns:a16="http://schemas.microsoft.com/office/drawing/2014/main" val="20001"/>
                    </a:ext>
                  </a:extLst>
                </a:gridCol>
              </a:tblGrid>
              <a:tr h="264795">
                <a:tc>
                  <a:txBody>
                    <a:bodyPr/>
                    <a:lstStyle/>
                    <a:p>
                      <a:pPr algn="ctr" fontAlgn="b"/>
                      <a:r>
                        <a:rPr lang="es-CL" sz="1600" b="0" i="0" u="none" strike="noStrike" dirty="0">
                          <a:solidFill>
                            <a:srgbClr val="FFFFFF"/>
                          </a:solidFill>
                          <a:latin typeface="Calibri"/>
                        </a:rPr>
                        <a:t>Asegurador</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1600" b="0" i="0" u="none" strike="noStrike" dirty="0">
                          <a:solidFill>
                            <a:srgbClr val="FFFFFF"/>
                          </a:solidFill>
                          <a:latin typeface="Calibri"/>
                        </a:rPr>
                        <a:t>Condición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264795">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4795">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Depresión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4795">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OCD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4795">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4795">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Depresión</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4795">
                <a:tc>
                  <a:txBody>
                    <a:bodyPr/>
                    <a:lstStyle/>
                    <a:p>
                      <a:pPr algn="ctr" fontAlgn="b"/>
                      <a:r>
                        <a:rPr lang="es-CL" sz="1600" b="0" i="0" u="none" strike="noStrike" dirty="0">
                          <a:solidFill>
                            <a:schemeClr val="tx2"/>
                          </a:solidFill>
                          <a:latin typeface="Calibri"/>
                        </a:rPr>
                        <a:t>Consolidada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Esquizofrenia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4795">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Ansiedad</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4795">
                <a:tc>
                  <a:txBody>
                    <a:bodyPr/>
                    <a:lstStyle/>
                    <a:p>
                      <a:pPr algn="ctr" fontAlgn="b"/>
                      <a:r>
                        <a:rPr lang="es-CL" sz="1600" b="0" i="0" u="none" strike="noStrike" dirty="0">
                          <a:solidFill>
                            <a:schemeClr val="tx2"/>
                          </a:solidFill>
                          <a:latin typeface="Calibri"/>
                        </a:rPr>
                        <a:t>Magallanes</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a:solidFill>
                            <a:schemeClr val="tx2"/>
                          </a:solidFill>
                          <a:latin typeface="Calibri"/>
                        </a:rPr>
                        <a:t>Demencia</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4795">
                <a:tc>
                  <a:txBody>
                    <a:bodyPr/>
                    <a:lstStyle/>
                    <a:p>
                      <a:pPr algn="ctr" fontAlgn="b"/>
                      <a:r>
                        <a:rPr lang="es-CL" sz="1600" b="0" i="0" u="none" strike="noStrike" dirty="0">
                          <a:solidFill>
                            <a:schemeClr val="tx2"/>
                          </a:solidFill>
                          <a:latin typeface="Calibri"/>
                        </a:rPr>
                        <a:t>Liberty</a:t>
                      </a: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L" sz="1600" b="0" i="0" u="none" strike="noStrike" dirty="0" smtClean="0">
                          <a:solidFill>
                            <a:schemeClr val="tx2"/>
                          </a:solidFill>
                          <a:latin typeface="Calibri"/>
                        </a:rPr>
                        <a:t>Trastorno</a:t>
                      </a:r>
                      <a:r>
                        <a:rPr lang="es-CL" sz="1600" b="0" i="0" u="none" strike="noStrike" baseline="0" dirty="0" smtClean="0">
                          <a:solidFill>
                            <a:schemeClr val="tx2"/>
                          </a:solidFill>
                          <a:latin typeface="Calibri"/>
                        </a:rPr>
                        <a:t> de conversión</a:t>
                      </a:r>
                      <a:endParaRPr lang="es-CL" sz="1600" b="0" i="0" u="none" strike="noStrike" dirty="0">
                        <a:solidFill>
                          <a:schemeClr val="tx2"/>
                        </a:solidFill>
                        <a:latin typeface="Calibri"/>
                      </a:endParaRPr>
                    </a:p>
                  </a:txBody>
                  <a:tcPr marL="36000" marR="36000" marT="36000" marB="360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5" name="CuadroTexto 14"/>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6" name="Rectángulo 15"/>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7" name="CuadroTexto 16"/>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8" name="Rectángulo 17"/>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9" name="Rectángulo 18"/>
          <p:cNvSpPr/>
          <p:nvPr/>
        </p:nvSpPr>
        <p:spPr>
          <a:xfrm>
            <a:off x="434721" y="2002866"/>
            <a:ext cx="3208020"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Solución 5fn</a:t>
            </a:r>
          </a:p>
        </p:txBody>
      </p:sp>
      <p:sp>
        <p:nvSpPr>
          <p:cNvPr id="20" name="Rectángulo 19"/>
          <p:cNvSpPr/>
          <p:nvPr/>
        </p:nvSpPr>
        <p:spPr>
          <a:xfrm>
            <a:off x="576154" y="1859961"/>
            <a:ext cx="3208020"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4098422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3894020"/>
            <a:ext cx="12192000" cy="151983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CuadroTexto 10"/>
          <p:cNvSpPr txBox="1"/>
          <p:nvPr/>
        </p:nvSpPr>
        <p:spPr>
          <a:xfrm>
            <a:off x="0" y="4090417"/>
            <a:ext cx="12192000" cy="1323439"/>
          </a:xfrm>
          <a:prstGeom prst="rect">
            <a:avLst/>
          </a:prstGeom>
          <a:noFill/>
        </p:spPr>
        <p:txBody>
          <a:bodyPr wrap="square" rtlCol="0" anchor="ctr">
            <a:spAutoFit/>
          </a:bodyPr>
          <a:lstStyle/>
          <a:p>
            <a:pPr algn="ctr"/>
            <a:r>
              <a:rPr lang="es-CL" sz="4000" i="1" dirty="0" smtClean="0">
                <a:solidFill>
                  <a:prstClr val="white"/>
                </a:solidFill>
              </a:rPr>
              <a:t>¿Qué aprenderemos en esta clase?</a:t>
            </a:r>
          </a:p>
          <a:p>
            <a:pPr algn="ctr"/>
            <a:endParaRPr lang="es-CL" sz="4000" i="1" dirty="0">
              <a:solidFill>
                <a:prstClr val="white"/>
              </a:solidFill>
            </a:endParaRPr>
          </a:p>
        </p:txBody>
      </p:sp>
      <p:sp>
        <p:nvSpPr>
          <p:cNvPr id="2" name="Rectángulo 1"/>
          <p:cNvSpPr/>
          <p:nvPr/>
        </p:nvSpPr>
        <p:spPr>
          <a:xfrm>
            <a:off x="0" y="5230906"/>
            <a:ext cx="12192000" cy="196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prstClr val="white"/>
              </a:solidFill>
            </a:endParaRPr>
          </a:p>
        </p:txBody>
      </p:sp>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8672" y="1469838"/>
            <a:ext cx="3239453" cy="1959050"/>
          </a:xfrm>
          <a:prstGeom prst="rect">
            <a:avLst/>
          </a:prstGeom>
        </p:spPr>
      </p:pic>
    </p:spTree>
    <p:extLst>
      <p:ext uri="{BB962C8B-B14F-4D97-AF65-F5344CB8AC3E}">
        <p14:creationId xmlns:p14="http://schemas.microsoft.com/office/powerpoint/2010/main" val="346705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7" name="Rectángulo redondeado 4"/>
          <p:cNvSpPr/>
          <p:nvPr/>
        </p:nvSpPr>
        <p:spPr>
          <a:xfrm>
            <a:off x="908602" y="2571750"/>
            <a:ext cx="6406598" cy="1676400"/>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dirty="0" smtClean="0">
                <a:solidFill>
                  <a:schemeClr val="tx1"/>
                </a:solidFill>
              </a:rPr>
              <a:t>Es el proceso mediante el cual se transforman </a:t>
            </a:r>
            <a:r>
              <a:rPr lang="es-CL" u="sng" dirty="0" smtClean="0">
                <a:solidFill>
                  <a:schemeClr val="tx1"/>
                </a:solidFill>
              </a:rPr>
              <a:t>datos complejos </a:t>
            </a:r>
            <a:r>
              <a:rPr lang="es-CL" dirty="0" smtClean="0">
                <a:solidFill>
                  <a:schemeClr val="tx1"/>
                </a:solidFill>
              </a:rPr>
              <a:t>en un conjunto de estructuras de </a:t>
            </a:r>
            <a:r>
              <a:rPr lang="es-CL" u="sng" dirty="0" smtClean="0">
                <a:solidFill>
                  <a:schemeClr val="tx1"/>
                </a:solidFill>
              </a:rPr>
              <a:t>datos más pequeñas</a:t>
            </a:r>
            <a:r>
              <a:rPr lang="es-CL" dirty="0" smtClean="0">
                <a:solidFill>
                  <a:schemeClr val="tx1"/>
                </a:solidFill>
              </a:rPr>
              <a:t> que son más fáciles de mantener.</a:t>
            </a:r>
            <a:endParaRPr lang="es-ES" cap="all" dirty="0">
              <a:solidFill>
                <a:schemeClr val="tx1"/>
              </a:solidFill>
            </a:endParaRPr>
          </a:p>
        </p:txBody>
      </p:sp>
      <p:sp>
        <p:nvSpPr>
          <p:cNvPr id="11" name="Rectángulo redondeado 4"/>
          <p:cNvSpPr/>
          <p:nvPr/>
        </p:nvSpPr>
        <p:spPr>
          <a:xfrm>
            <a:off x="1422952" y="4754482"/>
            <a:ext cx="2444198" cy="952500"/>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cap="all" dirty="0" smtClean="0">
                <a:solidFill>
                  <a:schemeClr val="tx1"/>
                </a:solidFill>
              </a:rPr>
              <a:t>Datos complejos</a:t>
            </a:r>
            <a:endParaRPr lang="es-ES" cap="all" dirty="0">
              <a:solidFill>
                <a:schemeClr val="tx1"/>
              </a:solidFill>
            </a:endParaRPr>
          </a:p>
        </p:txBody>
      </p:sp>
      <p:sp>
        <p:nvSpPr>
          <p:cNvPr id="12" name="Rectángulo redondeado 4"/>
          <p:cNvSpPr/>
          <p:nvPr/>
        </p:nvSpPr>
        <p:spPr>
          <a:xfrm>
            <a:off x="4775752" y="4735432"/>
            <a:ext cx="2632254" cy="952500"/>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Normalización </a:t>
            </a:r>
          </a:p>
          <a:p>
            <a:pPr algn="ctr"/>
            <a:r>
              <a:rPr lang="es-CL" cap="all" dirty="0" smtClean="0">
                <a:solidFill>
                  <a:schemeClr val="bg1"/>
                </a:solidFill>
              </a:rPr>
              <a:t>de Base de datos</a:t>
            </a:r>
            <a:endParaRPr lang="es-ES" cap="all" dirty="0">
              <a:solidFill>
                <a:schemeClr val="bg1"/>
              </a:solidFill>
            </a:endParaRPr>
          </a:p>
        </p:txBody>
      </p:sp>
      <p:sp>
        <p:nvSpPr>
          <p:cNvPr id="13" name="Rectángulo redondeado 4"/>
          <p:cNvSpPr/>
          <p:nvPr/>
        </p:nvSpPr>
        <p:spPr>
          <a:xfrm>
            <a:off x="8547652" y="4716382"/>
            <a:ext cx="2253698" cy="952500"/>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cap="all" dirty="0" smtClean="0">
                <a:solidFill>
                  <a:schemeClr val="tx1"/>
                </a:solidFill>
              </a:rPr>
              <a:t>Datos simples</a:t>
            </a:r>
            <a:endParaRPr lang="es-ES" cap="all" dirty="0">
              <a:solidFill>
                <a:schemeClr val="tx1"/>
              </a:solidFill>
            </a:endParaRPr>
          </a:p>
        </p:txBody>
      </p:sp>
      <p:sp>
        <p:nvSpPr>
          <p:cNvPr id="14" name="13 Flecha derecha"/>
          <p:cNvSpPr/>
          <p:nvPr/>
        </p:nvSpPr>
        <p:spPr>
          <a:xfrm>
            <a:off x="3981450" y="4833771"/>
            <a:ext cx="952500" cy="720811"/>
          </a:xfrm>
          <a:prstGeom prst="rightArrow">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5" name="14 Flecha derecha"/>
          <p:cNvSpPr/>
          <p:nvPr/>
        </p:nvSpPr>
        <p:spPr>
          <a:xfrm>
            <a:off x="7467600" y="4871871"/>
            <a:ext cx="952500" cy="720811"/>
          </a:xfrm>
          <a:prstGeom prst="rightArrow">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16 CuadroTexto"/>
          <p:cNvSpPr txBox="1"/>
          <p:nvPr/>
        </p:nvSpPr>
        <p:spPr>
          <a:xfrm>
            <a:off x="4019550" y="4944982"/>
            <a:ext cx="800100" cy="369332"/>
          </a:xfrm>
          <a:prstGeom prst="rect">
            <a:avLst/>
          </a:prstGeom>
          <a:noFill/>
        </p:spPr>
        <p:txBody>
          <a:bodyPr wrap="square" rtlCol="0">
            <a:spAutoFit/>
          </a:bodyPr>
          <a:lstStyle/>
          <a:p>
            <a:r>
              <a:rPr lang="es-CL" dirty="0" smtClean="0"/>
              <a:t>entran</a:t>
            </a:r>
            <a:endParaRPr lang="es-CL" dirty="0"/>
          </a:p>
        </p:txBody>
      </p:sp>
      <p:sp>
        <p:nvSpPr>
          <p:cNvPr id="18" name="17 CuadroTexto"/>
          <p:cNvSpPr txBox="1"/>
          <p:nvPr/>
        </p:nvSpPr>
        <p:spPr>
          <a:xfrm>
            <a:off x="7524750" y="5021182"/>
            <a:ext cx="800100" cy="369332"/>
          </a:xfrm>
          <a:prstGeom prst="rect">
            <a:avLst/>
          </a:prstGeom>
          <a:noFill/>
        </p:spPr>
        <p:txBody>
          <a:bodyPr wrap="square" rtlCol="0">
            <a:spAutoFit/>
          </a:bodyPr>
          <a:lstStyle/>
          <a:p>
            <a:r>
              <a:rPr lang="es-CL" dirty="0" smtClean="0"/>
              <a:t>salen</a:t>
            </a:r>
            <a:endParaRPr lang="es-CL" dirty="0"/>
          </a:p>
        </p:txBody>
      </p:sp>
      <p:sp>
        <p:nvSpPr>
          <p:cNvPr id="19" name="18 CuadroTexto"/>
          <p:cNvSpPr txBox="1"/>
          <p:nvPr/>
        </p:nvSpPr>
        <p:spPr>
          <a:xfrm>
            <a:off x="700659" y="1976735"/>
            <a:ext cx="6572250" cy="461665"/>
          </a:xfrm>
          <a:prstGeom prst="rect">
            <a:avLst/>
          </a:prstGeom>
          <a:noFill/>
        </p:spPr>
        <p:txBody>
          <a:bodyPr wrap="square" rtlCol="0">
            <a:spAutoFit/>
          </a:bodyPr>
          <a:lstStyle/>
          <a:p>
            <a:r>
              <a:rPr lang="es-CL" sz="2400" dirty="0" smtClean="0"/>
              <a:t>¿Qué es la normalización de base de datos?</a:t>
            </a:r>
            <a:endParaRPr lang="es-CL" sz="2400" dirty="0"/>
          </a:p>
        </p:txBody>
      </p:sp>
      <p:sp>
        <p:nvSpPr>
          <p:cNvPr id="2" name="CuadroTexto 1"/>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6" name="Rectángulo 15"/>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70204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16626" y="1682077"/>
            <a:ext cx="7104503" cy="576381"/>
          </a:xfrm>
        </p:spPr>
        <p:txBody>
          <a:bodyPr>
            <a:normAutofit/>
          </a:bodyPr>
          <a:lstStyle/>
          <a:p>
            <a:pPr algn="ctr"/>
            <a:r>
              <a:rPr lang="es-CL" sz="2400" cap="all" dirty="0" smtClean="0"/>
              <a:t>¿P</a:t>
            </a:r>
            <a:r>
              <a:rPr lang="es-CL" sz="2400" dirty="0" smtClean="0"/>
              <a:t>ara qué se normalizan las bases de datos</a:t>
            </a:r>
            <a:r>
              <a:rPr lang="es-CL" sz="2400" cap="all" dirty="0" smtClean="0"/>
              <a:t>?</a:t>
            </a:r>
            <a:endParaRPr lang="es-ES" sz="2400" cap="all" dirty="0">
              <a:solidFill>
                <a:schemeClr val="bg1"/>
              </a:solidFill>
            </a:endParaRPr>
          </a:p>
        </p:txBody>
      </p:sp>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451402" y="2415174"/>
            <a:ext cx="3263348" cy="1223376"/>
          </a:xfrm>
          <a:prstGeom prst="roundRect">
            <a:avLst>
              <a:gd name="adj" fmla="val 24881"/>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Evitar la redundancia de datos.</a:t>
            </a:r>
            <a:endParaRPr lang="es-ES" cap="all" dirty="0">
              <a:solidFill>
                <a:schemeClr val="bg1"/>
              </a:solidFill>
            </a:endParaRPr>
          </a:p>
        </p:txBody>
      </p:sp>
      <p:sp>
        <p:nvSpPr>
          <p:cNvPr id="9" name="Rectángulo redondeado 4"/>
          <p:cNvSpPr/>
          <p:nvPr/>
        </p:nvSpPr>
        <p:spPr>
          <a:xfrm>
            <a:off x="4147102" y="3901074"/>
            <a:ext cx="3263348" cy="1223376"/>
          </a:xfrm>
          <a:prstGeom prst="roundRect">
            <a:avLst>
              <a:gd name="adj" fmla="val 24881"/>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Evitar problemas de actualización de los datos en las tablas.</a:t>
            </a:r>
            <a:endParaRPr lang="es-ES" cap="all" dirty="0">
              <a:solidFill>
                <a:schemeClr val="bg1"/>
              </a:solidFill>
            </a:endParaRPr>
          </a:p>
        </p:txBody>
      </p:sp>
      <p:sp>
        <p:nvSpPr>
          <p:cNvPr id="10" name="Rectángulo redondeado 4"/>
          <p:cNvSpPr/>
          <p:nvPr/>
        </p:nvSpPr>
        <p:spPr>
          <a:xfrm>
            <a:off x="8223802" y="5329824"/>
            <a:ext cx="3263348" cy="1223376"/>
          </a:xfrm>
          <a:prstGeom prst="roundRect">
            <a:avLst>
              <a:gd name="adj" fmla="val 24881"/>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Proteger la integridad de los datos.</a:t>
            </a:r>
            <a:endParaRPr lang="es-ES" cap="all" dirty="0">
              <a:solidFill>
                <a:schemeClr val="bg1"/>
              </a:solidFill>
            </a:endParaRPr>
          </a:p>
        </p:txBody>
      </p:sp>
      <p:sp>
        <p:nvSpPr>
          <p:cNvPr id="8" name="CuadroTexto 7"/>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1" name="Rectángulo 10"/>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97772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6" name="Rectángulo redondeado 5"/>
          <p:cNvSpPr/>
          <p:nvPr/>
        </p:nvSpPr>
        <p:spPr>
          <a:xfrm>
            <a:off x="1080052" y="2422051"/>
            <a:ext cx="2063198" cy="695739"/>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cap="all" dirty="0">
                <a:solidFill>
                  <a:schemeClr val="bg1"/>
                </a:solidFill>
              </a:rPr>
              <a:t>Clave primaria</a:t>
            </a:r>
            <a:endParaRPr lang="es-ES" cap="all" dirty="0">
              <a:solidFill>
                <a:schemeClr val="bg1"/>
              </a:solidFill>
            </a:endParaRPr>
          </a:p>
        </p:txBody>
      </p:sp>
      <p:sp>
        <p:nvSpPr>
          <p:cNvPr id="7" name="Rectángulo redondeado 6"/>
          <p:cNvSpPr/>
          <p:nvPr/>
        </p:nvSpPr>
        <p:spPr>
          <a:xfrm>
            <a:off x="1080052" y="3336611"/>
            <a:ext cx="2063198" cy="695739"/>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cap="all" dirty="0">
                <a:solidFill>
                  <a:schemeClr val="bg1"/>
                </a:solidFill>
              </a:rPr>
              <a:t>Clave </a:t>
            </a:r>
            <a:r>
              <a:rPr lang="es-CL" b="1" cap="all" dirty="0" smtClean="0">
                <a:solidFill>
                  <a:schemeClr val="bg1"/>
                </a:solidFill>
              </a:rPr>
              <a:t>candidata</a:t>
            </a:r>
            <a:endParaRPr lang="es-ES" cap="all" dirty="0">
              <a:solidFill>
                <a:schemeClr val="bg1"/>
              </a:solidFill>
            </a:endParaRPr>
          </a:p>
        </p:txBody>
      </p:sp>
      <p:sp>
        <p:nvSpPr>
          <p:cNvPr id="8" name="Rectángulo redondeado 7"/>
          <p:cNvSpPr/>
          <p:nvPr/>
        </p:nvSpPr>
        <p:spPr>
          <a:xfrm>
            <a:off x="1080052" y="4251171"/>
            <a:ext cx="2063198" cy="695739"/>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cap="all" dirty="0">
                <a:solidFill>
                  <a:schemeClr val="bg1"/>
                </a:solidFill>
              </a:rPr>
              <a:t>Clave </a:t>
            </a:r>
            <a:r>
              <a:rPr lang="es-CL" b="1" cap="all" dirty="0" smtClean="0">
                <a:solidFill>
                  <a:schemeClr val="bg1"/>
                </a:solidFill>
              </a:rPr>
              <a:t>foránea</a:t>
            </a:r>
            <a:endParaRPr lang="es-ES" cap="all" dirty="0">
              <a:solidFill>
                <a:schemeClr val="bg1"/>
              </a:solidFill>
            </a:endParaRPr>
          </a:p>
        </p:txBody>
      </p:sp>
      <p:sp>
        <p:nvSpPr>
          <p:cNvPr id="9" name="Rectángulo redondeado 8"/>
          <p:cNvSpPr/>
          <p:nvPr/>
        </p:nvSpPr>
        <p:spPr>
          <a:xfrm>
            <a:off x="1080052" y="5165731"/>
            <a:ext cx="2063198" cy="695739"/>
          </a:xfrm>
          <a:prstGeom prst="round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cap="all" dirty="0">
                <a:solidFill>
                  <a:schemeClr val="bg1"/>
                </a:solidFill>
              </a:rPr>
              <a:t>Clave </a:t>
            </a:r>
            <a:r>
              <a:rPr lang="es-CL" b="1" cap="all" dirty="0" smtClean="0">
                <a:solidFill>
                  <a:schemeClr val="bg1"/>
                </a:solidFill>
              </a:rPr>
              <a:t>compuesta</a:t>
            </a:r>
            <a:endParaRPr lang="es-ES" cap="all" dirty="0">
              <a:solidFill>
                <a:schemeClr val="bg1"/>
              </a:solidFill>
            </a:endParaRPr>
          </a:p>
        </p:txBody>
      </p:sp>
      <p:sp>
        <p:nvSpPr>
          <p:cNvPr id="13" name="Rectángulo redondeado 5"/>
          <p:cNvSpPr/>
          <p:nvPr/>
        </p:nvSpPr>
        <p:spPr>
          <a:xfrm>
            <a:off x="3181350" y="2441101"/>
            <a:ext cx="7962900" cy="695739"/>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Es aquella columna (o conjunto de columnas) que identifica únicamente a una fila. La clave primaria es un identificador que va a ser siempre único para cada fila.</a:t>
            </a:r>
            <a:endParaRPr lang="es-ES" cap="all" dirty="0">
              <a:solidFill>
                <a:schemeClr val="tx2"/>
              </a:solidFill>
            </a:endParaRPr>
          </a:p>
        </p:txBody>
      </p:sp>
      <p:sp>
        <p:nvSpPr>
          <p:cNvPr id="14" name="Rectángulo redondeado 6"/>
          <p:cNvSpPr/>
          <p:nvPr/>
        </p:nvSpPr>
        <p:spPr>
          <a:xfrm>
            <a:off x="3181350" y="3355661"/>
            <a:ext cx="7962900" cy="695739"/>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Es aquella columna que no ha sido seleccionada como clave primaria, pero que también puede identificar de forma única a una fila dentro de una tabla.</a:t>
            </a:r>
            <a:endParaRPr lang="es-ES" cap="all" dirty="0">
              <a:solidFill>
                <a:schemeClr val="tx2"/>
              </a:solidFill>
            </a:endParaRPr>
          </a:p>
        </p:txBody>
      </p:sp>
      <p:sp>
        <p:nvSpPr>
          <p:cNvPr id="15" name="Rectángulo redondeado 7"/>
          <p:cNvSpPr/>
          <p:nvPr/>
        </p:nvSpPr>
        <p:spPr>
          <a:xfrm>
            <a:off x="3181350" y="4270221"/>
            <a:ext cx="7962900" cy="695739"/>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Es aquella columna que existiendo como dependiente en una tabla es, a su vez, clave primaria en otra tabla.</a:t>
            </a:r>
            <a:endParaRPr lang="es-ES" cap="all" dirty="0">
              <a:solidFill>
                <a:schemeClr val="tx2"/>
              </a:solidFill>
            </a:endParaRPr>
          </a:p>
        </p:txBody>
      </p:sp>
      <p:sp>
        <p:nvSpPr>
          <p:cNvPr id="16" name="Rectángulo redondeado 8"/>
          <p:cNvSpPr/>
          <p:nvPr/>
        </p:nvSpPr>
        <p:spPr>
          <a:xfrm>
            <a:off x="3181350" y="5184781"/>
            <a:ext cx="7962900" cy="695739"/>
          </a:xfrm>
          <a:prstGeom prst="roundRect">
            <a:avLst/>
          </a:prstGeom>
          <a:solidFill>
            <a:schemeClr val="bg1"/>
          </a:solidFill>
          <a:ln>
            <a:solidFill>
              <a:srgbClr val="5A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2"/>
                </a:solidFill>
              </a:rPr>
              <a:t>Es una clave que está compuesta por más de una columna.</a:t>
            </a:r>
            <a:endParaRPr lang="es-ES" dirty="0">
              <a:solidFill>
                <a:schemeClr val="tx2"/>
              </a:solidFill>
            </a:endParaRPr>
          </a:p>
        </p:txBody>
      </p:sp>
      <p:sp>
        <p:nvSpPr>
          <p:cNvPr id="11" name="CuadroTexto 10"/>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2" name="Rectángulo 11"/>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60970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5" name="Rectángulo redondeado 4"/>
          <p:cNvSpPr/>
          <p:nvPr/>
        </p:nvSpPr>
        <p:spPr>
          <a:xfrm>
            <a:off x="495300" y="3282680"/>
            <a:ext cx="2533650" cy="695739"/>
          </a:xfrm>
          <a:prstGeom prst="round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bg1"/>
                </a:solidFill>
              </a:rPr>
              <a:t>Formas normales</a:t>
            </a:r>
          </a:p>
        </p:txBody>
      </p:sp>
      <p:sp>
        <p:nvSpPr>
          <p:cNvPr id="7" name="Rectángulo redondeado 4"/>
          <p:cNvSpPr/>
          <p:nvPr/>
        </p:nvSpPr>
        <p:spPr>
          <a:xfrm>
            <a:off x="5219700" y="2463530"/>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segunda Forma normal</a:t>
            </a:r>
          </a:p>
        </p:txBody>
      </p:sp>
      <p:sp>
        <p:nvSpPr>
          <p:cNvPr id="8" name="Rectángulo redondeado 4"/>
          <p:cNvSpPr/>
          <p:nvPr/>
        </p:nvSpPr>
        <p:spPr>
          <a:xfrm>
            <a:off x="5200650" y="1663430"/>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Primera Forma normal</a:t>
            </a:r>
          </a:p>
        </p:txBody>
      </p:sp>
      <p:sp>
        <p:nvSpPr>
          <p:cNvPr id="9" name="Rectángulo redondeado 4"/>
          <p:cNvSpPr/>
          <p:nvPr/>
        </p:nvSpPr>
        <p:spPr>
          <a:xfrm>
            <a:off x="5257800" y="3285711"/>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tercera Forma normal</a:t>
            </a:r>
          </a:p>
        </p:txBody>
      </p:sp>
      <p:sp>
        <p:nvSpPr>
          <p:cNvPr id="10" name="Rectángulo redondeado 4"/>
          <p:cNvSpPr/>
          <p:nvPr/>
        </p:nvSpPr>
        <p:spPr>
          <a:xfrm>
            <a:off x="5257800" y="4162011"/>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 Forma normal de boyce-codd (fnbc)</a:t>
            </a:r>
          </a:p>
        </p:txBody>
      </p:sp>
      <p:sp>
        <p:nvSpPr>
          <p:cNvPr id="11" name="Rectángulo redondeado 4"/>
          <p:cNvSpPr/>
          <p:nvPr/>
        </p:nvSpPr>
        <p:spPr>
          <a:xfrm>
            <a:off x="5257800" y="4962111"/>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cuarta Forma normal</a:t>
            </a:r>
          </a:p>
        </p:txBody>
      </p:sp>
      <p:sp>
        <p:nvSpPr>
          <p:cNvPr id="12" name="Rectángulo redondeado 4"/>
          <p:cNvSpPr/>
          <p:nvPr/>
        </p:nvSpPr>
        <p:spPr>
          <a:xfrm>
            <a:off x="5295900" y="5800311"/>
            <a:ext cx="4393096" cy="695739"/>
          </a:xfrm>
          <a:prstGeom prst="roundRect">
            <a:avLst/>
          </a:prstGeom>
          <a:solidFill>
            <a:srgbClr val="A4D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smtClean="0">
                <a:solidFill>
                  <a:schemeClr val="tx2"/>
                </a:solidFill>
              </a:rPr>
              <a:t>Quinta forma normal</a:t>
            </a:r>
          </a:p>
        </p:txBody>
      </p:sp>
      <p:cxnSp>
        <p:nvCxnSpPr>
          <p:cNvPr id="14" name="13 Conector recto de flecha"/>
          <p:cNvCxnSpPr>
            <a:stCxn id="5" idx="3"/>
            <a:endCxn id="8" idx="1"/>
          </p:cNvCxnSpPr>
          <p:nvPr/>
        </p:nvCxnSpPr>
        <p:spPr>
          <a:xfrm flipV="1">
            <a:off x="3028950" y="2011300"/>
            <a:ext cx="2171700" cy="1619250"/>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5" idx="3"/>
            <a:endCxn id="7" idx="1"/>
          </p:cNvCxnSpPr>
          <p:nvPr/>
        </p:nvCxnSpPr>
        <p:spPr>
          <a:xfrm flipV="1">
            <a:off x="3028950" y="2811400"/>
            <a:ext cx="2190750" cy="819150"/>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5" idx="3"/>
            <a:endCxn id="9" idx="1"/>
          </p:cNvCxnSpPr>
          <p:nvPr/>
        </p:nvCxnSpPr>
        <p:spPr>
          <a:xfrm>
            <a:off x="3028950" y="3630550"/>
            <a:ext cx="2228850" cy="3031"/>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5" idx="3"/>
            <a:endCxn id="10" idx="1"/>
          </p:cNvCxnSpPr>
          <p:nvPr/>
        </p:nvCxnSpPr>
        <p:spPr>
          <a:xfrm>
            <a:off x="3028950" y="3630550"/>
            <a:ext cx="2228850" cy="879331"/>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5" idx="3"/>
            <a:endCxn id="11" idx="1"/>
          </p:cNvCxnSpPr>
          <p:nvPr/>
        </p:nvCxnSpPr>
        <p:spPr>
          <a:xfrm>
            <a:off x="3028950" y="3630550"/>
            <a:ext cx="2228850" cy="1679431"/>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5" idx="3"/>
            <a:endCxn id="12" idx="1"/>
          </p:cNvCxnSpPr>
          <p:nvPr/>
        </p:nvCxnSpPr>
        <p:spPr>
          <a:xfrm>
            <a:off x="3028950" y="3630550"/>
            <a:ext cx="2266950" cy="2517631"/>
          </a:xfrm>
          <a:prstGeom prst="straightConnector1">
            <a:avLst/>
          </a:prstGeom>
          <a:ln>
            <a:solidFill>
              <a:srgbClr val="5AB2B2"/>
            </a:solidFill>
            <a:tailEnd type="arrow"/>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9" name="Rectángulo 18"/>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310935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sp>
        <p:nvSpPr>
          <p:cNvPr id="11" name="Rectángulo redondeado 4"/>
          <p:cNvSpPr/>
          <p:nvPr/>
        </p:nvSpPr>
        <p:spPr>
          <a:xfrm>
            <a:off x="5257800" y="2536526"/>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La tabla contiene una llave primaria única.</a:t>
            </a:r>
          </a:p>
        </p:txBody>
      </p:sp>
      <p:sp>
        <p:nvSpPr>
          <p:cNvPr id="12" name="Rectángulo redondeado 4"/>
          <p:cNvSpPr/>
          <p:nvPr/>
        </p:nvSpPr>
        <p:spPr>
          <a:xfrm>
            <a:off x="5257800" y="3409622"/>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La llave primaria no contiene atributos nulos.</a:t>
            </a:r>
          </a:p>
        </p:txBody>
      </p:sp>
      <p:sp>
        <p:nvSpPr>
          <p:cNvPr id="13" name="Rectángulo redondeado 4"/>
          <p:cNvSpPr/>
          <p:nvPr/>
        </p:nvSpPr>
        <p:spPr>
          <a:xfrm>
            <a:off x="5257800" y="4282718"/>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No existe variación en el número de columnas.</a:t>
            </a:r>
          </a:p>
        </p:txBody>
      </p:sp>
      <p:sp>
        <p:nvSpPr>
          <p:cNvPr id="14" name="Rectángulo redondeado 4"/>
          <p:cNvSpPr/>
          <p:nvPr/>
        </p:nvSpPr>
        <p:spPr>
          <a:xfrm>
            <a:off x="5257800" y="5155814"/>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Una tabla no contiene múltiples valores en cada columna.</a:t>
            </a:r>
          </a:p>
        </p:txBody>
      </p:sp>
      <p:sp>
        <p:nvSpPr>
          <p:cNvPr id="15" name="Rectángulo redondeado 4"/>
          <p:cNvSpPr/>
          <p:nvPr/>
        </p:nvSpPr>
        <p:spPr>
          <a:xfrm>
            <a:off x="5257800" y="6028911"/>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Esta forma normal elimina los valores repetidos dentro de una BD.</a:t>
            </a:r>
          </a:p>
        </p:txBody>
      </p:sp>
      <p:sp>
        <p:nvSpPr>
          <p:cNvPr id="17" name="Rectángulo redondeado 4"/>
          <p:cNvSpPr/>
          <p:nvPr/>
        </p:nvSpPr>
        <p:spPr>
          <a:xfrm>
            <a:off x="5257800" y="1663430"/>
            <a:ext cx="4393096" cy="695739"/>
          </a:xfrm>
          <a:prstGeom prst="roundRect">
            <a:avLst/>
          </a:prstGeom>
          <a:solidFill>
            <a:schemeClr val="bg1"/>
          </a:solidFill>
          <a:ln>
            <a:solidFill>
              <a:srgbClr val="3A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Todos los atributos son </a:t>
            </a:r>
            <a:r>
              <a:rPr lang="es-CL" b="1" dirty="0" smtClean="0">
                <a:solidFill>
                  <a:schemeClr val="tx1"/>
                </a:solidFill>
              </a:rPr>
              <a:t>atómicos.</a:t>
            </a:r>
            <a:endParaRPr lang="es-CL" cap="all" dirty="0" smtClean="0">
              <a:solidFill>
                <a:schemeClr val="tx1"/>
              </a:solidFill>
            </a:endParaRPr>
          </a:p>
        </p:txBody>
      </p:sp>
      <p:sp>
        <p:nvSpPr>
          <p:cNvPr id="18" name="Rectángulo 17"/>
          <p:cNvSpPr/>
          <p:nvPr/>
        </p:nvSpPr>
        <p:spPr>
          <a:xfrm>
            <a:off x="885498" y="2983256"/>
            <a:ext cx="310317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Primera Forma normal</a:t>
            </a:r>
          </a:p>
        </p:txBody>
      </p:sp>
      <p:sp>
        <p:nvSpPr>
          <p:cNvPr id="19" name="Rectángulo 18"/>
          <p:cNvSpPr/>
          <p:nvPr/>
        </p:nvSpPr>
        <p:spPr>
          <a:xfrm>
            <a:off x="1026931" y="2840351"/>
            <a:ext cx="310317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6" name="15 Rectángulo"/>
          <p:cNvSpPr/>
          <p:nvPr/>
        </p:nvSpPr>
        <p:spPr>
          <a:xfrm>
            <a:off x="2056087" y="3545830"/>
            <a:ext cx="762000" cy="609600"/>
          </a:xfrm>
          <a:prstGeom prst="rect">
            <a:avLst/>
          </a:prstGeom>
          <a:solidFill>
            <a:srgbClr val="5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1FN</a:t>
            </a:r>
            <a:endParaRPr lang="es-CL" dirty="0"/>
          </a:p>
        </p:txBody>
      </p:sp>
      <p:sp>
        <p:nvSpPr>
          <p:cNvPr id="20" name="CuadroTexto 19"/>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21" name="Rectángulo 20"/>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2366117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0" y="-6466"/>
            <a:ext cx="12192000" cy="892098"/>
          </a:xfrm>
          <a:prstGeom prst="rect">
            <a:avLst/>
          </a:prstGeom>
        </p:spPr>
      </p:pic>
      <p:graphicFrame>
        <p:nvGraphicFramePr>
          <p:cNvPr id="7" name="6 Tabla"/>
          <p:cNvGraphicFramePr>
            <a:graphicFrameLocks noGrp="1"/>
          </p:cNvGraphicFramePr>
          <p:nvPr>
            <p:extLst>
              <p:ext uri="{D42A27DB-BD31-4B8C-83A1-F6EECF244321}">
                <p14:modId xmlns:p14="http://schemas.microsoft.com/office/powerpoint/2010/main" val="1234574960"/>
              </p:ext>
            </p:extLst>
          </p:nvPr>
        </p:nvGraphicFramePr>
        <p:xfrm>
          <a:off x="3975734" y="2776928"/>
          <a:ext cx="7486651" cy="3790949"/>
        </p:xfrm>
        <a:graphic>
          <a:graphicData uri="http://schemas.openxmlformats.org/drawingml/2006/table">
            <a:tbl>
              <a:tblPr/>
              <a:tblGrid>
                <a:gridCol w="1764914">
                  <a:extLst>
                    <a:ext uri="{9D8B030D-6E8A-4147-A177-3AD203B41FA5}">
                      <a16:colId xmlns:a16="http://schemas.microsoft.com/office/drawing/2014/main" val="20000"/>
                    </a:ext>
                  </a:extLst>
                </a:gridCol>
                <a:gridCol w="1764914">
                  <a:extLst>
                    <a:ext uri="{9D8B030D-6E8A-4147-A177-3AD203B41FA5}">
                      <a16:colId xmlns:a16="http://schemas.microsoft.com/office/drawing/2014/main" val="20001"/>
                    </a:ext>
                  </a:extLst>
                </a:gridCol>
                <a:gridCol w="1764914">
                  <a:extLst>
                    <a:ext uri="{9D8B030D-6E8A-4147-A177-3AD203B41FA5}">
                      <a16:colId xmlns:a16="http://schemas.microsoft.com/office/drawing/2014/main" val="20002"/>
                    </a:ext>
                  </a:extLst>
                </a:gridCol>
                <a:gridCol w="2191909">
                  <a:extLst>
                    <a:ext uri="{9D8B030D-6E8A-4147-A177-3AD203B41FA5}">
                      <a16:colId xmlns:a16="http://schemas.microsoft.com/office/drawing/2014/main" val="20003"/>
                    </a:ext>
                  </a:extLst>
                </a:gridCol>
              </a:tblGrid>
              <a:tr h="528970">
                <a:tc>
                  <a:txBody>
                    <a:bodyPr/>
                    <a:lstStyle/>
                    <a:p>
                      <a:pPr algn="ctr" fontAlgn="b"/>
                      <a:r>
                        <a:rPr lang="es-CL" sz="2400" b="1" i="0" u="none" strike="noStrike" dirty="0">
                          <a:solidFill>
                            <a:srgbClr val="FFFFFF"/>
                          </a:solidFill>
                          <a:latin typeface="Calibri"/>
                        </a:rPr>
                        <a:t>Rol alumno</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400" b="1" i="0" u="none" strike="noStrike" dirty="0">
                          <a:solidFill>
                            <a:srgbClr val="FFFFFF"/>
                          </a:solidFill>
                          <a:latin typeface="Calibri"/>
                        </a:rPr>
                        <a:t>Nombre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400" b="1" i="0" u="none" strike="noStrike" dirty="0">
                          <a:solidFill>
                            <a:srgbClr val="FFFFFF"/>
                          </a:solidFill>
                          <a:latin typeface="Calibri"/>
                        </a:rPr>
                        <a:t>Apellido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400" b="1" i="0" u="none" strike="noStrike" dirty="0">
                          <a:solidFill>
                            <a:srgbClr val="FFFFFF"/>
                          </a:solidFill>
                          <a:latin typeface="Calibri"/>
                        </a:rPr>
                        <a:t>Teléfono</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1212222">
                <a:tc>
                  <a:txBody>
                    <a:bodyPr/>
                    <a:lstStyle/>
                    <a:p>
                      <a:pPr algn="ctr" fontAlgn="ctr"/>
                      <a:r>
                        <a:rPr lang="es-CL" sz="2400" b="0" i="0" u="none" strike="noStrike" dirty="0">
                          <a:solidFill>
                            <a:schemeClr val="tx2"/>
                          </a:solidFill>
                          <a:latin typeface="Calibri"/>
                        </a:rPr>
                        <a:t>123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Alicia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Díaz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056-2-2586495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1"/>
                  </a:ext>
                </a:extLst>
              </a:tr>
              <a:tr h="991818">
                <a:tc>
                  <a:txBody>
                    <a:bodyPr/>
                    <a:lstStyle/>
                    <a:p>
                      <a:pPr algn="ctr" fontAlgn="ctr"/>
                      <a:r>
                        <a:rPr lang="es-CL" sz="2400" b="0" i="0" u="none" strike="noStrike" dirty="0">
                          <a:solidFill>
                            <a:schemeClr val="tx2"/>
                          </a:solidFill>
                          <a:latin typeface="Calibri"/>
                        </a:rPr>
                        <a:t>456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Juan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smtClean="0">
                          <a:solidFill>
                            <a:schemeClr val="tx2"/>
                          </a:solidFill>
                          <a:latin typeface="Calibri"/>
                        </a:rPr>
                        <a:t>Pérez</a:t>
                      </a:r>
                      <a:endParaRPr lang="es-CL" sz="2400" b="0" i="0" u="none" strike="noStrike" dirty="0">
                        <a:solidFill>
                          <a:schemeClr val="tx2"/>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056-34-245678</a:t>
                      </a:r>
                      <a:r>
                        <a:rPr lang="es-CL" sz="2400" b="0" i="0" u="none" strike="noStrike" dirty="0">
                          <a:solidFill>
                            <a:srgbClr val="000000"/>
                          </a:solidFill>
                          <a:latin typeface="Calibri"/>
                        </a:rPr>
                        <a:t>   </a:t>
                      </a:r>
                      <a:endParaRPr lang="es-CL" sz="2400" b="0" i="0" u="none" strike="noStrike" dirty="0" smtClean="0">
                        <a:solidFill>
                          <a:srgbClr val="000000"/>
                        </a:solidFill>
                        <a:latin typeface="Calibri"/>
                      </a:endParaRPr>
                    </a:p>
                    <a:p>
                      <a:pPr algn="ctr" fontAlgn="ctr"/>
                      <a:r>
                        <a:rPr lang="es-CL" sz="2400" b="0" i="0" u="none" strike="noStrike" dirty="0" smtClean="0">
                          <a:solidFill>
                            <a:srgbClr val="FF0000"/>
                          </a:solidFill>
                          <a:latin typeface="Calibri"/>
                        </a:rPr>
                        <a:t>056-34-245680</a:t>
                      </a:r>
                      <a:endParaRPr lang="es-CL" sz="24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2"/>
                  </a:ext>
                </a:extLst>
              </a:tr>
              <a:tr h="1057939">
                <a:tc>
                  <a:txBody>
                    <a:bodyPr/>
                    <a:lstStyle/>
                    <a:p>
                      <a:pPr algn="ctr" fontAlgn="ctr"/>
                      <a:r>
                        <a:rPr lang="es-CL" sz="2400" b="0" i="0" u="none" strike="noStrike" dirty="0">
                          <a:solidFill>
                            <a:schemeClr val="tx2"/>
                          </a:solidFill>
                          <a:latin typeface="Calibri"/>
                        </a:rPr>
                        <a:t>789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Pedro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González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400" b="0" i="0" u="none" strike="noStrike" dirty="0">
                          <a:solidFill>
                            <a:schemeClr val="tx2"/>
                          </a:solidFill>
                          <a:latin typeface="Calibri"/>
                        </a:rPr>
                        <a:t>056-2-5823305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3"/>
                  </a:ext>
                </a:extLst>
              </a:tr>
            </a:tbl>
          </a:graphicData>
        </a:graphic>
      </p:graphicFrame>
      <p:sp>
        <p:nvSpPr>
          <p:cNvPr id="12" name="Rectángulo 11"/>
          <p:cNvSpPr/>
          <p:nvPr/>
        </p:nvSpPr>
        <p:spPr>
          <a:xfrm>
            <a:off x="365233" y="2050362"/>
            <a:ext cx="310317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Formas normales - Caso </a:t>
            </a:r>
            <a:r>
              <a:rPr lang="es-CL" cap="all" dirty="0" smtClean="0">
                <a:solidFill>
                  <a:schemeClr val="bg1"/>
                </a:solidFill>
              </a:rPr>
              <a:t>1</a:t>
            </a:r>
            <a:endParaRPr lang="es-CL" cap="all" dirty="0">
              <a:solidFill>
                <a:schemeClr val="bg1"/>
              </a:solidFill>
            </a:endParaRPr>
          </a:p>
        </p:txBody>
      </p:sp>
      <p:sp>
        <p:nvSpPr>
          <p:cNvPr id="13" name="Rectángulo 12"/>
          <p:cNvSpPr/>
          <p:nvPr/>
        </p:nvSpPr>
        <p:spPr>
          <a:xfrm>
            <a:off x="506666" y="1907457"/>
            <a:ext cx="310317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
        <p:nvSpPr>
          <p:cNvPr id="14" name="6 CuadroTexto"/>
          <p:cNvSpPr txBox="1"/>
          <p:nvPr/>
        </p:nvSpPr>
        <p:spPr>
          <a:xfrm>
            <a:off x="6347460" y="2093238"/>
            <a:ext cx="2743200" cy="461665"/>
          </a:xfrm>
          <a:prstGeom prst="rect">
            <a:avLst/>
          </a:prstGeom>
          <a:solidFill>
            <a:srgbClr val="A4D5D4"/>
          </a:solidFill>
        </p:spPr>
        <p:txBody>
          <a:bodyPr wrap="square" rtlCol="0">
            <a:spAutoFit/>
          </a:bodyPr>
          <a:lstStyle/>
          <a:p>
            <a:pPr algn="ctr"/>
            <a:r>
              <a:rPr lang="es-CL" sz="2400" dirty="0"/>
              <a:t>Alumno</a:t>
            </a:r>
          </a:p>
        </p:txBody>
      </p:sp>
      <p:sp>
        <p:nvSpPr>
          <p:cNvPr id="17" name="CuadroTexto 16"/>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8" name="Rectángulo 17"/>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Tree>
    <p:extLst>
      <p:ext uri="{BB962C8B-B14F-4D97-AF65-F5344CB8AC3E}">
        <p14:creationId xmlns:p14="http://schemas.microsoft.com/office/powerpoint/2010/main" val="1065375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4294967295"/>
            <p:extLst>
              <p:ext uri="{D42A27DB-BD31-4B8C-83A1-F6EECF244321}">
                <p14:modId xmlns:p14="http://schemas.microsoft.com/office/powerpoint/2010/main" val="3947468925"/>
              </p:ext>
            </p:extLst>
          </p:nvPr>
        </p:nvGraphicFramePr>
        <p:xfrm>
          <a:off x="2899410" y="2962960"/>
          <a:ext cx="8896350" cy="3657601"/>
        </p:xfrm>
        <a:graphic>
          <a:graphicData uri="http://schemas.openxmlformats.org/drawingml/2006/table">
            <a:tbl>
              <a:tblPr/>
              <a:tblGrid>
                <a:gridCol w="1399933">
                  <a:extLst>
                    <a:ext uri="{9D8B030D-6E8A-4147-A177-3AD203B41FA5}">
                      <a16:colId xmlns:a16="http://schemas.microsoft.com/office/drawing/2014/main" val="20000"/>
                    </a:ext>
                  </a:extLst>
                </a:gridCol>
                <a:gridCol w="1399933">
                  <a:extLst>
                    <a:ext uri="{9D8B030D-6E8A-4147-A177-3AD203B41FA5}">
                      <a16:colId xmlns:a16="http://schemas.microsoft.com/office/drawing/2014/main" val="20001"/>
                    </a:ext>
                  </a:extLst>
                </a:gridCol>
                <a:gridCol w="1399933">
                  <a:extLst>
                    <a:ext uri="{9D8B030D-6E8A-4147-A177-3AD203B41FA5}">
                      <a16:colId xmlns:a16="http://schemas.microsoft.com/office/drawing/2014/main" val="20002"/>
                    </a:ext>
                  </a:extLst>
                </a:gridCol>
                <a:gridCol w="1738627">
                  <a:extLst>
                    <a:ext uri="{9D8B030D-6E8A-4147-A177-3AD203B41FA5}">
                      <a16:colId xmlns:a16="http://schemas.microsoft.com/office/drawing/2014/main" val="20003"/>
                    </a:ext>
                  </a:extLst>
                </a:gridCol>
                <a:gridCol w="1625729">
                  <a:extLst>
                    <a:ext uri="{9D8B030D-6E8A-4147-A177-3AD203B41FA5}">
                      <a16:colId xmlns:a16="http://schemas.microsoft.com/office/drawing/2014/main" val="20004"/>
                    </a:ext>
                  </a:extLst>
                </a:gridCol>
                <a:gridCol w="1332195">
                  <a:extLst>
                    <a:ext uri="{9D8B030D-6E8A-4147-A177-3AD203B41FA5}">
                      <a16:colId xmlns:a16="http://schemas.microsoft.com/office/drawing/2014/main" val="20005"/>
                    </a:ext>
                  </a:extLst>
                </a:gridCol>
              </a:tblGrid>
              <a:tr h="510363">
                <a:tc>
                  <a:txBody>
                    <a:bodyPr/>
                    <a:lstStyle/>
                    <a:p>
                      <a:pPr algn="ctr" fontAlgn="b"/>
                      <a:r>
                        <a:rPr lang="es-CL" sz="2000" b="1" i="0" u="none" strike="noStrike" dirty="0">
                          <a:solidFill>
                            <a:srgbClr val="FFFFFF"/>
                          </a:solidFill>
                          <a:latin typeface="Calibri"/>
                        </a:rPr>
                        <a:t>Rol alumno</a:t>
                      </a:r>
                    </a:p>
                  </a:txBody>
                  <a:tcPr marL="7620" marR="7620" marT="762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Nombre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Apellido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Teléfono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Teléfono 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tc>
                  <a:txBody>
                    <a:bodyPr/>
                    <a:lstStyle/>
                    <a:p>
                      <a:pPr algn="ctr" fontAlgn="b"/>
                      <a:r>
                        <a:rPr lang="es-CL" sz="2000" b="1" i="0" u="none" strike="noStrike" dirty="0">
                          <a:solidFill>
                            <a:srgbClr val="FFFFFF"/>
                          </a:solidFill>
                          <a:latin typeface="Calibri"/>
                        </a:rPr>
                        <a:t>Teléfono 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A807E"/>
                    </a:solidFill>
                  </a:tcPr>
                </a:tc>
                <a:extLst>
                  <a:ext uri="{0D108BD9-81ED-4DB2-BD59-A6C34878D82A}">
                    <a16:rowId xmlns:a16="http://schemas.microsoft.com/office/drawing/2014/main" val="10000"/>
                  </a:ext>
                </a:extLst>
              </a:tr>
              <a:tr h="1169582">
                <a:tc>
                  <a:txBody>
                    <a:bodyPr/>
                    <a:lstStyle/>
                    <a:p>
                      <a:pPr algn="ctr" fontAlgn="ctr"/>
                      <a:r>
                        <a:rPr lang="es-CL" sz="2000" b="0" i="0" u="none" strike="noStrike" dirty="0">
                          <a:solidFill>
                            <a:schemeClr val="tx2"/>
                          </a:solidFill>
                          <a:latin typeface="Calibri"/>
                        </a:rPr>
                        <a:t>123</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Alicia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Díaz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056-2-2586495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1"/>
                  </a:ext>
                </a:extLst>
              </a:tr>
              <a:tr h="956930">
                <a:tc>
                  <a:txBody>
                    <a:bodyPr/>
                    <a:lstStyle/>
                    <a:p>
                      <a:pPr algn="ctr" fontAlgn="ctr"/>
                      <a:r>
                        <a:rPr lang="es-CL" sz="2000" b="0" i="0" u="none" strike="noStrike" dirty="0">
                          <a:solidFill>
                            <a:schemeClr val="tx2"/>
                          </a:solidFill>
                          <a:latin typeface="Calibri"/>
                        </a:rPr>
                        <a:t>456</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Juan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smtClean="0">
                          <a:solidFill>
                            <a:schemeClr val="tx2"/>
                          </a:solidFill>
                          <a:latin typeface="Calibri"/>
                        </a:rPr>
                        <a:t>Pérez</a:t>
                      </a:r>
                      <a:endParaRPr lang="es-CL" sz="2000" b="0" i="0" u="none" strike="noStrike" dirty="0">
                        <a:solidFill>
                          <a:schemeClr val="tx2"/>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056-34-245678</a:t>
                      </a:r>
                      <a:r>
                        <a:rPr lang="es-CL" sz="2000" b="0" i="0" u="none" strike="noStrike" dirty="0">
                          <a:solidFill>
                            <a:srgbClr val="000000"/>
                          </a:solidFill>
                          <a:latin typeface="Calibri"/>
                        </a:rPr>
                        <a:t>   </a:t>
                      </a:r>
                      <a:r>
                        <a:rPr lang="es-CL" sz="2000" b="0" i="0" u="none" strike="noStrike" dirty="0">
                          <a:solidFill>
                            <a:srgbClr val="FF0000"/>
                          </a:solidFill>
                          <a:latin typeface="Calibri"/>
                        </a:rPr>
                        <a:t>056-34-245680</a:t>
                      </a:r>
                      <a:endParaRPr lang="es-CL" sz="2000" b="0" i="0" u="none" strike="noStrike" dirty="0">
                        <a:solidFill>
                          <a:srgbClr val="000000"/>
                        </a:solidFill>
                        <a:latin typeface="Calibr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FF0000"/>
                          </a:solidFill>
                          <a:latin typeface="Calibri"/>
                        </a:rPr>
                        <a:t>056-58-233055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5D4"/>
                    </a:solidFill>
                  </a:tcPr>
                </a:tc>
                <a:extLst>
                  <a:ext uri="{0D108BD9-81ED-4DB2-BD59-A6C34878D82A}">
                    <a16:rowId xmlns:a16="http://schemas.microsoft.com/office/drawing/2014/main" val="10002"/>
                  </a:ext>
                </a:extLst>
              </a:tr>
              <a:tr h="1020726">
                <a:tc>
                  <a:txBody>
                    <a:bodyPr/>
                    <a:lstStyle/>
                    <a:p>
                      <a:pPr algn="ctr" fontAlgn="ctr"/>
                      <a:r>
                        <a:rPr lang="es-CL" sz="2000" b="0" i="0" u="none" strike="noStrike" dirty="0">
                          <a:solidFill>
                            <a:schemeClr val="tx2"/>
                          </a:solidFill>
                          <a:latin typeface="Calibri"/>
                        </a:rPr>
                        <a:t>789</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Pedro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González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ctr" fontAlgn="ctr"/>
                      <a:r>
                        <a:rPr lang="es-CL" sz="2000" b="0" i="0" u="none" strike="noStrike" dirty="0">
                          <a:solidFill>
                            <a:schemeClr val="tx2"/>
                          </a:solidFill>
                          <a:latin typeface="Calibri"/>
                        </a:rPr>
                        <a:t>056-2-5823305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tc>
                  <a:txBody>
                    <a:bodyPr/>
                    <a:lstStyle/>
                    <a:p>
                      <a:pPr algn="l" fontAlgn="b"/>
                      <a:r>
                        <a:rPr lang="es-CL" sz="2000" b="0"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D5D4"/>
                    </a:solidFill>
                  </a:tcPr>
                </a:tc>
                <a:extLst>
                  <a:ext uri="{0D108BD9-81ED-4DB2-BD59-A6C34878D82A}">
                    <a16:rowId xmlns:a16="http://schemas.microsoft.com/office/drawing/2014/main" val="10003"/>
                  </a:ext>
                </a:extLst>
              </a:tr>
            </a:tbl>
          </a:graphicData>
        </a:graphic>
      </p:graphicFrame>
      <p:pic>
        <p:nvPicPr>
          <p:cNvPr id="4" name="Imagen 3"/>
          <p:cNvPicPr>
            <a:picLocks noChangeAspect="1"/>
          </p:cNvPicPr>
          <p:nvPr/>
        </p:nvPicPr>
        <p:blipFill>
          <a:blip r:embed="rId3"/>
          <a:stretch>
            <a:fillRect/>
          </a:stretch>
        </p:blipFill>
        <p:spPr>
          <a:xfrm>
            <a:off x="0" y="-25516"/>
            <a:ext cx="12192000" cy="892098"/>
          </a:xfrm>
          <a:prstGeom prst="rect">
            <a:avLst/>
          </a:prstGeom>
        </p:spPr>
      </p:pic>
      <p:sp>
        <p:nvSpPr>
          <p:cNvPr id="13" name="6 CuadroTexto"/>
          <p:cNvSpPr txBox="1"/>
          <p:nvPr/>
        </p:nvSpPr>
        <p:spPr>
          <a:xfrm>
            <a:off x="6233160" y="2393262"/>
            <a:ext cx="2743200" cy="461665"/>
          </a:xfrm>
          <a:prstGeom prst="rect">
            <a:avLst/>
          </a:prstGeom>
          <a:solidFill>
            <a:srgbClr val="A4D5D4"/>
          </a:solidFill>
        </p:spPr>
        <p:txBody>
          <a:bodyPr wrap="square" rtlCol="0">
            <a:spAutoFit/>
          </a:bodyPr>
          <a:lstStyle/>
          <a:p>
            <a:pPr algn="ctr"/>
            <a:r>
              <a:rPr lang="es-CL" sz="2400" dirty="0"/>
              <a:t>Alumno</a:t>
            </a:r>
          </a:p>
        </p:txBody>
      </p:sp>
      <p:sp>
        <p:nvSpPr>
          <p:cNvPr id="14" name="CuadroTexto 13"/>
          <p:cNvSpPr txBox="1"/>
          <p:nvPr/>
        </p:nvSpPr>
        <p:spPr>
          <a:xfrm>
            <a:off x="477627" y="1151579"/>
            <a:ext cx="8912646" cy="461665"/>
          </a:xfrm>
          <a:prstGeom prst="rect">
            <a:avLst/>
          </a:prstGeom>
          <a:noFill/>
        </p:spPr>
        <p:txBody>
          <a:bodyPr wrap="square" rtlCol="0">
            <a:spAutoFit/>
          </a:bodyPr>
          <a:lstStyle>
            <a:defPPr>
              <a:defRPr lang="es-ES"/>
            </a:defPPr>
            <a:lvl1pPr>
              <a:defRPr sz="2400" b="1">
                <a:solidFill>
                  <a:srgbClr val="4AA2A0"/>
                </a:solidFill>
              </a:defRPr>
            </a:lvl1pPr>
          </a:lstStyle>
          <a:p>
            <a:r>
              <a:rPr lang="es-CL" dirty="0"/>
              <a:t>Tema 1. Normalización de base de datos </a:t>
            </a:r>
          </a:p>
        </p:txBody>
      </p:sp>
      <p:sp>
        <p:nvSpPr>
          <p:cNvPr id="15" name="Rectángulo 14"/>
          <p:cNvSpPr/>
          <p:nvPr/>
        </p:nvSpPr>
        <p:spPr>
          <a:xfrm>
            <a:off x="148118" y="1239110"/>
            <a:ext cx="286603" cy="286603"/>
          </a:xfrm>
          <a:prstGeom prst="rect">
            <a:avLst/>
          </a:prstGeom>
          <a:solidFill>
            <a:srgbClr val="5AB2B2"/>
          </a:solidFill>
          <a:ln>
            <a:solidFill>
              <a:srgbClr val="5AB2B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L">
              <a:solidFill>
                <a:srgbClr val="449492"/>
              </a:solidFill>
            </a:endParaRPr>
          </a:p>
        </p:txBody>
      </p:sp>
      <p:sp>
        <p:nvSpPr>
          <p:cNvPr id="16" name="Rectángulo 15"/>
          <p:cNvSpPr/>
          <p:nvPr/>
        </p:nvSpPr>
        <p:spPr>
          <a:xfrm>
            <a:off x="365233" y="1936788"/>
            <a:ext cx="3103179" cy="695739"/>
          </a:xfrm>
          <a:prstGeom prst="rect">
            <a:avLst/>
          </a:prstGeom>
          <a:solidFill>
            <a:srgbClr val="3A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cap="all" dirty="0">
                <a:solidFill>
                  <a:schemeClr val="bg1"/>
                </a:solidFill>
              </a:rPr>
              <a:t>Formas normales - Caso  </a:t>
            </a:r>
            <a:r>
              <a:rPr lang="es-CL" cap="all" dirty="0" smtClean="0">
                <a:solidFill>
                  <a:schemeClr val="bg1"/>
                </a:solidFill>
              </a:rPr>
              <a:t>2</a:t>
            </a:r>
            <a:endParaRPr lang="es-CL" cap="all" dirty="0">
              <a:solidFill>
                <a:schemeClr val="bg1"/>
              </a:solidFill>
            </a:endParaRPr>
          </a:p>
        </p:txBody>
      </p:sp>
      <p:sp>
        <p:nvSpPr>
          <p:cNvPr id="17" name="Rectángulo 16"/>
          <p:cNvSpPr/>
          <p:nvPr/>
        </p:nvSpPr>
        <p:spPr>
          <a:xfrm>
            <a:off x="506666" y="1793883"/>
            <a:ext cx="3103179" cy="695739"/>
          </a:xfrm>
          <a:prstGeom prst="rect">
            <a:avLst/>
          </a:prstGeom>
          <a:noFill/>
          <a:ln>
            <a:solidFill>
              <a:srgbClr val="3A807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cap="all" dirty="0" smtClean="0">
              <a:solidFill>
                <a:schemeClr val="bg1"/>
              </a:solidFill>
            </a:endParaRPr>
          </a:p>
        </p:txBody>
      </p:sp>
    </p:spTree>
    <p:extLst>
      <p:ext uri="{BB962C8B-B14F-4D97-AF65-F5344CB8AC3E}">
        <p14:creationId xmlns:p14="http://schemas.microsoft.com/office/powerpoint/2010/main" val="22646688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stado xmlns="a150fe00-1c53-46dc-80fb-b2dbdb01b085">Edición OK</Estado>
    <Fecha_x0020_de_x0020_Vencimiento xmlns="a150fe00-1c53-46dc-80fb-b2dbdb01b085" xsi:nil="true"/>
    <Asignado_x0020_a xmlns="a150fe00-1c53-46dc-80fb-b2dbdb01b085">
      <UserInfo>
        <DisplayName>Brenda Aguilar Bastías</DisplayName>
        <AccountId>7412</AccountId>
        <AccountType/>
      </UserInfo>
    </Asignado_x0020_a>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96708DD91543546AD12204098C89772" ma:contentTypeVersion="6" ma:contentTypeDescription="Crear nuevo documento." ma:contentTypeScope="" ma:versionID="d089fe28a85e2dabd80ff7e3a4bd6295">
  <xsd:schema xmlns:xsd="http://www.w3.org/2001/XMLSchema" xmlns:xs="http://www.w3.org/2001/XMLSchema" xmlns:p="http://schemas.microsoft.com/office/2006/metadata/properties" xmlns:ns2="a150fe00-1c53-46dc-80fb-b2dbdb01b085" targetNamespace="http://schemas.microsoft.com/office/2006/metadata/properties" ma:root="true" ma:fieldsID="a84bb8936301433f857d1fe2e5f94ee9" ns2:_="">
    <xsd:import namespace="a150fe00-1c53-46dc-80fb-b2dbdb01b085"/>
    <xsd:element name="properties">
      <xsd:complexType>
        <xsd:sequence>
          <xsd:element name="documentManagement">
            <xsd:complexType>
              <xsd:all>
                <xsd:element ref="ns2:Estado" minOccurs="0"/>
                <xsd:element ref="ns2:Asignado_x0020_a" minOccurs="0"/>
                <xsd:element ref="ns2:Fecha_x0020_de_x0020_Vencimient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50fe00-1c53-46dc-80fb-b2dbdb01b085" elementFormDefault="qualified">
    <xsd:import namespace="http://schemas.microsoft.com/office/2006/documentManagement/types"/>
    <xsd:import namespace="http://schemas.microsoft.com/office/infopath/2007/PartnerControls"/>
    <xsd:element name="Estado" ma:index="8" nillable="true" ma:displayName="Estado" ma:default="En Desarrollo" ma:format="Dropdown" ma:internalName="Estado">
      <xsd:simpleType>
        <xsd:restriction base="dms:Choice">
          <xsd:enumeration value="En Desarrollo"/>
          <xsd:enumeration value="En Edición"/>
          <xsd:enumeration value="Edición OK"/>
          <xsd:enumeration value="En Diseño Gráfico"/>
          <xsd:enumeration value="Diseño Gráfico OK"/>
          <xsd:enumeration value="Finalizado"/>
        </xsd:restriction>
      </xsd:simpleType>
    </xsd:element>
    <xsd:element name="Asignado_x0020_a" ma:index="9" nillable="true" ma:displayName="Asignado a" ma:list="UserInfo" ma:SharePointGroup="0" ma:internalName="Asignado_x0020_a"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echa_x0020_de_x0020_Vencimiento" ma:index="10" nillable="true" ma:displayName="Fecha de Vencimiento" ma:format="DateOnly" ma:internalName="Fecha_x0020_de_x0020_Vencimiento">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5FD0AA-449A-4A66-B10D-3DADB32C9C3B}">
  <ds:schemaRefs>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purl.org/dc/dcmitype/"/>
    <ds:schemaRef ds:uri="a150fe00-1c53-46dc-80fb-b2dbdb01b085"/>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232CC98-619C-4270-BC0C-FE1E857E56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50fe00-1c53-46dc-80fb-b2dbdb01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E5235-AF11-4C4F-8EDD-03C2F4C175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1540</TotalTime>
  <Words>4021</Words>
  <Application>Microsoft Office PowerPoint</Application>
  <PresentationFormat>Panorámica</PresentationFormat>
  <Paragraphs>673</Paragraphs>
  <Slides>26</Slides>
  <Notes>26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Calibri Light</vt:lpstr>
      <vt:lpstr>Myriad pro</vt:lpstr>
      <vt:lpstr>Wingdings</vt:lpstr>
      <vt:lpstr>Tema de Office</vt:lpstr>
      <vt:lpstr>Presentación de PowerPoint</vt:lpstr>
      <vt:lpstr>Presentación de PowerPoint</vt:lpstr>
      <vt:lpstr>Presentación de PowerPoint</vt:lpstr>
      <vt:lpstr>¿Para qué se normalizan las bases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 --</dc:creator>
  <cp:lastModifiedBy>sistemas</cp:lastModifiedBy>
  <cp:revision>94</cp:revision>
  <dcterms:created xsi:type="dcterms:W3CDTF">2017-05-09T02:54:13Z</dcterms:created>
  <dcterms:modified xsi:type="dcterms:W3CDTF">2022-04-04T20:18:21Z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0x010100696708DD91543546AD12204098C89772</vt:lpwstr>
  </property>
</Properties>
</file>