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7" r:id="rId5"/>
    <p:sldId id="407" r:id="rId6"/>
    <p:sldId id="395" r:id="rId7"/>
    <p:sldId id="394" r:id="rId8"/>
    <p:sldId id="393" r:id="rId9"/>
    <p:sldId id="392" r:id="rId10"/>
    <p:sldId id="391" r:id="rId11"/>
    <p:sldId id="390" r:id="rId12"/>
    <p:sldId id="389" r:id="rId13"/>
    <p:sldId id="387" r:id="rId14"/>
    <p:sldId id="388" r:id="rId15"/>
    <p:sldId id="399" r:id="rId16"/>
    <p:sldId id="398" r:id="rId17"/>
    <p:sldId id="397" r:id="rId18"/>
    <p:sldId id="396" r:id="rId19"/>
    <p:sldId id="400" r:id="rId20"/>
    <p:sldId id="403" r:id="rId21"/>
    <p:sldId id="402" r:id="rId22"/>
    <p:sldId id="401" r:id="rId23"/>
    <p:sldId id="405" r:id="rId24"/>
    <p:sldId id="404" r:id="rId25"/>
    <p:sldId id="406" r:id="rId26"/>
    <p:sldId id="386" r:id="rId27"/>
  </p:sldIdLst>
  <p:sldSz cx="24384000" cy="13716000"/>
  <p:notesSz cx="70104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arena Durán Campos" initials="MDC" lastIdx="1" clrIdx="0">
    <p:extLst>
      <p:ext uri="{19B8F6BF-5375-455C-9EA6-DF929625EA0E}">
        <p15:presenceInfo xmlns:p15="http://schemas.microsoft.com/office/powerpoint/2012/main" userId="S-1-5-21-1538672992-175319928-926709054-144266" providerId="AD"/>
      </p:ext>
    </p:extLst>
  </p:cmAuthor>
  <p:cmAuthor id="2" name="Catherine Díaz Olivos" initials="CDO" lastIdx="6" clrIdx="1">
    <p:extLst>
      <p:ext uri="{19B8F6BF-5375-455C-9EA6-DF929625EA0E}">
        <p15:presenceInfo xmlns:p15="http://schemas.microsoft.com/office/powerpoint/2012/main" userId="S-1-5-21-1538672992-175319928-926709054-182580" providerId="AD"/>
      </p:ext>
    </p:extLst>
  </p:cmAuthor>
  <p:cmAuthor id="3" name="Karin Quiroga" initials="KQ" lastIdx="4" clrIdx="2">
    <p:extLst>
      <p:ext uri="{19B8F6BF-5375-455C-9EA6-DF929625EA0E}">
        <p15:presenceInfo xmlns:p15="http://schemas.microsoft.com/office/powerpoint/2012/main" userId="af065b74602da4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DCD"/>
    <a:srgbClr val="DF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 Light"/>
          <a:ea typeface="Open Sans Light"/>
          <a:cs typeface="Open Sans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2427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89964" autoAdjust="0"/>
  </p:normalViewPr>
  <p:slideViewPr>
    <p:cSldViewPr snapToGrid="0">
      <p:cViewPr varScale="1">
        <p:scale>
          <a:sx n="39" d="100"/>
          <a:sy n="39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191C-A903-4F41-94D2-A5708B276DA4}" type="datetimeFigureOut">
              <a:rPr lang="es-CL" smtClean="0"/>
              <a:t>06-09-2021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BC4F1-7D0C-4599-854A-B34AC233B5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96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7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Open Sans"/>
      </a:defRPr>
    </a:lvl1pPr>
    <a:lvl2pPr indent="228600" defTabSz="1828800" latinLnBrk="0">
      <a:defRPr sz="2400">
        <a:latin typeface="+mn-lt"/>
        <a:ea typeface="+mn-ea"/>
        <a:cs typeface="+mn-cs"/>
        <a:sym typeface="Open Sans"/>
      </a:defRPr>
    </a:lvl2pPr>
    <a:lvl3pPr indent="457200" defTabSz="1828800" latinLnBrk="0">
      <a:defRPr sz="2400">
        <a:latin typeface="+mn-lt"/>
        <a:ea typeface="+mn-ea"/>
        <a:cs typeface="+mn-cs"/>
        <a:sym typeface="Open Sans"/>
      </a:defRPr>
    </a:lvl3pPr>
    <a:lvl4pPr indent="685800" defTabSz="1828800" latinLnBrk="0">
      <a:defRPr sz="2400">
        <a:latin typeface="+mn-lt"/>
        <a:ea typeface="+mn-ea"/>
        <a:cs typeface="+mn-cs"/>
        <a:sym typeface="Open Sans"/>
      </a:defRPr>
    </a:lvl4pPr>
    <a:lvl5pPr indent="914400" defTabSz="1828800" latinLnBrk="0">
      <a:defRPr sz="2400">
        <a:latin typeface="+mn-lt"/>
        <a:ea typeface="+mn-ea"/>
        <a:cs typeface="+mn-cs"/>
        <a:sym typeface="Open Sans"/>
      </a:defRPr>
    </a:lvl5pPr>
    <a:lvl6pPr indent="1143000" defTabSz="1828800" latinLnBrk="0">
      <a:defRPr sz="2400">
        <a:latin typeface="+mn-lt"/>
        <a:ea typeface="+mn-ea"/>
        <a:cs typeface="+mn-cs"/>
        <a:sym typeface="Open Sans"/>
      </a:defRPr>
    </a:lvl6pPr>
    <a:lvl7pPr indent="1371600" defTabSz="1828800" latinLnBrk="0">
      <a:defRPr sz="2400">
        <a:latin typeface="+mn-lt"/>
        <a:ea typeface="+mn-ea"/>
        <a:cs typeface="+mn-cs"/>
        <a:sym typeface="Open Sans"/>
      </a:defRPr>
    </a:lvl7pPr>
    <a:lvl8pPr indent="1600200" defTabSz="1828800" latinLnBrk="0">
      <a:defRPr sz="2400">
        <a:latin typeface="+mn-lt"/>
        <a:ea typeface="+mn-ea"/>
        <a:cs typeface="+mn-cs"/>
        <a:sym typeface="Open Sans"/>
      </a:defRPr>
    </a:lvl8pPr>
    <a:lvl9pPr indent="1828800" defTabSz="1828800" latinLnBrk="0">
      <a:defRPr sz="2400">
        <a:latin typeface="+mn-lt"/>
        <a:ea typeface="+mn-ea"/>
        <a:cs typeface="+mn-cs"/>
        <a:sym typeface="Open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639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767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75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032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29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815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730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676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334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3070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391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3984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9044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114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338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2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62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441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07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919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66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Logo Universidad INACAP-Hor-1.jpg" descr="Logo Universidad INACAP-Hor-1.jpg"/>
          <p:cNvPicPr>
            <a:picLocks noChangeAspect="1"/>
          </p:cNvPicPr>
          <p:nvPr/>
        </p:nvPicPr>
        <p:blipFill>
          <a:blip r:embed="rId2"/>
          <a:srcRect l="18403" t="43193" r="18403" b="43193"/>
          <a:stretch>
            <a:fillRect/>
          </a:stretch>
        </p:blipFill>
        <p:spPr>
          <a:xfrm>
            <a:off x="6951265" y="2254691"/>
            <a:ext cx="10481342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ángulo"/>
          <p:cNvSpPr/>
          <p:nvPr/>
        </p:nvSpPr>
        <p:spPr>
          <a:xfrm>
            <a:off x="5842000" y="2254691"/>
            <a:ext cx="12700000" cy="127000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63500" tIns="63500" rIns="63500" bIns="63500" numCol="1" anchor="ctr">
            <a:noAutofit/>
          </a:bodyPr>
          <a:lstStyle/>
          <a:p>
            <a:pPr algn="ctr" defTabSz="457200">
              <a:defRPr sz="4000" b="1" spc="0">
                <a:solidFill>
                  <a:srgbClr val="FFFFFF"/>
                </a:solidFill>
                <a:latin typeface="+mn-lt"/>
                <a:ea typeface="+mn-ea"/>
                <a:cs typeface="+mn-cs"/>
                <a:sym typeface="Open Sans"/>
              </a:defRPr>
            </a:pPr>
            <a:endParaRPr/>
          </a:p>
        </p:txBody>
      </p:sp>
      <p:pic>
        <p:nvPicPr>
          <p:cNvPr id="25" name="INACAP_conbajada2.jpeg" descr="INACAP_conbajada2.jpeg"/>
          <p:cNvPicPr>
            <a:picLocks noChangeAspect="1"/>
          </p:cNvPicPr>
          <p:nvPr/>
        </p:nvPicPr>
        <p:blipFill rotWithShape="1">
          <a:blip r:embed="rId3"/>
          <a:srcRect l="53009"/>
          <a:stretch/>
        </p:blipFill>
        <p:spPr>
          <a:xfrm>
            <a:off x="9811784" y="2254691"/>
            <a:ext cx="4760433" cy="12700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7" name="Imagen 4" descr="Imagen 4"/>
          <p:cNvPicPr>
            <a:picLocks noChangeAspect="1"/>
          </p:cNvPicPr>
          <p:nvPr/>
        </p:nvPicPr>
        <p:blipFill>
          <a:blip r:embed="rId4"/>
          <a:srcRect b="88597"/>
          <a:stretch>
            <a:fillRect/>
          </a:stretch>
        </p:blipFill>
        <p:spPr>
          <a:xfrm>
            <a:off x="0" y="0"/>
            <a:ext cx="24384000" cy="15640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ÍTULO DE LA PRESENTACIÓN"/>
          <p:cNvSpPr txBox="1">
            <a:spLocks noGrp="1"/>
          </p:cNvSpPr>
          <p:nvPr>
            <p:ph type="body" sz="quarter" idx="13"/>
          </p:nvPr>
        </p:nvSpPr>
        <p:spPr>
          <a:xfrm>
            <a:off x="3302000" y="5734619"/>
            <a:ext cx="17780000" cy="173228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>
                <a:latin typeface="Open Sans Light"/>
                <a:ea typeface="Open Sans Light"/>
                <a:cs typeface="Open Sans Light"/>
                <a:sym typeface="Open Sans Light"/>
              </a:rPr>
              <a:t>TÍTULO DE LA</a:t>
            </a:r>
            <a:r>
              <a:rPr b="1"/>
              <a:t> PRESENTACIÓN</a:t>
            </a:r>
          </a:p>
        </p:txBody>
      </p:sp>
      <p:sp>
        <p:nvSpPr>
          <p:cNvPr id="29" name="SUBTÍTULO DE LA PRESENTACIÓN"/>
          <p:cNvSpPr txBox="1">
            <a:spLocks noGrp="1"/>
          </p:cNvSpPr>
          <p:nvPr>
            <p:ph type="body" sz="quarter" idx="14"/>
          </p:nvPr>
        </p:nvSpPr>
        <p:spPr>
          <a:xfrm>
            <a:off x="3302000" y="7252400"/>
            <a:ext cx="17780000" cy="7289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FontTx/>
              <a:buNone/>
              <a:defRPr sz="3200" spc="-160"/>
            </a:lvl1pPr>
          </a:lstStyle>
          <a:p>
            <a:r>
              <a:t>SUBTÍTULO DE LA PRESENTACIÓN</a:t>
            </a:r>
          </a:p>
        </p:txBody>
      </p:sp>
      <p:sp>
        <p:nvSpPr>
          <p:cNvPr id="30" name="Mes 2018…"/>
          <p:cNvSpPr txBox="1">
            <a:spLocks noGrp="1"/>
          </p:cNvSpPr>
          <p:nvPr>
            <p:ph type="body" sz="quarter" idx="15"/>
          </p:nvPr>
        </p:nvSpPr>
        <p:spPr>
          <a:xfrm>
            <a:off x="7536646" y="10865732"/>
            <a:ext cx="9310708" cy="1224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SzTx/>
              <a:buFontTx/>
              <a:buNone/>
            </a:pPr>
            <a:r>
              <a:t>Mes 2018</a:t>
            </a:r>
          </a:p>
          <a:p>
            <a:pPr marL="0" indent="0" algn="ctr">
              <a:buSzTx/>
              <a:buFontTx/>
              <a:buNone/>
            </a:pPr>
            <a:r>
              <a:t>Vicerrectoría de Vinculación con el Medio y Comunicaciones</a:t>
            </a:r>
          </a:p>
        </p:txBody>
      </p:sp>
      <p:pic>
        <p:nvPicPr>
          <p:cNvPr id="31" name="Imagen 4" descr="Imagen 4"/>
          <p:cNvPicPr>
            <a:picLocks noChangeAspect="1"/>
          </p:cNvPicPr>
          <p:nvPr/>
        </p:nvPicPr>
        <p:blipFill>
          <a:blip r:embed="rId4"/>
          <a:srcRect t="97742"/>
          <a:stretch>
            <a:fillRect/>
          </a:stretch>
        </p:blipFill>
        <p:spPr>
          <a:xfrm>
            <a:off x="0" y="13406397"/>
            <a:ext cx="24384000" cy="3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de la diapositiva…"/>
          <p:cNvSpPr txBox="1">
            <a:spLocks noGrp="1"/>
          </p:cNvSpPr>
          <p:nvPr>
            <p:ph type="body" sz="quarter" idx="13"/>
          </p:nvPr>
        </p:nvSpPr>
        <p:spPr>
          <a:xfrm>
            <a:off x="1278379" y="1272465"/>
            <a:ext cx="16981241" cy="1922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SzTx/>
              <a:buFontTx/>
              <a:buNone/>
              <a:defRPr sz="6000" spc="-300"/>
            </a:pPr>
            <a:r>
              <a:t>Título de la diapositiva</a:t>
            </a:r>
          </a:p>
          <a:p>
            <a:pPr marL="0" indent="0">
              <a:buSzTx/>
              <a:buFontTx/>
              <a:buNone/>
              <a:defRPr sz="4000" spc="-200"/>
            </a:pPr>
            <a:r>
              <a:t>Subtítulo de la diapositiva</a:t>
            </a:r>
          </a:p>
        </p:txBody>
      </p:sp>
      <p:grpSp>
        <p:nvGrpSpPr>
          <p:cNvPr id="73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71" name="Imagen 4" descr="Imagen 4"/>
            <p:cNvPicPr>
              <a:picLocks noChangeAspect="1"/>
            </p:cNvPicPr>
            <p:nvPr/>
          </p:nvPicPr>
          <p:blipFill>
            <a:blip r:embed="rId2"/>
            <a:srcRect b="96263"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74" name="Imagen 4" descr="Imagen 4"/>
            <p:cNvPicPr>
              <a:picLocks noChangeAspect="1"/>
            </p:cNvPicPr>
            <p:nvPr/>
          </p:nvPicPr>
          <p:blipFill>
            <a:blip r:embed="rId2"/>
            <a:srcRect t="93457"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5" name="INACAP_conbajada2.jpeg" descr="INACAP_conbajada2.jpeg">
            <a:extLst>
              <a:ext uri="{FF2B5EF4-FFF2-40B4-BE49-F238E27FC236}">
                <a16:creationId xmlns:a16="http://schemas.microsoft.com/office/drawing/2014/main" id="{2A472D07-AE14-2246-AA59-F4266244FB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1213" t="-9321"/>
          <a:stretch/>
        </p:blipFill>
        <p:spPr>
          <a:xfrm>
            <a:off x="21264281" y="12386171"/>
            <a:ext cx="2224073" cy="62477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Logo Universidad INACAP-Hor-1.jpg" descr="Logo Universidad INACAP-Hor-1.jpg"/>
          <p:cNvPicPr>
            <a:picLocks noChangeAspect="1"/>
          </p:cNvPicPr>
          <p:nvPr/>
        </p:nvPicPr>
        <p:blipFill>
          <a:blip r:embed="rId2"/>
          <a:srcRect l="18403" t="43193" r="18403" b="43193"/>
          <a:stretch>
            <a:fillRect/>
          </a:stretch>
        </p:blipFill>
        <p:spPr>
          <a:xfrm>
            <a:off x="6951265" y="6223000"/>
            <a:ext cx="10481342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n 4" descr="Imagen 4"/>
          <p:cNvPicPr>
            <a:picLocks noChangeAspect="1"/>
          </p:cNvPicPr>
          <p:nvPr/>
        </p:nvPicPr>
        <p:blipFill>
          <a:blip r:embed="rId3"/>
          <a:srcRect t="66057"/>
          <a:stretch>
            <a:fillRect/>
          </a:stretch>
        </p:blipFill>
        <p:spPr>
          <a:xfrm>
            <a:off x="0" y="9060488"/>
            <a:ext cx="24384000" cy="4655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n 4" descr="Imagen 4"/>
          <p:cNvPicPr>
            <a:picLocks noChangeAspect="1"/>
          </p:cNvPicPr>
          <p:nvPr/>
        </p:nvPicPr>
        <p:blipFill>
          <a:blip r:embed="rId3"/>
          <a:srcRect b="87856"/>
          <a:stretch>
            <a:fillRect/>
          </a:stretch>
        </p:blipFill>
        <p:spPr>
          <a:xfrm>
            <a:off x="0" y="0"/>
            <a:ext cx="24384000" cy="166565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ángulo"/>
          <p:cNvSpPr/>
          <p:nvPr/>
        </p:nvSpPr>
        <p:spPr>
          <a:xfrm>
            <a:off x="5842000" y="6223000"/>
            <a:ext cx="12700000" cy="1270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63500" tIns="63500" rIns="63500" bIns="63500" numCol="1" anchor="ctr">
            <a:noAutofit/>
          </a:bodyPr>
          <a:lstStyle/>
          <a:p>
            <a:pPr algn="ctr" defTabSz="457200">
              <a:defRPr sz="4000" b="1" spc="0">
                <a:solidFill>
                  <a:srgbClr val="FFFFFF"/>
                </a:solidFill>
                <a:latin typeface="+mn-lt"/>
                <a:ea typeface="+mn-ea"/>
                <a:cs typeface="+mn-cs"/>
                <a:sym typeface="Open Sans"/>
              </a:defRPr>
            </a:pPr>
            <a:endParaRPr/>
          </a:p>
        </p:txBody>
      </p:sp>
      <p:pic>
        <p:nvPicPr>
          <p:cNvPr id="139" name="INACAP_conbajada2.jpeg" descr="INACAP_conbajada2.jpeg"/>
          <p:cNvPicPr>
            <a:picLocks noChangeAspect="1"/>
          </p:cNvPicPr>
          <p:nvPr/>
        </p:nvPicPr>
        <p:blipFill rotWithShape="1">
          <a:blip r:embed="rId4"/>
          <a:srcRect l="53186"/>
          <a:stretch/>
        </p:blipFill>
        <p:spPr>
          <a:xfrm>
            <a:off x="9820748" y="6223000"/>
            <a:ext cx="4742504" cy="1270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A767-2DA9-4981-AD8C-0589EC5A87A2}" type="datetimeFigureOut">
              <a:rPr lang="es-CL" smtClean="0"/>
              <a:t>06-09-2021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2707600" y="12754660"/>
            <a:ext cx="777777" cy="646329"/>
          </a:xfrm>
        </p:spPr>
        <p:txBody>
          <a:bodyPr/>
          <a:lstStyle/>
          <a:p>
            <a:fld id="{B9257698-E180-4FDE-97F6-F58A603D59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95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3" name="Imagen 4" descr="Imagen 4"/>
            <p:cNvPicPr>
              <a:picLocks noChangeAspect="1"/>
            </p:cNvPicPr>
            <p:nvPr/>
          </p:nvPicPr>
          <p:blipFill>
            <a:blip r:embed="rId6"/>
            <a:srcRect b="96263"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6" name="Imagen 4" descr="Imagen 4"/>
            <p:cNvPicPr>
              <a:picLocks noChangeAspect="1"/>
            </p:cNvPicPr>
            <p:nvPr/>
          </p:nvPicPr>
          <p:blipFill>
            <a:blip r:embed="rId6"/>
            <a:srcRect t="93457"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" name="Línea"/>
          <p:cNvSpPr/>
          <p:nvPr/>
        </p:nvSpPr>
        <p:spPr>
          <a:xfrm>
            <a:off x="7488570" y="7111328"/>
            <a:ext cx="1275619" cy="1"/>
          </a:xfrm>
          <a:prstGeom prst="line">
            <a:avLst/>
          </a:prstGeom>
          <a:ln w="25400">
            <a:solidFill>
              <a:srgbClr val="DF242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" name="Texto del títul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726034"/>
            <a:ext cx="592431" cy="7035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7" name="INACAP_conbajada2.jpeg" descr="INACAP_conbajada2.jpeg">
            <a:extLst>
              <a:ext uri="{FF2B5EF4-FFF2-40B4-BE49-F238E27FC236}">
                <a16:creationId xmlns:a16="http://schemas.microsoft.com/office/drawing/2014/main" id="{7713C497-06EF-464D-9AF5-22CC7A233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1213" t="-9321"/>
          <a:stretch/>
        </p:blipFill>
        <p:spPr>
          <a:xfrm>
            <a:off x="21264281" y="12386171"/>
            <a:ext cx="2224073" cy="62477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9" r:id="rId4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244928" marR="0" indent="-244928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42950" marR="0" indent="-2857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57300" marR="0" indent="-3429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52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2098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670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1242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814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38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fif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fif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18.jfif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21.tmp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2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factory.c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F0FB82A-ECFB-7149-A5CC-0E114DC53350}"/>
              </a:ext>
            </a:extLst>
          </p:cNvPr>
          <p:cNvSpPr txBox="1"/>
          <p:nvPr/>
        </p:nvSpPr>
        <p:spPr>
          <a:xfrm>
            <a:off x="6096000" y="4374776"/>
            <a:ext cx="184729" cy="64632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000" b="0" i="0" u="none" strike="noStrike" cap="none" spc="-15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9AC595-89A8-4645-B3C8-BBE57FD320DF}"/>
              </a:ext>
            </a:extLst>
          </p:cNvPr>
          <p:cNvSpPr/>
          <p:nvPr/>
        </p:nvSpPr>
        <p:spPr>
          <a:xfrm>
            <a:off x="6280729" y="5940296"/>
            <a:ext cx="108911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L" sz="44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Área Tecnologías de Información y Ciberseguridad</a:t>
            </a:r>
            <a:endParaRPr lang="es-CL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CL" sz="44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algn="ctr"/>
            <a:r>
              <a:rPr lang="es-CL" sz="44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Fundamentos de Hardware y Software (TI2013)</a:t>
            </a:r>
          </a:p>
          <a:p>
            <a:pPr algn="ctr">
              <a:spcAft>
                <a:spcPts val="0"/>
              </a:spcAft>
            </a:pPr>
            <a:endParaRPr lang="es-CL" sz="4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CL" sz="4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CL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CL" sz="44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Primavera 2021</a:t>
            </a:r>
            <a:endParaRPr lang="es-CL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96C0C6-0E1D-441F-AA9F-45B13875C1B5}"/>
              </a:ext>
            </a:extLst>
          </p:cNvPr>
          <p:cNvSpPr txBox="1"/>
          <p:nvPr/>
        </p:nvSpPr>
        <p:spPr>
          <a:xfrm>
            <a:off x="636373" y="12709953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4">
            <a:extLst>
              <a:ext uri="{FF2B5EF4-FFF2-40B4-BE49-F238E27FC236}">
                <a16:creationId xmlns:a16="http://schemas.microsoft.com/office/drawing/2014/main" id="{9FC599C4-C92F-4D5E-B268-7AA40E3B5C67}"/>
              </a:ext>
            </a:extLst>
          </p:cNvPr>
          <p:cNvSpPr txBox="1">
            <a:spLocks/>
          </p:cNvSpPr>
          <p:nvPr/>
        </p:nvSpPr>
        <p:spPr>
          <a:xfrm>
            <a:off x="14542717" y="3647803"/>
            <a:ext cx="8206073" cy="701565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algn="just" hangingPunct="1"/>
            <a:r>
              <a:rPr lang="es-ES" sz="3600" dirty="0"/>
              <a:t>Es una versión mas reducida del tipo desktop y se caracteriza por tener una bahía para cada tipo de dispositivo.</a:t>
            </a:r>
          </a:p>
          <a:p>
            <a:pPr marL="0" indent="0" algn="just" hangingPunct="1">
              <a:buNone/>
            </a:pPr>
            <a:endParaRPr lang="es-ES" sz="3600" dirty="0"/>
          </a:p>
          <a:p>
            <a:pPr algn="just" hangingPunct="1"/>
            <a:r>
              <a:rPr lang="es-ES" sz="3600" dirty="0"/>
              <a:t> Incluye el sistema de energía que en algunos casos viene con tomas de energía reducidas para los dispositivos. </a:t>
            </a:r>
          </a:p>
          <a:p>
            <a:pPr algn="just" hangingPunct="1"/>
            <a:endParaRPr lang="es-ES" sz="3600" dirty="0"/>
          </a:p>
          <a:p>
            <a:pPr algn="just" hangingPunct="1"/>
            <a:r>
              <a:rPr lang="es-ES" sz="3600" dirty="0"/>
              <a:t>Se complementa con una fuente de poder ligeramente diferente a la hora de desarmar y reparar</a:t>
            </a:r>
            <a:r>
              <a:rPr lang="es-ES" dirty="0"/>
              <a:t>.</a:t>
            </a:r>
            <a:endParaRPr lang="en-U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CCB54C5-3963-45A6-ADE0-F55C4117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25836"/>
              </p:ext>
            </p:extLst>
          </p:nvPr>
        </p:nvGraphicFramePr>
        <p:xfrm>
          <a:off x="1635210" y="3435178"/>
          <a:ext cx="12599774" cy="7957752"/>
        </p:xfrm>
        <a:graphic>
          <a:graphicData uri="http://schemas.openxmlformats.org/drawingml/2006/table">
            <a:tbl>
              <a:tblPr/>
              <a:tblGrid>
                <a:gridCol w="12599774">
                  <a:extLst>
                    <a:ext uri="{9D8B030D-6E8A-4147-A177-3AD203B41FA5}">
                      <a16:colId xmlns:a16="http://schemas.microsoft.com/office/drawing/2014/main" val="1582987484"/>
                    </a:ext>
                  </a:extLst>
                </a:gridCol>
              </a:tblGrid>
              <a:tr h="795775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561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4489B63-BD80-4098-9B6C-1479100AE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0" r="19965" b="10303"/>
          <a:stretch/>
        </p:blipFill>
        <p:spPr>
          <a:xfrm>
            <a:off x="2545123" y="3880020"/>
            <a:ext cx="4672413" cy="64029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086908-F30A-4B59-8F4E-FBE2457C5FB5}"/>
              </a:ext>
            </a:extLst>
          </p:cNvPr>
          <p:cNvSpPr txBox="1"/>
          <p:nvPr/>
        </p:nvSpPr>
        <p:spPr>
          <a:xfrm>
            <a:off x="2097558" y="5735693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Slimline</a:t>
            </a:r>
            <a:endParaRPr lang="en-US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171A69-E41C-465C-9DF3-D3376BDF33E6}"/>
              </a:ext>
            </a:extLst>
          </p:cNvPr>
          <p:cNvSpPr txBox="1"/>
          <p:nvPr/>
        </p:nvSpPr>
        <p:spPr>
          <a:xfrm>
            <a:off x="1635210" y="1315424"/>
            <a:ext cx="3246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b="1" dirty="0"/>
              <a:t>Slimline</a:t>
            </a:r>
            <a:endParaRPr lang="en-US" sz="6000" b="1" dirty="0"/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378214C4-B919-46F3-83C4-0316A575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69" y="4176584"/>
            <a:ext cx="6427569" cy="61063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B317D3D-6BCD-408A-BB85-5610AB380036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93643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3AFCB-23C9-42AC-BBD2-52E2B1F194C8}"/>
              </a:ext>
            </a:extLst>
          </p:cNvPr>
          <p:cNvSpPr txBox="1">
            <a:spLocks/>
          </p:cNvSpPr>
          <p:nvPr/>
        </p:nvSpPr>
        <p:spPr>
          <a:xfrm>
            <a:off x="803189" y="1189037"/>
            <a:ext cx="8662086" cy="1727157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/>
              <a:t>Tipos de case Tower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CF587F-1A18-4504-8008-5F4CFD12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0" b="968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89" y="3179186"/>
            <a:ext cx="5209813" cy="52098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5C7AEF8-410C-4E14-A34B-D92120C91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319" y="2570205"/>
            <a:ext cx="6502790" cy="650279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3EC2D2-C76A-4E59-A032-557A0A8F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90064"/>
              </p:ext>
            </p:extLst>
          </p:nvPr>
        </p:nvGraphicFramePr>
        <p:xfrm>
          <a:off x="4077730" y="2570205"/>
          <a:ext cx="5881816" cy="7043352"/>
        </p:xfrm>
        <a:graphic>
          <a:graphicData uri="http://schemas.openxmlformats.org/drawingml/2006/table">
            <a:tbl>
              <a:tblPr/>
              <a:tblGrid>
                <a:gridCol w="5881816">
                  <a:extLst>
                    <a:ext uri="{9D8B030D-6E8A-4147-A177-3AD203B41FA5}">
                      <a16:colId xmlns:a16="http://schemas.microsoft.com/office/drawing/2014/main" val="3771131663"/>
                    </a:ext>
                  </a:extLst>
                </a:gridCol>
              </a:tblGrid>
              <a:tr h="704335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5175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FB26110-9947-498A-96ED-53F161E67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86311"/>
              </p:ext>
            </p:extLst>
          </p:nvPr>
        </p:nvGraphicFramePr>
        <p:xfrm>
          <a:off x="9992805" y="2570205"/>
          <a:ext cx="9341709" cy="7043352"/>
        </p:xfrm>
        <a:graphic>
          <a:graphicData uri="http://schemas.openxmlformats.org/drawingml/2006/table">
            <a:tbl>
              <a:tblPr/>
              <a:tblGrid>
                <a:gridCol w="9341709">
                  <a:extLst>
                    <a:ext uri="{9D8B030D-6E8A-4147-A177-3AD203B41FA5}">
                      <a16:colId xmlns:a16="http://schemas.microsoft.com/office/drawing/2014/main" val="548840505"/>
                    </a:ext>
                  </a:extLst>
                </a:gridCol>
              </a:tblGrid>
              <a:tr h="704335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7370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607CD1A-8A56-4F56-A823-D5A6FE73D955}"/>
              </a:ext>
            </a:extLst>
          </p:cNvPr>
          <p:cNvSpPr txBox="1"/>
          <p:nvPr/>
        </p:nvSpPr>
        <p:spPr>
          <a:xfrm>
            <a:off x="4257779" y="2593028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Mini</a:t>
            </a:r>
            <a:endParaRPr lang="en-US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96DC2A-AB78-4B00-9D2B-D961FE122FB3}"/>
              </a:ext>
            </a:extLst>
          </p:cNvPr>
          <p:cNvSpPr txBox="1"/>
          <p:nvPr/>
        </p:nvSpPr>
        <p:spPr>
          <a:xfrm>
            <a:off x="9951000" y="2593028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Full - Sized</a:t>
            </a:r>
            <a:endParaRPr lang="en-US" sz="3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738237-2BF3-48EC-8B5E-781EDB502D6E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05349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4">
            <a:extLst>
              <a:ext uri="{FF2B5EF4-FFF2-40B4-BE49-F238E27FC236}">
                <a16:creationId xmlns:a16="http://schemas.microsoft.com/office/drawing/2014/main" id="{76E5B239-0E1A-410F-BC91-13A737AEBCCC}"/>
              </a:ext>
            </a:extLst>
          </p:cNvPr>
          <p:cNvSpPr txBox="1">
            <a:spLocks/>
          </p:cNvSpPr>
          <p:nvPr/>
        </p:nvSpPr>
        <p:spPr>
          <a:xfrm>
            <a:off x="1979552" y="3473866"/>
            <a:ext cx="7881140" cy="590491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just" hangingPunct="1">
              <a:buNone/>
            </a:pPr>
            <a:r>
              <a:rPr lang="es-ES" sz="3600" b="1" dirty="0"/>
              <a:t>Mid-Tower</a:t>
            </a:r>
          </a:p>
          <a:p>
            <a:pPr marL="0" indent="0" algn="just" hangingPunct="1">
              <a:buNone/>
            </a:pPr>
            <a:br>
              <a:rPr lang="es-ES" sz="3600" dirty="0"/>
            </a:br>
            <a:r>
              <a:rPr lang="es-ES" sz="3600" dirty="0"/>
              <a:t>Este tiene un tamaño mas reducido puede tener:</a:t>
            </a:r>
          </a:p>
          <a:p>
            <a:pPr algn="just" hangingPunct="1"/>
            <a:r>
              <a:rPr lang="es-ES" sz="3600" dirty="0"/>
              <a:t> 3 a 4 bahías de 5 ¼ para las unidades lectoras: </a:t>
            </a:r>
          </a:p>
          <a:p>
            <a:pPr algn="just" hangingPunct="1"/>
            <a:r>
              <a:rPr lang="es-ES" sz="3600" dirty="0"/>
              <a:t>2 bahías de 3 ½ para los ya obsoletos diskettes .</a:t>
            </a:r>
          </a:p>
          <a:p>
            <a:pPr algn="just" hangingPunct="1"/>
            <a:r>
              <a:rPr lang="es-ES" sz="3600" dirty="0"/>
              <a:t>3 a 4 bahías de 3 ½ para las unidades de disco rígido.</a:t>
            </a:r>
            <a:endParaRPr lang="en-US" sz="3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9E1F73-A41E-4D67-AF0C-B222F005F47C}"/>
              </a:ext>
            </a:extLst>
          </p:cNvPr>
          <p:cNvSpPr/>
          <p:nvPr/>
        </p:nvSpPr>
        <p:spPr>
          <a:xfrm>
            <a:off x="12192000" y="3721001"/>
            <a:ext cx="86244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/>
              <a:t>Torre (tower)</a:t>
            </a:r>
          </a:p>
          <a:p>
            <a:br>
              <a:rPr lang="es-ES" sz="3600" dirty="0"/>
            </a:br>
            <a:r>
              <a:rPr lang="es-ES" sz="3600" dirty="0"/>
              <a:t>Este es utilizado generalmente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 Diversos dispositivos de alta gama.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Con Frecuencia en las empresas  se emplea para los servidores.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Hardware robusto.</a:t>
            </a:r>
          </a:p>
          <a:p>
            <a:endParaRPr lang="en-U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E19D4F-B0B8-4F00-B5C8-957ED854E77E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81442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C6B8D-C363-4F26-B34D-AD6380ABF328}"/>
              </a:ext>
            </a:extLst>
          </p:cNvPr>
          <p:cNvSpPr txBox="1">
            <a:spLocks/>
          </p:cNvSpPr>
          <p:nvPr/>
        </p:nvSpPr>
        <p:spPr>
          <a:xfrm>
            <a:off x="1311874" y="1388918"/>
            <a:ext cx="9932773" cy="128014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 dirty="0"/>
              <a:t>Factores de forma microATX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3047D-2F27-4A4A-838E-5EB488CA2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00" b="91400" l="10000" r="90000">
                        <a14:foregroundMark x1="75000" y1="8800" x2="60400" y2="8600"/>
                        <a14:foregroundMark x1="36200" y1="91400" x2="28800" y2="91200"/>
                        <a14:backgroundMark x1="69600" y1="5000" x2="25800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56" t="3510" r="9614" b="7472"/>
          <a:stretch/>
        </p:blipFill>
        <p:spPr>
          <a:xfrm>
            <a:off x="4742519" y="3009958"/>
            <a:ext cx="5913474" cy="6488515"/>
          </a:xfrm>
          <a:prstGeom prst="rect">
            <a:avLst/>
          </a:prstGeom>
        </p:spPr>
      </p:pic>
      <p:pic>
        <p:nvPicPr>
          <p:cNvPr id="4" name="Marcador de contenido 5">
            <a:extLst>
              <a:ext uri="{FF2B5EF4-FFF2-40B4-BE49-F238E27FC236}">
                <a16:creationId xmlns:a16="http://schemas.microsoft.com/office/drawing/2014/main" id="{BEF38CF4-09DC-494D-8A65-8CA2B2B29E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3" t="19149" r="20397" b="13770"/>
          <a:stretch/>
        </p:blipFill>
        <p:spPr>
          <a:xfrm>
            <a:off x="13345785" y="3009958"/>
            <a:ext cx="4694167" cy="655979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92EFC4D-E1DD-43EE-BC09-7EEA3D23C913}"/>
              </a:ext>
            </a:extLst>
          </p:cNvPr>
          <p:cNvSpPr/>
          <p:nvPr/>
        </p:nvSpPr>
        <p:spPr>
          <a:xfrm>
            <a:off x="13482965" y="8189584"/>
            <a:ext cx="4556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24,4 cm  x  24,4cm.</a:t>
            </a:r>
          </a:p>
          <a:p>
            <a:endParaRPr lang="en-US" sz="36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2151BF2-06D3-4144-9412-974351DE7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63626"/>
              </p:ext>
            </p:extLst>
          </p:nvPr>
        </p:nvGraphicFramePr>
        <p:xfrm>
          <a:off x="2767914" y="2496065"/>
          <a:ext cx="8748583" cy="7315200"/>
        </p:xfrm>
        <a:graphic>
          <a:graphicData uri="http://schemas.openxmlformats.org/drawingml/2006/table">
            <a:tbl>
              <a:tblPr/>
              <a:tblGrid>
                <a:gridCol w="8748583">
                  <a:extLst>
                    <a:ext uri="{9D8B030D-6E8A-4147-A177-3AD203B41FA5}">
                      <a16:colId xmlns:a16="http://schemas.microsoft.com/office/drawing/2014/main" val="3310229634"/>
                    </a:ext>
                  </a:extLst>
                </a:gridCol>
              </a:tblGrid>
              <a:tr h="731520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15478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294E742-F144-4C4C-B8F2-E18183EEA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48122"/>
              </p:ext>
            </p:extLst>
          </p:nvPr>
        </p:nvGraphicFramePr>
        <p:xfrm>
          <a:off x="11516497" y="2496065"/>
          <a:ext cx="8402595" cy="7241060"/>
        </p:xfrm>
        <a:graphic>
          <a:graphicData uri="http://schemas.openxmlformats.org/drawingml/2006/table">
            <a:tbl>
              <a:tblPr/>
              <a:tblGrid>
                <a:gridCol w="8402595">
                  <a:extLst>
                    <a:ext uri="{9D8B030D-6E8A-4147-A177-3AD203B41FA5}">
                      <a16:colId xmlns:a16="http://schemas.microsoft.com/office/drawing/2014/main" val="1913440951"/>
                    </a:ext>
                  </a:extLst>
                </a:gridCol>
              </a:tblGrid>
              <a:tr h="724106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929308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3F60F67-D121-4EB6-BE49-A1C27C919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8113" y="7813241"/>
            <a:ext cx="5146689" cy="9832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BCE02E9-BD27-4104-A190-D9DB38F2DBAD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17958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BA307-7A84-4A12-88DC-983DE47F2670}"/>
              </a:ext>
            </a:extLst>
          </p:cNvPr>
          <p:cNvSpPr txBox="1">
            <a:spLocks/>
          </p:cNvSpPr>
          <p:nvPr/>
        </p:nvSpPr>
        <p:spPr>
          <a:xfrm>
            <a:off x="1311874" y="1388918"/>
            <a:ext cx="9932773" cy="128014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 dirty="0"/>
              <a:t>Factores de forma mini ATX</a:t>
            </a:r>
            <a:endParaRPr lang="en-US" b="1" dirty="0"/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68896811-EEA0-4C76-80DB-C1C1C2656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9" b="89879" l="3200" r="9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4" y="2669059"/>
            <a:ext cx="6524519" cy="4297482"/>
          </a:xfrm>
          <a:prstGeom prst="rect">
            <a:avLst/>
          </a:prstGeom>
        </p:spPr>
      </p:pic>
      <p:pic>
        <p:nvPicPr>
          <p:cNvPr id="4" name="Marcador de contenido 5">
            <a:extLst>
              <a:ext uri="{FF2B5EF4-FFF2-40B4-BE49-F238E27FC236}">
                <a16:creationId xmlns:a16="http://schemas.microsoft.com/office/drawing/2014/main" id="{2DE53D97-AC05-4D8E-AA5C-7F6BB2B615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22845"/>
          <a:stretch/>
        </p:blipFill>
        <p:spPr>
          <a:xfrm>
            <a:off x="2226714" y="7459823"/>
            <a:ext cx="7563238" cy="37848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3D8F0F96-EA80-48D8-8CA3-7B422F86B5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6" t="18840" r="1887" b="15001"/>
          <a:stretch/>
        </p:blipFill>
        <p:spPr>
          <a:xfrm>
            <a:off x="13266047" y="2753442"/>
            <a:ext cx="3649362" cy="700547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88EE3BE-3415-4B18-82C2-52B28CC079CC}"/>
              </a:ext>
            </a:extLst>
          </p:cNvPr>
          <p:cNvSpPr/>
          <p:nvPr/>
        </p:nvSpPr>
        <p:spPr>
          <a:xfrm>
            <a:off x="12192000" y="7459823"/>
            <a:ext cx="3597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28,4 cm x 20,8 cm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5557B6-20A5-43FE-B762-433F7ABB0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804" y="7142917"/>
            <a:ext cx="5553847" cy="1280142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E71F9C0-3F02-42A8-BD57-8BA140BCB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33167"/>
              </p:ext>
            </p:extLst>
          </p:nvPr>
        </p:nvGraphicFramePr>
        <p:xfrm>
          <a:off x="1705232" y="2619632"/>
          <a:ext cx="9119287" cy="8625016"/>
        </p:xfrm>
        <a:graphic>
          <a:graphicData uri="http://schemas.openxmlformats.org/drawingml/2006/table">
            <a:tbl>
              <a:tblPr/>
              <a:tblGrid>
                <a:gridCol w="9119287">
                  <a:extLst>
                    <a:ext uri="{9D8B030D-6E8A-4147-A177-3AD203B41FA5}">
                      <a16:colId xmlns:a16="http://schemas.microsoft.com/office/drawing/2014/main" val="556758583"/>
                    </a:ext>
                  </a:extLst>
                </a:gridCol>
              </a:tblGrid>
              <a:tr h="8625016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45777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C194BCA-54EA-4CED-BB53-99F2CE3DA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5565"/>
              </p:ext>
            </p:extLst>
          </p:nvPr>
        </p:nvGraphicFramePr>
        <p:xfrm>
          <a:off x="10827646" y="2619632"/>
          <a:ext cx="8526162" cy="8575590"/>
        </p:xfrm>
        <a:graphic>
          <a:graphicData uri="http://schemas.openxmlformats.org/drawingml/2006/table">
            <a:tbl>
              <a:tblPr/>
              <a:tblGrid>
                <a:gridCol w="8526162">
                  <a:extLst>
                    <a:ext uri="{9D8B030D-6E8A-4147-A177-3AD203B41FA5}">
                      <a16:colId xmlns:a16="http://schemas.microsoft.com/office/drawing/2014/main" val="1786676805"/>
                    </a:ext>
                  </a:extLst>
                </a:gridCol>
              </a:tblGrid>
              <a:tr h="857559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23044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1D858CE0-620C-43AB-9D89-EC91C1F193A9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18848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A55C8-A175-416F-A607-F43A13DE42C2}"/>
              </a:ext>
            </a:extLst>
          </p:cNvPr>
          <p:cNvSpPr txBox="1">
            <a:spLocks/>
          </p:cNvSpPr>
          <p:nvPr/>
        </p:nvSpPr>
        <p:spPr>
          <a:xfrm>
            <a:off x="1311874" y="1388918"/>
            <a:ext cx="9932773" cy="128014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 dirty="0"/>
              <a:t>Factores de forma  ATX</a:t>
            </a:r>
            <a:endParaRPr lang="en-US" b="1" dirty="0"/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3C2BBCA7-9622-4334-8BA8-742860ADE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8" b="97727" l="9957" r="978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76" y="3172806"/>
            <a:ext cx="4122784" cy="6282338"/>
          </a:xfrm>
          <a:prstGeom prst="rect">
            <a:avLst/>
          </a:prstGeom>
        </p:spPr>
      </p:pic>
      <p:pic>
        <p:nvPicPr>
          <p:cNvPr id="4" name="Marcador de contenido 5" descr="Recorte de pantalla">
            <a:extLst>
              <a:ext uri="{FF2B5EF4-FFF2-40B4-BE49-F238E27FC236}">
                <a16:creationId xmlns:a16="http://schemas.microsoft.com/office/drawing/2014/main" id="{15AF79A4-8038-4819-A416-A809F56A3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26" y="3300799"/>
            <a:ext cx="5252620" cy="58172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6E21A0A0-7CCF-489B-974A-B9DEF373A1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0" t="17917" r="45346" b="14693"/>
          <a:stretch/>
        </p:blipFill>
        <p:spPr>
          <a:xfrm>
            <a:off x="16406255" y="3076165"/>
            <a:ext cx="4760615" cy="647562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DD5EBEF-427D-4DAF-9271-3FCABA3C5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15241"/>
              </p:ext>
            </p:extLst>
          </p:nvPr>
        </p:nvGraphicFramePr>
        <p:xfrm>
          <a:off x="1878227" y="2916195"/>
          <a:ext cx="5708822" cy="6697362"/>
        </p:xfrm>
        <a:graphic>
          <a:graphicData uri="http://schemas.openxmlformats.org/drawingml/2006/table">
            <a:tbl>
              <a:tblPr/>
              <a:tblGrid>
                <a:gridCol w="5708822">
                  <a:extLst>
                    <a:ext uri="{9D8B030D-6E8A-4147-A177-3AD203B41FA5}">
                      <a16:colId xmlns:a16="http://schemas.microsoft.com/office/drawing/2014/main" val="2462561417"/>
                    </a:ext>
                  </a:extLst>
                </a:gridCol>
              </a:tblGrid>
              <a:tr h="669736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21976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BB7B439-5C35-4049-A216-996EC99A1744}"/>
              </a:ext>
            </a:extLst>
          </p:cNvPr>
          <p:cNvGraphicFramePr>
            <a:graphicFrameLocks noGrp="1"/>
          </p:cNvGraphicFramePr>
          <p:nvPr/>
        </p:nvGraphicFramePr>
        <p:xfrm>
          <a:off x="7537622" y="2891481"/>
          <a:ext cx="7537621" cy="6746789"/>
        </p:xfrm>
        <a:graphic>
          <a:graphicData uri="http://schemas.openxmlformats.org/drawingml/2006/table">
            <a:tbl>
              <a:tblPr/>
              <a:tblGrid>
                <a:gridCol w="7537621">
                  <a:extLst>
                    <a:ext uri="{9D8B030D-6E8A-4147-A177-3AD203B41FA5}">
                      <a16:colId xmlns:a16="http://schemas.microsoft.com/office/drawing/2014/main" val="1361927844"/>
                    </a:ext>
                  </a:extLst>
                </a:gridCol>
              </a:tblGrid>
              <a:tr h="6746789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9659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E0AA5C1-731D-41DB-9C16-1CCE7FFC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68489"/>
              </p:ext>
            </p:extLst>
          </p:nvPr>
        </p:nvGraphicFramePr>
        <p:xfrm>
          <a:off x="15099957" y="2916195"/>
          <a:ext cx="7166919" cy="6635590"/>
        </p:xfrm>
        <a:graphic>
          <a:graphicData uri="http://schemas.openxmlformats.org/drawingml/2006/table">
            <a:tbl>
              <a:tblPr/>
              <a:tblGrid>
                <a:gridCol w="7166919">
                  <a:extLst>
                    <a:ext uri="{9D8B030D-6E8A-4147-A177-3AD203B41FA5}">
                      <a16:colId xmlns:a16="http://schemas.microsoft.com/office/drawing/2014/main" val="1068259141"/>
                    </a:ext>
                  </a:extLst>
                </a:gridCol>
              </a:tblGrid>
              <a:tr h="663559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878631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52B6302A-90B0-42B8-AE9C-6135A558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63629" y="3300799"/>
            <a:ext cx="3445865" cy="5440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1A1976B-D375-43D5-94DF-08501FFD7F99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932763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72197-D06D-4E6C-B50A-F9CA4AF5AEEC}"/>
              </a:ext>
            </a:extLst>
          </p:cNvPr>
          <p:cNvSpPr txBox="1">
            <a:spLocks/>
          </p:cNvSpPr>
          <p:nvPr/>
        </p:nvSpPr>
        <p:spPr>
          <a:xfrm>
            <a:off x="1311874" y="1388918"/>
            <a:ext cx="9932773" cy="128014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 dirty="0"/>
              <a:t>Factores de forma  EATX</a:t>
            </a:r>
            <a:endParaRPr lang="en-US" b="1" dirty="0"/>
          </a:p>
        </p:txBody>
      </p:sp>
      <p:pic>
        <p:nvPicPr>
          <p:cNvPr id="3" name="Marcador de contenido 5" descr="Recorte de pantalla">
            <a:extLst>
              <a:ext uri="{FF2B5EF4-FFF2-40B4-BE49-F238E27FC236}">
                <a16:creationId xmlns:a16="http://schemas.microsoft.com/office/drawing/2014/main" id="{DEBF1D26-17EA-4C43-9BCD-CC638F1E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3234080"/>
            <a:ext cx="5424839" cy="6282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29C94025-6E2F-42A0-A09C-8AD183D8F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 r="12154"/>
          <a:stretch/>
        </p:blipFill>
        <p:spPr>
          <a:xfrm>
            <a:off x="10251764" y="3541141"/>
            <a:ext cx="2595109" cy="5668318"/>
          </a:xfrm>
          <a:prstGeom prst="rect">
            <a:avLst/>
          </a:prstGeom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DEA09381-F3FE-44A3-A3B4-CEE1C208EE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8" r="71260" b="15001"/>
          <a:stretch/>
        </p:blipFill>
        <p:spPr>
          <a:xfrm>
            <a:off x="15112090" y="3246437"/>
            <a:ext cx="5424839" cy="6623168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6318A56-40FA-4FCE-AB19-F7685162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08949"/>
              </p:ext>
            </p:extLst>
          </p:nvPr>
        </p:nvGraphicFramePr>
        <p:xfrm>
          <a:off x="2125362" y="2990335"/>
          <a:ext cx="6722076" cy="7018636"/>
        </p:xfrm>
        <a:graphic>
          <a:graphicData uri="http://schemas.openxmlformats.org/drawingml/2006/table">
            <a:tbl>
              <a:tblPr/>
              <a:tblGrid>
                <a:gridCol w="6722076">
                  <a:extLst>
                    <a:ext uri="{9D8B030D-6E8A-4147-A177-3AD203B41FA5}">
                      <a16:colId xmlns:a16="http://schemas.microsoft.com/office/drawing/2014/main" val="3198435242"/>
                    </a:ext>
                  </a:extLst>
                </a:gridCol>
              </a:tblGrid>
              <a:tr h="7018636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83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8C772F4-94D0-4851-970A-EA580B3E7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3228"/>
              </p:ext>
            </p:extLst>
          </p:nvPr>
        </p:nvGraphicFramePr>
        <p:xfrm>
          <a:off x="8847438" y="2965621"/>
          <a:ext cx="5412259" cy="7043350"/>
        </p:xfrm>
        <a:graphic>
          <a:graphicData uri="http://schemas.openxmlformats.org/drawingml/2006/table">
            <a:tbl>
              <a:tblPr/>
              <a:tblGrid>
                <a:gridCol w="5412259">
                  <a:extLst>
                    <a:ext uri="{9D8B030D-6E8A-4147-A177-3AD203B41FA5}">
                      <a16:colId xmlns:a16="http://schemas.microsoft.com/office/drawing/2014/main" val="944480474"/>
                    </a:ext>
                  </a:extLst>
                </a:gridCol>
              </a:tblGrid>
              <a:tr h="704335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00866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ACF46B6-A3EB-49F7-8928-B06E27C7A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94270"/>
              </p:ext>
            </p:extLst>
          </p:nvPr>
        </p:nvGraphicFramePr>
        <p:xfrm>
          <a:off x="14259697" y="2965622"/>
          <a:ext cx="6870357" cy="7043350"/>
        </p:xfrm>
        <a:graphic>
          <a:graphicData uri="http://schemas.openxmlformats.org/drawingml/2006/table">
            <a:tbl>
              <a:tblPr/>
              <a:tblGrid>
                <a:gridCol w="6870357">
                  <a:extLst>
                    <a:ext uri="{9D8B030D-6E8A-4147-A177-3AD203B41FA5}">
                      <a16:colId xmlns:a16="http://schemas.microsoft.com/office/drawing/2014/main" val="501136434"/>
                    </a:ext>
                  </a:extLst>
                </a:gridCol>
              </a:tblGrid>
              <a:tr h="704335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85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967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C8AE20-CA85-459A-8787-C83F4BDCFFFA}"/>
              </a:ext>
            </a:extLst>
          </p:cNvPr>
          <p:cNvSpPr txBox="1"/>
          <p:nvPr/>
        </p:nvSpPr>
        <p:spPr>
          <a:xfrm>
            <a:off x="3601994" y="3903012"/>
            <a:ext cx="16094676" cy="452431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Estas medidas estándar condicionan toda la disposición de un computador, o más bien de sus componentes de hardware del interior.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En base al estándar que cumpla la torre o caja, entonces deberemos optar por una u otra placa base.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Si optamos por miniATX, o microATX, entonces nos quedaremos con menos opciones entre las que podamos elegir.</a:t>
            </a:r>
            <a:endParaRPr lang="en-U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77E7D6-56C9-43DE-81B8-DAA3F9821986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5108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73EBB4-5890-4EE6-9701-3CB902E4CABC}"/>
              </a:ext>
            </a:extLst>
          </p:cNvPr>
          <p:cNvSpPr txBox="1"/>
          <p:nvPr/>
        </p:nvSpPr>
        <p:spPr>
          <a:xfrm>
            <a:off x="3626708" y="4247110"/>
            <a:ext cx="13549184" cy="498969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/>
              <a:t>El chasis.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/>
              <a:t>La cubierta.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/>
              <a:t>El panel frontal.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/>
              <a:t>Los interruptores.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/>
              <a:t>Las bahías para unidades.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/>
              <a:t>La fuente de alimentación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228DF9-E4AF-41F5-999D-F32C99B7D82D}"/>
              </a:ext>
            </a:extLst>
          </p:cNvPr>
          <p:cNvSpPr txBox="1">
            <a:spLocks/>
          </p:cNvSpPr>
          <p:nvPr/>
        </p:nvSpPr>
        <p:spPr>
          <a:xfrm>
            <a:off x="2286000" y="1485600"/>
            <a:ext cx="10639168" cy="1677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/>
              <a:t>Elementos de un gabinete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242439-9EAE-4397-BBA7-12A6472C7839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82834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41B08-DDBA-45B3-B5C0-157AF5D30613}"/>
              </a:ext>
            </a:extLst>
          </p:cNvPr>
          <p:cNvSpPr txBox="1">
            <a:spLocks/>
          </p:cNvSpPr>
          <p:nvPr/>
        </p:nvSpPr>
        <p:spPr>
          <a:xfrm>
            <a:off x="1344418" y="1090184"/>
            <a:ext cx="14150955" cy="266627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 dirty="0"/>
              <a:t>Componentes de un gabinete - case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B94655-1F2F-4F08-B2BC-F8732E99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81" y="2728105"/>
            <a:ext cx="15171138" cy="87162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B16DEE-7AF4-4AAF-8B3F-282786CA2551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25888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0A1747-8696-4097-88CA-7C6DBF31D3C8}"/>
              </a:ext>
            </a:extLst>
          </p:cNvPr>
          <p:cNvSpPr txBox="1"/>
          <p:nvPr/>
        </p:nvSpPr>
        <p:spPr>
          <a:xfrm>
            <a:off x="3880021" y="5133537"/>
            <a:ext cx="17596022" cy="212365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s-CL" sz="4400" dirty="0"/>
          </a:p>
          <a:p>
            <a:r>
              <a:rPr lang="es-CL" sz="4400" dirty="0"/>
              <a:t>Unidad 1 </a:t>
            </a:r>
          </a:p>
          <a:p>
            <a:r>
              <a:rPr lang="es-CL" sz="4400" dirty="0"/>
              <a:t>	Computadoras personales, portátiles y otros dispositivos móviles.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0CEF1B-7DB9-41CD-8BAD-FFC9D86D95F7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87121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C04F6-5563-4DA7-9BA3-7EA7862706BF}"/>
              </a:ext>
            </a:extLst>
          </p:cNvPr>
          <p:cNvSpPr txBox="1">
            <a:spLocks/>
          </p:cNvSpPr>
          <p:nvPr/>
        </p:nvSpPr>
        <p:spPr>
          <a:xfrm>
            <a:off x="1940011" y="793621"/>
            <a:ext cx="5696465" cy="105989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/>
              <a:t>Ventilación FAN 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2E6537-7B5C-4A71-A682-210146DB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11" y="2119719"/>
            <a:ext cx="18448638" cy="100283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4A03FD-2245-4015-889A-089D999ACD26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01419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5D088-8966-43CC-9789-F623D6280114}"/>
              </a:ext>
            </a:extLst>
          </p:cNvPr>
          <p:cNvSpPr txBox="1">
            <a:spLocks/>
          </p:cNvSpPr>
          <p:nvPr/>
        </p:nvSpPr>
        <p:spPr>
          <a:xfrm>
            <a:off x="1297458" y="1213750"/>
            <a:ext cx="8859795" cy="15047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ES" b="1" dirty="0"/>
              <a:t>Tamaño y conectividad</a:t>
            </a:r>
            <a:br>
              <a:rPr lang="es-ES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447802-7AC8-4824-9D67-6423B4E3CD07}"/>
              </a:ext>
            </a:extLst>
          </p:cNvPr>
          <p:cNvSpPr txBox="1"/>
          <p:nvPr/>
        </p:nvSpPr>
        <p:spPr>
          <a:xfrm>
            <a:off x="2514600" y="3558744"/>
            <a:ext cx="17503346" cy="563231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Un factor imprescindible es el tamaño del ventilador, ya que hoy en día disponemos de más de 10 medidas diferentes, aunque hoy en día el tamaño predominante es el de 120 o 140 mm.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Estos ventiladores suponen un buen compromiso entre tamaño y caudal, siendo los más adecuados para utilizar en nuestros equipos gaming si nuestro chasis los admite.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También encontramos tamaños algo menos usuales, pero también utilizados como son 80 o 92 mm por debajo, o 180 o 230 mm como los ventiladores de pc más grandes que podemos encontrar.</a:t>
            </a:r>
          </a:p>
        </p:txBody>
      </p:sp>
      <p:pic>
        <p:nvPicPr>
          <p:cNvPr id="5" name="Picture 2" descr="ventiladores axiales">
            <a:extLst>
              <a:ext uri="{FF2B5EF4-FFF2-40B4-BE49-F238E27FC236}">
                <a16:creationId xmlns:a16="http://schemas.microsoft.com/office/drawing/2014/main" id="{50B13178-6B47-415B-8CCF-2C10E4F5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723" y="8872151"/>
            <a:ext cx="6828223" cy="411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AB6C63-EEFD-4FD0-A018-134C8C940A04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040198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7A386AA-ABEA-489B-9977-6C32C7C91479}"/>
              </a:ext>
            </a:extLst>
          </p:cNvPr>
          <p:cNvSpPr txBox="1">
            <a:spLocks/>
          </p:cNvSpPr>
          <p:nvPr/>
        </p:nvSpPr>
        <p:spPr>
          <a:xfrm>
            <a:off x="2187145" y="2325860"/>
            <a:ext cx="5338936" cy="11430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dirty="0"/>
              <a:t>Actividad</a:t>
            </a:r>
            <a:endParaRPr lang="en-US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746C5F41-0395-4B70-B069-1B4556345256}"/>
              </a:ext>
            </a:extLst>
          </p:cNvPr>
          <p:cNvSpPr txBox="1">
            <a:spLocks/>
          </p:cNvSpPr>
          <p:nvPr/>
        </p:nvSpPr>
        <p:spPr>
          <a:xfrm>
            <a:off x="3645243" y="3750278"/>
            <a:ext cx="12665675" cy="42510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s-CL" sz="3600" dirty="0"/>
              <a:t>Visite el siguiente sitio web </a:t>
            </a:r>
            <a:r>
              <a:rPr lang="es-CL" sz="3600" dirty="0">
                <a:hlinkClick r:id="rId3"/>
              </a:rPr>
              <a:t>www.pcfactory.cl</a:t>
            </a:r>
            <a:endParaRPr lang="es-CL" sz="3600" dirty="0"/>
          </a:p>
          <a:p>
            <a:pPr hangingPunct="1">
              <a:lnSpc>
                <a:spcPct val="150000"/>
              </a:lnSpc>
            </a:pPr>
            <a:r>
              <a:rPr lang="es-CL" sz="3600" dirty="0"/>
              <a:t>Vaya al apartado componentes / partes y piezas</a:t>
            </a:r>
          </a:p>
          <a:p>
            <a:pPr hangingPunct="1">
              <a:lnSpc>
                <a:spcPct val="150000"/>
              </a:lnSpc>
            </a:pPr>
            <a:r>
              <a:rPr lang="es-CL" sz="3600" dirty="0"/>
              <a:t>Haga clic en gabinetes con fuente o sin fuentes</a:t>
            </a:r>
          </a:p>
          <a:p>
            <a:pPr hangingPunct="1">
              <a:lnSpc>
                <a:spcPct val="150000"/>
              </a:lnSpc>
            </a:pPr>
            <a:r>
              <a:rPr lang="es-CL" sz="3600" dirty="0"/>
              <a:t>Observe la descripción y su ficha técnica.</a:t>
            </a:r>
          </a:p>
          <a:p>
            <a:pPr hangingPunct="1">
              <a:lnSpc>
                <a:spcPct val="150000"/>
              </a:lnSpc>
            </a:pPr>
            <a:r>
              <a:rPr lang="es-CL" sz="3600" dirty="0"/>
              <a:t>Analice sus diferencias.</a:t>
            </a:r>
            <a:endParaRPr lang="en-U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8EBDCF-942D-46A1-851A-6C862EA61615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02769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C6CAF5-A37B-427C-9E7C-E73C3CA45D78}"/>
              </a:ext>
            </a:extLst>
          </p:cNvPr>
          <p:cNvSpPr txBox="1"/>
          <p:nvPr/>
        </p:nvSpPr>
        <p:spPr>
          <a:xfrm>
            <a:off x="5826212" y="5657671"/>
            <a:ext cx="11769810" cy="120032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s-ES" sz="3600" dirty="0"/>
              <a:t>Una computadora es una máquina electrónica que realiza cálculos a partir de un conjunto de instrucciones.</a:t>
            </a:r>
            <a:endParaRPr lang="es-CL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84FC86-59DD-4D83-B042-3A0C656FA072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72703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4">
            <a:extLst>
              <a:ext uri="{FF2B5EF4-FFF2-40B4-BE49-F238E27FC236}">
                <a16:creationId xmlns:a16="http://schemas.microsoft.com/office/drawing/2014/main" id="{3166BA1E-AFDD-4CA8-8383-18F09C1733C7}"/>
              </a:ext>
            </a:extLst>
          </p:cNvPr>
          <p:cNvSpPr txBox="1">
            <a:spLocks/>
          </p:cNvSpPr>
          <p:nvPr/>
        </p:nvSpPr>
        <p:spPr>
          <a:xfrm>
            <a:off x="2928551" y="4145693"/>
            <a:ext cx="17460097" cy="51706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algn="just" hangingPunct="1"/>
            <a:r>
              <a:rPr lang="es-ES" sz="3600" dirty="0"/>
              <a:t>Un sistema de computación consta de componentes de </a:t>
            </a:r>
            <a:r>
              <a:rPr lang="es-ES" sz="3600" b="1" dirty="0">
                <a:solidFill>
                  <a:schemeClr val="tx1">
                    <a:lumMod val="50000"/>
                  </a:schemeClr>
                </a:solidFill>
              </a:rPr>
              <a:t>hardware y software</a:t>
            </a:r>
            <a:r>
              <a:rPr lang="es-ES" sz="3600" dirty="0"/>
              <a:t>. El hardware es el equipo físico. </a:t>
            </a:r>
          </a:p>
          <a:p>
            <a:pPr algn="just" hangingPunct="1"/>
            <a:endParaRPr lang="es-ES" sz="3600" dirty="0"/>
          </a:p>
          <a:p>
            <a:pPr algn="just" hangingPunct="1"/>
            <a:r>
              <a:rPr lang="es-ES" sz="3600" dirty="0"/>
              <a:t>Este incluye el gabinete, las unidades de almacenamiento, los teclados, los monitores, los cables, los altavoces y las impresoras. El software incluye el sistema operativo y los programas. </a:t>
            </a:r>
          </a:p>
          <a:p>
            <a:pPr algn="just" hangingPunct="1"/>
            <a:endParaRPr lang="es-ES" sz="3600" dirty="0"/>
          </a:p>
          <a:p>
            <a:pPr algn="just" hangingPunct="1"/>
            <a:r>
              <a:rPr lang="es-ES" sz="3600" dirty="0"/>
              <a:t>El sistema operativo administra los recursos de hardware de la PC y ofrece servicios comunes para los programas de la PC</a:t>
            </a:r>
            <a:endParaRPr lang="es-CL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CEBF3B-5E6A-4356-8FBE-BB5F960690D2}"/>
              </a:ext>
            </a:extLst>
          </p:cNvPr>
          <p:cNvSpPr txBox="1"/>
          <p:nvPr/>
        </p:nvSpPr>
        <p:spPr>
          <a:xfrm>
            <a:off x="2928551" y="2790509"/>
            <a:ext cx="12196118" cy="1015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6000" b="1" dirty="0"/>
              <a:t>Definición</a:t>
            </a:r>
            <a:endParaRPr lang="es-CL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243494-23FF-41A1-8836-791F5CBF59A1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45692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879EE3-10B1-44F9-9577-E4D689EB9AFD}"/>
              </a:ext>
            </a:extLst>
          </p:cNvPr>
          <p:cNvSpPr txBox="1"/>
          <p:nvPr/>
        </p:nvSpPr>
        <p:spPr>
          <a:xfrm>
            <a:off x="2465173" y="2503272"/>
            <a:ext cx="12196118" cy="1015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6000" b="1" dirty="0"/>
              <a:t>Estándar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1EB0AB-908A-494B-95DC-6D81B644A638}"/>
              </a:ext>
            </a:extLst>
          </p:cNvPr>
          <p:cNvSpPr txBox="1"/>
          <p:nvPr/>
        </p:nvSpPr>
        <p:spPr>
          <a:xfrm>
            <a:off x="3614350" y="4549676"/>
            <a:ext cx="15143205" cy="341632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ATX </a:t>
            </a:r>
            <a:r>
              <a:rPr lang="es-CL" sz="3600" dirty="0"/>
              <a:t>es una especificación desarrollada por Intel </a:t>
            </a:r>
            <a:r>
              <a:rPr lang="es-ES" sz="3600" dirty="0"/>
              <a:t>,</a:t>
            </a:r>
            <a:r>
              <a:rPr lang="es-CL" sz="3600" dirty="0"/>
              <a:t> para mejorar la funcionalidad de los actuales E/S y reducir el costo total del sistema</a:t>
            </a:r>
            <a:r>
              <a:rPr lang="es-ES" sz="3600" dirty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 Básicamente es el tamaño de la torre de un ordenador; un factor de forma que, en realidad, condiciona toda la disposición de componentes de hardware de un ordenador.</a:t>
            </a:r>
            <a:endParaRPr lang="en-U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A9E6D6-6599-4227-BF73-579876CC4956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78128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CF7524E-21B9-469D-BEFA-6B66298EAB52}"/>
              </a:ext>
            </a:extLst>
          </p:cNvPr>
          <p:cNvSpPr txBox="1"/>
          <p:nvPr/>
        </p:nvSpPr>
        <p:spPr>
          <a:xfrm>
            <a:off x="2607276" y="4165732"/>
            <a:ext cx="12196118" cy="33277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E-ATX: 30 cm x 33 cm.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ATX: 30,5 cm × 24,4 cm.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Mini-ATX-28 (mATX): 28,4 cm x 20,8 cm.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Micro-ATX-24 (uATX): 24,4 cm x 24,4 cm</a:t>
            </a:r>
            <a:endParaRPr lang="es-CL" sz="3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B4B44B1-C83D-4A7D-A138-77591F2F27ED}"/>
              </a:ext>
            </a:extLst>
          </p:cNvPr>
          <p:cNvSpPr txBox="1">
            <a:spLocks/>
          </p:cNvSpPr>
          <p:nvPr/>
        </p:nvSpPr>
        <p:spPr>
          <a:xfrm>
            <a:off x="2323719" y="1642004"/>
            <a:ext cx="9106929" cy="187298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</a:rPr>
              <a:t>Medidas y dimensiones ATX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F15FC8-B70C-4763-86DD-67CD8576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864247"/>
            <a:ext cx="9868281" cy="66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AFB3E6-2C6A-4190-99B0-85B23C0CE7DA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847375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5">
            <a:extLst>
              <a:ext uri="{FF2B5EF4-FFF2-40B4-BE49-F238E27FC236}">
                <a16:creationId xmlns:a16="http://schemas.microsoft.com/office/drawing/2014/main" id="{1D03F485-B007-423C-8551-2250FC30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95" y="2925161"/>
            <a:ext cx="14222293" cy="743935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1CAAECD-DA49-4E95-99B0-61A62D1EC98D}"/>
              </a:ext>
            </a:extLst>
          </p:cNvPr>
          <p:cNvSpPr txBox="1">
            <a:spLocks/>
          </p:cNvSpPr>
          <p:nvPr/>
        </p:nvSpPr>
        <p:spPr>
          <a:xfrm>
            <a:off x="2218203" y="1839161"/>
            <a:ext cx="9304638" cy="21720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 dirty="0"/>
              <a:t>Tipos de placa madre</a:t>
            </a:r>
            <a:endParaRPr lang="en-US" b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E82DF9-5B28-4CEB-9677-424A32CDF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14498"/>
              </p:ext>
            </p:extLst>
          </p:nvPr>
        </p:nvGraphicFramePr>
        <p:xfrm>
          <a:off x="3855308" y="3558746"/>
          <a:ext cx="15693081" cy="6771503"/>
        </p:xfrm>
        <a:graphic>
          <a:graphicData uri="http://schemas.openxmlformats.org/drawingml/2006/table">
            <a:tbl>
              <a:tblPr/>
              <a:tblGrid>
                <a:gridCol w="15693081">
                  <a:extLst>
                    <a:ext uri="{9D8B030D-6E8A-4147-A177-3AD203B41FA5}">
                      <a16:colId xmlns:a16="http://schemas.microsoft.com/office/drawing/2014/main" val="3801628263"/>
                    </a:ext>
                  </a:extLst>
                </a:gridCol>
              </a:tblGrid>
              <a:tr h="6771503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53236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D3FD9DD-41BC-440D-9A7F-CECBD3B0AB73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42493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134BCA3-7E4A-4721-A600-715E5F455B25}"/>
              </a:ext>
            </a:extLst>
          </p:cNvPr>
          <p:cNvSpPr txBox="1"/>
          <p:nvPr/>
        </p:nvSpPr>
        <p:spPr>
          <a:xfrm>
            <a:off x="1847335" y="1712438"/>
            <a:ext cx="12196118" cy="1015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6000" b="1" dirty="0"/>
              <a:t>Características del Gabinete Case</a:t>
            </a:r>
            <a:r>
              <a:rPr lang="es-CL" sz="6000" dirty="0"/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44BD3E-525A-4349-8262-9665122D7451}"/>
              </a:ext>
            </a:extLst>
          </p:cNvPr>
          <p:cNvSpPr txBox="1"/>
          <p:nvPr/>
        </p:nvSpPr>
        <p:spPr>
          <a:xfrm>
            <a:off x="4195120" y="3598039"/>
            <a:ext cx="12196118" cy="58206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600" dirty="0"/>
              <a:t>Fabricado de plástico acero o aluminio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600" dirty="0"/>
              <a:t>Variedad de modelos.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600" dirty="0"/>
              <a:t>Diseñados para mantener componentes internos frescos.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600" dirty="0"/>
              <a:t>El tamaño es determinado por la placa madre, fuente de poder y otros componentes.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3600" dirty="0"/>
              <a:t>El gabinete permite prevenir el daño producido por la electricidad estática.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84D4A5-2C1D-4491-9D54-11A7B60AAA76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62667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6682B-C9C9-418D-A8F4-B195079A7499}"/>
              </a:ext>
            </a:extLst>
          </p:cNvPr>
          <p:cNvSpPr txBox="1">
            <a:spLocks/>
          </p:cNvSpPr>
          <p:nvPr/>
        </p:nvSpPr>
        <p:spPr>
          <a:xfrm>
            <a:off x="1692875" y="1616365"/>
            <a:ext cx="9724767" cy="189295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s-CL" b="1" dirty="0"/>
              <a:t>Tipos de case desktop</a:t>
            </a:r>
            <a:endParaRPr lang="en-US" b="1" dirty="0"/>
          </a:p>
        </p:txBody>
      </p:sp>
      <p:pic>
        <p:nvPicPr>
          <p:cNvPr id="3" name="Marcador de contenido 5" descr="Recorte de pantalla">
            <a:extLst>
              <a:ext uri="{FF2B5EF4-FFF2-40B4-BE49-F238E27FC236}">
                <a16:creationId xmlns:a16="http://schemas.microsoft.com/office/drawing/2014/main" id="{B07E0EB4-2DE4-44C0-A990-DC8DD808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69" y="3859803"/>
            <a:ext cx="1877119" cy="46278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1E690E89-EFD9-470D-88E0-5A9EC36AC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24" y="5589286"/>
            <a:ext cx="5460981" cy="2537427"/>
          </a:xfrm>
          <a:prstGeom prst="rect">
            <a:avLst/>
          </a:prstGeom>
        </p:spPr>
      </p:pic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4F7A4521-3FC0-4D63-B8F8-E4D5F3CD0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737" y="3509318"/>
            <a:ext cx="3815832" cy="5163486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5CF3919-0369-4625-8E6C-0DA0799C5F30}"/>
              </a:ext>
            </a:extLst>
          </p:cNvPr>
          <p:cNvGraphicFramePr>
            <a:graphicFrameLocks noGrp="1"/>
          </p:cNvGraphicFramePr>
          <p:nvPr/>
        </p:nvGraphicFramePr>
        <p:xfrm>
          <a:off x="2866768" y="3361038"/>
          <a:ext cx="10008973" cy="6005384"/>
        </p:xfrm>
        <a:graphic>
          <a:graphicData uri="http://schemas.openxmlformats.org/drawingml/2006/table">
            <a:tbl>
              <a:tblPr/>
              <a:tblGrid>
                <a:gridCol w="10008973">
                  <a:extLst>
                    <a:ext uri="{9D8B030D-6E8A-4147-A177-3AD203B41FA5}">
                      <a16:colId xmlns:a16="http://schemas.microsoft.com/office/drawing/2014/main" val="3141750118"/>
                    </a:ext>
                  </a:extLst>
                </a:gridCol>
              </a:tblGrid>
              <a:tr h="6005384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70297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A01E418-5055-45DF-9F27-C32AB17A1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44144"/>
              </p:ext>
            </p:extLst>
          </p:nvPr>
        </p:nvGraphicFramePr>
        <p:xfrm>
          <a:off x="12974596" y="3385751"/>
          <a:ext cx="8130746" cy="5980671"/>
        </p:xfrm>
        <a:graphic>
          <a:graphicData uri="http://schemas.openxmlformats.org/drawingml/2006/table">
            <a:tbl>
              <a:tblPr/>
              <a:tblGrid>
                <a:gridCol w="8130746">
                  <a:extLst>
                    <a:ext uri="{9D8B030D-6E8A-4147-A177-3AD203B41FA5}">
                      <a16:colId xmlns:a16="http://schemas.microsoft.com/office/drawing/2014/main" val="1582987484"/>
                    </a:ext>
                  </a:extLst>
                </a:gridCol>
              </a:tblGrid>
              <a:tr h="598067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3600" dirty="0"/>
                        <a:t>Full - Sized</a:t>
                      </a:r>
                      <a:endParaRPr lang="en-US" sz="3600" dirty="0"/>
                    </a:p>
                    <a:p>
                      <a:endParaRPr lang="es-CL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561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A33ED86-A77D-46B3-9E00-E6B58FF6AFB3}"/>
              </a:ext>
            </a:extLst>
          </p:cNvPr>
          <p:cNvSpPr txBox="1"/>
          <p:nvPr/>
        </p:nvSpPr>
        <p:spPr>
          <a:xfrm>
            <a:off x="7034703" y="8454180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Slimline</a:t>
            </a:r>
            <a:endParaRPr lang="en-US" sz="3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531E5-AE1A-4541-990E-03E91782A8B6}"/>
              </a:ext>
            </a:extLst>
          </p:cNvPr>
          <p:cNvSpPr txBox="1"/>
          <p:nvPr/>
        </p:nvSpPr>
        <p:spPr>
          <a:xfrm>
            <a:off x="661086" y="12759380"/>
            <a:ext cx="12196118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Material Elaborado Docente Boris Astorga.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41733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F7D1D2CD705E4CBC66155DBE6FFD83" ma:contentTypeVersion="0" ma:contentTypeDescription="Crear nuevo documento." ma:contentTypeScope="" ma:versionID="b5482082bdab4f37c59708c6f90483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D0824C-845F-4CDE-A6C2-96C52CF3F1B2}"/>
</file>

<file path=customXml/itemProps2.xml><?xml version="1.0" encoding="utf-8"?>
<ds:datastoreItem xmlns:ds="http://schemas.openxmlformats.org/officeDocument/2006/customXml" ds:itemID="{6963A65E-E95D-4135-95C3-2FE0B86CC7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5A379D-26A7-4767-8B24-F1E49998E49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5be64b4-ebda-4cec-b9df-8969e9e74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825</Words>
  <Application>Microsoft Office PowerPoint</Application>
  <PresentationFormat>Personalizado</PresentationFormat>
  <Paragraphs>109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Open Sans</vt:lpstr>
      <vt:lpstr>Open Sans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Equipo Inacap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ACADÉMICA  2020</dc:title>
  <dc:subject/>
  <dc:creator>Equipo Inacap</dc:creator>
  <cp:keywords/>
  <dc:description>Versión 11</dc:description>
  <cp:lastModifiedBy>Boris astorga</cp:lastModifiedBy>
  <cp:revision>112</cp:revision>
  <cp:lastPrinted>2019-11-20T17:18:35Z</cp:lastPrinted>
  <dcterms:modified xsi:type="dcterms:W3CDTF">2021-09-06T18:59:58Z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0x010100DAF7D1D2CD705E4CBC66155DBE6FFD83</vt:lpwstr>
  </property>
</Properties>
</file>