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3716000" cy="24384000"/>
  <p:embeddedFontLst>
    <p:embeddedFont>
      <p:font typeface="Arial Black" panose="020B0604020202020204" pitchFamily="34" charset="0"/>
      <p:regular r:id=""/>
      <p:bold r:id="rId8"/>
    </p:embeddedFont>
    <p:embeddedFont>
      <p:font typeface="EB Garamond" pitchFamily="2" charset="0"/>
      <p:regular r:id="rId9"/>
      <p:bold r:id=""/>
      <p:italic r:id=""/>
      <p:boldItalic r:id="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A4A3A4"/>
          </p15:clr>
        </p15:guide>
        <p15:guide id="2" pos="456">
          <p15:clr>
            <a:srgbClr val="A4A3A4"/>
          </p15:clr>
        </p15:guide>
        <p15:guide id="3" orient="horz" pos="2616">
          <p15:clr>
            <a:srgbClr val="A4A3A4"/>
          </p15:clr>
        </p15:guide>
        <p15:guide id="4" orient="horz" pos="3264">
          <p15:clr>
            <a:srgbClr val="A4A3A4"/>
          </p15:clr>
        </p15:guide>
        <p15:guide id="5" pos="6912">
          <p15:clr>
            <a:srgbClr val="A4A3A4"/>
          </p15:clr>
        </p15:guide>
        <p15:guide id="6" orient="horz" pos="2136">
          <p15:clr>
            <a:srgbClr val="A4A3A4"/>
          </p15:clr>
        </p15:guide>
        <p15:guide id="7" orient="horz" pos="4008">
          <p15:clr>
            <a:srgbClr val="A4A3A4"/>
          </p15:clr>
        </p15:guide>
        <p15:guide id="8" orient="horz" pos="1152">
          <p15:clr>
            <a:srgbClr val="A4A3A4"/>
          </p15:clr>
        </p15:guide>
        <p15:guide id="9" orient="horz" pos="2352">
          <p15:clr>
            <a:srgbClr val="A4A3A4"/>
          </p15:clr>
        </p15:guide>
        <p15:guide id="10" orient="horz" pos="1512">
          <p15:clr>
            <a:srgbClr val="A4A3A4"/>
          </p15:clr>
        </p15:guide>
        <p15:guide id="11" pos="7680">
          <p15:clr>
            <a:srgbClr val="A4A3A4"/>
          </p15:clr>
        </p15:guide>
        <p15:guide id="12" pos="6696">
          <p15:clr>
            <a:srgbClr val="A4A3A4"/>
          </p15:clr>
        </p15:guide>
        <p15:guide id="13" pos="1008">
          <p15:clr>
            <a:srgbClr val="A4A3A4"/>
          </p15:clr>
        </p15:guide>
        <p15:guide id="14" pos="1584">
          <p15:clr>
            <a:srgbClr val="A4A3A4"/>
          </p15:clr>
        </p15:guide>
        <p15:guide id="15" pos="2136">
          <p15:clr>
            <a:srgbClr val="A4A3A4"/>
          </p15:clr>
        </p15:guide>
        <p15:guide id="16" pos="2760">
          <p15:clr>
            <a:srgbClr val="A4A3A4"/>
          </p15:clr>
        </p15:guide>
        <p15:guide id="17" pos="3288">
          <p15:clr>
            <a:srgbClr val="A4A3A4"/>
          </p15:clr>
        </p15:guide>
        <p15:guide id="18" pos="4032">
          <p15:clr>
            <a:srgbClr val="A4A3A4"/>
          </p15:clr>
        </p15:guide>
        <p15:guide id="19" pos="4392">
          <p15:clr>
            <a:srgbClr val="A4A3A4"/>
          </p15:clr>
        </p15:guide>
        <p15:guide id="20" pos="4944">
          <p15:clr>
            <a:srgbClr val="A4A3A4"/>
          </p15:clr>
        </p15:guide>
        <p15:guide id="21" pos="5544">
          <p15:clr>
            <a:srgbClr val="A4A3A4"/>
          </p15:clr>
        </p15:guide>
        <p15:guide id="22" pos="6072">
          <p15:clr>
            <a:srgbClr val="A4A3A4"/>
          </p15:clr>
        </p15:guide>
        <p15:guide id="23" orient="horz" pos="2448">
          <p15:clr>
            <a:srgbClr val="A4A3A4"/>
          </p15:clr>
        </p15:guide>
        <p15:guide id="24" orient="horz" pos="960">
          <p15:clr>
            <a:srgbClr val="A4A3A4"/>
          </p15:clr>
        </p15:guide>
        <p15:guide id="25" pos="5256">
          <p15:clr>
            <a:srgbClr val="A4A3A4"/>
          </p15:clr>
        </p15:guide>
        <p15:guide id="26" pos="726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FOTGNReIe1DhisanOtcyYfVc7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31"/>
    <p:restoredTop sz="94681"/>
  </p:normalViewPr>
  <p:slideViewPr>
    <p:cSldViewPr snapToGrid="0">
      <p:cViewPr varScale="1">
        <p:scale>
          <a:sx n="44" d="100"/>
          <a:sy n="44" d="100"/>
        </p:scale>
        <p:origin x="232" y="156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 descr="preencoded.png"/>
          <p:cNvSpPr/>
          <p:nvPr/>
        </p:nvSpPr>
        <p:spPr>
          <a:xfrm>
            <a:off x="0" y="0"/>
            <a:ext cx="5295900" cy="6877050"/>
          </a:xfrm>
          <a:custGeom>
            <a:avLst/>
            <a:gdLst/>
            <a:ahLst/>
            <a:cxnLst/>
            <a:rect l="l" t="t" r="r" b="b"/>
            <a:pathLst>
              <a:path w="5295900" h="6877050" extrusionOk="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" name="Google Shape;12;p7"/>
          <p:cNvSpPr/>
          <p:nvPr/>
        </p:nvSpPr>
        <p:spPr>
          <a:xfrm>
            <a:off x="1600201" y="1153228"/>
            <a:ext cx="9191625" cy="5704772"/>
          </a:xfrm>
          <a:custGeom>
            <a:avLst/>
            <a:gdLst/>
            <a:ahLst/>
            <a:cxnLst/>
            <a:rect l="l" t="t" r="r" b="b"/>
            <a:pathLst>
              <a:path w="9191625" h="5704772" extrusionOk="0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" name="Google Shape;13;p7"/>
          <p:cNvSpPr/>
          <p:nvPr/>
        </p:nvSpPr>
        <p:spPr>
          <a:xfrm>
            <a:off x="2795588" y="0"/>
            <a:ext cx="6803142" cy="5396474"/>
          </a:xfrm>
          <a:custGeom>
            <a:avLst/>
            <a:gdLst/>
            <a:ahLst/>
            <a:cxnLst/>
            <a:rect l="l" t="t" r="r" b="b"/>
            <a:pathLst>
              <a:path w="6803142" h="5396474" extrusionOk="0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" name="Google Shape;14;p7"/>
          <p:cNvSpPr txBox="1"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ctr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Column">
  <p:cSld name="5 Colum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685338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5116484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9547629" y="3796480"/>
            <a:ext cx="2011680" cy="1517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rgbClr val="DCE6F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16"/>
          <p:cNvSpPr>
            <a:spLocks noGrp="1"/>
          </p:cNvSpPr>
          <p:nvPr>
            <p:ph type="pic" idx="2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3" name="Google Shape;123;p16"/>
          <p:cNvSpPr txBox="1">
            <a:spLocks noGrp="1"/>
          </p:cNvSpPr>
          <p:nvPr>
            <p:ph type="body" idx="3"/>
          </p:nvPr>
        </p:nvSpPr>
        <p:spPr>
          <a:xfrm>
            <a:off x="731058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4"/>
          </p:nvPr>
        </p:nvSpPr>
        <p:spPr>
          <a:xfrm>
            <a:off x="2900910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16"/>
          <p:cNvSpPr>
            <a:spLocks noGrp="1"/>
          </p:cNvSpPr>
          <p:nvPr>
            <p:ph type="pic" idx="5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26" name="Google Shape;126;p16"/>
          <p:cNvSpPr txBox="1">
            <a:spLocks noGrp="1"/>
          </p:cNvSpPr>
          <p:nvPr>
            <p:ph type="body" idx="6"/>
          </p:nvPr>
        </p:nvSpPr>
        <p:spPr>
          <a:xfrm>
            <a:off x="2946630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7"/>
          </p:nvPr>
        </p:nvSpPr>
        <p:spPr>
          <a:xfrm>
            <a:off x="5116484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16"/>
          <p:cNvSpPr>
            <a:spLocks noGrp="1"/>
          </p:cNvSpPr>
          <p:nvPr>
            <p:ph type="pic" idx="8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9" name="Google Shape;129;p16"/>
          <p:cNvSpPr txBox="1">
            <a:spLocks noGrp="1"/>
          </p:cNvSpPr>
          <p:nvPr>
            <p:ph type="body" idx="9"/>
          </p:nvPr>
        </p:nvSpPr>
        <p:spPr>
          <a:xfrm>
            <a:off x="5162204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13"/>
          </p:nvPr>
        </p:nvSpPr>
        <p:spPr>
          <a:xfrm>
            <a:off x="7332057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16"/>
          <p:cNvSpPr>
            <a:spLocks noGrp="1"/>
          </p:cNvSpPr>
          <p:nvPr>
            <p:ph type="pic" idx="14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32" name="Google Shape;132;p16"/>
          <p:cNvSpPr txBox="1">
            <a:spLocks noGrp="1"/>
          </p:cNvSpPr>
          <p:nvPr>
            <p:ph type="body" idx="15"/>
          </p:nvPr>
        </p:nvSpPr>
        <p:spPr>
          <a:xfrm>
            <a:off x="7377777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6"/>
          </p:nvPr>
        </p:nvSpPr>
        <p:spPr>
          <a:xfrm>
            <a:off x="9547629" y="2491684"/>
            <a:ext cx="2011680" cy="2825173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4" name="Google Shape;134;p16"/>
          <p:cNvSpPr>
            <a:spLocks noGrp="1"/>
          </p:cNvSpPr>
          <p:nvPr>
            <p:ph type="pic" idx="17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35" name="Google Shape;135;p16"/>
          <p:cNvSpPr txBox="1">
            <a:spLocks noGrp="1"/>
          </p:cNvSpPr>
          <p:nvPr>
            <p:ph type="body" idx="18"/>
          </p:nvPr>
        </p:nvSpPr>
        <p:spPr>
          <a:xfrm>
            <a:off x="9593349" y="3888404"/>
            <a:ext cx="192024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0" y="0"/>
            <a:ext cx="2838450" cy="2857958"/>
          </a:xfrm>
          <a:custGeom>
            <a:avLst/>
            <a:gdLst/>
            <a:ahLst/>
            <a:cxnLst/>
            <a:rect l="l" t="t" r="r" b="b"/>
            <a:pathLst>
              <a:path w="2838450" h="2857958" extrusionOk="0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1" y="-1"/>
            <a:ext cx="1970627" cy="1990267"/>
          </a:xfrm>
          <a:custGeom>
            <a:avLst/>
            <a:gdLst/>
            <a:ahLst/>
            <a:cxnLst/>
            <a:rect l="l" t="t" r="r" b="b"/>
            <a:pathLst>
              <a:path w="1970627" h="1990267" extrusionOk="0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1" y="1"/>
            <a:ext cx="1003449" cy="1013015"/>
          </a:xfrm>
          <a:custGeom>
            <a:avLst/>
            <a:gdLst/>
            <a:ahLst/>
            <a:cxnLst/>
            <a:rect l="l" t="t" r="r" b="b"/>
            <a:pathLst>
              <a:path w="1003449" h="1013015" extrusionOk="0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0" name="Google Shape;140;p17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7" descr="preencoded.png"/>
          <p:cNvSpPr/>
          <p:nvPr/>
        </p:nvSpPr>
        <p:spPr>
          <a:xfrm>
            <a:off x="1458332" y="590133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3" name="Google Shape;143;p17"/>
          <p:cNvSpPr txBox="1">
            <a:spLocks noGrp="1"/>
          </p:cNvSpPr>
          <p:nvPr>
            <p:ph type="body" idx="1"/>
          </p:nvPr>
        </p:nvSpPr>
        <p:spPr>
          <a:xfrm>
            <a:off x="685338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body" idx="2"/>
          </p:nvPr>
        </p:nvSpPr>
        <p:spPr>
          <a:xfrm>
            <a:off x="2900911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body" idx="3"/>
          </p:nvPr>
        </p:nvSpPr>
        <p:spPr>
          <a:xfrm>
            <a:off x="5116484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body" idx="4"/>
          </p:nvPr>
        </p:nvSpPr>
        <p:spPr>
          <a:xfrm>
            <a:off x="7332057" y="3017520"/>
            <a:ext cx="1993392" cy="55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body" idx="5"/>
          </p:nvPr>
        </p:nvSpPr>
        <p:spPr>
          <a:xfrm>
            <a:off x="9547629" y="3017520"/>
            <a:ext cx="1993392" cy="557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body" idx="6"/>
          </p:nvPr>
        </p:nvSpPr>
        <p:spPr>
          <a:xfrm>
            <a:off x="685338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body" idx="7"/>
          </p:nvPr>
        </p:nvSpPr>
        <p:spPr>
          <a:xfrm>
            <a:off x="2900911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body" idx="8"/>
          </p:nvPr>
        </p:nvSpPr>
        <p:spPr>
          <a:xfrm>
            <a:off x="5116484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9"/>
          </p:nvPr>
        </p:nvSpPr>
        <p:spPr>
          <a:xfrm>
            <a:off x="7332057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13"/>
          </p:nvPr>
        </p:nvSpPr>
        <p:spPr>
          <a:xfrm>
            <a:off x="9547629" y="4745736"/>
            <a:ext cx="1993392" cy="79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3" name="Google Shape;153;p17"/>
          <p:cNvCxnSpPr/>
          <p:nvPr/>
        </p:nvCxnSpPr>
        <p:spPr>
          <a:xfrm>
            <a:off x="739398" y="4187681"/>
            <a:ext cx="10812360" cy="0"/>
          </a:xfrm>
          <a:prstGeom prst="straightConnector1">
            <a:avLst/>
          </a:prstGeom>
          <a:noFill/>
          <a:ln w="12700" cap="flat" cmpd="sng">
            <a:solidFill>
              <a:srgbClr val="F1D0D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8" descr="preencoded.png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57" name="Google Shape;157;p18" descr="preencoded.png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9" name="Google Shape;159;p18" descr="preencoded.png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60" name="Google Shape;160;p18" descr="preencoded.png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2"/>
          </p:nvPr>
        </p:nvSpPr>
        <p:spPr>
          <a:xfrm>
            <a:off x="368503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body" idx="3"/>
          </p:nvPr>
        </p:nvSpPr>
        <p:spPr>
          <a:xfrm>
            <a:off x="8046720" y="2330704"/>
            <a:ext cx="3822192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4"/>
          </p:nvPr>
        </p:nvSpPr>
        <p:spPr>
          <a:xfrm>
            <a:off x="7754112" y="2877312"/>
            <a:ext cx="374192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9"/>
          <p:cNvSpPr>
            <a:spLocks noGrp="1"/>
          </p:cNvSpPr>
          <p:nvPr>
            <p:ph type="pic" idx="2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72" name="Google Shape;172;p19"/>
          <p:cNvSpPr txBox="1">
            <a:spLocks noGrp="1"/>
          </p:cNvSpPr>
          <p:nvPr>
            <p:ph type="body" idx="3"/>
          </p:nvPr>
        </p:nvSpPr>
        <p:spPr>
          <a:xfrm>
            <a:off x="992124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4"/>
          </p:nvPr>
        </p:nvSpPr>
        <p:spPr>
          <a:xfrm>
            <a:off x="4443984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4" name="Google Shape;174;p19"/>
          <p:cNvSpPr>
            <a:spLocks noGrp="1"/>
          </p:cNvSpPr>
          <p:nvPr>
            <p:ph type="pic" idx="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75" name="Google Shape;175;p19"/>
          <p:cNvSpPr txBox="1">
            <a:spLocks noGrp="1"/>
          </p:cNvSpPr>
          <p:nvPr>
            <p:ph type="body" idx="6"/>
          </p:nvPr>
        </p:nvSpPr>
        <p:spPr>
          <a:xfrm>
            <a:off x="4722876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7"/>
          </p:nvPr>
        </p:nvSpPr>
        <p:spPr>
          <a:xfrm>
            <a:off x="8092440" y="2743200"/>
            <a:ext cx="3328416" cy="3557016"/>
          </a:xfrm>
          <a:prstGeom prst="rect">
            <a:avLst/>
          </a:prstGeom>
          <a:noFill/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6858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7" name="Google Shape;177;p19"/>
          <p:cNvSpPr>
            <a:spLocks noGrp="1"/>
          </p:cNvSpPr>
          <p:nvPr>
            <p:ph type="pic" idx="8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78" name="Google Shape;178;p19"/>
          <p:cNvSpPr txBox="1">
            <a:spLocks noGrp="1"/>
          </p:cNvSpPr>
          <p:nvPr>
            <p:ph type="body" idx="9"/>
          </p:nvPr>
        </p:nvSpPr>
        <p:spPr>
          <a:xfrm>
            <a:off x="8371332" y="3950208"/>
            <a:ext cx="2770632" cy="2206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Arial"/>
              <a:buChar char="•"/>
              <a:defRPr sz="15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 descr="preencoded.png"/>
          <p:cNvSpPr/>
          <p:nvPr/>
        </p:nvSpPr>
        <p:spPr>
          <a:xfrm>
            <a:off x="8758238" y="-14287"/>
            <a:ext cx="3433763" cy="3452812"/>
          </a:xfrm>
          <a:custGeom>
            <a:avLst/>
            <a:gdLst/>
            <a:ahLst/>
            <a:cxnLst/>
            <a:rect l="l" t="t" r="r" b="b"/>
            <a:pathLst>
              <a:path w="3433763" h="3452812" extrusionOk="0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1" name="Google Shape;181;p20" descr="preencoded.png"/>
          <p:cNvSpPr/>
          <p:nvPr/>
        </p:nvSpPr>
        <p:spPr>
          <a:xfrm>
            <a:off x="8758238" y="3438525"/>
            <a:ext cx="3433763" cy="3433762"/>
          </a:xfrm>
          <a:custGeom>
            <a:avLst/>
            <a:gdLst/>
            <a:ahLst/>
            <a:cxnLst/>
            <a:rect l="l" t="t" r="r" b="b"/>
            <a:pathLst>
              <a:path w="3433763" h="3433762" extrusionOk="0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2" name="Google Shape;182;p20" descr="preencoded.png"/>
          <p:cNvSpPr/>
          <p:nvPr/>
        </p:nvSpPr>
        <p:spPr>
          <a:xfrm rot="10800000" flipH="1">
            <a:off x="9991725" y="1247775"/>
            <a:ext cx="2200275" cy="2181225"/>
          </a:xfrm>
          <a:custGeom>
            <a:avLst/>
            <a:gdLst/>
            <a:ahLst/>
            <a:cxnLst/>
            <a:rect l="l" t="t" r="r" b="b"/>
            <a:pathLst>
              <a:path w="2200275" h="2181225" extrusionOk="0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3" name="Google Shape;183;p20" descr="preencoded.png"/>
          <p:cNvSpPr/>
          <p:nvPr/>
        </p:nvSpPr>
        <p:spPr>
          <a:xfrm rot="10800000" flipH="1">
            <a:off x="-20086" y="4580051"/>
            <a:ext cx="2277948" cy="2277948"/>
          </a:xfrm>
          <a:custGeom>
            <a:avLst/>
            <a:gdLst/>
            <a:ahLst/>
            <a:cxnLst/>
            <a:rect l="l" t="t" r="r" b="b"/>
            <a:pathLst>
              <a:path w="2277948" h="2277948" extrusionOk="0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84" name="Google Shape;184;p20" descr="preencoded.png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 descr="preencoded.png"/>
          <p:cNvSpPr/>
          <p:nvPr/>
        </p:nvSpPr>
        <p:spPr>
          <a:xfrm>
            <a:off x="1707959" y="5667616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body" idx="1"/>
          </p:nvPr>
        </p:nvSpPr>
        <p:spPr>
          <a:xfrm>
            <a:off x="1508760" y="2837688"/>
            <a:ext cx="5879592" cy="27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accent6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/>
          <p:nvPr/>
        </p:nvSpPr>
        <p:spPr>
          <a:xfrm>
            <a:off x="0" y="0"/>
            <a:ext cx="8948738" cy="6858000"/>
          </a:xfrm>
          <a:custGeom>
            <a:avLst/>
            <a:gdLst/>
            <a:ahLst/>
            <a:cxnLst/>
            <a:rect l="l" t="t" r="r" b="b"/>
            <a:pathLst>
              <a:path w="8948738" h="6858000" extrusionOk="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2" name="Google Shape;192;p21" descr="preencoded.png"/>
          <p:cNvSpPr/>
          <p:nvPr/>
        </p:nvSpPr>
        <p:spPr>
          <a:xfrm>
            <a:off x="7538626" y="13142"/>
            <a:ext cx="4653374" cy="6831717"/>
          </a:xfrm>
          <a:custGeom>
            <a:avLst/>
            <a:gdLst/>
            <a:ahLst/>
            <a:cxnLst/>
            <a:rect l="l" t="t" r="r" b="b"/>
            <a:pathLst>
              <a:path w="4653374" h="6831717" extrusionOk="0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3" name="Google Shape;193;p21" descr="preencoded.png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ctr" anchorCtr="0">
            <a:noAutofit/>
          </a:bodyPr>
          <a:lstStyle>
            <a:lvl1pPr lv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 descr="preencoded.png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98" name="Google Shape;198;p22" descr="preencoded.png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0" name="Google Shape;200;p22" descr="preencoded.png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01" name="Google Shape;201;p22" descr="preencoded.png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368503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body" idx="2"/>
          </p:nvPr>
        </p:nvSpPr>
        <p:spPr>
          <a:xfrm>
            <a:off x="7754112" y="2255520"/>
            <a:ext cx="3741928" cy="430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1pPr>
            <a:lvl2pPr marL="914400" lvl="1" indent="-3111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300"/>
              <a:buChar char="•"/>
              <a:defRPr sz="1300"/>
            </a:lvl2pPr>
            <a:lvl3pPr marL="1371600" lvl="2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9" name="Google Shape;209;p23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5" name="Google Shape;215;p24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6" name="Google Shape;216;p24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0" name="Google Shape;220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22" name="Google Shape;222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3" name="Google Shape;223;p25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>
  <p:cSld name="Title and Char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539496" y="2103120"/>
            <a:ext cx="11119104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7" name="Google Shape;227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5234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0" name="Google Shape;230;p2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9"/>
          <p:cNvGrpSpPr/>
          <p:nvPr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24" name="Google Shape;24;p9"/>
            <p:cNvSpPr/>
            <p:nvPr/>
          </p:nvSpPr>
          <p:spPr>
            <a:xfrm>
              <a:off x="5009037" y="25257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8589536" y="2525712"/>
              <a:ext cx="3589694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6" name="Google Shape;26;p9"/>
          <p:cNvGrpSpPr/>
          <p:nvPr/>
        </p:nvGrpSpPr>
        <p:grpSpPr>
          <a:xfrm rot="10800000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27" name="Google Shape;27;p9"/>
            <p:cNvSpPr/>
            <p:nvPr/>
          </p:nvSpPr>
          <p:spPr>
            <a:xfrm>
              <a:off x="5183405" y="26781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8763903" y="2678112"/>
              <a:ext cx="3589695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29" name="Google Shape;29;p9" descr="preencoded.png"/>
          <p:cNvSpPr/>
          <p:nvPr/>
        </p:nvSpPr>
        <p:spPr>
          <a:xfrm>
            <a:off x="7642518" y="4577658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1499616" y="2770632"/>
            <a:ext cx="5693664" cy="312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4" name="Google Shape;34;p10"/>
          <p:cNvSpPr/>
          <p:nvPr/>
        </p:nvSpPr>
        <p:spPr>
          <a:xfrm>
            <a:off x="0" y="3427336"/>
            <a:ext cx="3430200" cy="3430665"/>
          </a:xfrm>
          <a:custGeom>
            <a:avLst/>
            <a:gdLst/>
            <a:ahLst/>
            <a:cxnLst/>
            <a:rect l="l" t="t" r="r" b="b"/>
            <a:pathLst>
              <a:path w="3430200" h="3430665" extrusionOk="0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5" name="Google Shape;35;p10"/>
          <p:cNvSpPr/>
          <p:nvPr/>
        </p:nvSpPr>
        <p:spPr>
          <a:xfrm>
            <a:off x="1" y="1"/>
            <a:ext cx="3423785" cy="3437345"/>
          </a:xfrm>
          <a:custGeom>
            <a:avLst/>
            <a:gdLst/>
            <a:ahLst/>
            <a:cxnLst/>
            <a:rect l="l" t="t" r="r" b="b"/>
            <a:pathLst>
              <a:path w="3423785" h="3437345" extrusionOk="0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4224528" y="2276856"/>
            <a:ext cx="676656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4224528" y="3222752"/>
            <a:ext cx="6766560" cy="2700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/>
            </a:lvl1pPr>
            <a:lvl2pPr marL="914400" lvl="1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2pPr>
            <a:lvl3pPr marL="1371600" lvl="2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3pPr>
            <a:lvl4pPr marL="1828800" lvl="3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500"/>
              <a:buChar char="•"/>
              <a:defRPr sz="15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4224528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10"/>
          <p:cNvSpPr/>
          <p:nvPr/>
        </p:nvSpPr>
        <p:spPr>
          <a:xfrm>
            <a:off x="1" y="869"/>
            <a:ext cx="3423785" cy="3436477"/>
          </a:xfrm>
          <a:custGeom>
            <a:avLst/>
            <a:gdLst/>
            <a:ahLst/>
            <a:cxnLst/>
            <a:rect l="l" t="t" r="r" b="b"/>
            <a:pathLst>
              <a:path w="3423785" h="3436477" extrusionOk="0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2062836" y="686475"/>
            <a:ext cx="7774629" cy="6193018"/>
          </a:xfrm>
          <a:custGeom>
            <a:avLst/>
            <a:gdLst/>
            <a:ahLst/>
            <a:cxnLst/>
            <a:rect l="l" t="t" r="r" b="b"/>
            <a:pathLst>
              <a:path w="7774629" h="6193018" extrusionOk="0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rgbClr val="F8E7E7">
              <a:alpha val="9882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7610252" y="1"/>
            <a:ext cx="2273668" cy="3147998"/>
          </a:xfrm>
          <a:custGeom>
            <a:avLst/>
            <a:gdLst/>
            <a:ahLst/>
            <a:cxnLst/>
            <a:rect l="l" t="t" r="r" b="b"/>
            <a:pathLst>
              <a:path w="2273668" h="3147998" extrusionOk="0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4" name="Google Shape;44;p11"/>
          <p:cNvSpPr/>
          <p:nvPr/>
        </p:nvSpPr>
        <p:spPr>
          <a:xfrm>
            <a:off x="9883919" y="2"/>
            <a:ext cx="2254928" cy="3141557"/>
          </a:xfrm>
          <a:custGeom>
            <a:avLst/>
            <a:gdLst/>
            <a:ahLst/>
            <a:cxnLst/>
            <a:rect l="l" t="t" r="r" b="b"/>
            <a:pathLst>
              <a:path w="2254928" h="3141557" extrusionOk="0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5" name="Google Shape;45;p11"/>
          <p:cNvSpPr/>
          <p:nvPr/>
        </p:nvSpPr>
        <p:spPr>
          <a:xfrm>
            <a:off x="8395730" y="2"/>
            <a:ext cx="2959203" cy="2352793"/>
          </a:xfrm>
          <a:custGeom>
            <a:avLst/>
            <a:gdLst/>
            <a:ahLst/>
            <a:cxnLst/>
            <a:rect l="l" t="t" r="r" b="b"/>
            <a:pathLst>
              <a:path w="2959203" h="2352793" extrusionOk="0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" name="Google Shape;46;p11"/>
          <p:cNvSpPr/>
          <p:nvPr/>
        </p:nvSpPr>
        <p:spPr>
          <a:xfrm>
            <a:off x="1390854" y="3130662"/>
            <a:ext cx="3106248" cy="3748831"/>
          </a:xfrm>
          <a:custGeom>
            <a:avLst/>
            <a:gdLst/>
            <a:ahLst/>
            <a:cxnLst/>
            <a:rect l="l" t="t" r="r" b="b"/>
            <a:pathLst>
              <a:path w="3106248" h="3748831" extrusionOk="0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7" name="Google Shape;47;p11"/>
          <p:cNvSpPr/>
          <p:nvPr/>
        </p:nvSpPr>
        <p:spPr>
          <a:xfrm>
            <a:off x="0" y="3130661"/>
            <a:ext cx="1400640" cy="3748832"/>
          </a:xfrm>
          <a:custGeom>
            <a:avLst/>
            <a:gdLst/>
            <a:ahLst/>
            <a:cxnLst/>
            <a:rect l="l" t="t" r="r" b="b"/>
            <a:pathLst>
              <a:path w="1400640" h="3748832" extrusionOk="0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Title and Tabl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/>
        </p:nvSpPr>
        <p:spPr>
          <a:xfrm>
            <a:off x="9866106" y="0"/>
            <a:ext cx="2325894" cy="2180854"/>
          </a:xfrm>
          <a:custGeom>
            <a:avLst/>
            <a:gdLst/>
            <a:ahLst/>
            <a:cxnLst/>
            <a:rect l="l" t="t" r="r" b="b"/>
            <a:pathLst>
              <a:path w="2325894" h="2180854" extrusionOk="0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755904" y="2825496"/>
            <a:ext cx="10680192" cy="283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•"/>
              <a:defRPr sz="1400"/>
            </a:lvl3pPr>
            <a:lvl4pPr marL="1828800" lvl="3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300"/>
              <a:buFont typeface="Arial"/>
              <a:buNone/>
              <a:defRPr sz="33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3611880" y="1984248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548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2"/>
          </p:nvPr>
        </p:nvSpPr>
        <p:spPr>
          <a:xfrm>
            <a:off x="4389120" y="4308475"/>
            <a:ext cx="3932238" cy="58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3"/>
          </p:nvPr>
        </p:nvSpPr>
        <p:spPr>
          <a:xfrm>
            <a:off x="9500616" y="3209544"/>
            <a:ext cx="768096" cy="162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548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0"/>
              <a:buNone/>
              <a:defRPr sz="100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 descr="preencoded.png"/>
          <p:cNvSpPr/>
          <p:nvPr/>
        </p:nvSpPr>
        <p:spPr>
          <a:xfrm>
            <a:off x="-7117" y="0"/>
            <a:ext cx="2550985" cy="6858000"/>
          </a:xfrm>
          <a:custGeom>
            <a:avLst/>
            <a:gdLst/>
            <a:ahLst/>
            <a:cxnLst/>
            <a:rect l="l" t="t" r="r" b="b"/>
            <a:pathLst>
              <a:path w="2550985" h="6858000" extrusionOk="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-9415" y="0"/>
            <a:ext cx="2548591" cy="2555628"/>
          </a:xfrm>
          <a:custGeom>
            <a:avLst/>
            <a:gdLst/>
            <a:ahLst/>
            <a:cxnLst/>
            <a:rect l="l" t="t" r="r" b="b"/>
            <a:pathLst>
              <a:path w="2548591" h="2555628" extrusionOk="0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3" name="Google Shape;63;p13" descr="preencoded.png"/>
          <p:cNvSpPr/>
          <p:nvPr/>
        </p:nvSpPr>
        <p:spPr>
          <a:xfrm>
            <a:off x="2543868" y="0"/>
            <a:ext cx="2560340" cy="2560340"/>
          </a:xfrm>
          <a:custGeom>
            <a:avLst/>
            <a:gdLst/>
            <a:ahLst/>
            <a:cxnLst/>
            <a:rect l="l" t="t" r="r" b="b"/>
            <a:pathLst>
              <a:path w="2560340" h="2560340" extrusionOk="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4" name="Google Shape;64;p13"/>
          <p:cNvSpPr/>
          <p:nvPr/>
        </p:nvSpPr>
        <p:spPr>
          <a:xfrm flipH="1">
            <a:off x="2535251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-10617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4">
  <p:cSld name="Team x4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758905" y="2392023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758905" y="4989515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3"/>
          </p:nvPr>
        </p:nvSpPr>
        <p:spPr>
          <a:xfrm>
            <a:off x="916885" y="5599755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>
            <a:spLocks noGrp="1"/>
          </p:cNvSpPr>
          <p:nvPr>
            <p:ph type="pic" idx="4"/>
          </p:nvPr>
        </p:nvSpPr>
        <p:spPr>
          <a:xfrm>
            <a:off x="3517361" y="2392619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6" name="Google Shape;76;p14"/>
          <p:cNvSpPr txBox="1">
            <a:spLocks noGrp="1"/>
          </p:cNvSpPr>
          <p:nvPr>
            <p:ph type="body" idx="5"/>
          </p:nvPr>
        </p:nvSpPr>
        <p:spPr>
          <a:xfrm>
            <a:off x="3516747" y="4990111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6"/>
          </p:nvPr>
        </p:nvSpPr>
        <p:spPr>
          <a:xfrm>
            <a:off x="3674073" y="5600351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>
            <a:spLocks noGrp="1"/>
          </p:cNvSpPr>
          <p:nvPr>
            <p:ph type="pic" idx="7"/>
          </p:nvPr>
        </p:nvSpPr>
        <p:spPr>
          <a:xfrm>
            <a:off x="6275817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79" name="Google Shape;79;p14"/>
          <p:cNvSpPr txBox="1">
            <a:spLocks noGrp="1"/>
          </p:cNvSpPr>
          <p:nvPr>
            <p:ph type="body" idx="8"/>
          </p:nvPr>
        </p:nvSpPr>
        <p:spPr>
          <a:xfrm>
            <a:off x="6274589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9"/>
          </p:nvPr>
        </p:nvSpPr>
        <p:spPr>
          <a:xfrm>
            <a:off x="6432529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>
            <a:spLocks noGrp="1"/>
          </p:cNvSpPr>
          <p:nvPr>
            <p:ph type="pic" idx="13"/>
          </p:nvPr>
        </p:nvSpPr>
        <p:spPr>
          <a:xfrm>
            <a:off x="9034272" y="2393215"/>
            <a:ext cx="2596896" cy="2596896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2" name="Google Shape;82;p14"/>
          <p:cNvSpPr txBox="1">
            <a:spLocks noGrp="1"/>
          </p:cNvSpPr>
          <p:nvPr>
            <p:ph type="body" idx="14"/>
          </p:nvPr>
        </p:nvSpPr>
        <p:spPr>
          <a:xfrm>
            <a:off x="9032431" y="4990707"/>
            <a:ext cx="2598737" cy="11096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274300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15"/>
          </p:nvPr>
        </p:nvSpPr>
        <p:spPr>
          <a:xfrm>
            <a:off x="9190984" y="5600947"/>
            <a:ext cx="22834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x8">
  <p:cSld name="Team x8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5"/>
          <p:cNvSpPr>
            <a:spLocks noGrp="1"/>
          </p:cNvSpPr>
          <p:nvPr>
            <p:ph type="pic" idx="2"/>
          </p:nvPr>
        </p:nvSpPr>
        <p:spPr>
          <a:xfrm>
            <a:off x="1271016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1271016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3"/>
          </p:nvPr>
        </p:nvSpPr>
        <p:spPr>
          <a:xfrm>
            <a:off x="1271016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>
            <a:spLocks noGrp="1"/>
          </p:cNvSpPr>
          <p:nvPr>
            <p:ph type="pic" idx="4"/>
          </p:nvPr>
        </p:nvSpPr>
        <p:spPr>
          <a:xfrm>
            <a:off x="1271016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2" name="Google Shape;92;p15"/>
          <p:cNvSpPr txBox="1">
            <a:spLocks noGrp="1"/>
          </p:cNvSpPr>
          <p:nvPr>
            <p:ph type="body" idx="5"/>
          </p:nvPr>
        </p:nvSpPr>
        <p:spPr>
          <a:xfrm>
            <a:off x="1271016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6"/>
          </p:nvPr>
        </p:nvSpPr>
        <p:spPr>
          <a:xfrm>
            <a:off x="1271016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>
            <a:spLocks noGrp="1"/>
          </p:cNvSpPr>
          <p:nvPr>
            <p:ph type="pic" idx="7"/>
          </p:nvPr>
        </p:nvSpPr>
        <p:spPr>
          <a:xfrm>
            <a:off x="3828288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5" name="Google Shape;95;p15"/>
          <p:cNvSpPr txBox="1">
            <a:spLocks noGrp="1"/>
          </p:cNvSpPr>
          <p:nvPr>
            <p:ph type="body" idx="8"/>
          </p:nvPr>
        </p:nvSpPr>
        <p:spPr>
          <a:xfrm>
            <a:off x="3828288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9"/>
          </p:nvPr>
        </p:nvSpPr>
        <p:spPr>
          <a:xfrm>
            <a:off x="3828288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>
            <a:spLocks noGrp="1"/>
          </p:cNvSpPr>
          <p:nvPr>
            <p:ph type="pic" idx="13"/>
          </p:nvPr>
        </p:nvSpPr>
        <p:spPr>
          <a:xfrm>
            <a:off x="3828288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98" name="Google Shape;98;p15"/>
          <p:cNvSpPr txBox="1">
            <a:spLocks noGrp="1"/>
          </p:cNvSpPr>
          <p:nvPr>
            <p:ph type="body" idx="14"/>
          </p:nvPr>
        </p:nvSpPr>
        <p:spPr>
          <a:xfrm>
            <a:off x="3828288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5"/>
          </p:nvPr>
        </p:nvSpPr>
        <p:spPr>
          <a:xfrm>
            <a:off x="3828288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>
            <a:spLocks noGrp="1"/>
          </p:cNvSpPr>
          <p:nvPr>
            <p:ph type="pic" idx="16"/>
          </p:nvPr>
        </p:nvSpPr>
        <p:spPr>
          <a:xfrm>
            <a:off x="6385560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1" name="Google Shape;101;p15"/>
          <p:cNvSpPr txBox="1">
            <a:spLocks noGrp="1"/>
          </p:cNvSpPr>
          <p:nvPr>
            <p:ph type="body" idx="17"/>
          </p:nvPr>
        </p:nvSpPr>
        <p:spPr>
          <a:xfrm>
            <a:off x="6385560" y="3191256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8"/>
          </p:nvPr>
        </p:nvSpPr>
        <p:spPr>
          <a:xfrm>
            <a:off x="6385560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>
            <a:spLocks noGrp="1"/>
          </p:cNvSpPr>
          <p:nvPr>
            <p:ph type="pic" idx="19"/>
          </p:nvPr>
        </p:nvSpPr>
        <p:spPr>
          <a:xfrm>
            <a:off x="6385560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4" name="Google Shape;104;p15"/>
          <p:cNvSpPr txBox="1">
            <a:spLocks noGrp="1"/>
          </p:cNvSpPr>
          <p:nvPr>
            <p:ph type="body" idx="20"/>
          </p:nvPr>
        </p:nvSpPr>
        <p:spPr>
          <a:xfrm>
            <a:off x="6385560" y="5790184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21"/>
          </p:nvPr>
        </p:nvSpPr>
        <p:spPr>
          <a:xfrm>
            <a:off x="6385560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>
            <a:spLocks noGrp="1"/>
          </p:cNvSpPr>
          <p:nvPr>
            <p:ph type="pic" idx="22"/>
          </p:nvPr>
        </p:nvSpPr>
        <p:spPr>
          <a:xfrm>
            <a:off x="8942832" y="1545336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07" name="Google Shape;107;p15"/>
          <p:cNvSpPr txBox="1">
            <a:spLocks noGrp="1"/>
          </p:cNvSpPr>
          <p:nvPr>
            <p:ph type="body" idx="23"/>
          </p:nvPr>
        </p:nvSpPr>
        <p:spPr>
          <a:xfrm>
            <a:off x="8942832" y="3191256"/>
            <a:ext cx="2029968" cy="694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24"/>
          </p:nvPr>
        </p:nvSpPr>
        <p:spPr>
          <a:xfrm>
            <a:off x="8942832" y="3616960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>
            <a:spLocks noGrp="1"/>
          </p:cNvSpPr>
          <p:nvPr>
            <p:ph type="pic" idx="25"/>
          </p:nvPr>
        </p:nvSpPr>
        <p:spPr>
          <a:xfrm>
            <a:off x="8942832" y="4144264"/>
            <a:ext cx="2029968" cy="1828800"/>
          </a:xfrm>
          <a:prstGeom prst="rect">
            <a:avLst/>
          </a:prstGeom>
          <a:solidFill>
            <a:srgbClr val="E3E5BC"/>
          </a:solidFill>
          <a:ln>
            <a:noFill/>
          </a:ln>
        </p:spPr>
      </p:sp>
      <p:sp>
        <p:nvSpPr>
          <p:cNvPr id="110" name="Google Shape;110;p15"/>
          <p:cNvSpPr txBox="1">
            <a:spLocks noGrp="1"/>
          </p:cNvSpPr>
          <p:nvPr>
            <p:ph type="body" idx="26"/>
          </p:nvPr>
        </p:nvSpPr>
        <p:spPr>
          <a:xfrm>
            <a:off x="8942832" y="5790184"/>
            <a:ext cx="2029968" cy="6949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155425" rIns="0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 b="1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27"/>
          </p:nvPr>
        </p:nvSpPr>
        <p:spPr>
          <a:xfrm>
            <a:off x="8942832" y="6215888"/>
            <a:ext cx="2029968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  <a:defRPr sz="44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ftr" idx="11"/>
          </p:nvPr>
        </p:nvSpPr>
        <p:spPr>
          <a:xfrm>
            <a:off x="621792" y="457200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"/>
          <p:cNvSpPr txBox="1">
            <a:spLocks noGrp="1"/>
          </p:cNvSpPr>
          <p:nvPr>
            <p:ph type="ctrTitle"/>
          </p:nvPr>
        </p:nvSpPr>
        <p:spPr>
          <a:xfrm>
            <a:off x="2781301" y="1984248"/>
            <a:ext cx="6772274" cy="122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0" lvl="0" indent="0" algn="ctr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dirty="0"/>
              <a:t>BIGTECHCOMPANY</a:t>
            </a:r>
            <a:endParaRPr dirty="0"/>
          </a:p>
        </p:txBody>
      </p:sp>
      <p:sp>
        <p:nvSpPr>
          <p:cNvPr id="237" name="Google Shape;237;p1"/>
          <p:cNvSpPr txBox="1"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/>
              <a:t>Financial Overview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QUARTERLY PERFORMANCE</a:t>
            </a:r>
            <a:endParaRPr/>
          </a:p>
        </p:txBody>
      </p:sp>
      <p:sp>
        <p:nvSpPr>
          <p:cNvPr id="243" name="Google Shape;243;p2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BigTechCompany</a:t>
            </a:r>
            <a:endParaRPr dirty="0"/>
          </a:p>
        </p:txBody>
      </p:sp>
      <p:sp>
        <p:nvSpPr>
          <p:cNvPr id="244" name="Google Shape;244;p2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45" name="Google Shape;245;p2"/>
          <p:cNvSpPr/>
          <p:nvPr/>
        </p:nvSpPr>
        <p:spPr>
          <a:xfrm>
            <a:off x="1191768" y="1864659"/>
            <a:ext cx="9753600" cy="453614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B295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4E54487C-7B1D-4770-8472-F17E824DB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091" y="2666197"/>
            <a:ext cx="9545058" cy="29330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CUSTOMER TRENDS</a:t>
            </a:r>
            <a:endParaRPr/>
          </a:p>
        </p:txBody>
      </p:sp>
      <p:sp>
        <p:nvSpPr>
          <p:cNvPr id="251" name="Google Shape;251;p3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52" name="Google Shape;252;p3"/>
          <p:cNvSpPr txBox="1"/>
          <p:nvPr/>
        </p:nvSpPr>
        <p:spPr>
          <a:xfrm>
            <a:off x="1041620" y="1436321"/>
            <a:ext cx="10671048" cy="2046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Takeaways:</a:t>
            </a:r>
            <a:endParaRPr dirty="0"/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numbers are trending positively overall, with the user base growing from ~15.2K in Q1 2021 to over 18.4K by Q1 2023 — indicating healthy acquisition.</a:t>
            </a:r>
            <a:endParaRPr lang="en-US" dirty="0"/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Despite a price increase from $33 to $34 starting Q1 2022, customer attrition remained manageable, with churn rate peaking only briefly during Q1 and Q2 2022 when attrition jumped to 2,446 and 5,000 respectively.</a:t>
            </a:r>
            <a:endParaRPr lang="en-US" dirty="0"/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Churn rates have stabilized, and new user acquisition has consistently outpaced attrition, particularly in Q4 2022 and Q1 2023 — supporting a strong, loyal customer base.</a:t>
            </a:r>
            <a:endParaRPr dirty="0"/>
          </a:p>
        </p:txBody>
      </p:sp>
      <p:sp>
        <p:nvSpPr>
          <p:cNvPr id="253" name="Google Shape;253;p3"/>
          <p:cNvSpPr/>
          <p:nvPr/>
        </p:nvSpPr>
        <p:spPr>
          <a:xfrm>
            <a:off x="1488141" y="3587771"/>
            <a:ext cx="9215718" cy="287767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B295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p3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BigTechCompany</a:t>
            </a:r>
            <a:endParaRPr dirty="0"/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71AD5CA7-28A8-9AFA-CE5D-9B4A541F4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71" y="3797323"/>
            <a:ext cx="9001457" cy="24668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PROJECTIONS</a:t>
            </a:r>
            <a:endParaRPr/>
          </a:p>
        </p:txBody>
      </p:sp>
      <p:sp>
        <p:nvSpPr>
          <p:cNvPr id="261" name="Google Shape;261;p4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62" name="Google Shape;262;p4"/>
          <p:cNvSpPr/>
          <p:nvPr/>
        </p:nvSpPr>
        <p:spPr>
          <a:xfrm>
            <a:off x="1191768" y="1864659"/>
            <a:ext cx="9753600" cy="453614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B295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4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BigTechCompany</a:t>
            </a:r>
            <a:endParaRPr dirty="0"/>
          </a:p>
        </p:txBody>
      </p:sp>
      <p:pic>
        <p:nvPicPr>
          <p:cNvPr id="3" name="Picture 2" descr="A table with numbers and numbers&#10;&#10;AI-generated content may be incorrect.">
            <a:extLst>
              <a:ext uri="{FF2B5EF4-FFF2-40B4-BE49-F238E27FC236}">
                <a16:creationId xmlns:a16="http://schemas.microsoft.com/office/drawing/2014/main" id="{2C0DA8C6-FB1A-0EDC-38C4-E13A5F6C5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196" y="2425650"/>
            <a:ext cx="9469608" cy="34181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"/>
          <p:cNvSpPr txBox="1">
            <a:spLocks noGrp="1"/>
          </p:cNvSpPr>
          <p:nvPr>
            <p:ph type="title"/>
          </p:nvPr>
        </p:nvSpPr>
        <p:spPr>
          <a:xfrm>
            <a:off x="768096" y="490011"/>
            <a:ext cx="10671048" cy="768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Black"/>
              <a:buNone/>
            </a:pPr>
            <a:r>
              <a:rPr lang="en-US" sz="4400" b="1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CONCLUSIONS</a:t>
            </a:r>
            <a:endParaRPr/>
          </a:p>
        </p:txBody>
      </p:sp>
      <p:sp>
        <p:nvSpPr>
          <p:cNvPr id="269" name="Google Shape;269;p5"/>
          <p:cNvSpPr txBox="1">
            <a:spLocks noGrp="1"/>
          </p:cNvSpPr>
          <p:nvPr>
            <p:ph type="sldNum" idx="12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70" name="Google Shape;270;p5"/>
          <p:cNvSpPr txBox="1"/>
          <p:nvPr/>
        </p:nvSpPr>
        <p:spPr>
          <a:xfrm>
            <a:off x="1488141" y="1459084"/>
            <a:ext cx="9215718" cy="503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Highlights</a:t>
            </a:r>
            <a:endParaRPr dirty="0"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/>
              <a:t>Revenue steadily increased from $2.08B in 2021 to a projected $2.63B by 2024, showing strong growth momentum.</a:t>
            </a: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/>
              <a:t>Free cash flow improved significantly, turning from negative in 2021 to over $220M by 2023E–2024E, indicating efficient capital management.</a:t>
            </a: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/>
              <a:t>Debt/EBITDA remained consistently low at 2.7x, well below the 4.0x industry benchmark — a strong indicator of financial health.</a:t>
            </a: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/>
              <a:t>Net income per share grew from $8.38 to a projected $14.91, signaling solid profitability for investors.</a:t>
            </a:r>
            <a:endParaRPr dirty="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Areas of Concern</a:t>
            </a:r>
            <a:endParaRPr dirty="0"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/>
              <a:t>Quarterly net income and free cash flow were volatile in 2021, with Q4 showing significantly lower results than other quarters.</a:t>
            </a: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/>
              <a:t>Customer attrition temporarily spiked in early 2022 following a price increase, though it later stabilized.</a:t>
            </a: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/>
              <a:t>EBITDA margin averaged ~20%, well below the 39% industry benchmark — suggesting potential inefficiencies in operations or spending.</a:t>
            </a:r>
            <a:endParaRPr dirty="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  <a:endParaRPr dirty="0"/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/>
              <a:t>"BigTechCompany” is financially strong and presents low leverage, high growth, and positive long-term indicators. We recommend moving forward with developing a relationship with the company.</a:t>
            </a: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/>
              <a:t>We should ask for clarification on the drop in EBITDA margins compared to industry standards, and the Q4 2021 earnings decline to better understand risk exposures.</a:t>
            </a:r>
          </a:p>
        </p:txBody>
      </p:sp>
      <p:sp>
        <p:nvSpPr>
          <p:cNvPr id="272" name="Google Shape;272;p5"/>
          <p:cNvSpPr txBox="1">
            <a:spLocks noGrp="1"/>
          </p:cNvSpPr>
          <p:nvPr>
            <p:ph type="ftr" idx="11"/>
          </p:nvPr>
        </p:nvSpPr>
        <p:spPr>
          <a:xfrm>
            <a:off x="621792" y="200809"/>
            <a:ext cx="3200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BigTechCompany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333</Words>
  <Application>Microsoft Macintosh PowerPoint</Application>
  <PresentationFormat>Widescreen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Noto Sans Symbols</vt:lpstr>
      <vt:lpstr>EB Garamond</vt:lpstr>
      <vt:lpstr>Arial</vt:lpstr>
      <vt:lpstr>Calibri</vt:lpstr>
      <vt:lpstr>Arial Black</vt:lpstr>
      <vt:lpstr>Office Theme</vt:lpstr>
      <vt:lpstr>BIGTECHCOMPANY</vt:lpstr>
      <vt:lpstr>QUARTERLY PERFORMANCE</vt:lpstr>
      <vt:lpstr>CUSTOMER TRENDS</vt:lpstr>
      <vt:lpstr>PROJECTIONS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BIGTECHCOMPANY</dc:title>
  <dc:creator>Stephanie Rodgers</dc:creator>
  <cp:lastModifiedBy>Barbara Garza</cp:lastModifiedBy>
  <cp:revision>2</cp:revision>
  <dcterms:created xsi:type="dcterms:W3CDTF">2023-05-19T18:17:16Z</dcterms:created>
  <dcterms:modified xsi:type="dcterms:W3CDTF">2025-05-12T01:22:28Z</dcterms:modified>
</cp:coreProperties>
</file>