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0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039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562" y="272982"/>
            <a:ext cx="10971684" cy="114486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398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título Mestre</a:t>
            </a: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562" y="1604330"/>
            <a:ext cx="10971684" cy="189703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562" y="3681966"/>
            <a:ext cx="10971684" cy="189703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78112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562" y="272982"/>
            <a:ext cx="10971684" cy="114486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398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título Mestre</a:t>
            </a: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562" y="1604330"/>
            <a:ext cx="5354133" cy="189703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03" y="1604330"/>
            <a:ext cx="5354133" cy="189703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03" y="3681966"/>
            <a:ext cx="5354133" cy="189703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562" y="3681966"/>
            <a:ext cx="5354133" cy="189703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738673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562" y="272982"/>
            <a:ext cx="10971684" cy="114486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398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título Mestre</a:t>
            </a: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562" y="1604330"/>
            <a:ext cx="10971684" cy="397709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562" y="1604330"/>
            <a:ext cx="10971684" cy="397709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  <p:pic>
        <p:nvPicPr>
          <p:cNvPr id="37" name="Imagem 36"/>
          <p:cNvPicPr/>
          <p:nvPr/>
        </p:nvPicPr>
        <p:blipFill>
          <a:blip r:embed="rId2"/>
          <a:stretch/>
        </p:blipFill>
        <p:spPr>
          <a:xfrm>
            <a:off x="2958554" y="1603984"/>
            <a:ext cx="6272830" cy="3977091"/>
          </a:xfrm>
          <a:prstGeom prst="rect">
            <a:avLst/>
          </a:prstGeom>
          <a:ln>
            <a:noFill/>
          </a:ln>
        </p:spPr>
      </p:pic>
      <p:pic>
        <p:nvPicPr>
          <p:cNvPr id="38" name="Imagem 37"/>
          <p:cNvPicPr/>
          <p:nvPr/>
        </p:nvPicPr>
        <p:blipFill>
          <a:blip r:embed="rId2"/>
          <a:stretch/>
        </p:blipFill>
        <p:spPr>
          <a:xfrm>
            <a:off x="2958554" y="1603984"/>
            <a:ext cx="6272830" cy="397709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6018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8A389-EBDE-4AAD-8F44-FA0BEBB9D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6A437D-8DD4-469C-B84F-227075D97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0E0694-E5DF-4310-8596-9498AD987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EEE0-33D3-443E-B900-BF4E45B537CA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626E45-4C54-4CBD-8D3B-EBA65797E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21568F-E079-4C68-A734-7DBB6B8B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FDA3-7702-45A4-AD11-7105EC3D2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60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2982"/>
            <a:ext cx="10971684" cy="114486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398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título Mestre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330"/>
            <a:ext cx="10971684" cy="397709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3076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53060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562" y="272982"/>
            <a:ext cx="10971684" cy="114486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398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título Mestre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562" y="1604330"/>
            <a:ext cx="10971684" cy="397709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28647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562" y="272982"/>
            <a:ext cx="10971684" cy="114486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398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título Mestre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562" y="1604330"/>
            <a:ext cx="5354133" cy="397709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03" y="1604330"/>
            <a:ext cx="5354133" cy="397709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85892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562" y="272982"/>
            <a:ext cx="10971684" cy="114486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398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1643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562" y="272982"/>
            <a:ext cx="10971684" cy="5308093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3076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7501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ítulo, 2 partes pequenas de conteúd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562" y="272982"/>
            <a:ext cx="10971684" cy="114486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398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título Mestre</a:t>
            </a: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562" y="1604330"/>
            <a:ext cx="5354133" cy="189703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562" y="3681966"/>
            <a:ext cx="5354133" cy="189703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03" y="1604330"/>
            <a:ext cx="5354133" cy="397709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68243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562" y="272982"/>
            <a:ext cx="10971684" cy="114486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398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título Mestre</a:t>
            </a: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562" y="1604330"/>
            <a:ext cx="5354133" cy="397709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03" y="1604330"/>
            <a:ext cx="5354133" cy="189703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03" y="3681966"/>
            <a:ext cx="5354133" cy="189703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73533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562" y="272982"/>
            <a:ext cx="10971684" cy="114486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398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título Mestre</a:t>
            </a: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562" y="1604330"/>
            <a:ext cx="5354133" cy="189703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03" y="1604330"/>
            <a:ext cx="5354133" cy="189703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562" y="3681966"/>
            <a:ext cx="10971684" cy="189703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426218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2982"/>
            <a:ext cx="10971684" cy="114486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398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562" y="1604330"/>
            <a:ext cx="10971684" cy="3977091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30390" lvl="1" indent="-311396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536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45586" lvl="2" indent="-276797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172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660781" lvl="3" indent="-207598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16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075976" lvl="4" indent="-207598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16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491171" lvl="5" indent="-207598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16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2906366" lvl="6" indent="-207598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16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09562" y="6247094"/>
            <a:ext cx="2840124" cy="472961"/>
          </a:xfrm>
          <a:prstGeom prst="rect">
            <a:avLst/>
          </a:prstGeom>
        </p:spPr>
        <p:txBody>
          <a:bodyPr lIns="0" tIns="0" rIns="0" bIns="0"/>
          <a:lstStyle/>
          <a:p>
            <a:fld id="{27ACEEE0-33D3-443E-B900-BF4E45B537CA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169405" y="6247094"/>
            <a:ext cx="3864189" cy="472961"/>
          </a:xfrm>
          <a:prstGeom prst="rect">
            <a:avLst/>
          </a:prstGeom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741122" y="6247094"/>
            <a:ext cx="2840124" cy="472961"/>
          </a:xfrm>
          <a:prstGeom prst="rect">
            <a:avLst/>
          </a:prstGeom>
        </p:spPr>
        <p:txBody>
          <a:bodyPr lIns="0" tIns="0" rIns="0" bIns="0"/>
          <a:lstStyle/>
          <a:p>
            <a:fld id="{922BFDA3-7702-45A4-AD11-7105EC3D2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29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878830" rtl="0" eaLnBrk="1" latinLnBrk="0" hangingPunct="1">
        <a:lnSpc>
          <a:spcPct val="90000"/>
        </a:lnSpc>
        <a:spcBef>
          <a:spcPct val="0"/>
        </a:spcBef>
        <a:buNone/>
        <a:defRPr sz="42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5195" indent="-311396" algn="l" defTabSz="878830" rtl="0" eaLnBrk="1" latinLnBrk="0" hangingPunct="1">
        <a:lnSpc>
          <a:spcPct val="90000"/>
        </a:lnSpc>
        <a:spcBef>
          <a:spcPts val="961"/>
        </a:spcBef>
        <a:buClr>
          <a:srgbClr val="000000"/>
        </a:buClr>
        <a:buSzPct val="45000"/>
        <a:buFont typeface="Wingdings" charset="2"/>
        <a:buChar char=""/>
        <a:defRPr sz="2691" kern="1200">
          <a:solidFill>
            <a:schemeClr val="tx1"/>
          </a:solidFill>
          <a:latin typeface="+mn-lt"/>
          <a:ea typeface="+mn-ea"/>
          <a:cs typeface="+mn-cs"/>
        </a:defRPr>
      </a:lvl1pPr>
      <a:lvl2pPr marL="659122" indent="-219707" algn="l" defTabSz="878830" rtl="0" eaLnBrk="1" latinLnBrk="0" hangingPunct="1">
        <a:lnSpc>
          <a:spcPct val="90000"/>
        </a:lnSpc>
        <a:spcBef>
          <a:spcPts val="481"/>
        </a:spcBef>
        <a:buFont typeface="Arial" panose="020B0604020202020204" pitchFamily="34" charset="0"/>
        <a:buChar char="•"/>
        <a:defRPr sz="2307" kern="1200">
          <a:solidFill>
            <a:schemeClr val="tx1"/>
          </a:solidFill>
          <a:latin typeface="+mn-lt"/>
          <a:ea typeface="+mn-ea"/>
          <a:cs typeface="+mn-cs"/>
        </a:defRPr>
      </a:lvl2pPr>
      <a:lvl3pPr marL="1098537" indent="-219707" algn="l" defTabSz="878830" rtl="0" eaLnBrk="1" latinLnBrk="0" hangingPunct="1">
        <a:lnSpc>
          <a:spcPct val="90000"/>
        </a:lnSpc>
        <a:spcBef>
          <a:spcPts val="481"/>
        </a:spcBef>
        <a:buFont typeface="Arial" panose="020B0604020202020204" pitchFamily="34" charset="0"/>
        <a:buChar char="•"/>
        <a:defRPr sz="1922" kern="1200">
          <a:solidFill>
            <a:schemeClr val="tx1"/>
          </a:solidFill>
          <a:latin typeface="+mn-lt"/>
          <a:ea typeface="+mn-ea"/>
          <a:cs typeface="+mn-cs"/>
        </a:defRPr>
      </a:lvl3pPr>
      <a:lvl4pPr marL="1537952" indent="-219707" algn="l" defTabSz="878830" rtl="0" eaLnBrk="1" latinLnBrk="0" hangingPunct="1">
        <a:lnSpc>
          <a:spcPct val="90000"/>
        </a:lnSpc>
        <a:spcBef>
          <a:spcPts val="481"/>
        </a:spcBef>
        <a:buFont typeface="Arial" panose="020B0604020202020204" pitchFamily="34" charset="0"/>
        <a:buChar char="•"/>
        <a:defRPr sz="1730" kern="1200">
          <a:solidFill>
            <a:schemeClr val="tx1"/>
          </a:solidFill>
          <a:latin typeface="+mn-lt"/>
          <a:ea typeface="+mn-ea"/>
          <a:cs typeface="+mn-cs"/>
        </a:defRPr>
      </a:lvl4pPr>
      <a:lvl5pPr marL="1977367" indent="-219707" algn="l" defTabSz="878830" rtl="0" eaLnBrk="1" latinLnBrk="0" hangingPunct="1">
        <a:lnSpc>
          <a:spcPct val="90000"/>
        </a:lnSpc>
        <a:spcBef>
          <a:spcPts val="481"/>
        </a:spcBef>
        <a:buFont typeface="Arial" panose="020B0604020202020204" pitchFamily="34" charset="0"/>
        <a:buChar char="•"/>
        <a:defRPr sz="1730" kern="1200">
          <a:solidFill>
            <a:schemeClr val="tx1"/>
          </a:solidFill>
          <a:latin typeface="+mn-lt"/>
          <a:ea typeface="+mn-ea"/>
          <a:cs typeface="+mn-cs"/>
        </a:defRPr>
      </a:lvl5pPr>
      <a:lvl6pPr marL="2416782" indent="-219707" algn="l" defTabSz="878830" rtl="0" eaLnBrk="1" latinLnBrk="0" hangingPunct="1">
        <a:lnSpc>
          <a:spcPct val="90000"/>
        </a:lnSpc>
        <a:spcBef>
          <a:spcPts val="481"/>
        </a:spcBef>
        <a:buFont typeface="Arial" panose="020B0604020202020204" pitchFamily="34" charset="0"/>
        <a:buChar char="•"/>
        <a:defRPr sz="1730" kern="1200">
          <a:solidFill>
            <a:schemeClr val="tx1"/>
          </a:solidFill>
          <a:latin typeface="+mn-lt"/>
          <a:ea typeface="+mn-ea"/>
          <a:cs typeface="+mn-cs"/>
        </a:defRPr>
      </a:lvl6pPr>
      <a:lvl7pPr marL="2856197" indent="-219707" algn="l" defTabSz="878830" rtl="0" eaLnBrk="1" latinLnBrk="0" hangingPunct="1">
        <a:lnSpc>
          <a:spcPct val="90000"/>
        </a:lnSpc>
        <a:spcBef>
          <a:spcPts val="481"/>
        </a:spcBef>
        <a:buFont typeface="Arial" panose="020B0604020202020204" pitchFamily="34" charset="0"/>
        <a:buChar char="•"/>
        <a:defRPr sz="1730" kern="1200">
          <a:solidFill>
            <a:schemeClr val="tx1"/>
          </a:solidFill>
          <a:latin typeface="+mn-lt"/>
          <a:ea typeface="+mn-ea"/>
          <a:cs typeface="+mn-cs"/>
        </a:defRPr>
      </a:lvl7pPr>
      <a:lvl8pPr marL="3295612" indent="-219707" algn="l" defTabSz="878830" rtl="0" eaLnBrk="1" latinLnBrk="0" hangingPunct="1">
        <a:lnSpc>
          <a:spcPct val="90000"/>
        </a:lnSpc>
        <a:spcBef>
          <a:spcPts val="481"/>
        </a:spcBef>
        <a:buFont typeface="Arial" panose="020B0604020202020204" pitchFamily="34" charset="0"/>
        <a:buChar char="•"/>
        <a:defRPr sz="1730" kern="1200">
          <a:solidFill>
            <a:schemeClr val="tx1"/>
          </a:solidFill>
          <a:latin typeface="+mn-lt"/>
          <a:ea typeface="+mn-ea"/>
          <a:cs typeface="+mn-cs"/>
        </a:defRPr>
      </a:lvl8pPr>
      <a:lvl9pPr marL="3735027" indent="-219707" algn="l" defTabSz="878830" rtl="0" eaLnBrk="1" latinLnBrk="0" hangingPunct="1">
        <a:lnSpc>
          <a:spcPct val="90000"/>
        </a:lnSpc>
        <a:spcBef>
          <a:spcPts val="481"/>
        </a:spcBef>
        <a:buFont typeface="Arial" panose="020B0604020202020204" pitchFamily="34" charset="0"/>
        <a:buChar char="•"/>
        <a:defRPr sz="17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878830" rtl="0" eaLnBrk="1" latinLnBrk="0" hangingPunct="1">
        <a:defRPr sz="1730" kern="1200">
          <a:solidFill>
            <a:schemeClr val="tx1"/>
          </a:solidFill>
          <a:latin typeface="+mn-lt"/>
          <a:ea typeface="+mn-ea"/>
          <a:cs typeface="+mn-cs"/>
        </a:defRPr>
      </a:lvl1pPr>
      <a:lvl2pPr marL="439415" algn="l" defTabSz="878830" rtl="0" eaLnBrk="1" latinLnBrk="0" hangingPunct="1">
        <a:defRPr sz="1730" kern="1200">
          <a:solidFill>
            <a:schemeClr val="tx1"/>
          </a:solidFill>
          <a:latin typeface="+mn-lt"/>
          <a:ea typeface="+mn-ea"/>
          <a:cs typeface="+mn-cs"/>
        </a:defRPr>
      </a:lvl2pPr>
      <a:lvl3pPr marL="878830" algn="l" defTabSz="878830" rtl="0" eaLnBrk="1" latinLnBrk="0" hangingPunct="1">
        <a:defRPr sz="1730" kern="1200">
          <a:solidFill>
            <a:schemeClr val="tx1"/>
          </a:solidFill>
          <a:latin typeface="+mn-lt"/>
          <a:ea typeface="+mn-ea"/>
          <a:cs typeface="+mn-cs"/>
        </a:defRPr>
      </a:lvl3pPr>
      <a:lvl4pPr marL="1318245" algn="l" defTabSz="878830" rtl="0" eaLnBrk="1" latinLnBrk="0" hangingPunct="1">
        <a:defRPr sz="1730" kern="1200">
          <a:solidFill>
            <a:schemeClr val="tx1"/>
          </a:solidFill>
          <a:latin typeface="+mn-lt"/>
          <a:ea typeface="+mn-ea"/>
          <a:cs typeface="+mn-cs"/>
        </a:defRPr>
      </a:lvl4pPr>
      <a:lvl5pPr marL="1757660" algn="l" defTabSz="878830" rtl="0" eaLnBrk="1" latinLnBrk="0" hangingPunct="1">
        <a:defRPr sz="1730" kern="1200">
          <a:solidFill>
            <a:schemeClr val="tx1"/>
          </a:solidFill>
          <a:latin typeface="+mn-lt"/>
          <a:ea typeface="+mn-ea"/>
          <a:cs typeface="+mn-cs"/>
        </a:defRPr>
      </a:lvl5pPr>
      <a:lvl6pPr marL="2197075" algn="l" defTabSz="878830" rtl="0" eaLnBrk="1" latinLnBrk="0" hangingPunct="1">
        <a:defRPr sz="1730" kern="1200">
          <a:solidFill>
            <a:schemeClr val="tx1"/>
          </a:solidFill>
          <a:latin typeface="+mn-lt"/>
          <a:ea typeface="+mn-ea"/>
          <a:cs typeface="+mn-cs"/>
        </a:defRPr>
      </a:lvl6pPr>
      <a:lvl7pPr marL="2636490" algn="l" defTabSz="878830" rtl="0" eaLnBrk="1" latinLnBrk="0" hangingPunct="1">
        <a:defRPr sz="1730" kern="1200">
          <a:solidFill>
            <a:schemeClr val="tx1"/>
          </a:solidFill>
          <a:latin typeface="+mn-lt"/>
          <a:ea typeface="+mn-ea"/>
          <a:cs typeface="+mn-cs"/>
        </a:defRPr>
      </a:lvl7pPr>
      <a:lvl8pPr marL="3075904" algn="l" defTabSz="878830" rtl="0" eaLnBrk="1" latinLnBrk="0" hangingPunct="1">
        <a:defRPr sz="1730" kern="1200">
          <a:solidFill>
            <a:schemeClr val="tx1"/>
          </a:solidFill>
          <a:latin typeface="+mn-lt"/>
          <a:ea typeface="+mn-ea"/>
          <a:cs typeface="+mn-cs"/>
        </a:defRPr>
      </a:lvl8pPr>
      <a:lvl9pPr marL="3515319" algn="l" defTabSz="878830" rtl="0" eaLnBrk="1" latinLnBrk="0" hangingPunct="1">
        <a:defRPr sz="17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B4293-B214-4D4A-B688-10F8F58CC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32576"/>
            <a:ext cx="9144000" cy="2387600"/>
          </a:xfrm>
        </p:spPr>
        <p:txBody>
          <a:bodyPr/>
          <a:lstStyle/>
          <a:p>
            <a:r>
              <a:rPr lang="pt-BR" sz="4400" dirty="0">
                <a:latin typeface="Copperplate Gothic Light" panose="020E0507020206020404" pitchFamily="34" charset="0"/>
                <a:cs typeface="Times New Roman" panose="02020603050405020304" pitchFamily="18" charset="0"/>
              </a:rPr>
              <a:t>Coesão, Acoplamento, Exceções e DataGridView</a:t>
            </a:r>
            <a:br>
              <a:rPr lang="pt-BR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92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4A1BC-4D48-4786-9965-6C4E513A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600" dirty="0"/>
              <a:t>Obtenção de dados</a:t>
            </a:r>
            <a:br>
              <a:rPr lang="pt-BR" sz="3600" dirty="0"/>
            </a:br>
            <a:r>
              <a:rPr lang="pt-BR" sz="3600" dirty="0"/>
              <a:t>	</a:t>
            </a:r>
            <a:endParaRPr lang="en-US" sz="36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1571647-56D0-4FD6-848B-2799D7CFC2BB}"/>
              </a:ext>
            </a:extLst>
          </p:cNvPr>
          <p:cNvSpPr txBox="1"/>
          <p:nvPr/>
        </p:nvSpPr>
        <p:spPr>
          <a:xfrm>
            <a:off x="609562" y="967666"/>
            <a:ext cx="11410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código a seguir trata da obtenção de dados de uma linha do DGV. Para efeitos de exemplo, pegaremos os dados de uma linha e os mostraremos em duas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box (Mostrar 1 e Mostrar2).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327D0F-9DFF-4536-8260-3D00AE354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06" y="2394675"/>
            <a:ext cx="10144618" cy="285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807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D5E29-3FCC-4784-B16C-1FA12A5D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600" dirty="0"/>
              <a:t>Obtenção de dados</a:t>
            </a:r>
            <a:br>
              <a:rPr lang="pt-BR" sz="3600" dirty="0"/>
            </a:br>
            <a:r>
              <a:rPr lang="pt-BR" sz="3600" dirty="0"/>
              <a:t>	</a:t>
            </a:r>
            <a:endParaRPr lang="en-US" sz="36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EF6744-5A65-4ACC-A4B5-7BC5798EF20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10158" y="1123617"/>
            <a:ext cx="10971684" cy="588454"/>
          </a:xfrm>
        </p:spPr>
        <p:txBody>
          <a:bodyPr/>
          <a:lstStyle/>
          <a:p>
            <a:pPr marL="103799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inserir os dados no DGV e selecionar a linha que o usuário deseja obter os dados, ao clicar no botão os mesmos serão mostrados.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5C5E359-112C-4B59-94E3-BAB8AB607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3491"/>
            <a:ext cx="5285337" cy="522450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4622AE-6D4F-4909-827B-2F47B6D7C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332" y="1533056"/>
            <a:ext cx="5684668" cy="532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90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1DFE78-E83E-47F9-B9A7-0D9B061DCDB4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103799" indent="0">
              <a:buNone/>
            </a:pPr>
            <a:r>
              <a:rPr lang="pt-BR" dirty="0"/>
              <a:t>Integrantes:</a:t>
            </a:r>
          </a:p>
          <a:p>
            <a:endParaRPr lang="pt-BR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r>
              <a:rPr lang="pt-BR" sz="2800" dirty="0"/>
              <a:t>Integrantes</a:t>
            </a:r>
            <a:r>
              <a:rPr lang="en-US" sz="2800" dirty="0"/>
              <a:t>:</a:t>
            </a:r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r>
              <a:rPr lang="pt-BR" sz="2800" dirty="0"/>
              <a:t>Bárbara Rodrigues da Silva</a:t>
            </a:r>
          </a:p>
          <a:p>
            <a:endParaRPr lang="pt-BR" sz="2800" dirty="0"/>
          </a:p>
          <a:p>
            <a:r>
              <a:rPr lang="pt-BR" sz="2800" dirty="0"/>
              <a:t>Letícia Souza da Silva</a:t>
            </a:r>
          </a:p>
          <a:p>
            <a:endParaRPr lang="pt-BR" sz="2800" dirty="0"/>
          </a:p>
          <a:p>
            <a:r>
              <a:rPr lang="pt-BR" sz="2800" dirty="0"/>
              <a:t>Lucas Oliveira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707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E246EEE-C941-4699-A8A3-05E8DD094EED}"/>
              </a:ext>
            </a:extLst>
          </p:cNvPr>
          <p:cNvSpPr txBox="1"/>
          <p:nvPr/>
        </p:nvSpPr>
        <p:spPr>
          <a:xfrm>
            <a:off x="1090864" y="1459831"/>
            <a:ext cx="415584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Coesão é um dos princípios que tem como propósito melhorar o design do software. Esta está resumida em que uma classe deve assumir apenas uma responsabilidade e executar a mesma com perfeição, com isso não se deve assumir outras que não são suas.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5CFAB34-F478-43F7-BC46-387E3C642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952" y="1134672"/>
            <a:ext cx="4087710" cy="458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4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EE1377F1-B42C-4241-B686-1DA87D3BA5E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562" y="1427747"/>
            <a:ext cx="4395575" cy="4153328"/>
          </a:xfrm>
        </p:spPr>
        <p:txBody>
          <a:bodyPr/>
          <a:lstStyle/>
          <a:p>
            <a:r>
              <a:rPr lang="pt-BR" sz="2000" dirty="0"/>
              <a:t>Acoplamento se trata de fazer uma classe depender de outra para funcionar, quanto maior a dependência dizemos que elas estão fortemente acopladas. </a:t>
            </a:r>
            <a:r>
              <a:rPr lang="pt-BR" sz="2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 ponto negativo do acoplamento é sua dificuldade de manutenção e gerenciamento, pois isso muda a cadeia de classes inteira.</a:t>
            </a:r>
            <a:endParaRPr lang="pt-BR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000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1BB6B50-350C-4D4D-B0AC-57DEEF7BD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708" y="2584918"/>
            <a:ext cx="6172749" cy="168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08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0A52F9-F6C7-440C-9039-60A31BC28316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09562" y="1278384"/>
            <a:ext cx="5800116" cy="43030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sz="2000" dirty="0"/>
              <a:t>Exceção é um erro de execução do programa que infringe uma condição que não foi especificada para ocorrer, por exemplo, uma divisão por zero, cm isso o sistema apenas para o programa.</a:t>
            </a:r>
          </a:p>
          <a:p>
            <a:pPr marL="103799" indent="0">
              <a:lnSpc>
                <a:spcPct val="150000"/>
              </a:lnSpc>
              <a:buNone/>
            </a:pPr>
            <a:endParaRPr lang="pt-BR" sz="2000" dirty="0"/>
          </a:p>
          <a:p>
            <a:r>
              <a:rPr lang="pt-BR" sz="2000" dirty="0" err="1"/>
              <a:t>Try</a:t>
            </a:r>
            <a:r>
              <a:rPr lang="pt-BR" sz="2000" dirty="0"/>
              <a:t> com exceção – bloco de código não será executado.</a:t>
            </a:r>
          </a:p>
          <a:p>
            <a:pPr marL="103799" indent="0">
              <a:buNone/>
            </a:pP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75ED355-2A81-4A14-AC4E-2037D638616B}"/>
              </a:ext>
            </a:extLst>
          </p:cNvPr>
          <p:cNvSpPr txBox="1"/>
          <p:nvPr/>
        </p:nvSpPr>
        <p:spPr>
          <a:xfrm>
            <a:off x="6764785" y="1278384"/>
            <a:ext cx="493598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Catch – lança a exceção dependente de qual é gerada.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err="1"/>
              <a:t>Finally</a:t>
            </a:r>
            <a:r>
              <a:rPr lang="pt-BR" sz="2000" dirty="0"/>
              <a:t> – bloco que será executado independentemente de qualquer coisa, contendo exceções ou não.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077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2DFC1-5806-4932-ABF6-872CF9F5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204187"/>
            <a:ext cx="10971684" cy="1144862"/>
          </a:xfrm>
        </p:spPr>
        <p:txBody>
          <a:bodyPr/>
          <a:lstStyle/>
          <a:p>
            <a:r>
              <a:rPr lang="pt-BR" sz="4000" dirty="0"/>
              <a:t>DataGridView</a:t>
            </a:r>
            <a:endParaRPr lang="en-US" sz="40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13A33C-C913-45E3-A765-F5570AF427B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09562" y="1440454"/>
            <a:ext cx="10971684" cy="397709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Inser</a:t>
            </a:r>
            <a:r>
              <a:rPr lang="pt-BR" dirty="0"/>
              <a:t>ção de dados - </a:t>
            </a:r>
            <a:r>
              <a:rPr lang="pt-BR" sz="2000" dirty="0"/>
              <a:t>Adição de informações a serem apresentadas no DataGridView</a:t>
            </a:r>
          </a:p>
          <a:p>
            <a:endParaRPr lang="pt-BR" dirty="0"/>
          </a:p>
          <a:p>
            <a:r>
              <a:rPr lang="pt-BR" dirty="0"/>
              <a:t>Atualização </a:t>
            </a:r>
            <a:r>
              <a:rPr lang="pt-BR" sz="2000" dirty="0"/>
              <a:t>-</a:t>
            </a:r>
            <a:r>
              <a:rPr lang="pt-BR" dirty="0"/>
              <a:t> </a:t>
            </a:r>
            <a:r>
              <a:rPr lang="pt-BR" sz="2000" dirty="0"/>
              <a:t>Atualização dessas informações e apresentação destas.</a:t>
            </a:r>
          </a:p>
          <a:p>
            <a:endParaRPr lang="pt-BR" dirty="0"/>
          </a:p>
          <a:p>
            <a:r>
              <a:rPr lang="pt-BR" dirty="0"/>
              <a:t>Formatação </a:t>
            </a:r>
            <a:r>
              <a:rPr lang="pt-BR" sz="2000" dirty="0"/>
              <a:t>– Forma de organização das colunas e linhas dentro do DTG, para representação destes.</a:t>
            </a:r>
            <a:endParaRPr lang="pt-BR" dirty="0"/>
          </a:p>
          <a:p>
            <a:endParaRPr lang="pt-BR" dirty="0"/>
          </a:p>
          <a:p>
            <a:r>
              <a:rPr lang="pt-BR" dirty="0"/>
              <a:t>Obtenção</a:t>
            </a:r>
          </a:p>
        </p:txBody>
      </p:sp>
    </p:spTree>
    <p:extLst>
      <p:ext uri="{BB962C8B-B14F-4D97-AF65-F5344CB8AC3E}">
        <p14:creationId xmlns:p14="http://schemas.microsoft.com/office/powerpoint/2010/main" val="119906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FFF87-E908-4CFA-B453-5F9ADF0A5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131" y="0"/>
            <a:ext cx="10971684" cy="1144862"/>
          </a:xfrm>
        </p:spPr>
        <p:txBody>
          <a:bodyPr/>
          <a:lstStyle/>
          <a:p>
            <a:pPr algn="ctr"/>
            <a:r>
              <a:rPr lang="pt-BR" sz="3600" dirty="0"/>
              <a:t>Inserção de dados</a:t>
            </a:r>
            <a:endParaRPr lang="en-US" sz="36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C7E3736-19FE-4872-8C82-BD21F620A54A}"/>
              </a:ext>
            </a:extLst>
          </p:cNvPr>
          <p:cNvSpPr txBox="1"/>
          <p:nvPr/>
        </p:nvSpPr>
        <p:spPr>
          <a:xfrm>
            <a:off x="423131" y="1144862"/>
            <a:ext cx="9019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Criamos um projeto que cadastra uma pessoa pelo seu nome e pela sua idade. O código e sua resolução no Windows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está abaixo.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F189137-DD40-480D-865D-1A83AF499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1192"/>
            <a:ext cx="6160616" cy="506680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C156AC2-7BAE-47F8-91B9-22D111B6E7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441" y="1791192"/>
            <a:ext cx="3753463" cy="506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78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C5CCF-58F2-4920-9A0E-2A394556F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158" y="77673"/>
            <a:ext cx="10971684" cy="1144862"/>
          </a:xfrm>
        </p:spPr>
        <p:txBody>
          <a:bodyPr/>
          <a:lstStyle/>
          <a:p>
            <a:pPr algn="ctr"/>
            <a:r>
              <a:rPr lang="pt-BR" sz="3600" dirty="0"/>
              <a:t>Atualização de dados</a:t>
            </a:r>
            <a:endParaRPr lang="en-US" sz="36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E7827D-252D-47D8-820F-EE9A9811DED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05376" y="1159127"/>
            <a:ext cx="10971684" cy="517433"/>
          </a:xfrm>
        </p:spPr>
        <p:txBody>
          <a:bodyPr/>
          <a:lstStyle/>
          <a:p>
            <a:pPr marL="103799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código anterior não armazena os dados da pessoa, quando se inserem novos dados, os anteriores são perdidos. Portanto, é necessária a atualização do código. As imagens seguintes demonstram a atualização.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0A2DD6E-07C1-4C94-836A-EF51BACCB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8900"/>
            <a:ext cx="6543329" cy="51090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5F6ECCE-9AD2-4839-97DE-C6FB0B66C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021" y="1748900"/>
            <a:ext cx="3811979" cy="510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75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8AA5A-6D4A-4CB7-BC83-7F5F0BE3E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158" y="15584"/>
            <a:ext cx="10971684" cy="1144862"/>
          </a:xfrm>
        </p:spPr>
        <p:txBody>
          <a:bodyPr/>
          <a:lstStyle/>
          <a:p>
            <a:pPr algn="ctr"/>
            <a:r>
              <a:rPr lang="pt-BR" sz="3600" dirty="0"/>
              <a:t>Formatação de colunas</a:t>
            </a:r>
            <a:endParaRPr lang="en-US" sz="36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73F295-9C5A-4D75-B1AA-FECFB93B34B6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20785" y="1160446"/>
            <a:ext cx="10971684" cy="366513"/>
          </a:xfrm>
        </p:spPr>
        <p:txBody>
          <a:bodyPr/>
          <a:lstStyle/>
          <a:p>
            <a:pPr marL="103799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C# pode-se formatar uma DGV de diversas maneiras. Para isso, acessando nas propriedades do DGV o evento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DataBindingComplete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pode-se fazer formatações em linhas e colunas da nossa DGV.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A3AD86-8561-4FD3-8B50-3363424E7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137" y="1660710"/>
            <a:ext cx="4500979" cy="51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99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2E241-CC56-4EC3-9FCF-B2F683C60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158" y="-108757"/>
            <a:ext cx="10971684" cy="1144862"/>
          </a:xfrm>
        </p:spPr>
        <p:txBody>
          <a:bodyPr/>
          <a:lstStyle/>
          <a:p>
            <a:pPr algn="ctr"/>
            <a:r>
              <a:rPr lang="pt-BR" sz="3600" dirty="0"/>
              <a:t>Formatação de colunas</a:t>
            </a:r>
            <a:endParaRPr lang="en-US" sz="36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163A34-D37E-4F73-B536-08270F0D2948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95314" y="1140136"/>
            <a:ext cx="10971684" cy="295491"/>
          </a:xfrm>
        </p:spPr>
        <p:txBody>
          <a:bodyPr/>
          <a:lstStyle/>
          <a:p>
            <a:pPr marL="103799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nosso exemplo usaremos a formatação em relação as colunas. Formataremos a posição dos dados deixando eles de forma centralizada e com a coluna idade em amarelo. Ou seja, pela linha de comando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dgvDados.Columns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["Nome"].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DefaultCellStyle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.&lt;o que você deseja formatar&gt; conseguimos fazer diversas formatações nas colunas.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F137378-7D8D-4205-B416-A582A102D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9417"/>
            <a:ext cx="4644306" cy="456758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824C774-A2BB-42E8-807D-C2C6D1DCD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803" y="2284999"/>
            <a:ext cx="7430197" cy="175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35935"/>
      </p:ext>
    </p:extLst>
  </p:cSld>
  <p:clrMapOvr>
    <a:masterClrMapping/>
  </p:clrMapOvr>
</p:sld>
</file>

<file path=ppt/theme/theme1.xml><?xml version="1.0" encoding="utf-8"?>
<a:theme xmlns:a="http://schemas.openxmlformats.org/drawingml/2006/main" name="Slide campus Medianeir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campus Medianeira</Template>
  <TotalTime>154</TotalTime>
  <Words>466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Copperplate Gothic Light</vt:lpstr>
      <vt:lpstr>Symbol</vt:lpstr>
      <vt:lpstr>Times New Roman</vt:lpstr>
      <vt:lpstr>Wingdings</vt:lpstr>
      <vt:lpstr>Slide campus Medianeira</vt:lpstr>
      <vt:lpstr>Coesão, Acoplamento, Exceções e DataGridView </vt:lpstr>
      <vt:lpstr>Apresentação do PowerPoint</vt:lpstr>
      <vt:lpstr>Apresentação do PowerPoint</vt:lpstr>
      <vt:lpstr>Apresentação do PowerPoint</vt:lpstr>
      <vt:lpstr>DataGridView</vt:lpstr>
      <vt:lpstr>Inserção de dados</vt:lpstr>
      <vt:lpstr>Atualização de dados</vt:lpstr>
      <vt:lpstr>Formatação de colunas</vt:lpstr>
      <vt:lpstr>Formatação de colunas</vt:lpstr>
      <vt:lpstr>Obtenção de dados  </vt:lpstr>
      <vt:lpstr>Obtenção de dados 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Leticia Souza</dc:creator>
  <cp:lastModifiedBy>Lucas Oliveira</cp:lastModifiedBy>
  <cp:revision>10</cp:revision>
  <dcterms:created xsi:type="dcterms:W3CDTF">2019-03-31T21:49:34Z</dcterms:created>
  <dcterms:modified xsi:type="dcterms:W3CDTF">2019-04-02T01:13:35Z</dcterms:modified>
</cp:coreProperties>
</file>