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4" r:id="rId3"/>
    <p:sldId id="265" r:id="rId4"/>
    <p:sldId id="266" r:id="rId5"/>
    <p:sldId id="267" r:id="rId6"/>
    <p:sldId id="268" r:id="rId7"/>
    <p:sldId id="269" r:id="rId8"/>
    <p:sldId id="260" r:id="rId9"/>
    <p:sldId id="261" r:id="rId10"/>
    <p:sldId id="262" r:id="rId11"/>
    <p:sldId id="263" r:id="rId12"/>
    <p:sldId id="270" r:id="rId13"/>
    <p:sldId id="271" r:id="rId14"/>
    <p:sldId id="274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039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10971684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562" y="3681966"/>
            <a:ext cx="10971684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78112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03" y="1604330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03" y="3681966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562" y="3681966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738673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10971684" cy="39770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562" y="1604330"/>
            <a:ext cx="10971684" cy="39770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2958554" y="1603984"/>
            <a:ext cx="6272830" cy="3977091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/>
          <a:stretch/>
        </p:blipFill>
        <p:spPr>
          <a:xfrm>
            <a:off x="2958554" y="1603984"/>
            <a:ext cx="6272830" cy="39770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6018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8A389-EBDE-4AAD-8F44-FA0BEBB9D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6A437D-8DD4-469C-B84F-227075D97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0E0694-E5DF-4310-8596-9498AD98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EEE0-33D3-443E-B900-BF4E45B537CA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626E45-4C54-4CBD-8D3B-EBA65797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21568F-E079-4C68-A734-7DBB6B8B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FDA3-7702-45A4-AD11-7105EC3D2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60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330"/>
            <a:ext cx="10971684" cy="397709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07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3060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10971684" cy="39770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28647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5354133" cy="39770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03" y="1604330"/>
            <a:ext cx="5354133" cy="39770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85892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1643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562" y="272982"/>
            <a:ext cx="10971684" cy="530809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07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7501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partes pequenas de conteúd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562" y="3681966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03" y="1604330"/>
            <a:ext cx="5354133" cy="39770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68243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5354133" cy="39770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03" y="1604330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03" y="3681966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73533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03" y="1604330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562" y="3681966"/>
            <a:ext cx="10971684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26218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10971684" cy="3977091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30390" lvl="1" indent="-311396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53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45586" lvl="2" indent="-27679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72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660781" lvl="3" indent="-207598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1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075976" lvl="4" indent="-207598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1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491171" lvl="5" indent="-207598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1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2906366" lvl="6" indent="-207598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1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09562" y="6247094"/>
            <a:ext cx="2840124" cy="472961"/>
          </a:xfrm>
          <a:prstGeom prst="rect">
            <a:avLst/>
          </a:prstGeom>
        </p:spPr>
        <p:txBody>
          <a:bodyPr lIns="0" tIns="0" rIns="0" bIns="0"/>
          <a:lstStyle/>
          <a:p>
            <a:fld id="{27ACEEE0-33D3-443E-B900-BF4E45B537CA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169405" y="6247094"/>
            <a:ext cx="3864189" cy="472961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741122" y="6247094"/>
            <a:ext cx="2840124" cy="472961"/>
          </a:xfrm>
          <a:prstGeom prst="rect">
            <a:avLst/>
          </a:prstGeom>
        </p:spPr>
        <p:txBody>
          <a:bodyPr lIns="0" tIns="0" rIns="0" bIns="0"/>
          <a:lstStyle/>
          <a:p>
            <a:fld id="{922BFDA3-7702-45A4-AD11-7105EC3D2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29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878830" rtl="0" eaLnBrk="1" latinLnBrk="0" hangingPunct="1">
        <a:lnSpc>
          <a:spcPct val="90000"/>
        </a:lnSpc>
        <a:spcBef>
          <a:spcPct val="0"/>
        </a:spcBef>
        <a:buNone/>
        <a:defRPr sz="42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5195" indent="-311396" algn="l" defTabSz="878830" rtl="0" eaLnBrk="1" latinLnBrk="0" hangingPunct="1">
        <a:lnSpc>
          <a:spcPct val="90000"/>
        </a:lnSpc>
        <a:spcBef>
          <a:spcPts val="961"/>
        </a:spcBef>
        <a:buClr>
          <a:srgbClr val="000000"/>
        </a:buClr>
        <a:buSzPct val="45000"/>
        <a:buFont typeface="Wingdings" charset="2"/>
        <a:buChar char=""/>
        <a:defRPr sz="2691" kern="1200">
          <a:solidFill>
            <a:schemeClr val="tx1"/>
          </a:solidFill>
          <a:latin typeface="+mn-lt"/>
          <a:ea typeface="+mn-ea"/>
          <a:cs typeface="+mn-cs"/>
        </a:defRPr>
      </a:lvl1pPr>
      <a:lvl2pPr marL="659122" indent="-219707" algn="l" defTabSz="878830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2307" kern="1200">
          <a:solidFill>
            <a:schemeClr val="tx1"/>
          </a:solidFill>
          <a:latin typeface="+mn-lt"/>
          <a:ea typeface="+mn-ea"/>
          <a:cs typeface="+mn-cs"/>
        </a:defRPr>
      </a:lvl2pPr>
      <a:lvl3pPr marL="1098537" indent="-219707" algn="l" defTabSz="878830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922" kern="1200">
          <a:solidFill>
            <a:schemeClr val="tx1"/>
          </a:solidFill>
          <a:latin typeface="+mn-lt"/>
          <a:ea typeface="+mn-ea"/>
          <a:cs typeface="+mn-cs"/>
        </a:defRPr>
      </a:lvl3pPr>
      <a:lvl4pPr marL="1537952" indent="-219707" algn="l" defTabSz="878830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4pPr>
      <a:lvl5pPr marL="1977367" indent="-219707" algn="l" defTabSz="878830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5pPr>
      <a:lvl6pPr marL="2416782" indent="-219707" algn="l" defTabSz="878830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6pPr>
      <a:lvl7pPr marL="2856197" indent="-219707" algn="l" defTabSz="878830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7pPr>
      <a:lvl8pPr marL="3295612" indent="-219707" algn="l" defTabSz="878830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8pPr>
      <a:lvl9pPr marL="3735027" indent="-219707" algn="l" defTabSz="878830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1pPr>
      <a:lvl2pPr marL="439415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2pPr>
      <a:lvl3pPr marL="878830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3pPr>
      <a:lvl4pPr marL="1318245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4pPr>
      <a:lvl5pPr marL="1757660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5pPr>
      <a:lvl6pPr marL="2197075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6pPr>
      <a:lvl7pPr marL="2636490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7pPr>
      <a:lvl8pPr marL="3075904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8pPr>
      <a:lvl9pPr marL="3515319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1720E1B-F4CF-4EF7-BECE-23E56271D6EB}"/>
              </a:ext>
            </a:extLst>
          </p:cNvPr>
          <p:cNvSpPr txBox="1"/>
          <p:nvPr/>
        </p:nvSpPr>
        <p:spPr>
          <a:xfrm>
            <a:off x="449802" y="1855434"/>
            <a:ext cx="11292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Gerenciadores de Layout em Java/Swing e JTable.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1AB146F-2CE4-40AC-A501-DB733AA8612A}"/>
              </a:ext>
            </a:extLst>
          </p:cNvPr>
          <p:cNvSpPr txBox="1"/>
          <p:nvPr/>
        </p:nvSpPr>
        <p:spPr>
          <a:xfrm>
            <a:off x="449801" y="5264459"/>
            <a:ext cx="11561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Integrantes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rbara Rodrigues da Silva,  Letícia Souza da Silva e Lucas Oliveira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92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1BA24C-4F05-43A3-9731-0CD0579F947F}"/>
              </a:ext>
            </a:extLst>
          </p:cNvPr>
          <p:cNvSpPr txBox="1"/>
          <p:nvPr/>
        </p:nvSpPr>
        <p:spPr>
          <a:xfrm>
            <a:off x="4240567" y="292963"/>
            <a:ext cx="37108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EE643A-24DA-4DD4-A1E8-4FB23FE60CD7}"/>
              </a:ext>
            </a:extLst>
          </p:cNvPr>
          <p:cNvSpPr txBox="1"/>
          <p:nvPr/>
        </p:nvSpPr>
        <p:spPr>
          <a:xfrm>
            <a:off x="124287" y="1233996"/>
            <a:ext cx="120677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Principais componentes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Janela do programa com barra de título, ícone, botões de comando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JPanel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Tipo básico de container para inserção de componentes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JLabel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Rótulo de texto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JTextFiel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Campo de texto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JPasswordField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Campo de texto protegido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JTextArea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Caixa onde o usuário pode informar várias linhas de texto.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JCheckBox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Caixa de seleção e permite selecionar ou não uma opção.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JRadioButton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Componente que permite seleciona uma entre diversas opções.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JComboBox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Caixa de combinação da qual o usuário pode selecionar uma opção.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JList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Lista de opções que permite a seleção de mais de um item simultaneamente.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JButton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Botão destinado a executar uma ação.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8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D690315-2241-4F8A-B36F-DE3B856C7C11}"/>
              </a:ext>
            </a:extLst>
          </p:cNvPr>
          <p:cNvSpPr txBox="1"/>
          <p:nvPr/>
        </p:nvSpPr>
        <p:spPr>
          <a:xfrm>
            <a:off x="4240567" y="292963"/>
            <a:ext cx="37108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Imagem 4" descr=" Principais&#10;componentes do framework Swing ">
            <a:extLst>
              <a:ext uri="{FF2B5EF4-FFF2-40B4-BE49-F238E27FC236}">
                <a16:creationId xmlns:a16="http://schemas.microsoft.com/office/drawing/2014/main" id="{82459CA9-949A-44B0-BF6D-9EA6CEC253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668" y="1216242"/>
            <a:ext cx="6444301" cy="449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257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1BA24C-4F05-43A3-9731-0CD0579F947F}"/>
              </a:ext>
            </a:extLst>
          </p:cNvPr>
          <p:cNvSpPr txBox="1"/>
          <p:nvPr/>
        </p:nvSpPr>
        <p:spPr>
          <a:xfrm>
            <a:off x="4240567" y="292963"/>
            <a:ext cx="3710866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4800" dirty="0" err="1">
                <a:latin typeface="Times New Roman"/>
                <a:cs typeface="Times New Roman"/>
              </a:rPr>
              <a:t>JTable</a:t>
            </a:r>
            <a:endParaRPr lang="pt-BR" sz="48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EE643A-24DA-4DD4-A1E8-4FB23FE60CD7}"/>
              </a:ext>
            </a:extLst>
          </p:cNvPr>
          <p:cNvSpPr txBox="1"/>
          <p:nvPr/>
        </p:nvSpPr>
        <p:spPr>
          <a:xfrm>
            <a:off x="124287" y="1233996"/>
            <a:ext cx="7457613" cy="48013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O que é?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É um </a:t>
            </a:r>
            <a:r>
              <a:rPr lang="en-US" dirty="0" err="1">
                <a:latin typeface="Times New Roman"/>
                <a:cs typeface="Times New Roman"/>
              </a:rPr>
              <a:t>componente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utilizado</a:t>
            </a:r>
            <a:r>
              <a:rPr lang="en-US" dirty="0">
                <a:latin typeface="Times New Roman"/>
                <a:cs typeface="Times New Roman"/>
              </a:rPr>
              <a:t> para a </a:t>
            </a:r>
            <a:r>
              <a:rPr lang="en-US" dirty="0" err="1">
                <a:latin typeface="Times New Roman"/>
                <a:cs typeface="Times New Roman"/>
              </a:rPr>
              <a:t>visualização</a:t>
            </a:r>
            <a:r>
              <a:rPr lang="en-US" dirty="0">
                <a:latin typeface="Times New Roman"/>
                <a:cs typeface="Times New Roman"/>
              </a:rPr>
              <a:t> de dados </a:t>
            </a:r>
            <a:r>
              <a:rPr lang="en-US" dirty="0" err="1">
                <a:latin typeface="Times New Roman"/>
                <a:cs typeface="Times New Roman"/>
              </a:rPr>
              <a:t>em</a:t>
            </a:r>
            <a:r>
              <a:rPr lang="en-US" dirty="0">
                <a:latin typeface="Times New Roman"/>
                <a:cs typeface="Times New Roman"/>
              </a:rPr>
              <a:t> forma de grid.</a:t>
            </a:r>
            <a:endParaRPr lang="pt-BR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err="1">
                <a:latin typeface="Times New Roman"/>
                <a:cs typeface="Times New Roman"/>
              </a:rPr>
              <a:t>Componente</a:t>
            </a:r>
            <a:r>
              <a:rPr lang="en-US" dirty="0">
                <a:latin typeface="Times New Roman"/>
                <a:cs typeface="Times New Roman"/>
              </a:rPr>
              <a:t> MVC (Model, View, Controller)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Model:  é </a:t>
            </a:r>
            <a:r>
              <a:rPr lang="en-US" err="1">
                <a:latin typeface="Times New Roman"/>
                <a:cs typeface="Times New Roman"/>
              </a:rPr>
              <a:t>responsavel</a:t>
            </a:r>
            <a:r>
              <a:rPr lang="en-US" dirty="0">
                <a:latin typeface="Times New Roman"/>
                <a:cs typeface="Times New Roman"/>
              </a:rPr>
              <a:t> por </a:t>
            </a:r>
            <a:r>
              <a:rPr lang="en-US" err="1">
                <a:latin typeface="Times New Roman"/>
                <a:cs typeface="Times New Roman"/>
              </a:rPr>
              <a:t>controlar</a:t>
            </a:r>
            <a:r>
              <a:rPr lang="en-US" dirty="0">
                <a:latin typeface="Times New Roman"/>
                <a:cs typeface="Times New Roman"/>
              </a:rPr>
              <a:t> e </a:t>
            </a:r>
            <a:r>
              <a:rPr lang="en-US" err="1">
                <a:latin typeface="Times New Roman"/>
                <a:cs typeface="Times New Roman"/>
              </a:rPr>
              <a:t>distribuir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os</a:t>
            </a:r>
            <a:r>
              <a:rPr lang="en-US" dirty="0">
                <a:latin typeface="Times New Roman"/>
                <a:cs typeface="Times New Roman"/>
              </a:rPr>
              <a:t> dados da </a:t>
            </a:r>
            <a:r>
              <a:rPr lang="en-US" err="1">
                <a:latin typeface="Times New Roman"/>
                <a:cs typeface="Times New Roman"/>
              </a:rPr>
              <a:t>tabela</a:t>
            </a:r>
            <a:r>
              <a:rPr lang="en-US" dirty="0">
                <a:latin typeface="Times New Roman"/>
                <a:cs typeface="Times New Roman"/>
              </a:rPr>
              <a:t> (</a:t>
            </a:r>
            <a:r>
              <a:rPr lang="en-US" err="1">
                <a:latin typeface="Times New Roman"/>
                <a:cs typeface="Times New Roman"/>
              </a:rPr>
              <a:t>TableModel</a:t>
            </a:r>
            <a:r>
              <a:rPr lang="en-US" dirty="0">
                <a:latin typeface="Times New Roman"/>
                <a:cs typeface="Times New Roman"/>
              </a:rPr>
              <a:t>).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View: é </a:t>
            </a:r>
            <a:r>
              <a:rPr lang="en-US" err="1">
                <a:latin typeface="Times New Roman"/>
                <a:cs typeface="Times New Roman"/>
              </a:rPr>
              <a:t>responsavel</a:t>
            </a:r>
            <a:r>
              <a:rPr lang="en-US" dirty="0">
                <a:latin typeface="Times New Roman"/>
                <a:cs typeface="Times New Roman"/>
              </a:rPr>
              <a:t> pela </a:t>
            </a:r>
            <a:r>
              <a:rPr lang="en-US" err="1">
                <a:latin typeface="Times New Roman"/>
                <a:cs typeface="Times New Roman"/>
              </a:rPr>
              <a:t>aparesentação</a:t>
            </a:r>
            <a:r>
              <a:rPr lang="en-US" dirty="0">
                <a:latin typeface="Times New Roman"/>
                <a:cs typeface="Times New Roman"/>
              </a:rPr>
              <a:t> dos dados </a:t>
            </a:r>
            <a:r>
              <a:rPr lang="en-US" err="1">
                <a:latin typeface="Times New Roman"/>
                <a:cs typeface="Times New Roman"/>
              </a:rPr>
              <a:t>na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tabela</a:t>
            </a:r>
            <a:r>
              <a:rPr lang="en-US" dirty="0">
                <a:latin typeface="Times New Roman"/>
                <a:cs typeface="Times New Roman"/>
              </a:rPr>
              <a:t> (</a:t>
            </a:r>
            <a:r>
              <a:rPr lang="en-US" err="1">
                <a:latin typeface="Times New Roman"/>
                <a:cs typeface="Times New Roman"/>
              </a:rPr>
              <a:t>CellRenderer</a:t>
            </a:r>
            <a:r>
              <a:rPr lang="en-US" dirty="0">
                <a:latin typeface="Times New Roman"/>
                <a:cs typeface="Times New Roman"/>
              </a:rPr>
              <a:t>).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Controller: </a:t>
            </a:r>
            <a:r>
              <a:rPr lang="en-US" err="1">
                <a:latin typeface="Times New Roman"/>
                <a:cs typeface="Times New Roman"/>
              </a:rPr>
              <a:t>Controla</a:t>
            </a:r>
            <a:r>
              <a:rPr lang="en-US" dirty="0">
                <a:latin typeface="Times New Roman"/>
                <a:cs typeface="Times New Roman"/>
              </a:rPr>
              <a:t> a </a:t>
            </a:r>
            <a:r>
              <a:rPr lang="en-US" err="1">
                <a:latin typeface="Times New Roman"/>
                <a:cs typeface="Times New Roman"/>
              </a:rPr>
              <a:t>apresentação</a:t>
            </a:r>
            <a:r>
              <a:rPr lang="en-US" dirty="0">
                <a:latin typeface="Times New Roman"/>
                <a:cs typeface="Times New Roman"/>
              </a:rPr>
              <a:t> dos dados </a:t>
            </a:r>
            <a:r>
              <a:rPr lang="en-US" err="1">
                <a:latin typeface="Times New Roman"/>
                <a:cs typeface="Times New Roman"/>
              </a:rPr>
              <a:t>na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camada</a:t>
            </a:r>
            <a:r>
              <a:rPr lang="en-US" dirty="0">
                <a:latin typeface="Times New Roman"/>
                <a:cs typeface="Times New Roman"/>
              </a:rPr>
              <a:t> view.</a:t>
            </a:r>
          </a:p>
          <a:p>
            <a:pPr marL="285750" indent="-285750" algn="just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635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1BA24C-4F05-43A3-9731-0CD0579F947F}"/>
              </a:ext>
            </a:extLst>
          </p:cNvPr>
          <p:cNvSpPr txBox="1"/>
          <p:nvPr/>
        </p:nvSpPr>
        <p:spPr>
          <a:xfrm>
            <a:off x="4240567" y="292963"/>
            <a:ext cx="3710866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4800" dirty="0" err="1">
                <a:latin typeface="Times New Roman"/>
                <a:cs typeface="Times New Roman"/>
              </a:rPr>
              <a:t>JTable</a:t>
            </a:r>
            <a:endParaRPr lang="pt-BR" sz="48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EE643A-24DA-4DD4-A1E8-4FB23FE60CD7}"/>
              </a:ext>
            </a:extLst>
          </p:cNvPr>
          <p:cNvSpPr txBox="1"/>
          <p:nvPr/>
        </p:nvSpPr>
        <p:spPr>
          <a:xfrm>
            <a:off x="124287" y="1233996"/>
            <a:ext cx="8048163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Componentes java swing da </a:t>
            </a:r>
            <a:r>
              <a:rPr lang="en-US" sz="2000" err="1">
                <a:latin typeface="Times New Roman"/>
                <a:cs typeface="Times New Roman"/>
              </a:rPr>
              <a:t>JTable</a:t>
            </a:r>
          </a:p>
          <a:p>
            <a:pPr marL="285750" indent="-285750" algn="just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2C155B9F-9B3A-4315-8956-6F61C242C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3297932"/>
            <a:ext cx="9496425" cy="210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89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1BA24C-4F05-43A3-9731-0CD0579F947F}"/>
              </a:ext>
            </a:extLst>
          </p:cNvPr>
          <p:cNvSpPr txBox="1"/>
          <p:nvPr/>
        </p:nvSpPr>
        <p:spPr>
          <a:xfrm>
            <a:off x="4240567" y="292963"/>
            <a:ext cx="3710866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4800" dirty="0" err="1">
                <a:latin typeface="Times New Roman"/>
                <a:cs typeface="Times New Roman"/>
              </a:rPr>
              <a:t>JTable</a:t>
            </a:r>
            <a:endParaRPr lang="pt-BR" sz="48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F8459F-AED8-4817-9E43-07096CB5103F}"/>
              </a:ext>
            </a:extLst>
          </p:cNvPr>
          <p:cNvSpPr txBox="1"/>
          <p:nvPr/>
        </p:nvSpPr>
        <p:spPr>
          <a:xfrm>
            <a:off x="209550" y="1400175"/>
            <a:ext cx="519112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Para exemplificar melhor o funcionamento do </a:t>
            </a:r>
            <a:r>
              <a:rPr lang="pt-BR" dirty="0" err="1"/>
              <a:t>JTable</a:t>
            </a:r>
            <a:r>
              <a:rPr lang="pt-BR" dirty="0"/>
              <a:t>, foi desenvolvido um exemplo de cadastro de alunos, com campos para inserção do nome e do curso.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2FF3A347-04EA-425D-BD02-DFE4BB14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1134354"/>
            <a:ext cx="4581525" cy="473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3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1BA24C-4F05-43A3-9731-0CD0579F947F}"/>
              </a:ext>
            </a:extLst>
          </p:cNvPr>
          <p:cNvSpPr txBox="1"/>
          <p:nvPr/>
        </p:nvSpPr>
        <p:spPr>
          <a:xfrm>
            <a:off x="4240567" y="292963"/>
            <a:ext cx="3710866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4800" dirty="0" err="1">
                <a:latin typeface="Times New Roman"/>
                <a:cs typeface="Times New Roman"/>
              </a:rPr>
              <a:t>JTable</a:t>
            </a:r>
            <a:endParaRPr lang="pt-BR" sz="48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EE643A-24DA-4DD4-A1E8-4FB23FE60CD7}"/>
              </a:ext>
            </a:extLst>
          </p:cNvPr>
          <p:cNvSpPr txBox="1"/>
          <p:nvPr/>
        </p:nvSpPr>
        <p:spPr>
          <a:xfrm>
            <a:off x="124287" y="1233996"/>
            <a:ext cx="4800138" cy="34470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000" dirty="0" err="1">
                <a:latin typeface="Times New Roman"/>
                <a:cs typeface="Times New Roman"/>
              </a:rPr>
              <a:t>Método</a:t>
            </a:r>
            <a:r>
              <a:rPr lang="en-US" sz="2000" dirty="0">
                <a:latin typeface="Times New Roman"/>
                <a:cs typeface="Times New Roman"/>
              </a:rPr>
              <a:t> main: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000" dirty="0" err="1">
                <a:latin typeface="Times New Roman"/>
                <a:cs typeface="Times New Roman"/>
              </a:rPr>
              <a:t>Ao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implementar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uma</a:t>
            </a:r>
            <a:r>
              <a:rPr lang="en-US" sz="2000" dirty="0">
                <a:latin typeface="Times New Roman"/>
                <a:cs typeface="Times New Roman"/>
              </a:rPr>
              <a:t> interface visual </a:t>
            </a:r>
            <a:r>
              <a:rPr lang="en-US" sz="2000" dirty="0" err="1">
                <a:latin typeface="Times New Roman"/>
                <a:cs typeface="Times New Roman"/>
              </a:rPr>
              <a:t>ao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seu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projeto</a:t>
            </a:r>
            <a:r>
              <a:rPr lang="en-US" sz="2000" dirty="0">
                <a:latin typeface="Times New Roman"/>
                <a:cs typeface="Times New Roman"/>
              </a:rPr>
              <a:t>, o java </a:t>
            </a:r>
            <a:r>
              <a:rPr lang="en-US" sz="2000" dirty="0" err="1">
                <a:latin typeface="Times New Roman"/>
                <a:cs typeface="Times New Roman"/>
              </a:rPr>
              <a:t>adiciona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automaticamente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variaveis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locais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referentes</a:t>
            </a:r>
            <a:r>
              <a:rPr lang="en-US" sz="2000" dirty="0">
                <a:latin typeface="Times New Roman"/>
                <a:cs typeface="Times New Roman"/>
              </a:rPr>
              <a:t> a </a:t>
            </a:r>
            <a:r>
              <a:rPr lang="en-US" sz="2000" dirty="0" err="1">
                <a:latin typeface="Times New Roman"/>
                <a:cs typeface="Times New Roman"/>
              </a:rPr>
              <a:t>esses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objetos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3" name="Imagem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492D7417-D1CC-411D-81F6-25A92B133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5" y="1163611"/>
            <a:ext cx="6972300" cy="484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46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1BA24C-4F05-43A3-9731-0CD0579F947F}"/>
              </a:ext>
            </a:extLst>
          </p:cNvPr>
          <p:cNvSpPr txBox="1"/>
          <p:nvPr/>
        </p:nvSpPr>
        <p:spPr>
          <a:xfrm>
            <a:off x="4240567" y="292963"/>
            <a:ext cx="3710866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4800" dirty="0" err="1">
                <a:latin typeface="Times New Roman"/>
                <a:cs typeface="Times New Roman"/>
              </a:rPr>
              <a:t>JTable</a:t>
            </a:r>
            <a:endParaRPr lang="pt-BR" sz="48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" name="Imagem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10A3B1E0-B913-4CDA-BA2F-C981027B2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31551"/>
            <a:ext cx="9296400" cy="435689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84B0387-EAE5-4C45-9A7B-B6391BE2A032}"/>
              </a:ext>
            </a:extLst>
          </p:cNvPr>
          <p:cNvSpPr txBox="1"/>
          <p:nvPr/>
        </p:nvSpPr>
        <p:spPr>
          <a:xfrm>
            <a:off x="200025" y="12573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Inserção de dados:</a:t>
            </a:r>
          </a:p>
        </p:txBody>
      </p:sp>
    </p:spTree>
    <p:extLst>
      <p:ext uri="{BB962C8B-B14F-4D97-AF65-F5344CB8AC3E}">
        <p14:creationId xmlns:p14="http://schemas.microsoft.com/office/powerpoint/2010/main" val="4149521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1BA24C-4F05-43A3-9731-0CD0579F947F}"/>
              </a:ext>
            </a:extLst>
          </p:cNvPr>
          <p:cNvSpPr txBox="1"/>
          <p:nvPr/>
        </p:nvSpPr>
        <p:spPr>
          <a:xfrm>
            <a:off x="4240567" y="292963"/>
            <a:ext cx="3710866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4800" dirty="0" err="1">
                <a:latin typeface="Times New Roman"/>
                <a:cs typeface="Times New Roman"/>
              </a:rPr>
              <a:t>JTable</a:t>
            </a:r>
            <a:endParaRPr lang="pt-BR" sz="48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86F20980-07C3-4DE9-A49F-F0E76121C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174408"/>
            <a:ext cx="4419600" cy="4737784"/>
          </a:xfrm>
          <a:prstGeom prst="rect">
            <a:avLst/>
          </a:prstGeom>
        </p:spPr>
      </p:pic>
      <p:pic>
        <p:nvPicPr>
          <p:cNvPr id="6" name="Imagem 6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D2BD9839-EACA-4122-81DE-F7C1E4D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0" y="1252569"/>
            <a:ext cx="3781425" cy="460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91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1BA24C-4F05-43A3-9731-0CD0579F947F}"/>
              </a:ext>
            </a:extLst>
          </p:cNvPr>
          <p:cNvSpPr txBox="1"/>
          <p:nvPr/>
        </p:nvSpPr>
        <p:spPr>
          <a:xfrm>
            <a:off x="4240567" y="292963"/>
            <a:ext cx="3710866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4800" dirty="0" err="1">
                <a:latin typeface="Times New Roman"/>
                <a:cs typeface="Times New Roman"/>
              </a:rPr>
              <a:t>JTable</a:t>
            </a:r>
            <a:endParaRPr lang="pt-BR" sz="48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" name="Imagem 4" descr="Uma imagem contendo captura de tela, pessoa&#10;&#10;Descrição gerada com alta confiança">
            <a:extLst>
              <a:ext uri="{FF2B5EF4-FFF2-40B4-BE49-F238E27FC236}">
                <a16:creationId xmlns:a16="http://schemas.microsoft.com/office/drawing/2014/main" id="{169B1D54-9E7D-40F6-A641-4B3B95648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2212551"/>
            <a:ext cx="7715250" cy="352827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6C830B0-95A8-4FF9-8239-E8E817A06125}"/>
              </a:ext>
            </a:extLst>
          </p:cNvPr>
          <p:cNvSpPr txBox="1"/>
          <p:nvPr/>
        </p:nvSpPr>
        <p:spPr>
          <a:xfrm>
            <a:off x="542925" y="1333500"/>
            <a:ext cx="86391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Formatação de colunas no JTable:</a:t>
            </a:r>
            <a:br>
              <a:rPr lang="pt-BR" dirty="0"/>
            </a:br>
            <a:r>
              <a:rPr lang="pt-BR" dirty="0"/>
              <a:t>Em nosso exemplo, adaptamos o código para que o texto da primeira coluna fique centralizado e o da segunda em vermelho.</a:t>
            </a:r>
          </a:p>
        </p:txBody>
      </p:sp>
    </p:spTree>
    <p:extLst>
      <p:ext uri="{BB962C8B-B14F-4D97-AF65-F5344CB8AC3E}">
        <p14:creationId xmlns:p14="http://schemas.microsoft.com/office/powerpoint/2010/main" val="1318890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1BA24C-4F05-43A3-9731-0CD0579F947F}"/>
              </a:ext>
            </a:extLst>
          </p:cNvPr>
          <p:cNvSpPr txBox="1"/>
          <p:nvPr/>
        </p:nvSpPr>
        <p:spPr>
          <a:xfrm>
            <a:off x="4240567" y="292963"/>
            <a:ext cx="3710866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4800" dirty="0" err="1">
                <a:latin typeface="Times New Roman"/>
                <a:cs typeface="Times New Roman"/>
              </a:rPr>
              <a:t>JTable</a:t>
            </a:r>
            <a:endParaRPr lang="pt-BR" sz="48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C830B0-95A8-4FF9-8239-E8E817A06125}"/>
              </a:ext>
            </a:extLst>
          </p:cNvPr>
          <p:cNvSpPr txBox="1"/>
          <p:nvPr/>
        </p:nvSpPr>
        <p:spPr>
          <a:xfrm>
            <a:off x="542925" y="1333500"/>
            <a:ext cx="863917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Formatação de colunas no JTable:</a:t>
            </a:r>
            <a:br>
              <a:rPr lang="pt-BR" dirty="0"/>
            </a:br>
            <a:r>
              <a:rPr lang="pt-BR" dirty="0"/>
              <a:t>Em nosso exemplo, adaptamos o código para que o texto da primeira coluna fique centralizado e o da segunda em vermelho.</a:t>
            </a:r>
          </a:p>
          <a:p>
            <a:endParaRPr lang="pt-BR" dirty="0"/>
          </a:p>
          <a:p>
            <a:r>
              <a:rPr lang="pt-BR" dirty="0"/>
              <a:t>Obtendo o seguinte resultado:</a:t>
            </a:r>
          </a:p>
        </p:txBody>
      </p:sp>
      <p:pic>
        <p:nvPicPr>
          <p:cNvPr id="3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0E577A81-58D0-46B0-BC5E-92FCC4C33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3196516"/>
            <a:ext cx="7124700" cy="149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2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FBC24-DAD1-4AA8-8626-197DB72F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200" dirty="0">
                <a:latin typeface="Times New Roman"/>
                <a:cs typeface="Arial"/>
              </a:rPr>
              <a:t>Gerenciadores</a:t>
            </a:r>
            <a:r>
              <a:rPr lang="pt-BR" sz="4200" dirty="0">
                <a:cs typeface="Arial"/>
              </a:rPr>
              <a:t> </a:t>
            </a:r>
            <a:r>
              <a:rPr lang="pt-BR" sz="4200" dirty="0">
                <a:latin typeface="Times New Roman"/>
                <a:cs typeface="Arial"/>
              </a:rPr>
              <a:t>de Layout</a:t>
            </a:r>
            <a:endParaRPr lang="pt-BR" sz="4200">
              <a:latin typeface="Times New Roman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6AC169-8444-4FAC-A0C7-EBE4A51C7D5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64779" y="1366286"/>
            <a:ext cx="10971684" cy="2790340"/>
          </a:xfrm>
        </p:spPr>
        <p:txBody>
          <a:bodyPr lIns="0" tIns="0" rIns="0" bIns="0" anchor="t"/>
          <a:lstStyle/>
          <a:p>
            <a:pPr marL="560705" indent="-457200">
              <a:buFont typeface="Arial"/>
              <a:buChar char="•"/>
            </a:pPr>
            <a:r>
              <a:rPr lang="pt-BR" sz="2650" dirty="0"/>
              <a:t>O que são?</a:t>
            </a:r>
            <a:endParaRPr lang="pt-BR" dirty="0"/>
          </a:p>
          <a:p>
            <a:pPr marL="103505" indent="0">
              <a:buNone/>
            </a:pPr>
            <a:r>
              <a:rPr lang="pt-BR" sz="2400" dirty="0">
                <a:cs typeface="Arial"/>
              </a:rPr>
              <a:t>Gerenciadores de layout implementam interface, esta exerce o papel de estabelecer o contato entre homem-computador de uma forma mais “bonita”.</a:t>
            </a:r>
            <a:r>
              <a:rPr lang="pt-BR" sz="2650" dirty="0">
                <a:cs typeface="Arial"/>
              </a:rPr>
              <a:t>  </a:t>
            </a:r>
          </a:p>
          <a:p>
            <a:pPr marL="414655" indent="-311150"/>
            <a:endParaRPr lang="pt-BR" sz="2650" dirty="0"/>
          </a:p>
          <a:p>
            <a:pPr marL="560705" indent="-457200">
              <a:buFont typeface="Arial"/>
              <a:buChar char="•"/>
            </a:pPr>
            <a:r>
              <a:rPr lang="pt-BR" sz="2650" dirty="0"/>
              <a:t>GUI?</a:t>
            </a:r>
          </a:p>
          <a:p>
            <a:pPr marL="103505" indent="0">
              <a:buNone/>
            </a:pPr>
            <a:r>
              <a:rPr lang="pt-BR" sz="2400" err="1">
                <a:cs typeface="Arial"/>
              </a:rPr>
              <a:t>javax.swing</a:t>
            </a:r>
            <a:r>
              <a:rPr lang="pt-BR" sz="2400" dirty="0">
                <a:cs typeface="Arial"/>
              </a:rPr>
              <a:t> e </a:t>
            </a:r>
            <a:r>
              <a:rPr lang="pt-BR" sz="2400" err="1">
                <a:cs typeface="Arial"/>
              </a:rPr>
              <a:t>java.awt</a:t>
            </a:r>
            <a:r>
              <a:rPr lang="pt-BR" sz="2400" dirty="0"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1655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1BA24C-4F05-43A3-9731-0CD0579F947F}"/>
              </a:ext>
            </a:extLst>
          </p:cNvPr>
          <p:cNvSpPr txBox="1"/>
          <p:nvPr/>
        </p:nvSpPr>
        <p:spPr>
          <a:xfrm>
            <a:off x="4240567" y="292963"/>
            <a:ext cx="3710866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4800" dirty="0" err="1">
                <a:latin typeface="Times New Roman"/>
                <a:cs typeface="Times New Roman"/>
              </a:rPr>
              <a:t>JTable</a:t>
            </a:r>
            <a:endParaRPr lang="pt-BR" sz="48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C830B0-95A8-4FF9-8239-E8E817A06125}"/>
              </a:ext>
            </a:extLst>
          </p:cNvPr>
          <p:cNvSpPr txBox="1"/>
          <p:nvPr/>
        </p:nvSpPr>
        <p:spPr>
          <a:xfrm>
            <a:off x="542925" y="1333500"/>
            <a:ext cx="86391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Excluindo uma linha na </a:t>
            </a:r>
            <a:r>
              <a:rPr lang="pt-BR" dirty="0" err="1"/>
              <a:t>JTable</a:t>
            </a:r>
            <a:r>
              <a:rPr lang="pt-BR" dirty="0"/>
              <a:t>:</a:t>
            </a:r>
          </a:p>
          <a:p>
            <a:r>
              <a:rPr lang="pt-BR" dirty="0"/>
              <a:t>Utilizando o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Modle</a:t>
            </a:r>
            <a:r>
              <a:rPr lang="pt-BR" dirty="0"/>
              <a:t>, implementamos ao usuário a opção de ser feita a exclusão de uma linha selecionada ao acionar o botão "Excluir"</a:t>
            </a:r>
          </a:p>
        </p:txBody>
      </p:sp>
      <p:pic>
        <p:nvPicPr>
          <p:cNvPr id="2" name="Imagem 4">
            <a:extLst>
              <a:ext uri="{FF2B5EF4-FFF2-40B4-BE49-F238E27FC236}">
                <a16:creationId xmlns:a16="http://schemas.microsoft.com/office/drawing/2014/main" id="{64921546-1A98-485F-B7D7-DD2DA6B80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3054668"/>
            <a:ext cx="10315575" cy="236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56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1BA24C-4F05-43A3-9731-0CD0579F947F}"/>
              </a:ext>
            </a:extLst>
          </p:cNvPr>
          <p:cNvSpPr txBox="1"/>
          <p:nvPr/>
        </p:nvSpPr>
        <p:spPr>
          <a:xfrm>
            <a:off x="4240567" y="292963"/>
            <a:ext cx="3710866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4800" dirty="0" err="1">
                <a:latin typeface="Times New Roman"/>
                <a:cs typeface="Times New Roman"/>
              </a:rPr>
              <a:t>JTable</a:t>
            </a:r>
            <a:endParaRPr lang="pt-BR" sz="48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C830B0-95A8-4FF9-8239-E8E817A06125}"/>
              </a:ext>
            </a:extLst>
          </p:cNvPr>
          <p:cNvSpPr txBox="1"/>
          <p:nvPr/>
        </p:nvSpPr>
        <p:spPr>
          <a:xfrm>
            <a:off x="542925" y="1333500"/>
            <a:ext cx="86391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3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24FE1C5E-2E14-4F77-8B06-6D526A4D9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189632"/>
            <a:ext cx="5314950" cy="4612086"/>
          </a:xfrm>
          <a:prstGeom prst="rect">
            <a:avLst/>
          </a:prstGeom>
        </p:spPr>
      </p:pic>
      <p:pic>
        <p:nvPicPr>
          <p:cNvPr id="6" name="Imagem 7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FA1375C0-BB37-4F7C-A03C-83E2ECC42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1187526"/>
            <a:ext cx="5286375" cy="470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69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1BA24C-4F05-43A3-9731-0CD0579F947F}"/>
              </a:ext>
            </a:extLst>
          </p:cNvPr>
          <p:cNvSpPr txBox="1"/>
          <p:nvPr/>
        </p:nvSpPr>
        <p:spPr>
          <a:xfrm>
            <a:off x="4240567" y="292963"/>
            <a:ext cx="3710866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4800" dirty="0" err="1">
                <a:latin typeface="Times New Roman"/>
                <a:cs typeface="Times New Roman"/>
              </a:rPr>
              <a:t>JTable</a:t>
            </a:r>
            <a:endParaRPr lang="pt-BR" sz="48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C830B0-95A8-4FF9-8239-E8E817A06125}"/>
              </a:ext>
            </a:extLst>
          </p:cNvPr>
          <p:cNvSpPr txBox="1"/>
          <p:nvPr/>
        </p:nvSpPr>
        <p:spPr>
          <a:xfrm>
            <a:off x="542925" y="1333500"/>
            <a:ext cx="86391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DC8D55B-D507-4BD9-AD02-E51FE88E4AFB}"/>
              </a:ext>
            </a:extLst>
          </p:cNvPr>
          <p:cNvSpPr txBox="1"/>
          <p:nvPr/>
        </p:nvSpPr>
        <p:spPr>
          <a:xfrm>
            <a:off x="180975" y="1257300"/>
            <a:ext cx="101155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Atualização dos dados de uma linha:</a:t>
            </a:r>
          </a:p>
          <a:p>
            <a:r>
              <a:rPr lang="pt-BR" dirty="0"/>
              <a:t>Em nosso exemplo, implementamos ao usuário a opção de ser feita a atualização de algum dado. Dessa forma ao selecionar uma linha em clicar em "Atualizar" os dados contidos naquela linha retornam para os campos de texto para que o usuário consiga fazer modificações.</a:t>
            </a:r>
          </a:p>
        </p:txBody>
      </p:sp>
      <p:pic>
        <p:nvPicPr>
          <p:cNvPr id="5" name="Imagem 7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79C360A0-8767-4828-B90B-4AA7CA838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12422"/>
            <a:ext cx="7172325" cy="308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1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1BA24C-4F05-43A3-9731-0CD0579F947F}"/>
              </a:ext>
            </a:extLst>
          </p:cNvPr>
          <p:cNvSpPr txBox="1"/>
          <p:nvPr/>
        </p:nvSpPr>
        <p:spPr>
          <a:xfrm>
            <a:off x="4240567" y="292963"/>
            <a:ext cx="3710866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4800" dirty="0" err="1">
                <a:latin typeface="Times New Roman"/>
                <a:cs typeface="Times New Roman"/>
              </a:rPr>
              <a:t>JTable</a:t>
            </a:r>
            <a:endParaRPr lang="pt-BR" sz="48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C830B0-95A8-4FF9-8239-E8E817A06125}"/>
              </a:ext>
            </a:extLst>
          </p:cNvPr>
          <p:cNvSpPr txBox="1"/>
          <p:nvPr/>
        </p:nvSpPr>
        <p:spPr>
          <a:xfrm>
            <a:off x="542925" y="1333500"/>
            <a:ext cx="86391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DC8D55B-D507-4BD9-AD02-E51FE88E4AFB}"/>
              </a:ext>
            </a:extLst>
          </p:cNvPr>
          <p:cNvSpPr txBox="1"/>
          <p:nvPr/>
        </p:nvSpPr>
        <p:spPr>
          <a:xfrm>
            <a:off x="180975" y="1257300"/>
            <a:ext cx="10115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3" name="Imagem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1EBAE8DC-DCC2-4E56-BA0F-756B51F7E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60748"/>
            <a:ext cx="4905375" cy="4755578"/>
          </a:xfrm>
          <a:prstGeom prst="rect">
            <a:avLst/>
          </a:prstGeom>
        </p:spPr>
      </p:pic>
      <p:pic>
        <p:nvPicPr>
          <p:cNvPr id="8" name="Imagem 8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E936D074-C52C-4900-A5CF-60F38ABE0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225" y="1215878"/>
            <a:ext cx="3581400" cy="470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8D7A3D1B-523E-40D3-B4B8-44EFC5BE8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1146471"/>
            <a:ext cx="5753100" cy="478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5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8D9AB5-3D76-4864-B17F-CEF7F0B6937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562" y="1173635"/>
            <a:ext cx="4235163" cy="4407786"/>
          </a:xfrm>
        </p:spPr>
        <p:txBody>
          <a:bodyPr lIns="0" tIns="0" rIns="0" bIns="0" anchor="t"/>
          <a:lstStyle/>
          <a:p>
            <a:pPr marL="446405" indent="-342900">
              <a:buFont typeface="Arial"/>
              <a:buChar char="•"/>
            </a:pPr>
            <a:r>
              <a:rPr lang="pt-BR" sz="2400" err="1">
                <a:cs typeface="Arial"/>
              </a:rPr>
              <a:t>BorderLayout</a:t>
            </a:r>
            <a:endParaRPr lang="pt-BR" sz="2400">
              <a:cs typeface="Arial"/>
            </a:endParaRPr>
          </a:p>
          <a:p>
            <a:pPr marL="446405" indent="-342900">
              <a:buFont typeface="Arial"/>
              <a:buChar char="•"/>
            </a:pPr>
            <a:r>
              <a:rPr lang="pt-BR" sz="2000" dirty="0">
                <a:cs typeface="Arial"/>
              </a:rPr>
              <a:t>Divide a posição dos componentes em regiões; Norte, Sul, Leste, Oeste e Centro.</a:t>
            </a:r>
            <a:endParaRPr lang="pt-BR" sz="240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C263D2D-E4EA-4A31-B431-909B8DAE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</p:spPr>
        <p:txBody>
          <a:bodyPr/>
          <a:lstStyle/>
          <a:p>
            <a:pPr algn="ctr"/>
            <a:r>
              <a:rPr lang="pt-BR" sz="4200" dirty="0">
                <a:latin typeface="Times New Roman"/>
                <a:cs typeface="Arial"/>
              </a:rPr>
              <a:t>Gerenciadores</a:t>
            </a:r>
            <a:r>
              <a:rPr lang="pt-BR" sz="4200" dirty="0">
                <a:cs typeface="Arial"/>
              </a:rPr>
              <a:t> </a:t>
            </a:r>
            <a:r>
              <a:rPr lang="pt-BR" sz="4200" dirty="0">
                <a:latin typeface="Times New Roman"/>
                <a:cs typeface="Arial"/>
              </a:rPr>
              <a:t>de Layout</a:t>
            </a:r>
            <a:endParaRPr lang="pt-BR" sz="4200">
              <a:latin typeface="Times New Roman"/>
            </a:endParaRPr>
          </a:p>
        </p:txBody>
      </p:sp>
      <p:pic>
        <p:nvPicPr>
          <p:cNvPr id="6" name="Imagem 6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1A51A48B-7549-4ADD-951D-69392E34B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88" y="3064220"/>
            <a:ext cx="3319945" cy="300451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4B0FB4F-D88B-4FDA-A1AA-79B9FC3B0DD2}"/>
              </a:ext>
            </a:extLst>
          </p:cNvPr>
          <p:cNvSpPr txBox="1"/>
          <p:nvPr/>
        </p:nvSpPr>
        <p:spPr>
          <a:xfrm>
            <a:off x="7860058" y="1178753"/>
            <a:ext cx="424511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400" dirty="0" err="1">
                <a:cs typeface="Arial"/>
              </a:rPr>
              <a:t>BoxLayout</a:t>
            </a:r>
            <a:r>
              <a:rPr lang="pt-BR" sz="2400" dirty="0">
                <a:cs typeface="Arial"/>
              </a:rPr>
              <a:t> </a:t>
            </a:r>
            <a:endParaRPr lang="pt-BR" sz="2400"/>
          </a:p>
          <a:p>
            <a:pPr marL="285750" indent="-285750">
              <a:buFont typeface="Arial"/>
              <a:buChar char="•"/>
            </a:pPr>
            <a:r>
              <a:rPr lang="pt-BR" sz="2000" dirty="0">
                <a:cs typeface="Arial"/>
              </a:rPr>
              <a:t>Alinha os componentes em uma única linha ou coluna.</a:t>
            </a:r>
          </a:p>
        </p:txBody>
      </p:sp>
      <p:pic>
        <p:nvPicPr>
          <p:cNvPr id="10" name="Imagem 10" descr="Uma imagem contendo captura de tela, monitor, tela, céu&#10;&#10;Descrição gerada com muito alta confiança">
            <a:extLst>
              <a:ext uri="{FF2B5EF4-FFF2-40B4-BE49-F238E27FC236}">
                <a16:creationId xmlns:a16="http://schemas.microsoft.com/office/drawing/2014/main" id="{CDF20F84-BAEE-4CC8-BAE0-BAF8D51B9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462" y="3066636"/>
            <a:ext cx="3043858" cy="302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0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4B46682-EE19-4574-B3A1-95AF7731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</p:spPr>
        <p:txBody>
          <a:bodyPr/>
          <a:lstStyle/>
          <a:p>
            <a:pPr algn="ctr"/>
            <a:r>
              <a:rPr lang="pt-BR" sz="4200" dirty="0">
                <a:latin typeface="Times New Roman"/>
                <a:cs typeface="Arial"/>
              </a:rPr>
              <a:t>Gerenciadores</a:t>
            </a:r>
            <a:r>
              <a:rPr lang="pt-BR" sz="4200" dirty="0">
                <a:cs typeface="Arial"/>
              </a:rPr>
              <a:t> </a:t>
            </a:r>
            <a:r>
              <a:rPr lang="pt-BR" sz="4200" dirty="0">
                <a:latin typeface="Times New Roman"/>
                <a:cs typeface="Arial"/>
              </a:rPr>
              <a:t>de Layout</a:t>
            </a:r>
            <a:endParaRPr lang="pt-BR" sz="4200">
              <a:latin typeface="Times New Roman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273BA6-7B09-4D52-B820-79B17D822360}"/>
              </a:ext>
            </a:extLst>
          </p:cNvPr>
          <p:cNvSpPr txBox="1"/>
          <p:nvPr/>
        </p:nvSpPr>
        <p:spPr>
          <a:xfrm>
            <a:off x="605183" y="1245704"/>
            <a:ext cx="5239026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Arial"/>
              <a:buChar char="•"/>
            </a:pPr>
            <a:r>
              <a:rPr lang="pt-BR" sz="2400">
                <a:latin typeface="Arial"/>
                <a:cs typeface="Segoe UI"/>
              </a:rPr>
              <a:t>CardLayout </a:t>
            </a:r>
            <a:endParaRPr lang="pt-BR" sz="2400">
              <a:latin typeface="Arial"/>
            </a:endParaRPr>
          </a:p>
          <a:p>
            <a:pPr marL="228600" indent="-228600">
              <a:buFont typeface="Arial"/>
              <a:buChar char="•"/>
            </a:pPr>
            <a:r>
              <a:rPr lang="pt-BR" sz="2000">
                <a:latin typeface="Arial"/>
                <a:cs typeface="Segoe UI"/>
              </a:rPr>
              <a:t>Exibe um determinado conjunto de complementos com uma escolha em especifico.</a:t>
            </a:r>
            <a:r>
              <a:rPr lang="pt-BR" sz="2400" dirty="0">
                <a:latin typeface="Arial"/>
                <a:cs typeface="Segoe UI"/>
              </a:rPr>
              <a:t>  </a:t>
            </a:r>
          </a:p>
        </p:txBody>
      </p:sp>
      <p:pic>
        <p:nvPicPr>
          <p:cNvPr id="7" name="Imagem 7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3ABC1031-C449-45A6-A8AC-8B753409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968" y="1409700"/>
            <a:ext cx="4069107" cy="1542773"/>
          </a:xfrm>
          <a:prstGeom prst="rect">
            <a:avLst/>
          </a:prstGeom>
        </p:spPr>
      </p:pic>
      <p:pic>
        <p:nvPicPr>
          <p:cNvPr id="9" name="Imagem 9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645287A3-6E8A-4E1E-9576-819897F07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967" y="3662569"/>
            <a:ext cx="4069107" cy="154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7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26E4F44-1AA3-4197-82DB-AE2351EE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</p:spPr>
        <p:txBody>
          <a:bodyPr/>
          <a:lstStyle/>
          <a:p>
            <a:pPr algn="ctr"/>
            <a:r>
              <a:rPr lang="pt-BR" sz="4200" dirty="0">
                <a:latin typeface="Times New Roman"/>
                <a:cs typeface="Arial"/>
              </a:rPr>
              <a:t>Gerenciadores</a:t>
            </a:r>
            <a:r>
              <a:rPr lang="pt-BR" sz="4200" dirty="0">
                <a:cs typeface="Arial"/>
              </a:rPr>
              <a:t> </a:t>
            </a:r>
            <a:r>
              <a:rPr lang="pt-BR" sz="4200" dirty="0">
                <a:latin typeface="Times New Roman"/>
                <a:cs typeface="Arial"/>
              </a:rPr>
              <a:t>de Layout</a:t>
            </a:r>
            <a:endParaRPr lang="pt-BR" sz="4200">
              <a:latin typeface="Times New Roman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5F17637-861C-43F0-A443-23DF87FF03DC}"/>
              </a:ext>
            </a:extLst>
          </p:cNvPr>
          <p:cNvSpPr txBox="1"/>
          <p:nvPr/>
        </p:nvSpPr>
        <p:spPr>
          <a:xfrm>
            <a:off x="605183" y="1201530"/>
            <a:ext cx="528319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>
                <a:latin typeface="Arial"/>
                <a:cs typeface="Segoe UI"/>
              </a:rPr>
              <a:t>FlowLayout </a:t>
            </a:r>
            <a:endParaRPr lang="pt-BR" sz="2400">
              <a:latin typeface="Arial"/>
            </a:endParaRPr>
          </a:p>
          <a:p>
            <a:pPr marL="342900" indent="-342900">
              <a:buFont typeface="Arial"/>
              <a:buChar char="•"/>
            </a:pPr>
            <a:r>
              <a:rPr lang="pt-BR" sz="2000">
                <a:latin typeface="Arial"/>
                <a:cs typeface="Segoe UI"/>
              </a:rPr>
              <a:t>Esta classe permite que os componentes GUI sejam alinhados à esquerda, centralizados (padrão) e a direita. </a:t>
            </a:r>
          </a:p>
        </p:txBody>
      </p:sp>
      <p:pic>
        <p:nvPicPr>
          <p:cNvPr id="7" name="Imagem 7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210B9FCE-B8F2-42D9-B060-FCB91285A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73" y="2902640"/>
            <a:ext cx="3913670" cy="293011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4B52016-6604-4705-A2D9-2839D97CF082}"/>
              </a:ext>
            </a:extLst>
          </p:cNvPr>
          <p:cNvSpPr txBox="1"/>
          <p:nvPr/>
        </p:nvSpPr>
        <p:spPr>
          <a:xfrm>
            <a:off x="7065619" y="2581966"/>
            <a:ext cx="4521199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>
                <a:latin typeface="Arial"/>
                <a:cs typeface="Segoe UI"/>
              </a:rPr>
              <a:t>GroupLayout </a:t>
            </a:r>
            <a:endParaRPr lang="pt-BR"/>
          </a:p>
          <a:p>
            <a:pPr marL="342900" indent="-342900">
              <a:buFont typeface="Arial"/>
              <a:buChar char="•"/>
            </a:pPr>
            <a:r>
              <a:rPr lang="pt-BR" sz="2000">
                <a:latin typeface="Arial"/>
                <a:cs typeface="Segoe UI"/>
              </a:rPr>
              <a:t>Trata layouts verticais e horizontais separadamente, sendo também individual suas dimensões. O layout é definido para cada dimensão de forma independente.</a:t>
            </a:r>
          </a:p>
        </p:txBody>
      </p:sp>
    </p:spTree>
    <p:extLst>
      <p:ext uri="{BB962C8B-B14F-4D97-AF65-F5344CB8AC3E}">
        <p14:creationId xmlns:p14="http://schemas.microsoft.com/office/powerpoint/2010/main" val="98508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54A2C9E-F786-4F74-A31D-D3D5FFD1687E}"/>
              </a:ext>
            </a:extLst>
          </p:cNvPr>
          <p:cNvSpPr txBox="1"/>
          <p:nvPr/>
        </p:nvSpPr>
        <p:spPr>
          <a:xfrm>
            <a:off x="605183" y="1267791"/>
            <a:ext cx="476415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>
                <a:latin typeface="Arial"/>
                <a:cs typeface="Segoe UI"/>
              </a:rPr>
              <a:t>GridBagLayout </a:t>
            </a:r>
            <a:endParaRPr lang="pt-BR"/>
          </a:p>
          <a:p>
            <a:pPr marL="342900" indent="-342900">
              <a:buFont typeface="Arial"/>
              <a:buChar char="•"/>
            </a:pPr>
            <a:r>
              <a:rPr lang="pt-BR" sz="2000">
                <a:latin typeface="Arial"/>
                <a:cs typeface="Segoe UI"/>
              </a:rPr>
              <a:t>Um dos layouts mais flexíveis, pois este permite definir largura e altura de seus botões. 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82E16BA-1C3F-49AD-80D4-E6547E30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</p:spPr>
        <p:txBody>
          <a:bodyPr/>
          <a:lstStyle/>
          <a:p>
            <a:pPr algn="ctr"/>
            <a:r>
              <a:rPr lang="pt-BR" sz="4200" dirty="0">
                <a:latin typeface="Times New Roman"/>
                <a:cs typeface="Arial"/>
              </a:rPr>
              <a:t>Gerenciadores</a:t>
            </a:r>
            <a:r>
              <a:rPr lang="pt-BR" sz="4200" dirty="0">
                <a:cs typeface="Arial"/>
              </a:rPr>
              <a:t> </a:t>
            </a:r>
            <a:r>
              <a:rPr lang="pt-BR" sz="4200" dirty="0">
                <a:latin typeface="Times New Roman"/>
                <a:cs typeface="Arial"/>
              </a:rPr>
              <a:t>de Layout</a:t>
            </a:r>
            <a:endParaRPr lang="pt-BR" sz="4200">
              <a:latin typeface="Times New Roman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01B0D90-5AE6-4608-919B-A340135C32FF}"/>
              </a:ext>
            </a:extLst>
          </p:cNvPr>
          <p:cNvSpPr txBox="1"/>
          <p:nvPr/>
        </p:nvSpPr>
        <p:spPr>
          <a:xfrm>
            <a:off x="7573618" y="1323009"/>
            <a:ext cx="437763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>
                <a:latin typeface="Arial"/>
                <a:cs typeface="Segoe UI"/>
              </a:rPr>
              <a:t>GridLayout </a:t>
            </a:r>
            <a:endParaRPr lang="pt-BR"/>
          </a:p>
          <a:p>
            <a:pPr marL="342900" indent="-342900">
              <a:buFont typeface="Arial"/>
              <a:buChar char="•"/>
            </a:pPr>
            <a:r>
              <a:rPr lang="pt-BR" sz="2000">
                <a:latin typeface="Arial"/>
                <a:cs typeface="Segoe UI"/>
              </a:rPr>
              <a:t>Dispõe os componentes em linhas e colunas, com tamanhos iguais. </a:t>
            </a:r>
          </a:p>
        </p:txBody>
      </p:sp>
      <p:pic>
        <p:nvPicPr>
          <p:cNvPr id="8" name="Imagem 8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8356FFCB-E93F-48EF-80F0-EA6E85F75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485" y="3163736"/>
            <a:ext cx="5426766" cy="2330614"/>
          </a:xfrm>
          <a:prstGeom prst="rect">
            <a:avLst/>
          </a:prstGeom>
        </p:spPr>
      </p:pic>
      <p:pic>
        <p:nvPicPr>
          <p:cNvPr id="10" name="Imagem 10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F4BBB192-6D39-4AFD-98B2-CF56795A6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83" y="3159859"/>
            <a:ext cx="5459895" cy="23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2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D403CEF-49C6-4121-90EB-6BC3260C2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</p:spPr>
        <p:txBody>
          <a:bodyPr/>
          <a:lstStyle/>
          <a:p>
            <a:pPr algn="ctr"/>
            <a:r>
              <a:rPr lang="pt-BR" sz="4200" dirty="0">
                <a:latin typeface="Times New Roman"/>
                <a:cs typeface="Arial"/>
              </a:rPr>
              <a:t>Gerenciadores</a:t>
            </a:r>
            <a:r>
              <a:rPr lang="pt-BR" sz="4200" dirty="0">
                <a:cs typeface="Arial"/>
              </a:rPr>
              <a:t> </a:t>
            </a:r>
            <a:r>
              <a:rPr lang="pt-BR" sz="4200" dirty="0">
                <a:latin typeface="Times New Roman"/>
                <a:cs typeface="Arial"/>
              </a:rPr>
              <a:t>de Layout</a:t>
            </a:r>
            <a:endParaRPr lang="pt-BR" sz="4200">
              <a:latin typeface="Times New Roman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37FBE9-78DF-4E39-97A3-61CA5F188870}"/>
              </a:ext>
            </a:extLst>
          </p:cNvPr>
          <p:cNvSpPr txBox="1"/>
          <p:nvPr/>
        </p:nvSpPr>
        <p:spPr>
          <a:xfrm>
            <a:off x="605183" y="1411356"/>
            <a:ext cx="5007113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latin typeface="Arial"/>
                <a:cs typeface="Segoe UI"/>
              </a:rPr>
              <a:t>SpringLayout </a:t>
            </a:r>
          </a:p>
          <a:p>
            <a:r>
              <a:rPr lang="pt-BR" sz="2000">
                <a:latin typeface="Arial"/>
                <a:cs typeface="Segoe UI"/>
              </a:rPr>
              <a:t>Este gerenciador permite especificar relações entre as bordas de seus componentes. Especificando medidas de distância entre os componentes. </a:t>
            </a:r>
          </a:p>
        </p:txBody>
      </p:sp>
      <p:pic>
        <p:nvPicPr>
          <p:cNvPr id="2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9B148568-9E99-49A2-BA0E-A180945FF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162" y="1407146"/>
            <a:ext cx="4034458" cy="285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B94C8CB-F65F-4A49-9890-8949A472A55F}"/>
              </a:ext>
            </a:extLst>
          </p:cNvPr>
          <p:cNvSpPr txBox="1"/>
          <p:nvPr/>
        </p:nvSpPr>
        <p:spPr>
          <a:xfrm>
            <a:off x="4240567" y="310717"/>
            <a:ext cx="37108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550524-2569-4DD4-B097-B9F8FD2306BD}"/>
              </a:ext>
            </a:extLst>
          </p:cNvPr>
          <p:cNvSpPr txBox="1"/>
          <p:nvPr/>
        </p:nvSpPr>
        <p:spPr>
          <a:xfrm>
            <a:off x="257452" y="1296140"/>
            <a:ext cx="118516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Evolução do AWT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gráfica mais evoluída e maiores efeitos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componentes próprios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mais lenta devido a alta abstração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Maior consumo de memória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Mesmo comportamento, independente do sistema operacional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Encontrado no pacote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47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3DE2B29-06BF-479F-ABAB-596D211E021D}"/>
              </a:ext>
            </a:extLst>
          </p:cNvPr>
          <p:cNvSpPr txBox="1"/>
          <p:nvPr/>
        </p:nvSpPr>
        <p:spPr>
          <a:xfrm>
            <a:off x="4240567" y="292963"/>
            <a:ext cx="37108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Imagem 7" descr="look_and_feel1.png">
            <a:extLst>
              <a:ext uri="{FF2B5EF4-FFF2-40B4-BE49-F238E27FC236}">
                <a16:creationId xmlns:a16="http://schemas.microsoft.com/office/drawing/2014/main" id="{CE1969BF-6EBB-4315-8169-1ECFCBB34D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424" y="3639844"/>
            <a:ext cx="2955598" cy="1979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 descr="look_and_feel2.png">
            <a:extLst>
              <a:ext uri="{FF2B5EF4-FFF2-40B4-BE49-F238E27FC236}">
                <a16:creationId xmlns:a16="http://schemas.microsoft.com/office/drawing/2014/main" id="{DCDC52CF-8F7F-4FB1-97AD-D02B8E5196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028" y="1137870"/>
            <a:ext cx="3117356" cy="1871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 descr="look_and_feel3.png">
            <a:extLst>
              <a:ext uri="{FF2B5EF4-FFF2-40B4-BE49-F238E27FC236}">
                <a16:creationId xmlns:a16="http://schemas.microsoft.com/office/drawing/2014/main" id="{3728B185-EB12-4994-B8B7-A4151395C3F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028" y="3639843"/>
            <a:ext cx="3117356" cy="1979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 descr="look_and_feel4.png">
            <a:extLst>
              <a:ext uri="{FF2B5EF4-FFF2-40B4-BE49-F238E27FC236}">
                <a16:creationId xmlns:a16="http://schemas.microsoft.com/office/drawing/2014/main" id="{EED06560-5D48-43F6-9EF3-FF4901A4FB7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424" y="1137868"/>
            <a:ext cx="2955598" cy="17803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927930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campus Medianei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campus Medianeira</Template>
  <TotalTime>187</TotalTime>
  <Words>189</Words>
  <Application>Microsoft Office PowerPoint</Application>
  <PresentationFormat>Widescreen</PresentationFormat>
  <Paragraphs>33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Slide campus Medianeira</vt:lpstr>
      <vt:lpstr>Apresentação do PowerPoint</vt:lpstr>
      <vt:lpstr>Gerenciadores de Layout</vt:lpstr>
      <vt:lpstr>Gerenciadores de Layout</vt:lpstr>
      <vt:lpstr>Gerenciadores de Layout</vt:lpstr>
      <vt:lpstr>Gerenciadores de Layout</vt:lpstr>
      <vt:lpstr>Gerenciadores de Layout</vt:lpstr>
      <vt:lpstr>Gerenciadores de Layout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Souza</dc:creator>
  <cp:lastModifiedBy>Lucas Oliveira</cp:lastModifiedBy>
  <cp:revision>462</cp:revision>
  <dcterms:created xsi:type="dcterms:W3CDTF">2019-03-31T21:49:34Z</dcterms:created>
  <dcterms:modified xsi:type="dcterms:W3CDTF">2019-04-08T13:35:09Z</dcterms:modified>
</cp:coreProperties>
</file>