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3" r:id="rId16"/>
    <p:sldId id="269" r:id="rId17"/>
    <p:sldId id="271" r:id="rId18"/>
    <p:sldId id="272" r:id="rId1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01702C-B036-483B-9FB2-A5AD4BCAA564}"/>
              </a:ext>
            </a:extLst>
          </p:cNvPr>
          <p:cNvSpPr txBox="1"/>
          <p:nvPr/>
        </p:nvSpPr>
        <p:spPr>
          <a:xfrm>
            <a:off x="848276" y="1660657"/>
            <a:ext cx="79103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rgbClr val="333333"/>
                </a:solidFill>
                <a:latin typeface="Helvetica Neue"/>
              </a:rPr>
              <a:t>Associações</a:t>
            </a:r>
            <a:r>
              <a:rPr lang="en-US" sz="32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Helvetica Neue"/>
              </a:rPr>
              <a:t>em</a:t>
            </a:r>
            <a:r>
              <a:rPr lang="en-US" sz="32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3200" b="1" dirty="0" err="1">
                <a:solidFill>
                  <a:srgbClr val="333333"/>
                </a:solidFill>
                <a:latin typeface="Helvetica Neue"/>
              </a:rPr>
              <a:t>Orientação</a:t>
            </a:r>
            <a:r>
              <a:rPr lang="en-US" sz="3200" b="1" dirty="0">
                <a:solidFill>
                  <a:srgbClr val="333333"/>
                </a:solidFill>
                <a:latin typeface="Helvetica Neue"/>
              </a:rPr>
              <a:t> à Objetos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B66D8A-ABC3-4332-A632-5986D9F087BF}"/>
              </a:ext>
            </a:extLst>
          </p:cNvPr>
          <p:cNvSpPr txBox="1"/>
          <p:nvPr/>
        </p:nvSpPr>
        <p:spPr>
          <a:xfrm>
            <a:off x="2236879" y="3587698"/>
            <a:ext cx="5142556" cy="1881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/>
              <a:t>Integrantes:</a:t>
            </a:r>
            <a:endParaRPr lang="pt-BR"/>
          </a:p>
          <a:p>
            <a:pPr algn="ctr">
              <a:lnSpc>
                <a:spcPct val="150000"/>
              </a:lnSpc>
            </a:pPr>
            <a:r>
              <a:rPr lang="pt-BR" sz="2000" dirty="0"/>
              <a:t>Barbara Rodrigues </a:t>
            </a:r>
          </a:p>
          <a:p>
            <a:pPr algn="ctr">
              <a:lnSpc>
                <a:spcPct val="150000"/>
              </a:lnSpc>
            </a:pPr>
            <a:r>
              <a:rPr lang="pt-BR" sz="2000" dirty="0"/>
              <a:t>Leticia Souza</a:t>
            </a:r>
          </a:p>
          <a:p>
            <a:pPr algn="ctr">
              <a:lnSpc>
                <a:spcPct val="150000"/>
              </a:lnSpc>
            </a:pPr>
            <a:r>
              <a:rPr lang="pt-BR" sz="2000" dirty="0"/>
              <a:t>Lucas Oliveira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ADAB96-6D5A-4449-8E90-A920E964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2136"/>
            <a:ext cx="7771680" cy="1155877"/>
          </a:xfrm>
        </p:spPr>
        <p:txBody>
          <a:bodyPr/>
          <a:lstStyle/>
          <a:p>
            <a:pPr algn="ctr"/>
            <a:r>
              <a:rPr lang="pt-BR" dirty="0"/>
              <a:t>Tipos de associação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779B5D-606D-4EB9-8882-3FF88193A38F}"/>
              </a:ext>
            </a:extLst>
          </p:cNvPr>
          <p:cNvSpPr txBox="1"/>
          <p:nvPr/>
        </p:nvSpPr>
        <p:spPr>
          <a:xfrm>
            <a:off x="402336" y="2365248"/>
            <a:ext cx="31978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Navegabilidade</a:t>
            </a:r>
          </a:p>
          <a:p>
            <a:r>
              <a:rPr lang="pt-BR" sz="2000" dirty="0"/>
              <a:t>Indica onde deverá ser definido o atributo.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Automóvel &lt;&gt; cambio: dentro de automóvel.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BF8E41-E9DF-4D35-AAC6-FDB2295FF9B1}"/>
              </a:ext>
            </a:extLst>
          </p:cNvPr>
          <p:cNvPicPr/>
          <p:nvPr/>
        </p:nvPicPr>
        <p:blipFill rotWithShape="1">
          <a:blip r:embed="rId2"/>
          <a:srcRect l="11006" t="32358" r="45672" b="48077"/>
          <a:stretch/>
        </p:blipFill>
        <p:spPr bwMode="auto">
          <a:xfrm>
            <a:off x="3305048" y="3931619"/>
            <a:ext cx="5534152" cy="1750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250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DED62-946A-427C-B172-FCC2526731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962912"/>
            <a:ext cx="3212592" cy="3618888"/>
          </a:xfrm>
        </p:spPr>
        <p:txBody>
          <a:bodyPr/>
          <a:lstStyle/>
          <a:p>
            <a:r>
              <a:rPr lang="pt-BR" sz="2400" dirty="0">
                <a:latin typeface="+mj-lt"/>
              </a:rPr>
              <a:t>Multiplicidade</a:t>
            </a:r>
          </a:p>
          <a:p>
            <a:pPr marL="0" indent="0">
              <a:buNone/>
            </a:pPr>
            <a:r>
              <a:rPr lang="pt-BR" sz="2000" dirty="0"/>
              <a:t>Determina o número máximo e mínimo de objetos envolvidos em cada extremidade da associação.</a:t>
            </a:r>
          </a:p>
          <a:p>
            <a:pPr marL="285750" lvl="0" indent="-285750"/>
            <a:r>
              <a:rPr lang="pt-BR" sz="2000" dirty="0"/>
              <a:t>0..1: No mínimo zero e máximo um. Apenas uma instância da classe poderá se relacionar.</a:t>
            </a:r>
          </a:p>
          <a:p>
            <a:pPr marL="285750" lvl="0" indent="-285750"/>
            <a:r>
              <a:rPr lang="pt-BR" sz="2000" dirty="0"/>
              <a:t>1..1: Apenas um(obrigatoriamente).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CA03D7-75FF-426A-BEC0-CE25110E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870051"/>
            <a:ext cx="7771680" cy="1155877"/>
          </a:xfrm>
        </p:spPr>
        <p:txBody>
          <a:bodyPr/>
          <a:lstStyle/>
          <a:p>
            <a:pPr algn="ctr"/>
            <a:r>
              <a:rPr lang="pt-BR" dirty="0"/>
              <a:t>Tipos de associação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759DF4-3820-4629-8FAF-C4B99FA09630}"/>
              </a:ext>
            </a:extLst>
          </p:cNvPr>
          <p:cNvSpPr txBox="1"/>
          <p:nvPr/>
        </p:nvSpPr>
        <p:spPr>
          <a:xfrm>
            <a:off x="4450080" y="1962912"/>
            <a:ext cx="4236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0..* ou *: No mínimo zero e máximo muitos. Não é obrigatório, porém pode ter várias instancias.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1..*:No mínimo um e no máximo muitos. Obrigatório.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3..5: No mínimo 3 e no máximo 5. Não mais que isso.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Qualquer outra combinação é possível.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33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ssociacao">
            <a:extLst>
              <a:ext uri="{FF2B5EF4-FFF2-40B4-BE49-F238E27FC236}">
                <a16:creationId xmlns:a16="http://schemas.microsoft.com/office/drawing/2014/main" id="{31E74A66-52FD-45F5-85CD-7CA42F35BE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36" y="2011680"/>
            <a:ext cx="5547360" cy="35993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AA7C1C2-AD66-4554-9407-CF8309D1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870051"/>
            <a:ext cx="7771680" cy="1155877"/>
          </a:xfrm>
        </p:spPr>
        <p:txBody>
          <a:bodyPr/>
          <a:lstStyle/>
          <a:p>
            <a:pPr algn="ctr"/>
            <a:r>
              <a:rPr lang="pt-BR" dirty="0"/>
              <a:t>Exemplo de Multiplicidade </a:t>
            </a:r>
          </a:p>
        </p:txBody>
      </p:sp>
    </p:spTree>
    <p:extLst>
      <p:ext uri="{BB962C8B-B14F-4D97-AF65-F5344CB8AC3E}">
        <p14:creationId xmlns:p14="http://schemas.microsoft.com/office/powerpoint/2010/main" val="129976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25E5D-EC19-41A2-B6F2-4A25E3D2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37" y="382555"/>
            <a:ext cx="7771680" cy="1203649"/>
          </a:xfrm>
        </p:spPr>
        <p:txBody>
          <a:bodyPr/>
          <a:lstStyle/>
          <a:p>
            <a:r>
              <a:rPr lang="en-US" dirty="0" err="1"/>
              <a:t>Associa</a:t>
            </a:r>
            <a:r>
              <a:rPr lang="pt-BR" dirty="0" err="1"/>
              <a:t>ção</a:t>
            </a:r>
            <a:r>
              <a:rPr lang="pt-BR" dirty="0"/>
              <a:t> de composição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2038EA-C15E-4A7F-881D-8B39D12B696C}"/>
              </a:ext>
            </a:extLst>
          </p:cNvPr>
          <p:cNvSpPr txBox="1"/>
          <p:nvPr/>
        </p:nvSpPr>
        <p:spPr>
          <a:xfrm>
            <a:off x="126459" y="1677312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Universidade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933D33-B102-49F7-99C3-74846B52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320503"/>
            <a:ext cx="8210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1BD21D-D3B8-4E00-B2B0-8784F81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67" y="401215"/>
            <a:ext cx="7771680" cy="1203649"/>
          </a:xfrm>
        </p:spPr>
        <p:txBody>
          <a:bodyPr/>
          <a:lstStyle/>
          <a:p>
            <a:r>
              <a:rPr lang="en-US" dirty="0" err="1"/>
              <a:t>Associa</a:t>
            </a:r>
            <a:r>
              <a:rPr lang="pt-BR" dirty="0" err="1"/>
              <a:t>ção</a:t>
            </a:r>
            <a:r>
              <a:rPr lang="pt-BR" dirty="0"/>
              <a:t> de composição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7CEC2B-232F-4EE7-BF7A-A662191865B9}"/>
              </a:ext>
            </a:extLst>
          </p:cNvPr>
          <p:cNvSpPr txBox="1"/>
          <p:nvPr/>
        </p:nvSpPr>
        <p:spPr>
          <a:xfrm>
            <a:off x="126459" y="1677312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Departamento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AB489A1-4668-4095-8AB0-56AD1060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9" y="2783764"/>
            <a:ext cx="8192361" cy="21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5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418B6DF-9B4E-4553-97D1-28ACD5E2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97" y="429207"/>
            <a:ext cx="7771680" cy="1203649"/>
          </a:xfrm>
        </p:spPr>
        <p:txBody>
          <a:bodyPr/>
          <a:lstStyle/>
          <a:p>
            <a:r>
              <a:rPr lang="en-US" dirty="0" err="1"/>
              <a:t>Associa</a:t>
            </a:r>
            <a:r>
              <a:rPr lang="pt-BR" dirty="0" err="1"/>
              <a:t>ção</a:t>
            </a:r>
            <a:r>
              <a:rPr lang="pt-BR" dirty="0"/>
              <a:t> de composição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4E4E4D-C53C-44E1-8767-CD67C01F5594}"/>
              </a:ext>
            </a:extLst>
          </p:cNvPr>
          <p:cNvSpPr txBox="1"/>
          <p:nvPr/>
        </p:nvSpPr>
        <p:spPr>
          <a:xfrm>
            <a:off x="0" y="146587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 departamento sendo criado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F95B3A-D6A5-44B4-80D6-A6EBB2D3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596"/>
            <a:ext cx="9144000" cy="27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7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F5F22-F5DA-4CDF-B779-5D4CC38E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59" y="506660"/>
            <a:ext cx="7771680" cy="911593"/>
          </a:xfrm>
        </p:spPr>
        <p:txBody>
          <a:bodyPr/>
          <a:lstStyle/>
          <a:p>
            <a:r>
              <a:rPr lang="en-US" dirty="0" err="1"/>
              <a:t>Associa</a:t>
            </a:r>
            <a:r>
              <a:rPr lang="pt-BR" dirty="0" err="1"/>
              <a:t>ção</a:t>
            </a:r>
            <a:r>
              <a:rPr lang="pt-BR" dirty="0"/>
              <a:t> de agregação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DD323B-50B4-4C05-85D8-F8085007B0DC}"/>
              </a:ext>
            </a:extLst>
          </p:cNvPr>
          <p:cNvSpPr txBox="1"/>
          <p:nvPr/>
        </p:nvSpPr>
        <p:spPr>
          <a:xfrm>
            <a:off x="69309" y="1505862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Departamento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60F205-AFB8-4957-B0E9-F1EC88B3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3" y="2252052"/>
            <a:ext cx="7486653" cy="30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CF825E-8CBD-4AC6-83F1-B4267696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59" y="554285"/>
            <a:ext cx="7771680" cy="911593"/>
          </a:xfrm>
        </p:spPr>
        <p:txBody>
          <a:bodyPr/>
          <a:lstStyle/>
          <a:p>
            <a:r>
              <a:rPr lang="en-US" dirty="0" err="1"/>
              <a:t>Associa</a:t>
            </a:r>
            <a:r>
              <a:rPr lang="pt-BR" dirty="0" err="1"/>
              <a:t>ção</a:t>
            </a:r>
            <a:r>
              <a:rPr lang="pt-BR" dirty="0"/>
              <a:t> de agregação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E0C38A-C9C0-4014-A031-C0E1B08C04F6}"/>
              </a:ext>
            </a:extLst>
          </p:cNvPr>
          <p:cNvSpPr txBox="1"/>
          <p:nvPr/>
        </p:nvSpPr>
        <p:spPr>
          <a:xfrm>
            <a:off x="0" y="146587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Professor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70E3E3-BFF2-41ED-B5EE-ACA9D022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340"/>
            <a:ext cx="8448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7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5D593B7-CA4A-455D-A498-C1EE5DD1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320" y="554285"/>
            <a:ext cx="7771680" cy="911593"/>
          </a:xfrm>
        </p:spPr>
        <p:txBody>
          <a:bodyPr/>
          <a:lstStyle/>
          <a:p>
            <a:r>
              <a:rPr lang="en-US" dirty="0" err="1"/>
              <a:t>Associa</a:t>
            </a:r>
            <a:r>
              <a:rPr lang="pt-BR" dirty="0" err="1"/>
              <a:t>ção</a:t>
            </a:r>
            <a:r>
              <a:rPr lang="pt-BR" dirty="0"/>
              <a:t> de agregação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997B17-7E85-4189-BE62-FB5E7D2B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74" y="3312368"/>
            <a:ext cx="6278451" cy="7921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F78AEF-151C-44F1-AB5C-23890F946BA5}"/>
              </a:ext>
            </a:extLst>
          </p:cNvPr>
          <p:cNvSpPr txBox="1"/>
          <p:nvPr/>
        </p:nvSpPr>
        <p:spPr>
          <a:xfrm>
            <a:off x="0" y="16151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 professor sendo criado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58C0-2926-446C-A576-D663AAC6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26" y="1198050"/>
            <a:ext cx="7771680" cy="969858"/>
          </a:xfrm>
        </p:spPr>
        <p:txBody>
          <a:bodyPr/>
          <a:lstStyle/>
          <a:p>
            <a:pPr algn="ctr"/>
            <a:r>
              <a:rPr lang="pt-BR" dirty="0"/>
              <a:t>Associações </a:t>
            </a:r>
            <a:endParaRPr lang="pt-BR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41087B-2A37-4602-BED3-CF72F4BA617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36680" y="2076833"/>
            <a:ext cx="8229240" cy="1861314"/>
          </a:xfrm>
        </p:spPr>
        <p:txBody>
          <a:bodyPr lIns="0" tIns="0" rIns="0" bIns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cs typeface="Arial"/>
              </a:rPr>
              <a:t>A associação de classes ocorre quando uma classe tem um relacionamento com outra classe. Ela pode ser considerada de muitos para muitos e não existe uma propriedade de dependência entre elas, ou seja, as classes são independentes e eventualmente se relacionam.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65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8A6A1-08F9-4A94-8C03-E06C9C5F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75" y="561763"/>
            <a:ext cx="7771680" cy="2386800"/>
          </a:xfrm>
        </p:spPr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D8C294-3A6E-4C6D-9E35-642A462E952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28254" y="2428188"/>
            <a:ext cx="8229240" cy="1303092"/>
          </a:xfrm>
        </p:spPr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pt-BR" sz="2400" dirty="0"/>
              <a:t>Representamos por meio de setas que podem ou não indicar a navegabilidade das associações</a:t>
            </a:r>
            <a:endParaRPr lang="pt-BR" sz="2400"/>
          </a:p>
        </p:txBody>
      </p:sp>
      <p:pic>
        <p:nvPicPr>
          <p:cNvPr id="4" name="Imagem 4" descr="Uma imagem contendo shoji&#10;&#10;Descrição gerada com muito alta confiança">
            <a:extLst>
              <a:ext uri="{FF2B5EF4-FFF2-40B4-BE49-F238E27FC236}">
                <a16:creationId xmlns:a16="http://schemas.microsoft.com/office/drawing/2014/main" id="{E1543F88-3FCF-4612-95D2-919EE04F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09" y="3901479"/>
            <a:ext cx="5618672" cy="13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B1017-3E0A-4082-B3E7-BF53B9A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95" y="688037"/>
            <a:ext cx="7771680" cy="2386800"/>
          </a:xfrm>
        </p:spPr>
        <p:txBody>
          <a:bodyPr/>
          <a:lstStyle/>
          <a:p>
            <a:pPr algn="ctr"/>
            <a:r>
              <a:rPr lang="pt-BR" dirty="0"/>
              <a:t>Exemplo de associação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0D6AFBC-B877-4A09-AA9D-5F46C170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43" y="3073380"/>
            <a:ext cx="3684494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E1A22-CE9F-4E51-AA07-06484AC9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2136"/>
            <a:ext cx="7771680" cy="1155877"/>
          </a:xfrm>
        </p:spPr>
        <p:txBody>
          <a:bodyPr/>
          <a:lstStyle/>
          <a:p>
            <a:pPr algn="ctr"/>
            <a:r>
              <a:rPr lang="pt-BR" dirty="0"/>
              <a:t>Tipos de associação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FA0F2-05D5-4165-8624-E457889A71B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0019" y="2512089"/>
            <a:ext cx="8229240" cy="1256837"/>
          </a:xfrm>
        </p:spPr>
        <p:txBody>
          <a:bodyPr lIns="0" tIns="0" rIns="0" bIns="0" anchor="t"/>
          <a:lstStyle/>
          <a:p>
            <a:r>
              <a:rPr lang="pt-BR" sz="2400" dirty="0"/>
              <a:t>Agregação: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cs typeface="Arial"/>
              </a:rPr>
              <a:t>A agregação é uma associação com relação do tipo um para muitos, onde determinados objetos só podem se relacionar a um objeto especifico mas ainda assim são independentes</a:t>
            </a:r>
            <a:r>
              <a:rPr lang="pt-BR" dirty="0"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2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359F-91BA-432C-934B-FA4BFD87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96" y="737021"/>
            <a:ext cx="7771680" cy="2107514"/>
          </a:xfrm>
        </p:spPr>
        <p:txBody>
          <a:bodyPr/>
          <a:lstStyle/>
          <a:p>
            <a:pPr algn="ctr"/>
            <a:r>
              <a:rPr lang="pt-BR" dirty="0"/>
              <a:t>Exemplos de agregação: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711F8D3-D727-4A5C-9B6E-3019D62E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69" y="4236243"/>
            <a:ext cx="8042563" cy="11532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3F8F5A-3F13-4D17-9661-3B9C33199B41}"/>
              </a:ext>
            </a:extLst>
          </p:cNvPr>
          <p:cNvSpPr txBox="1"/>
          <p:nvPr/>
        </p:nvSpPr>
        <p:spPr>
          <a:xfrm>
            <a:off x="989971" y="2123525"/>
            <a:ext cx="7608033" cy="1685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Exemplo universidade: </a:t>
            </a:r>
            <a:r>
              <a:rPr lang="pt-BR" sz="2400" dirty="0">
                <a:cs typeface="Arial"/>
              </a:rPr>
              <a:t>Departamentos podem ter vários professores. E o professor só pode estar vinculado a um departamento.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73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359F-91BA-432C-934B-FA4BFD87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96" y="737021"/>
            <a:ext cx="7771680" cy="2107514"/>
          </a:xfrm>
        </p:spPr>
        <p:txBody>
          <a:bodyPr/>
          <a:lstStyle/>
          <a:p>
            <a:pPr algn="ctr"/>
            <a:r>
              <a:rPr lang="pt-BR" dirty="0"/>
              <a:t>Exemplos de agregação: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F8F5A-3F13-4D17-9661-3B9C33199B41}"/>
              </a:ext>
            </a:extLst>
          </p:cNvPr>
          <p:cNvSpPr txBox="1"/>
          <p:nvPr/>
        </p:nvSpPr>
        <p:spPr>
          <a:xfrm>
            <a:off x="1027756" y="2567500"/>
            <a:ext cx="76080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Exemplo compras: Um carrinho pode ter </a:t>
            </a:r>
            <a:r>
              <a:rPr lang="pt-BR" dirty="0" err="1"/>
              <a:t>varios</a:t>
            </a:r>
            <a:r>
              <a:rPr lang="pt-BR" dirty="0"/>
              <a:t> produtos mas um produto não pode ter </a:t>
            </a:r>
            <a:r>
              <a:rPr lang="pt-BR" dirty="0" err="1"/>
              <a:t>varios</a:t>
            </a:r>
            <a:r>
              <a:rPr lang="pt-BR" dirty="0"/>
              <a:t> carrinhos</a:t>
            </a:r>
            <a:endParaRPr lang="pt-BR" dirty="0">
              <a:cs typeface="Arial"/>
            </a:endParaRP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9254FA55-7349-4EAF-BB0F-9013C42D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40" y="3362213"/>
            <a:ext cx="6512266" cy="24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0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E1A22-CE9F-4E51-AA07-06484AC9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2136"/>
            <a:ext cx="7771680" cy="1155877"/>
          </a:xfrm>
        </p:spPr>
        <p:txBody>
          <a:bodyPr/>
          <a:lstStyle/>
          <a:p>
            <a:pPr algn="ctr"/>
            <a:r>
              <a:rPr lang="pt-BR" dirty="0"/>
              <a:t>Tipos de associação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FA0F2-05D5-4165-8624-E457889A71B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36664" y="2181469"/>
            <a:ext cx="8229240" cy="1256837"/>
          </a:xfrm>
        </p:spPr>
        <p:txBody>
          <a:bodyPr lIns="0" tIns="0" rIns="0" bIns="0" anchor="t"/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pt-BR" sz="2400" dirty="0"/>
              <a:t>Composição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sz="2400" dirty="0">
                <a:cs typeface="Arial"/>
              </a:rPr>
              <a:t>A composição representa uma relação de um para muitos mas com o viés de dependência. Isso significa que ele é responsável por criar e destruir os objetos dependentes, assim se o objeto principal for destruído os outros deixam de existir também.</a:t>
            </a:r>
            <a:endParaRPr lang="pt-BR" sz="2400" dirty="0"/>
          </a:p>
          <a:p>
            <a:pPr algn="just"/>
            <a:endParaRPr lang="pt-BR" dirty="0">
              <a:cs typeface="Arial"/>
            </a:endParaRPr>
          </a:p>
          <a:p>
            <a:pPr algn="just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66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E22CC-4241-4845-BFCC-211C752D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79" y="687951"/>
            <a:ext cx="7771680" cy="2386800"/>
          </a:xfrm>
        </p:spPr>
        <p:txBody>
          <a:bodyPr/>
          <a:lstStyle/>
          <a:p>
            <a:r>
              <a:rPr lang="pt-BR" dirty="0"/>
              <a:t>Exemplos de composição: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72AF6-0A71-4F52-A003-8E9291C27D6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29634" y="2928537"/>
            <a:ext cx="8229240" cy="1587842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pt-BR" sz="2400" dirty="0"/>
              <a:t>Universidade e departamento.</a:t>
            </a:r>
          </a:p>
        </p:txBody>
      </p:sp>
      <p:pic>
        <p:nvPicPr>
          <p:cNvPr id="4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D4D55D48-AFB8-4BF1-A579-56580D71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48" y="28331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329</Words>
  <Application>Microsoft Office PowerPoint</Application>
  <PresentationFormat>Apresentação na tela 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Helvetica Neue</vt:lpstr>
      <vt:lpstr>Symbol</vt:lpstr>
      <vt:lpstr>Wingdings</vt:lpstr>
      <vt:lpstr>Office Theme</vt:lpstr>
      <vt:lpstr>Apresentação do PowerPoint</vt:lpstr>
      <vt:lpstr>Associações  </vt:lpstr>
      <vt:lpstr>Representação</vt:lpstr>
      <vt:lpstr>Exemplo de associação</vt:lpstr>
      <vt:lpstr>Tipos de associação</vt:lpstr>
      <vt:lpstr>Exemplos de agregação:</vt:lpstr>
      <vt:lpstr>Exemplos de agregação:</vt:lpstr>
      <vt:lpstr>Tipos de associação</vt:lpstr>
      <vt:lpstr>Exemplos de composição:</vt:lpstr>
      <vt:lpstr>Tipos de associação</vt:lpstr>
      <vt:lpstr>Tipos de associação</vt:lpstr>
      <vt:lpstr>Exemplo de Multiplicidade </vt:lpstr>
      <vt:lpstr>Associação de composição</vt:lpstr>
      <vt:lpstr>Associação de composição</vt:lpstr>
      <vt:lpstr>Associação de composição</vt:lpstr>
      <vt:lpstr>Associação de agregação</vt:lpstr>
      <vt:lpstr>Associação de agregação</vt:lpstr>
      <vt:lpstr>Associação de agregação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Lucas Oliveira</cp:lastModifiedBy>
  <cp:revision>184</cp:revision>
  <dcterms:created xsi:type="dcterms:W3CDTF">2016-02-05T12:36:21Z</dcterms:created>
  <dcterms:modified xsi:type="dcterms:W3CDTF">2019-04-21T19:14:40Z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