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73" r:id="rId9"/>
    <p:sldId id="274"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s Oliveira" initials="LO" lastIdx="1" clrIdx="0">
    <p:extLst>
      <p:ext uri="{19B8F6BF-5375-455C-9EA6-DF929625EA0E}">
        <p15:presenceInfo xmlns:p15="http://schemas.microsoft.com/office/powerpoint/2012/main" userId="92da6c7a6b7281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82" d="100"/>
          <a:sy n="82" d="100"/>
        </p:scale>
        <p:origin x="146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pic>
        <p:nvPicPr>
          <p:cNvPr id="34" name="Imagem 33"/>
          <p:cNvPicPr/>
          <p:nvPr/>
        </p:nvPicPr>
        <p:blipFill>
          <a:blip r:embed="rId2"/>
          <a:stretch/>
        </p:blipFill>
        <p:spPr>
          <a:xfrm>
            <a:off x="2079000" y="1604520"/>
            <a:ext cx="4984920" cy="3977280"/>
          </a:xfrm>
          <a:prstGeom prst="rect">
            <a:avLst/>
          </a:prstGeom>
          <a:ln>
            <a:noFill/>
          </a:ln>
        </p:spPr>
      </p:pic>
      <p:pic>
        <p:nvPicPr>
          <p:cNvPr id="35" name="Imagem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122480"/>
            <a:ext cx="7771680" cy="1106496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122480"/>
            <a:ext cx="7771680" cy="238680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pt-BR" sz="3200" b="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800" b="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2400" b="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2000" b="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000" b="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000" b="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000" b="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143080"/>
            <a:ext cx="7771680" cy="1770840"/>
          </a:xfrm>
          <a:prstGeom prst="rect">
            <a:avLst/>
          </a:prstGeom>
          <a:noFill/>
          <a:ln>
            <a:noFill/>
          </a:ln>
        </p:spPr>
        <p:style>
          <a:lnRef idx="0">
            <a:scrgbClr r="0" g="0" b="0"/>
          </a:lnRef>
          <a:fillRef idx="0">
            <a:scrgbClr r="0" g="0" b="0"/>
          </a:fillRef>
          <a:effectRef idx="0">
            <a:scrgbClr r="0" g="0" b="0"/>
          </a:effectRef>
          <a:fontRef idx="minor"/>
        </p:style>
      </p:sp>
      <p:sp>
        <p:nvSpPr>
          <p:cNvPr id="37" name="CustomShape 2"/>
          <p:cNvSpPr/>
          <p:nvPr/>
        </p:nvSpPr>
        <p:spPr>
          <a:xfrm>
            <a:off x="685800" y="4305240"/>
            <a:ext cx="7771680" cy="866160"/>
          </a:xfrm>
          <a:prstGeom prst="rect">
            <a:avLst/>
          </a:prstGeom>
          <a:noFill/>
          <a:ln>
            <a:noFill/>
          </a:ln>
        </p:spPr>
        <p:style>
          <a:lnRef idx="0">
            <a:scrgbClr r="0" g="0" b="0"/>
          </a:lnRef>
          <a:fillRef idx="0">
            <a:scrgbClr r="0" g="0" b="0"/>
          </a:fillRef>
          <a:effectRef idx="0">
            <a:scrgbClr r="0" g="0" b="0"/>
          </a:effectRef>
          <a:fontRef idx="minor"/>
        </p:style>
      </p:sp>
      <p:sp>
        <p:nvSpPr>
          <p:cNvPr id="2" name="CaixaDeTexto 1">
            <a:extLst>
              <a:ext uri="{FF2B5EF4-FFF2-40B4-BE49-F238E27FC236}">
                <a16:creationId xmlns:a16="http://schemas.microsoft.com/office/drawing/2014/main" id="{8DA52B0E-1F07-47B1-BC96-2F6BAF2631C8}"/>
              </a:ext>
            </a:extLst>
          </p:cNvPr>
          <p:cNvSpPr txBox="1"/>
          <p:nvPr/>
        </p:nvSpPr>
        <p:spPr>
          <a:xfrm>
            <a:off x="685800" y="1686600"/>
            <a:ext cx="8248262"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Reflection, Attributes e Patterns</a:t>
            </a:r>
          </a:p>
        </p:txBody>
      </p:sp>
      <p:sp>
        <p:nvSpPr>
          <p:cNvPr id="4" name="Retângulo 3">
            <a:extLst>
              <a:ext uri="{FF2B5EF4-FFF2-40B4-BE49-F238E27FC236}">
                <a16:creationId xmlns:a16="http://schemas.microsoft.com/office/drawing/2014/main" id="{A5EEEA9D-0570-474E-BFEC-5131BA27A5EC}"/>
              </a:ext>
            </a:extLst>
          </p:cNvPr>
          <p:cNvSpPr/>
          <p:nvPr/>
        </p:nvSpPr>
        <p:spPr>
          <a:xfrm>
            <a:off x="237931" y="5132819"/>
            <a:ext cx="9074020" cy="369332"/>
          </a:xfrm>
          <a:prstGeom prst="rect">
            <a:avLst/>
          </a:prstGeom>
        </p:spPr>
        <p:txBody>
          <a:bodyPr wrap="square">
            <a:spAutoFit/>
          </a:bodyPr>
          <a:lstStyle/>
          <a:p>
            <a:r>
              <a:rPr lang="pt-BR" dirty="0">
                <a:latin typeface="Times New Roman" panose="02020603050405020304" pitchFamily="18" charset="0"/>
                <a:cs typeface="Times New Roman" panose="02020603050405020304" pitchFamily="18" charset="0"/>
              </a:rPr>
              <a:t>Integrantes</a:t>
            </a:r>
            <a:r>
              <a:rPr lang="en-US" dirty="0">
                <a:latin typeface="Times New Roman" panose="02020603050405020304" pitchFamily="18" charset="0"/>
                <a:cs typeface="Times New Roman" panose="02020603050405020304" pitchFamily="18" charset="0"/>
              </a:rPr>
              <a:t>: B</a:t>
            </a:r>
            <a:r>
              <a:rPr lang="pt-BR" dirty="0">
                <a:latin typeface="Times New Roman" panose="02020603050405020304" pitchFamily="18" charset="0"/>
                <a:cs typeface="Times New Roman" panose="02020603050405020304" pitchFamily="18" charset="0"/>
              </a:rPr>
              <a:t>á</a:t>
            </a:r>
            <a:r>
              <a:rPr lang="en-US" dirty="0" err="1">
                <a:latin typeface="Times New Roman" panose="02020603050405020304" pitchFamily="18" charset="0"/>
                <a:cs typeface="Times New Roman" panose="02020603050405020304" pitchFamily="18" charset="0"/>
              </a:rPr>
              <a:t>rbara</a:t>
            </a:r>
            <a:r>
              <a:rPr lang="en-US" dirty="0">
                <a:latin typeface="Times New Roman" panose="02020603050405020304" pitchFamily="18" charset="0"/>
                <a:cs typeface="Times New Roman" panose="02020603050405020304" pitchFamily="18" charset="0"/>
              </a:rPr>
              <a:t> Rodrigues da Silva,  </a:t>
            </a:r>
            <a:r>
              <a:rPr lang="en-US" dirty="0" err="1">
                <a:latin typeface="Times New Roman" panose="02020603050405020304" pitchFamily="18" charset="0"/>
                <a:cs typeface="Times New Roman" panose="02020603050405020304" pitchFamily="18" charset="0"/>
              </a:rPr>
              <a:t>Letícia</a:t>
            </a:r>
            <a:r>
              <a:rPr lang="en-US" dirty="0">
                <a:latin typeface="Times New Roman" panose="02020603050405020304" pitchFamily="18" charset="0"/>
                <a:cs typeface="Times New Roman" panose="02020603050405020304" pitchFamily="18" charset="0"/>
              </a:rPr>
              <a:t> Souza da Silva e Lucas Oliveira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766717" y="-208733"/>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142147" y="1718410"/>
            <a:ext cx="8401768" cy="2798337"/>
          </a:xfrm>
        </p:spPr>
        <p:txBody>
          <a:bodyPr lIns="0" tIns="0" rIns="0" bIns="0" anchor="t"/>
          <a:lstStyle/>
          <a:p>
            <a:pPr algn="just"/>
            <a:r>
              <a:rPr lang="pt-BR" sz="2400" dirty="0">
                <a:cs typeface="Arial"/>
              </a:rPr>
              <a:t>Design </a:t>
            </a:r>
            <a:r>
              <a:rPr lang="pt-BR" sz="2400" dirty="0" err="1">
                <a:cs typeface="Arial"/>
              </a:rPr>
              <a:t>Patterns</a:t>
            </a:r>
            <a:r>
              <a:rPr lang="pt-BR" sz="2400" dirty="0">
                <a:cs typeface="Arial"/>
              </a:rPr>
              <a:t> (Padrões de projetos) são soluções generalistas para problemas recorrentes durante o desenvolvimento de um software. Ele viralizou após o surgimento de alguns livros que catalogavam problemas comuns aos projetos de POO bem como as formas de resolve-los. Após isso, o Design </a:t>
            </a:r>
            <a:r>
              <a:rPr lang="pt-BR" sz="2400" dirty="0" err="1">
                <a:cs typeface="Arial"/>
              </a:rPr>
              <a:t>Patterns</a:t>
            </a:r>
            <a:r>
              <a:rPr lang="pt-BR" sz="2400" dirty="0">
                <a:cs typeface="Arial"/>
              </a:rPr>
              <a:t> tem sido um tema bastante estudado dentro da área de desenvolvimento de sistemas.</a:t>
            </a:r>
            <a:endParaRPr lang="pt-BR" sz="2400" dirty="0"/>
          </a:p>
        </p:txBody>
      </p:sp>
    </p:spTree>
    <p:extLst>
      <p:ext uri="{BB962C8B-B14F-4D97-AF65-F5344CB8AC3E}">
        <p14:creationId xmlns:p14="http://schemas.microsoft.com/office/powerpoint/2010/main" val="251832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r>
              <a:rPr lang="pt-BR" sz="2400" dirty="0">
                <a:cs typeface="Arial"/>
              </a:rPr>
              <a:t>O padrão mais popular de design </a:t>
            </a:r>
            <a:r>
              <a:rPr lang="pt-BR" sz="2400" dirty="0" err="1">
                <a:cs typeface="Arial"/>
              </a:rPr>
              <a:t>patterns</a:t>
            </a:r>
            <a:r>
              <a:rPr lang="pt-BR" sz="2400" dirty="0">
                <a:cs typeface="Arial"/>
              </a:rPr>
              <a:t> contido no livro "Design </a:t>
            </a:r>
            <a:r>
              <a:rPr lang="pt-BR" sz="2400" dirty="0" err="1">
                <a:cs typeface="Arial"/>
              </a:rPr>
              <a:t>Patterns</a:t>
            </a:r>
            <a:r>
              <a:rPr lang="pt-BR" sz="2400" dirty="0">
                <a:cs typeface="Arial"/>
              </a:rPr>
              <a:t>: </a:t>
            </a:r>
            <a:r>
              <a:rPr lang="pt-BR" sz="2400" dirty="0" err="1">
                <a:cs typeface="Arial"/>
              </a:rPr>
              <a:t>Elements</a:t>
            </a:r>
            <a:r>
              <a:rPr lang="pt-BR" sz="2400" dirty="0">
                <a:cs typeface="Arial"/>
              </a:rPr>
              <a:t> </a:t>
            </a:r>
            <a:r>
              <a:rPr lang="pt-BR" sz="2400" dirty="0" err="1">
                <a:cs typeface="Arial"/>
              </a:rPr>
              <a:t>of</a:t>
            </a:r>
            <a:r>
              <a:rPr lang="pt-BR" sz="2400" dirty="0">
                <a:cs typeface="Arial"/>
              </a:rPr>
              <a:t> </a:t>
            </a:r>
            <a:r>
              <a:rPr lang="pt-BR" sz="2400" dirty="0" err="1">
                <a:cs typeface="Arial"/>
              </a:rPr>
              <a:t>Reusable</a:t>
            </a:r>
            <a:r>
              <a:rPr lang="pt-BR" sz="2400" dirty="0">
                <a:cs typeface="Arial"/>
              </a:rPr>
              <a:t> </a:t>
            </a:r>
            <a:r>
              <a:rPr lang="pt-BR" sz="2400" dirty="0" err="1">
                <a:cs typeface="Arial"/>
              </a:rPr>
              <a:t>Object-Oriented</a:t>
            </a:r>
            <a:r>
              <a:rPr lang="pt-BR" sz="2400" dirty="0">
                <a:cs typeface="Arial"/>
              </a:rPr>
              <a:t> Software", é organizado em três grupos:</a:t>
            </a:r>
            <a:endParaRPr lang="pt-BR" sz="2400" dirty="0"/>
          </a:p>
          <a:p>
            <a:pPr marL="342900" indent="-342900" algn="just">
              <a:buFont typeface="Arial"/>
              <a:buChar char="•"/>
            </a:pPr>
            <a:endParaRPr lang="pt-BR" sz="2400" dirty="0"/>
          </a:p>
          <a:p>
            <a:pPr marL="342900" indent="-342900" algn="just">
              <a:buFont typeface="Arial"/>
              <a:buChar char="•"/>
            </a:pPr>
            <a:r>
              <a:rPr lang="pt-BR" sz="2400" dirty="0">
                <a:cs typeface="Arial"/>
              </a:rPr>
              <a:t>Padrões de Criação: relacionados à criação de objetos</a:t>
            </a:r>
            <a:endParaRPr lang="pt-BR" sz="2400" dirty="0"/>
          </a:p>
          <a:p>
            <a:pPr marL="342900" indent="-342900" algn="just">
              <a:buFont typeface="Arial"/>
              <a:buChar char="•"/>
            </a:pPr>
            <a:r>
              <a:rPr lang="pt-BR" sz="2400" dirty="0">
                <a:cs typeface="Arial"/>
              </a:rPr>
              <a:t>Padrões Estruturais: tratam das associações entre classes e objetos.</a:t>
            </a:r>
            <a:endParaRPr lang="pt-BR" sz="2400"/>
          </a:p>
          <a:p>
            <a:pPr marL="342900" indent="-342900" algn="just">
              <a:buFont typeface="Arial"/>
              <a:buChar char="•"/>
            </a:pPr>
            <a:r>
              <a:rPr lang="pt-BR" sz="2400" dirty="0">
                <a:cs typeface="Arial"/>
              </a:rPr>
              <a:t>Padrões Comportamentais: tratam das interações e divisões de responsabilidades entre as classes.</a:t>
            </a:r>
            <a:endParaRPr lang="pt-BR" sz="2400" dirty="0"/>
          </a:p>
          <a:p>
            <a:pPr algn="just"/>
            <a:endParaRPr lang="pt-BR" sz="2400" dirty="0">
              <a:cs typeface="Arial"/>
            </a:endParaRPr>
          </a:p>
        </p:txBody>
      </p:sp>
    </p:spTree>
    <p:extLst>
      <p:ext uri="{BB962C8B-B14F-4D97-AF65-F5344CB8AC3E}">
        <p14:creationId xmlns:p14="http://schemas.microsoft.com/office/powerpoint/2010/main" val="301359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r>
              <a:rPr lang="pt-BR" sz="2400" dirty="0">
                <a:cs typeface="Arial"/>
              </a:rPr>
              <a:t>A importância do uso do design </a:t>
            </a:r>
            <a:r>
              <a:rPr lang="pt-BR" sz="2400" dirty="0" err="1">
                <a:cs typeface="Arial"/>
              </a:rPr>
              <a:t>patterns</a:t>
            </a:r>
            <a:r>
              <a:rPr lang="pt-BR" sz="2400" dirty="0">
                <a:cs typeface="Arial"/>
              </a:rPr>
              <a:t> se dá pela forma padrão de organizar as classes e objetos, onde são compartilhados conhecimentos sobre orientação objeto. Não se trata de um framework ou um código pronto, mas de uma definição de alto nível de como um problema comum pode ser solucionado.</a:t>
            </a:r>
            <a:endParaRPr lang="pt-BR" dirty="0"/>
          </a:p>
          <a:p>
            <a:pPr algn="just"/>
            <a:endParaRPr lang="pt-BR" sz="2400" dirty="0">
              <a:cs typeface="Arial"/>
            </a:endParaRPr>
          </a:p>
          <a:p>
            <a:pPr marL="342900" indent="-342900" algn="just">
              <a:buFont typeface="Arial"/>
              <a:buChar char="•"/>
            </a:pPr>
            <a:r>
              <a:rPr lang="pt-BR" sz="2400" dirty="0">
                <a:cs typeface="Arial"/>
              </a:rPr>
              <a:t>Produtividade</a:t>
            </a:r>
          </a:p>
          <a:p>
            <a:pPr marL="342900" indent="-342900" algn="just">
              <a:buFont typeface="Arial"/>
              <a:buChar char="•"/>
            </a:pPr>
            <a:r>
              <a:rPr lang="pt-BR" sz="2400" dirty="0">
                <a:cs typeface="Arial"/>
              </a:rPr>
              <a:t>Organização</a:t>
            </a:r>
          </a:p>
          <a:p>
            <a:pPr marL="342900" indent="-342900" algn="just">
              <a:buFont typeface="Arial"/>
              <a:buChar char="•"/>
            </a:pPr>
            <a:r>
              <a:rPr lang="pt-BR" sz="2400" dirty="0">
                <a:cs typeface="Arial"/>
              </a:rPr>
              <a:t>Manutenção</a:t>
            </a:r>
          </a:p>
          <a:p>
            <a:pPr algn="just"/>
            <a:endParaRPr lang="pt-BR" sz="2400" dirty="0">
              <a:cs typeface="Arial"/>
            </a:endParaRPr>
          </a:p>
        </p:txBody>
      </p:sp>
    </p:spTree>
    <p:extLst>
      <p:ext uri="{BB962C8B-B14F-4D97-AF65-F5344CB8AC3E}">
        <p14:creationId xmlns:p14="http://schemas.microsoft.com/office/powerpoint/2010/main" val="113525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r>
              <a:rPr lang="pt-BR" sz="2400" dirty="0">
                <a:cs typeface="Arial"/>
              </a:rPr>
              <a:t>A utilização do D.P no desenvolvimento de sistemas é uma coisa muito comum mas não em 100% do tempo. O D.P é comumente mais utilizado sempre que se tem um problema bem definido que acompanhe o conceito do </a:t>
            </a:r>
            <a:r>
              <a:rPr lang="pt-BR" sz="2400" dirty="0" err="1">
                <a:cs typeface="Arial"/>
              </a:rPr>
              <a:t>pattern</a:t>
            </a:r>
            <a:r>
              <a:rPr lang="pt-BR" sz="2400" dirty="0">
                <a:cs typeface="Arial"/>
              </a:rPr>
              <a:t> escolhido (criação, estrutural, comportamental).</a:t>
            </a:r>
            <a:endParaRPr lang="pt-BR" dirty="0"/>
          </a:p>
          <a:p>
            <a:pPr algn="just">
              <a:lnSpc>
                <a:spcPct val="100000"/>
              </a:lnSpc>
            </a:pPr>
            <a:r>
              <a:rPr lang="pt-BR" sz="2400" dirty="0">
                <a:cs typeface="Arial"/>
              </a:rPr>
              <a:t>Alguns padrões podem deixar de ser utilizados devido a evolução das linguagens de programação e a utilização de novos padrões que melhor atendem alguns cenários.</a:t>
            </a:r>
            <a:endParaRPr lang="pt-BR" dirty="0"/>
          </a:p>
        </p:txBody>
      </p:sp>
    </p:spTree>
    <p:extLst>
      <p:ext uri="{BB962C8B-B14F-4D97-AF65-F5344CB8AC3E}">
        <p14:creationId xmlns:p14="http://schemas.microsoft.com/office/powerpoint/2010/main" val="63221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a:t>
            </a:r>
            <a:r>
              <a:rPr lang="pt-BR" sz="3600" dirty="0">
                <a:cs typeface="Arial"/>
              </a:rPr>
              <a:t>esign </a:t>
            </a:r>
            <a:r>
              <a:rPr lang="pt-BR" sz="3600" dirty="0" err="1">
                <a:cs typeface="Arial"/>
              </a:rPr>
              <a:t>Patterns</a:t>
            </a:r>
            <a:r>
              <a:rPr lang="pt-BR" sz="3600" dirty="0">
                <a:cs typeface="Arial"/>
              </a:rPr>
              <a:t>: exemplo </a:t>
            </a:r>
            <a:r>
              <a:rPr lang="pt-BR" sz="3600" dirty="0" err="1">
                <a:cs typeface="Arial"/>
              </a:rPr>
              <a:t>Strategy</a:t>
            </a:r>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r>
              <a:rPr lang="pt-BR" sz="2400" dirty="0">
                <a:cs typeface="Arial"/>
              </a:rPr>
              <a:t>Exemplo: sistema para calcular notas de um aluno</a:t>
            </a:r>
          </a:p>
          <a:p>
            <a:pPr algn="just">
              <a:lnSpc>
                <a:spcPct val="100000"/>
              </a:lnSpc>
            </a:pPr>
            <a:endParaRPr lang="pt-BR" sz="2400" dirty="0">
              <a:cs typeface="Arial"/>
            </a:endParaRPr>
          </a:p>
          <a:p>
            <a:pPr algn="just">
              <a:lnSpc>
                <a:spcPct val="100000"/>
              </a:lnSpc>
            </a:pPr>
            <a:endParaRPr lang="pt-BR" sz="2400" dirty="0">
              <a:cs typeface="Arial"/>
            </a:endParaRPr>
          </a:p>
        </p:txBody>
      </p:sp>
      <p:pic>
        <p:nvPicPr>
          <p:cNvPr id="4" name="Picture 4">
            <a:extLst>
              <a:ext uri="{FF2B5EF4-FFF2-40B4-BE49-F238E27FC236}">
                <a16:creationId xmlns:a16="http://schemas.microsoft.com/office/drawing/2014/main" id="{7AD43263-A8FF-4F9E-BE8C-789473916DAD}"/>
              </a:ext>
            </a:extLst>
          </p:cNvPr>
          <p:cNvPicPr>
            <a:picLocks noChangeAspect="1"/>
          </p:cNvPicPr>
          <p:nvPr/>
        </p:nvPicPr>
        <p:blipFill>
          <a:blip r:embed="rId2"/>
          <a:stretch>
            <a:fillRect/>
          </a:stretch>
        </p:blipFill>
        <p:spPr>
          <a:xfrm>
            <a:off x="1311144" y="2149328"/>
            <a:ext cx="6228877" cy="3362277"/>
          </a:xfrm>
          <a:prstGeom prst="rect">
            <a:avLst/>
          </a:prstGeom>
        </p:spPr>
      </p:pic>
    </p:spTree>
    <p:extLst>
      <p:ext uri="{BB962C8B-B14F-4D97-AF65-F5344CB8AC3E}">
        <p14:creationId xmlns:p14="http://schemas.microsoft.com/office/powerpoint/2010/main" val="18988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r>
              <a:rPr lang="pt-BR" sz="2400" dirty="0">
                <a:cs typeface="Arial"/>
              </a:rPr>
              <a:t>Cria-se classes para os tipos de avaliação </a:t>
            </a:r>
          </a:p>
          <a:p>
            <a:pPr algn="just">
              <a:lnSpc>
                <a:spcPct val="100000"/>
              </a:lnSpc>
            </a:pPr>
            <a:endParaRPr lang="pt-BR" sz="2400" dirty="0">
              <a:cs typeface="Arial"/>
            </a:endParaRPr>
          </a:p>
          <a:p>
            <a:pPr algn="just">
              <a:lnSpc>
                <a:spcPct val="100000"/>
              </a:lnSpc>
            </a:pPr>
            <a:endParaRPr lang="pt-BR" sz="2400" dirty="0">
              <a:cs typeface="Arial"/>
            </a:endParaRPr>
          </a:p>
        </p:txBody>
      </p:sp>
      <p:pic>
        <p:nvPicPr>
          <p:cNvPr id="5" name="Picture 5">
            <a:extLst>
              <a:ext uri="{FF2B5EF4-FFF2-40B4-BE49-F238E27FC236}">
                <a16:creationId xmlns:a16="http://schemas.microsoft.com/office/drawing/2014/main" id="{E88B186B-747C-4A21-8AB0-EA5D3D523B7B}"/>
              </a:ext>
            </a:extLst>
          </p:cNvPr>
          <p:cNvPicPr>
            <a:picLocks noChangeAspect="1"/>
          </p:cNvPicPr>
          <p:nvPr/>
        </p:nvPicPr>
        <p:blipFill>
          <a:blip r:embed="rId2"/>
          <a:stretch>
            <a:fillRect/>
          </a:stretch>
        </p:blipFill>
        <p:spPr>
          <a:xfrm>
            <a:off x="328731" y="2491547"/>
            <a:ext cx="4320729" cy="1988261"/>
          </a:xfrm>
          <a:prstGeom prst="rect">
            <a:avLst/>
          </a:prstGeom>
        </p:spPr>
      </p:pic>
      <p:pic>
        <p:nvPicPr>
          <p:cNvPr id="7" name="Picture 7">
            <a:extLst>
              <a:ext uri="{FF2B5EF4-FFF2-40B4-BE49-F238E27FC236}">
                <a16:creationId xmlns:a16="http://schemas.microsoft.com/office/drawing/2014/main" id="{ADEB0270-5FAD-4A82-B85F-9556F01BE930}"/>
              </a:ext>
            </a:extLst>
          </p:cNvPr>
          <p:cNvPicPr>
            <a:picLocks noChangeAspect="1"/>
          </p:cNvPicPr>
          <p:nvPr/>
        </p:nvPicPr>
        <p:blipFill>
          <a:blip r:embed="rId3"/>
          <a:stretch>
            <a:fillRect/>
          </a:stretch>
        </p:blipFill>
        <p:spPr>
          <a:xfrm>
            <a:off x="4702358" y="3486799"/>
            <a:ext cx="4207373" cy="2170402"/>
          </a:xfrm>
          <a:prstGeom prst="rect">
            <a:avLst/>
          </a:prstGeom>
        </p:spPr>
      </p:pic>
    </p:spTree>
    <p:extLst>
      <p:ext uri="{BB962C8B-B14F-4D97-AF65-F5344CB8AC3E}">
        <p14:creationId xmlns:p14="http://schemas.microsoft.com/office/powerpoint/2010/main" val="359748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r>
              <a:rPr lang="pt-BR" sz="2400" dirty="0">
                <a:cs typeface="Arial"/>
              </a:rPr>
              <a:t>Apenas chamamos as classes. Porém ainda continuamos com vários </a:t>
            </a:r>
            <a:r>
              <a:rPr lang="pt-BR" sz="2400" dirty="0" err="1">
                <a:cs typeface="Arial"/>
              </a:rPr>
              <a:t>ifs</a:t>
            </a:r>
            <a:r>
              <a:rPr lang="pt-BR" sz="2400" dirty="0">
                <a:cs typeface="Arial"/>
              </a:rPr>
              <a:t>..</a:t>
            </a:r>
          </a:p>
          <a:p>
            <a:pPr algn="just">
              <a:lnSpc>
                <a:spcPct val="100000"/>
              </a:lnSpc>
            </a:pPr>
            <a:endParaRPr lang="pt-BR" sz="2400" dirty="0">
              <a:cs typeface="Arial"/>
            </a:endParaRPr>
          </a:p>
          <a:p>
            <a:pPr algn="just">
              <a:lnSpc>
                <a:spcPct val="100000"/>
              </a:lnSpc>
            </a:pPr>
            <a:endParaRPr lang="pt-BR" sz="2400" dirty="0">
              <a:cs typeface="Arial"/>
            </a:endParaRPr>
          </a:p>
        </p:txBody>
      </p:sp>
      <p:pic>
        <p:nvPicPr>
          <p:cNvPr id="4" name="Picture 5">
            <a:extLst>
              <a:ext uri="{FF2B5EF4-FFF2-40B4-BE49-F238E27FC236}">
                <a16:creationId xmlns:a16="http://schemas.microsoft.com/office/drawing/2014/main" id="{C98954DD-9799-4D0E-8CF8-A80C8976D4FA}"/>
              </a:ext>
            </a:extLst>
          </p:cNvPr>
          <p:cNvPicPr>
            <a:picLocks noChangeAspect="1"/>
          </p:cNvPicPr>
          <p:nvPr/>
        </p:nvPicPr>
        <p:blipFill>
          <a:blip r:embed="rId2"/>
          <a:stretch>
            <a:fillRect/>
          </a:stretch>
        </p:blipFill>
        <p:spPr>
          <a:xfrm>
            <a:off x="1528409" y="2526458"/>
            <a:ext cx="6304447" cy="3335381"/>
          </a:xfrm>
          <a:prstGeom prst="rect">
            <a:avLst/>
          </a:prstGeom>
        </p:spPr>
      </p:pic>
    </p:spTree>
    <p:extLst>
      <p:ext uri="{BB962C8B-B14F-4D97-AF65-F5344CB8AC3E}">
        <p14:creationId xmlns:p14="http://schemas.microsoft.com/office/powerpoint/2010/main" val="331372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r>
              <a:rPr lang="pt-BR" sz="2400" dirty="0">
                <a:cs typeface="Arial"/>
              </a:rPr>
              <a:t>A solução para esse problema é a criação de uma interface</a:t>
            </a:r>
          </a:p>
          <a:p>
            <a:pPr algn="just">
              <a:lnSpc>
                <a:spcPct val="100000"/>
              </a:lnSpc>
            </a:pPr>
            <a:endParaRPr lang="pt-BR" sz="2400" dirty="0">
              <a:cs typeface="Arial"/>
            </a:endParaRPr>
          </a:p>
          <a:p>
            <a:pPr algn="just">
              <a:lnSpc>
                <a:spcPct val="100000"/>
              </a:lnSpc>
            </a:pPr>
            <a:endParaRPr lang="pt-BR" sz="2400" dirty="0">
              <a:cs typeface="Arial"/>
            </a:endParaRPr>
          </a:p>
        </p:txBody>
      </p:sp>
      <p:pic>
        <p:nvPicPr>
          <p:cNvPr id="5" name="Picture 5">
            <a:extLst>
              <a:ext uri="{FF2B5EF4-FFF2-40B4-BE49-F238E27FC236}">
                <a16:creationId xmlns:a16="http://schemas.microsoft.com/office/drawing/2014/main" id="{0454A6E4-7199-492A-88E2-B3483A87F721}"/>
              </a:ext>
            </a:extLst>
          </p:cNvPr>
          <p:cNvPicPr>
            <a:picLocks noChangeAspect="1"/>
          </p:cNvPicPr>
          <p:nvPr/>
        </p:nvPicPr>
        <p:blipFill>
          <a:blip r:embed="rId2"/>
          <a:stretch>
            <a:fillRect/>
          </a:stretch>
        </p:blipFill>
        <p:spPr>
          <a:xfrm>
            <a:off x="2114078" y="2578415"/>
            <a:ext cx="5492067" cy="3259806"/>
          </a:xfrm>
          <a:prstGeom prst="rect">
            <a:avLst/>
          </a:prstGeom>
        </p:spPr>
      </p:pic>
    </p:spTree>
    <p:extLst>
      <p:ext uri="{BB962C8B-B14F-4D97-AF65-F5344CB8AC3E}">
        <p14:creationId xmlns:p14="http://schemas.microsoft.com/office/powerpoint/2010/main" val="1410693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endParaRPr lang="pt-BR" sz="2400" dirty="0">
              <a:cs typeface="Arial"/>
            </a:endParaRPr>
          </a:p>
          <a:p>
            <a:pPr algn="just">
              <a:lnSpc>
                <a:spcPct val="100000"/>
              </a:lnSpc>
            </a:pPr>
            <a:endParaRPr lang="pt-BR" sz="2400" dirty="0">
              <a:cs typeface="Arial"/>
            </a:endParaRPr>
          </a:p>
        </p:txBody>
      </p:sp>
      <p:pic>
        <p:nvPicPr>
          <p:cNvPr id="4" name="Picture 5">
            <a:extLst>
              <a:ext uri="{FF2B5EF4-FFF2-40B4-BE49-F238E27FC236}">
                <a16:creationId xmlns:a16="http://schemas.microsoft.com/office/drawing/2014/main" id="{8C34BDFB-5D27-4F05-B186-57C34626E974}"/>
              </a:ext>
            </a:extLst>
          </p:cNvPr>
          <p:cNvPicPr>
            <a:picLocks noChangeAspect="1"/>
          </p:cNvPicPr>
          <p:nvPr/>
        </p:nvPicPr>
        <p:blipFill>
          <a:blip r:embed="rId2"/>
          <a:stretch>
            <a:fillRect/>
          </a:stretch>
        </p:blipFill>
        <p:spPr>
          <a:xfrm>
            <a:off x="272053" y="1684587"/>
            <a:ext cx="4604118" cy="2563091"/>
          </a:xfrm>
          <a:prstGeom prst="rect">
            <a:avLst/>
          </a:prstGeom>
        </p:spPr>
      </p:pic>
      <p:pic>
        <p:nvPicPr>
          <p:cNvPr id="11" name="Picture 11">
            <a:extLst>
              <a:ext uri="{FF2B5EF4-FFF2-40B4-BE49-F238E27FC236}">
                <a16:creationId xmlns:a16="http://schemas.microsoft.com/office/drawing/2014/main" id="{EF55A91F-9590-4889-9CFE-13B4E37234F5}"/>
              </a:ext>
            </a:extLst>
          </p:cNvPr>
          <p:cNvPicPr>
            <a:picLocks noChangeAspect="1"/>
          </p:cNvPicPr>
          <p:nvPr/>
        </p:nvPicPr>
        <p:blipFill>
          <a:blip r:embed="rId3"/>
          <a:stretch>
            <a:fillRect/>
          </a:stretch>
        </p:blipFill>
        <p:spPr>
          <a:xfrm>
            <a:off x="4211152" y="3206829"/>
            <a:ext cx="4556885" cy="2664217"/>
          </a:xfrm>
          <a:prstGeom prst="rect">
            <a:avLst/>
          </a:prstGeom>
        </p:spPr>
      </p:pic>
    </p:spTree>
    <p:extLst>
      <p:ext uri="{BB962C8B-B14F-4D97-AF65-F5344CB8AC3E}">
        <p14:creationId xmlns:p14="http://schemas.microsoft.com/office/powerpoint/2010/main" val="262653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97F-9A20-416D-97D7-2888DC9B04D5}"/>
              </a:ext>
            </a:extLst>
          </p:cNvPr>
          <p:cNvSpPr>
            <a:spLocks noGrp="1"/>
          </p:cNvSpPr>
          <p:nvPr>
            <p:ph type="title"/>
          </p:nvPr>
        </p:nvSpPr>
        <p:spPr>
          <a:xfrm>
            <a:off x="681700" y="-237071"/>
            <a:ext cx="7771680" cy="2386800"/>
          </a:xfrm>
        </p:spPr>
        <p:txBody>
          <a:bodyPr/>
          <a:lstStyle/>
          <a:p>
            <a:pPr algn="ctr"/>
            <a:r>
              <a:rPr lang="pt-BR" dirty="0">
                <a:cs typeface="Arial"/>
              </a:rPr>
              <a:t>Design </a:t>
            </a:r>
            <a:r>
              <a:rPr lang="pt-BR" dirty="0" err="1">
                <a:cs typeface="Arial"/>
              </a:rPr>
              <a:t>Patterns</a:t>
            </a:r>
            <a:endParaRPr lang="pt-BR" dirty="0" err="1"/>
          </a:p>
        </p:txBody>
      </p:sp>
      <p:sp>
        <p:nvSpPr>
          <p:cNvPr id="3" name="Text Placeholder 2">
            <a:extLst>
              <a:ext uri="{FF2B5EF4-FFF2-40B4-BE49-F238E27FC236}">
                <a16:creationId xmlns:a16="http://schemas.microsoft.com/office/drawing/2014/main" id="{9F8338F6-B149-4E60-B1F8-B3079A6711D4}"/>
              </a:ext>
            </a:extLst>
          </p:cNvPr>
          <p:cNvSpPr>
            <a:spLocks noGrp="1"/>
          </p:cNvSpPr>
          <p:nvPr>
            <p:ph type="body"/>
          </p:nvPr>
        </p:nvSpPr>
        <p:spPr>
          <a:xfrm>
            <a:off x="368857" y="1680625"/>
            <a:ext cx="8401768" cy="2798337"/>
          </a:xfrm>
        </p:spPr>
        <p:txBody>
          <a:bodyPr lIns="0" tIns="0" rIns="0" bIns="0" anchor="t"/>
          <a:lstStyle/>
          <a:p>
            <a:pPr algn="just">
              <a:lnSpc>
                <a:spcPct val="100000"/>
              </a:lnSpc>
            </a:pPr>
            <a:endParaRPr lang="pt-BR" sz="2400" dirty="0">
              <a:cs typeface="Arial"/>
            </a:endParaRPr>
          </a:p>
          <a:p>
            <a:pPr algn="just">
              <a:lnSpc>
                <a:spcPct val="100000"/>
              </a:lnSpc>
            </a:pPr>
            <a:endParaRPr lang="pt-BR" sz="2400" dirty="0">
              <a:cs typeface="Arial"/>
            </a:endParaRPr>
          </a:p>
        </p:txBody>
      </p:sp>
      <p:pic>
        <p:nvPicPr>
          <p:cNvPr id="5" name="Picture 5">
            <a:extLst>
              <a:ext uri="{FF2B5EF4-FFF2-40B4-BE49-F238E27FC236}">
                <a16:creationId xmlns:a16="http://schemas.microsoft.com/office/drawing/2014/main" id="{B968CD82-47B1-4008-B1D8-2C7212C151AB}"/>
              </a:ext>
            </a:extLst>
          </p:cNvPr>
          <p:cNvPicPr>
            <a:picLocks noChangeAspect="1"/>
          </p:cNvPicPr>
          <p:nvPr/>
        </p:nvPicPr>
        <p:blipFill>
          <a:blip r:embed="rId2"/>
          <a:stretch>
            <a:fillRect/>
          </a:stretch>
        </p:blipFill>
        <p:spPr>
          <a:xfrm>
            <a:off x="1953491" y="1681190"/>
            <a:ext cx="5737670" cy="3882916"/>
          </a:xfrm>
          <a:prstGeom prst="rect">
            <a:avLst/>
          </a:prstGeom>
        </p:spPr>
      </p:pic>
    </p:spTree>
    <p:extLst>
      <p:ext uri="{BB962C8B-B14F-4D97-AF65-F5344CB8AC3E}">
        <p14:creationId xmlns:p14="http://schemas.microsoft.com/office/powerpoint/2010/main" val="238008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25DD11B-D8CB-4458-85DE-30D723759E06}"/>
              </a:ext>
            </a:extLst>
          </p:cNvPr>
          <p:cNvSpPr/>
          <p:nvPr/>
        </p:nvSpPr>
        <p:spPr>
          <a:xfrm>
            <a:off x="3147048" y="597158"/>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Reflection</a:t>
            </a:r>
            <a:endParaRPr lang="en-US" dirty="0"/>
          </a:p>
        </p:txBody>
      </p:sp>
      <p:sp>
        <p:nvSpPr>
          <p:cNvPr id="5" name="CaixaDeTexto 4">
            <a:extLst>
              <a:ext uri="{FF2B5EF4-FFF2-40B4-BE49-F238E27FC236}">
                <a16:creationId xmlns:a16="http://schemas.microsoft.com/office/drawing/2014/main" id="{EC4530A3-9FC7-497F-9358-EC30AE95CD81}"/>
              </a:ext>
            </a:extLst>
          </p:cNvPr>
          <p:cNvSpPr txBox="1"/>
          <p:nvPr/>
        </p:nvSpPr>
        <p:spPr>
          <a:xfrm>
            <a:off x="307909" y="1492898"/>
            <a:ext cx="8528179"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Termo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usado</a:t>
            </a:r>
            <a:r>
              <a:rPr lang="en-US" sz="2000" dirty="0">
                <a:latin typeface="Times New Roman" panose="02020603050405020304" pitchFamily="18" charset="0"/>
                <a:cs typeface="Times New Roman" panose="02020603050405020304" pitchFamily="18" charset="0"/>
              </a:rPr>
              <a:t> para </a:t>
            </a:r>
            <a:r>
              <a:rPr lang="en-US" sz="2000" dirty="0" err="1">
                <a:latin typeface="Times New Roman" panose="02020603050405020304" pitchFamily="18" charset="0"/>
                <a:cs typeface="Times New Roman" panose="02020603050405020304" pitchFamily="18" charset="0"/>
              </a:rPr>
              <a:t>indicar</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possibilidade</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obten</a:t>
            </a:r>
            <a:r>
              <a:rPr lang="pt-BR" sz="2000" dirty="0" err="1">
                <a:latin typeface="Times New Roman" panose="02020603050405020304" pitchFamily="18" charset="0"/>
                <a:cs typeface="Times New Roman" panose="02020603050405020304" pitchFamily="18" charset="0"/>
              </a:rPr>
              <a:t>ção</a:t>
            </a:r>
            <a:r>
              <a:rPr lang="pt-BR" sz="2000" dirty="0">
                <a:latin typeface="Times New Roman" panose="02020603050405020304" pitchFamily="18" charset="0"/>
                <a:cs typeface="Times New Roman" panose="02020603050405020304" pitchFamily="18" charset="0"/>
              </a:rPr>
              <a:t> de metadados no momento de compilação do programa.</a:t>
            </a:r>
          </a:p>
          <a:p>
            <a:pPr marL="342900" indent="-342900" algn="just">
              <a:buFont typeface="Arial" panose="020B0604020202020204" pitchFamily="34" charset="0"/>
              <a:buChar char="•"/>
            </a:pPr>
            <a:endParaRPr lang="pt-BR"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Oferece objetos que descrevem </a:t>
            </a:r>
            <a:r>
              <a:rPr lang="pt-BR" sz="2000" dirty="0" err="1">
                <a:latin typeface="Times New Roman" panose="02020603050405020304" pitchFamily="18" charset="0"/>
                <a:cs typeface="Times New Roman" panose="02020603050405020304" pitchFamily="18" charset="0"/>
              </a:rPr>
              <a:t>assemblies</a:t>
            </a:r>
            <a:r>
              <a:rPr lang="pt-BR" sz="2000" dirty="0">
                <a:latin typeface="Times New Roman" panose="02020603050405020304" pitchFamily="18" charset="0"/>
                <a:cs typeface="Times New Roman" panose="02020603050405020304" pitchFamily="18" charset="0"/>
              </a:rPr>
              <a:t>, módulos e tipos. O Porque do uso seria para realizar uma programação genérica.</a:t>
            </a:r>
          </a:p>
          <a:p>
            <a:pPr marL="342900" indent="-342900" algn="just">
              <a:buFont typeface="Arial" panose="020B0604020202020204" pitchFamily="34" charset="0"/>
              <a:buChar char="•"/>
            </a:pPr>
            <a:endParaRPr lang="pt-BR"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É possível criar dinamicamente uma instancia de um tipo, associar o tipo a um objeto existente e invocar seus métodos ou acessar suas propriedades e campos.</a:t>
            </a:r>
          </a:p>
          <a:p>
            <a:pPr marL="342900" indent="-342900" algn="just">
              <a:buFont typeface="Arial" panose="020B0604020202020204" pitchFamily="34" charset="0"/>
              <a:buChar char="•"/>
            </a:pPr>
            <a:endParaRPr lang="pt-BR"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É utilizado quando se deseja criar comportamentos dinâmicos usando atributos e para invocar métodos que são desconhecidos durante a concepção do sistema.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2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2300AA1-8BAD-43A8-84F5-4C2E7F547F7A}"/>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Reflection </a:t>
            </a:r>
            <a:endParaRPr lang="en-US" dirty="0"/>
          </a:p>
        </p:txBody>
      </p:sp>
      <p:pic>
        <p:nvPicPr>
          <p:cNvPr id="7" name="Imagem 6">
            <a:extLst>
              <a:ext uri="{FF2B5EF4-FFF2-40B4-BE49-F238E27FC236}">
                <a16:creationId xmlns:a16="http://schemas.microsoft.com/office/drawing/2014/main" id="{A3FEF321-8E73-4FCC-BB56-2AD39C516BE2}"/>
              </a:ext>
            </a:extLst>
          </p:cNvPr>
          <p:cNvPicPr>
            <a:picLocks noChangeAspect="1"/>
          </p:cNvPicPr>
          <p:nvPr/>
        </p:nvPicPr>
        <p:blipFill>
          <a:blip r:embed="rId2"/>
          <a:stretch>
            <a:fillRect/>
          </a:stretch>
        </p:blipFill>
        <p:spPr>
          <a:xfrm>
            <a:off x="4429125" y="2023895"/>
            <a:ext cx="4714875" cy="1876425"/>
          </a:xfrm>
          <a:prstGeom prst="rect">
            <a:avLst/>
          </a:prstGeom>
        </p:spPr>
      </p:pic>
      <p:pic>
        <p:nvPicPr>
          <p:cNvPr id="8" name="Imagem 7">
            <a:extLst>
              <a:ext uri="{FF2B5EF4-FFF2-40B4-BE49-F238E27FC236}">
                <a16:creationId xmlns:a16="http://schemas.microsoft.com/office/drawing/2014/main" id="{A076292E-CD58-4A1D-86D0-AA1E78C580A0}"/>
              </a:ext>
            </a:extLst>
          </p:cNvPr>
          <p:cNvPicPr>
            <a:picLocks noChangeAspect="1"/>
          </p:cNvPicPr>
          <p:nvPr/>
        </p:nvPicPr>
        <p:blipFill>
          <a:blip r:embed="rId3"/>
          <a:stretch>
            <a:fillRect/>
          </a:stretch>
        </p:blipFill>
        <p:spPr>
          <a:xfrm>
            <a:off x="0" y="4221714"/>
            <a:ext cx="4572000" cy="1866900"/>
          </a:xfrm>
          <a:prstGeom prst="rect">
            <a:avLst/>
          </a:prstGeom>
        </p:spPr>
      </p:pic>
      <p:sp>
        <p:nvSpPr>
          <p:cNvPr id="9" name="CaixaDeTexto 8">
            <a:extLst>
              <a:ext uri="{FF2B5EF4-FFF2-40B4-BE49-F238E27FC236}">
                <a16:creationId xmlns:a16="http://schemas.microsoft.com/office/drawing/2014/main" id="{DBA762D0-4BBA-40F2-9FE5-0B8EEA2156C5}"/>
              </a:ext>
            </a:extLst>
          </p:cNvPr>
          <p:cNvSpPr txBox="1"/>
          <p:nvPr/>
        </p:nvSpPr>
        <p:spPr>
          <a:xfrm>
            <a:off x="2286000" y="1524577"/>
            <a:ext cx="2761861" cy="369332"/>
          </a:xfrm>
          <a:prstGeom prst="rect">
            <a:avLst/>
          </a:prstGeom>
          <a:noFill/>
        </p:spPr>
        <p:txBody>
          <a:bodyPr wrap="square" rtlCol="0">
            <a:spAutoFit/>
          </a:bodyPr>
          <a:lstStyle/>
          <a:p>
            <a:r>
              <a:rPr lang="pt-BR" dirty="0"/>
              <a:t>Classe Colaborador</a:t>
            </a:r>
            <a:endParaRPr lang="en-US" dirty="0"/>
          </a:p>
        </p:txBody>
      </p:sp>
      <p:sp>
        <p:nvSpPr>
          <p:cNvPr id="10" name="CaixaDeTexto 9">
            <a:extLst>
              <a:ext uri="{FF2B5EF4-FFF2-40B4-BE49-F238E27FC236}">
                <a16:creationId xmlns:a16="http://schemas.microsoft.com/office/drawing/2014/main" id="{EB5389A9-8C3F-4E40-A7FB-9B88F0FB6359}"/>
              </a:ext>
            </a:extLst>
          </p:cNvPr>
          <p:cNvSpPr txBox="1"/>
          <p:nvPr/>
        </p:nvSpPr>
        <p:spPr>
          <a:xfrm>
            <a:off x="83975" y="3660974"/>
            <a:ext cx="2761861" cy="369332"/>
          </a:xfrm>
          <a:prstGeom prst="rect">
            <a:avLst/>
          </a:prstGeom>
          <a:noFill/>
        </p:spPr>
        <p:txBody>
          <a:bodyPr wrap="square" rtlCol="0">
            <a:spAutoFit/>
          </a:bodyPr>
          <a:lstStyle/>
          <a:p>
            <a:r>
              <a:rPr lang="pt-BR" dirty="0"/>
              <a:t>Classe Chefe</a:t>
            </a:r>
            <a:endParaRPr lang="en-US" dirty="0"/>
          </a:p>
        </p:txBody>
      </p:sp>
    </p:spTree>
    <p:extLst>
      <p:ext uri="{BB962C8B-B14F-4D97-AF65-F5344CB8AC3E}">
        <p14:creationId xmlns:p14="http://schemas.microsoft.com/office/powerpoint/2010/main" val="310592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BCD67DB-C0B1-4DCB-BA3C-50282E697081}"/>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Reflection </a:t>
            </a:r>
            <a:endParaRPr lang="en-US" dirty="0"/>
          </a:p>
        </p:txBody>
      </p:sp>
      <p:pic>
        <p:nvPicPr>
          <p:cNvPr id="5" name="Imagem 4">
            <a:extLst>
              <a:ext uri="{FF2B5EF4-FFF2-40B4-BE49-F238E27FC236}">
                <a16:creationId xmlns:a16="http://schemas.microsoft.com/office/drawing/2014/main" id="{42243880-F5CB-41D7-8243-C5A3F6A1DCAE}"/>
              </a:ext>
            </a:extLst>
          </p:cNvPr>
          <p:cNvPicPr>
            <a:picLocks noChangeAspect="1"/>
          </p:cNvPicPr>
          <p:nvPr/>
        </p:nvPicPr>
        <p:blipFill>
          <a:blip r:embed="rId2"/>
          <a:stretch>
            <a:fillRect/>
          </a:stretch>
        </p:blipFill>
        <p:spPr>
          <a:xfrm>
            <a:off x="1386226" y="1800954"/>
            <a:ext cx="6371546" cy="4237118"/>
          </a:xfrm>
          <a:prstGeom prst="rect">
            <a:avLst/>
          </a:prstGeom>
        </p:spPr>
      </p:pic>
      <p:sp>
        <p:nvSpPr>
          <p:cNvPr id="6" name="CaixaDeTexto 5">
            <a:extLst>
              <a:ext uri="{FF2B5EF4-FFF2-40B4-BE49-F238E27FC236}">
                <a16:creationId xmlns:a16="http://schemas.microsoft.com/office/drawing/2014/main" id="{4C678A54-B213-47F4-9557-3F299A63C182}"/>
              </a:ext>
            </a:extLst>
          </p:cNvPr>
          <p:cNvSpPr txBox="1"/>
          <p:nvPr/>
        </p:nvSpPr>
        <p:spPr>
          <a:xfrm>
            <a:off x="111967" y="1394592"/>
            <a:ext cx="2761861" cy="369332"/>
          </a:xfrm>
          <a:prstGeom prst="rect">
            <a:avLst/>
          </a:prstGeom>
          <a:noFill/>
        </p:spPr>
        <p:txBody>
          <a:bodyPr wrap="square" rtlCol="0">
            <a:spAutoFit/>
          </a:bodyPr>
          <a:lstStyle/>
          <a:p>
            <a:r>
              <a:rPr lang="pt-BR" dirty="0"/>
              <a:t>Classe Reflection</a:t>
            </a:r>
            <a:endParaRPr lang="en-US" dirty="0"/>
          </a:p>
        </p:txBody>
      </p:sp>
    </p:spTree>
    <p:extLst>
      <p:ext uri="{BB962C8B-B14F-4D97-AF65-F5344CB8AC3E}">
        <p14:creationId xmlns:p14="http://schemas.microsoft.com/office/powerpoint/2010/main" val="115265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9BABAEB7-85E6-4CFB-AA90-1957F832E933}"/>
              </a:ext>
            </a:extLst>
          </p:cNvPr>
          <p:cNvPicPr>
            <a:picLocks noChangeAspect="1"/>
          </p:cNvPicPr>
          <p:nvPr/>
        </p:nvPicPr>
        <p:blipFill>
          <a:blip r:embed="rId2"/>
          <a:stretch>
            <a:fillRect/>
          </a:stretch>
        </p:blipFill>
        <p:spPr>
          <a:xfrm>
            <a:off x="1513113" y="1763924"/>
            <a:ext cx="6117771" cy="4289089"/>
          </a:xfrm>
          <a:prstGeom prst="rect">
            <a:avLst/>
          </a:prstGeom>
        </p:spPr>
      </p:pic>
      <p:sp>
        <p:nvSpPr>
          <p:cNvPr id="5" name="Retângulo 4">
            <a:extLst>
              <a:ext uri="{FF2B5EF4-FFF2-40B4-BE49-F238E27FC236}">
                <a16:creationId xmlns:a16="http://schemas.microsoft.com/office/drawing/2014/main" id="{2491FFD3-03C0-4CDD-AEDD-D9F1F252EC0E}"/>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Reflection </a:t>
            </a:r>
            <a:endParaRPr lang="en-US" dirty="0"/>
          </a:p>
        </p:txBody>
      </p:sp>
      <p:sp>
        <p:nvSpPr>
          <p:cNvPr id="6" name="CaixaDeTexto 5">
            <a:extLst>
              <a:ext uri="{FF2B5EF4-FFF2-40B4-BE49-F238E27FC236}">
                <a16:creationId xmlns:a16="http://schemas.microsoft.com/office/drawing/2014/main" id="{DE1D7204-2B18-421C-896A-61A4BBB787B3}"/>
              </a:ext>
            </a:extLst>
          </p:cNvPr>
          <p:cNvSpPr txBox="1"/>
          <p:nvPr/>
        </p:nvSpPr>
        <p:spPr>
          <a:xfrm>
            <a:off x="111967" y="1394592"/>
            <a:ext cx="2761861" cy="369332"/>
          </a:xfrm>
          <a:prstGeom prst="rect">
            <a:avLst/>
          </a:prstGeom>
          <a:noFill/>
        </p:spPr>
        <p:txBody>
          <a:bodyPr wrap="square" rtlCol="0">
            <a:spAutoFit/>
          </a:bodyPr>
          <a:lstStyle/>
          <a:p>
            <a:r>
              <a:rPr lang="pt-BR" dirty="0"/>
              <a:t>Programa principal</a:t>
            </a:r>
            <a:endParaRPr lang="en-US" dirty="0"/>
          </a:p>
        </p:txBody>
      </p:sp>
    </p:spTree>
    <p:extLst>
      <p:ext uri="{BB962C8B-B14F-4D97-AF65-F5344CB8AC3E}">
        <p14:creationId xmlns:p14="http://schemas.microsoft.com/office/powerpoint/2010/main" val="147668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9DDA9F3E-78ED-47F1-8EDC-9FA456D0CD69}"/>
              </a:ext>
            </a:extLst>
          </p:cNvPr>
          <p:cNvPicPr>
            <a:picLocks noChangeAspect="1"/>
          </p:cNvPicPr>
          <p:nvPr/>
        </p:nvPicPr>
        <p:blipFill>
          <a:blip r:embed="rId2"/>
          <a:stretch>
            <a:fillRect/>
          </a:stretch>
        </p:blipFill>
        <p:spPr>
          <a:xfrm>
            <a:off x="865857" y="2556588"/>
            <a:ext cx="7412284" cy="1435359"/>
          </a:xfrm>
          <a:prstGeom prst="rect">
            <a:avLst/>
          </a:prstGeom>
        </p:spPr>
      </p:pic>
      <p:sp>
        <p:nvSpPr>
          <p:cNvPr id="5" name="Retângulo 4">
            <a:extLst>
              <a:ext uri="{FF2B5EF4-FFF2-40B4-BE49-F238E27FC236}">
                <a16:creationId xmlns:a16="http://schemas.microsoft.com/office/drawing/2014/main" id="{AD36E199-78B4-48A0-ABDA-0DACD8EA45DF}"/>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Reflection </a:t>
            </a:r>
            <a:endParaRPr lang="en-US" dirty="0"/>
          </a:p>
        </p:txBody>
      </p:sp>
      <p:sp>
        <p:nvSpPr>
          <p:cNvPr id="6" name="CaixaDeTexto 5">
            <a:extLst>
              <a:ext uri="{FF2B5EF4-FFF2-40B4-BE49-F238E27FC236}">
                <a16:creationId xmlns:a16="http://schemas.microsoft.com/office/drawing/2014/main" id="{743290CE-5561-47A2-9ADD-AA4A8B3BD270}"/>
              </a:ext>
            </a:extLst>
          </p:cNvPr>
          <p:cNvSpPr txBox="1"/>
          <p:nvPr/>
        </p:nvSpPr>
        <p:spPr>
          <a:xfrm>
            <a:off x="18660" y="1606258"/>
            <a:ext cx="9106678" cy="369332"/>
          </a:xfrm>
          <a:prstGeom prst="rect">
            <a:avLst/>
          </a:prstGeom>
          <a:noFill/>
        </p:spPr>
        <p:txBody>
          <a:bodyPr wrap="square" rtlCol="0">
            <a:spAutoFit/>
          </a:bodyPr>
          <a:lstStyle/>
          <a:p>
            <a:r>
              <a:rPr lang="pt-BR" dirty="0"/>
              <a:t>Método do programa principal usado para passar os objetos para a classe Reflection</a:t>
            </a:r>
            <a:endParaRPr lang="en-US" dirty="0"/>
          </a:p>
        </p:txBody>
      </p:sp>
    </p:spTree>
    <p:extLst>
      <p:ext uri="{BB962C8B-B14F-4D97-AF65-F5344CB8AC3E}">
        <p14:creationId xmlns:p14="http://schemas.microsoft.com/office/powerpoint/2010/main" val="54229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BA4B44D8-024F-4AA7-B16A-50F9137D7CC2}"/>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Attributes</a:t>
            </a:r>
            <a:endParaRPr lang="en-US" dirty="0"/>
          </a:p>
        </p:txBody>
      </p:sp>
      <p:sp>
        <p:nvSpPr>
          <p:cNvPr id="5" name="CaixaDeTexto 4">
            <a:extLst>
              <a:ext uri="{FF2B5EF4-FFF2-40B4-BE49-F238E27FC236}">
                <a16:creationId xmlns:a16="http://schemas.microsoft.com/office/drawing/2014/main" id="{836BF479-9DA9-40B5-8E88-8076A8C49D8C}"/>
              </a:ext>
            </a:extLst>
          </p:cNvPr>
          <p:cNvSpPr txBox="1"/>
          <p:nvPr/>
        </p:nvSpPr>
        <p:spPr>
          <a:xfrm>
            <a:off x="390617" y="1908699"/>
            <a:ext cx="8576101" cy="3970318"/>
          </a:xfrm>
          <a:prstGeom prst="rect">
            <a:avLst/>
          </a:prstGeom>
          <a:noFill/>
        </p:spPr>
        <p:txBody>
          <a:bodyPr wrap="square" rtlCol="0">
            <a:spAutoFit/>
          </a:bodyPr>
          <a:lstStyle/>
          <a:p>
            <a:r>
              <a:rPr lang="pt-BR" dirty="0">
                <a:latin typeface="+mj-lt"/>
              </a:rPr>
              <a:t>O QUE SÃO?</a:t>
            </a:r>
          </a:p>
          <a:p>
            <a:pPr marL="285750" indent="-285750">
              <a:buFont typeface="Arial" panose="020B0604020202020204" pitchFamily="34" charset="0"/>
              <a:buChar char="•"/>
            </a:pPr>
            <a:r>
              <a:rPr lang="pt-BR" dirty="0"/>
              <a:t>Os atributos fornecem um método eficiente de associação de metadados, ou informações declarativas, ao código (</a:t>
            </a:r>
            <a:r>
              <a:rPr lang="pt-BR" dirty="0" err="1"/>
              <a:t>assemblies</a:t>
            </a:r>
            <a:r>
              <a:rPr lang="pt-BR" dirty="0"/>
              <a:t>, tipos, métodos, propriedades e etc.)</a:t>
            </a:r>
            <a:r>
              <a:rPr lang="pt-BR" dirty="0">
                <a:latin typeface="+mj-lt"/>
              </a:rPr>
              <a:t>.</a:t>
            </a:r>
          </a:p>
          <a:p>
            <a:endParaRPr lang="pt-BR" dirty="0">
              <a:latin typeface="+mj-lt"/>
            </a:endParaRPr>
          </a:p>
          <a:p>
            <a:r>
              <a:rPr lang="pt-BR" dirty="0">
                <a:latin typeface="+mj-lt"/>
              </a:rPr>
              <a:t>POR QUE USAR?</a:t>
            </a:r>
          </a:p>
          <a:p>
            <a:pPr marL="285750" indent="-285750">
              <a:buFont typeface="Arial" panose="020B0604020202020204" pitchFamily="34" charset="0"/>
              <a:buChar char="•"/>
            </a:pPr>
            <a:r>
              <a:rPr lang="pt-BR" dirty="0">
                <a:latin typeface="+mj-lt"/>
              </a:rPr>
              <a:t>Os atributos adicionam metadados ao seu programa, sendo assim você pode incluir atributos ao seu programa, ou seja metadados, informações, adicionais.</a:t>
            </a:r>
          </a:p>
          <a:p>
            <a:pPr marL="285750" indent="-285750">
              <a:buFont typeface="Arial" panose="020B0604020202020204" pitchFamily="34" charset="0"/>
              <a:buChar char="•"/>
            </a:pPr>
            <a:endParaRPr lang="pt-BR" dirty="0">
              <a:latin typeface="+mj-lt"/>
            </a:endParaRPr>
          </a:p>
          <a:p>
            <a:r>
              <a:rPr lang="pt-BR" dirty="0">
                <a:latin typeface="+mj-lt"/>
              </a:rPr>
              <a:t>QUANDO USAR?</a:t>
            </a:r>
          </a:p>
          <a:p>
            <a:pPr marL="285750" indent="-285750">
              <a:buFont typeface="Arial" panose="020B0604020202020204" pitchFamily="34" charset="0"/>
              <a:buChar char="•"/>
            </a:pPr>
            <a:r>
              <a:rPr lang="pt-BR" dirty="0"/>
              <a:t>Os atributos podem ser colocados em quase qualquer declaração, embora um atributo específico possa restringir os tipos de declarações nas quais ele é válido.</a:t>
            </a:r>
            <a:endParaRPr lang="pt-BR" dirty="0">
              <a:latin typeface="+mj-lt"/>
            </a:endParaRPr>
          </a:p>
          <a:p>
            <a:endParaRPr lang="pt-BR" dirty="0">
              <a:latin typeface="+mj-lt"/>
            </a:endParaRPr>
          </a:p>
        </p:txBody>
      </p:sp>
    </p:spTree>
    <p:extLst>
      <p:ext uri="{BB962C8B-B14F-4D97-AF65-F5344CB8AC3E}">
        <p14:creationId xmlns:p14="http://schemas.microsoft.com/office/powerpoint/2010/main" val="11802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EF3A1020-5CAE-47DB-A639-44B8943D1892}"/>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Attributes</a:t>
            </a:r>
            <a:endParaRPr lang="en-US" dirty="0"/>
          </a:p>
        </p:txBody>
      </p:sp>
      <p:pic>
        <p:nvPicPr>
          <p:cNvPr id="6" name="Imagem 5">
            <a:extLst>
              <a:ext uri="{FF2B5EF4-FFF2-40B4-BE49-F238E27FC236}">
                <a16:creationId xmlns:a16="http://schemas.microsoft.com/office/drawing/2014/main" id="{BAC2DF50-534A-4D1C-86F4-81C23E4AE75C}"/>
              </a:ext>
            </a:extLst>
          </p:cNvPr>
          <p:cNvPicPr>
            <a:picLocks noChangeAspect="1"/>
          </p:cNvPicPr>
          <p:nvPr/>
        </p:nvPicPr>
        <p:blipFill rotWithShape="1">
          <a:blip r:embed="rId2">
            <a:extLst>
              <a:ext uri="{28A0092B-C50C-407E-A947-70E740481C1C}">
                <a14:useLocalDpi xmlns:a14="http://schemas.microsoft.com/office/drawing/2010/main" val="0"/>
              </a:ext>
            </a:extLst>
          </a:blip>
          <a:srcRect l="9490" t="19433" r="70101" b="66236"/>
          <a:stretch/>
        </p:blipFill>
        <p:spPr>
          <a:xfrm>
            <a:off x="1465731" y="3368017"/>
            <a:ext cx="6212537" cy="2453950"/>
          </a:xfrm>
          <a:prstGeom prst="rect">
            <a:avLst/>
          </a:prstGeom>
        </p:spPr>
      </p:pic>
      <p:sp>
        <p:nvSpPr>
          <p:cNvPr id="7" name="CaixaDeTexto 6">
            <a:extLst>
              <a:ext uri="{FF2B5EF4-FFF2-40B4-BE49-F238E27FC236}">
                <a16:creationId xmlns:a16="http://schemas.microsoft.com/office/drawing/2014/main" id="{9B76E5AD-E9F1-4108-AC41-797E5834BA52}"/>
              </a:ext>
            </a:extLst>
          </p:cNvPr>
          <p:cNvSpPr txBox="1"/>
          <p:nvPr/>
        </p:nvSpPr>
        <p:spPr>
          <a:xfrm>
            <a:off x="1465731" y="1848854"/>
            <a:ext cx="6531430" cy="923330"/>
          </a:xfrm>
          <a:prstGeom prst="rect">
            <a:avLst/>
          </a:prstGeom>
          <a:noFill/>
        </p:spPr>
        <p:txBody>
          <a:bodyPr wrap="square" rtlCol="0">
            <a:spAutoFit/>
          </a:bodyPr>
          <a:lstStyle/>
          <a:p>
            <a:r>
              <a:rPr lang="en-US" dirty="0"/>
              <a:t>Declaração de um </a:t>
            </a:r>
            <a:r>
              <a:rPr lang="en-US" dirty="0" err="1"/>
              <a:t>Atributo</a:t>
            </a:r>
            <a:r>
              <a:rPr lang="en-US" dirty="0"/>
              <a:t>:</a:t>
            </a:r>
          </a:p>
          <a:p>
            <a:pPr marL="285750" indent="-285750">
              <a:buFont typeface="Arial" panose="020B0604020202020204" pitchFamily="34" charset="0"/>
              <a:buChar char="•"/>
            </a:pPr>
            <a:r>
              <a:rPr lang="en-US" dirty="0"/>
              <a:t>De </a:t>
            </a:r>
            <a:r>
              <a:rPr lang="en-US" dirty="0" err="1"/>
              <a:t>uso</a:t>
            </a:r>
            <a:r>
              <a:rPr lang="en-US" dirty="0"/>
              <a:t> </a:t>
            </a:r>
            <a:r>
              <a:rPr lang="en-US" dirty="0" err="1"/>
              <a:t>geral</a:t>
            </a:r>
            <a:endParaRPr lang="en-US" dirty="0"/>
          </a:p>
          <a:p>
            <a:pPr marL="285750" indent="-285750">
              <a:buFont typeface="Arial" panose="020B0604020202020204" pitchFamily="34" charset="0"/>
              <a:buChar char="•"/>
            </a:pPr>
            <a:r>
              <a:rPr lang="en-US" dirty="0"/>
              <a:t>Com </a:t>
            </a:r>
            <a:r>
              <a:rPr lang="en-US" dirty="0" err="1"/>
              <a:t>uma</a:t>
            </a:r>
            <a:r>
              <a:rPr lang="en-US" dirty="0"/>
              <a:t> </a:t>
            </a:r>
            <a:r>
              <a:rPr lang="en-US" dirty="0" err="1"/>
              <a:t>propriedade</a:t>
            </a:r>
            <a:r>
              <a:rPr lang="en-US" dirty="0"/>
              <a:t> de </a:t>
            </a:r>
            <a:r>
              <a:rPr lang="en-US" dirty="0" err="1"/>
              <a:t>texto</a:t>
            </a:r>
            <a:endParaRPr lang="en-US" dirty="0"/>
          </a:p>
        </p:txBody>
      </p:sp>
    </p:spTree>
    <p:extLst>
      <p:ext uri="{BB962C8B-B14F-4D97-AF65-F5344CB8AC3E}">
        <p14:creationId xmlns:p14="http://schemas.microsoft.com/office/powerpoint/2010/main" val="199047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E4B16B69-187F-4FD2-BFB9-A18414BAC045}"/>
              </a:ext>
            </a:extLst>
          </p:cNvPr>
          <p:cNvSpPr/>
          <p:nvPr/>
        </p:nvSpPr>
        <p:spPr>
          <a:xfrm>
            <a:off x="3147048" y="625151"/>
            <a:ext cx="2849903"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Attributes</a:t>
            </a:r>
            <a:endParaRPr lang="en-US" dirty="0"/>
          </a:p>
        </p:txBody>
      </p:sp>
      <p:pic>
        <p:nvPicPr>
          <p:cNvPr id="6" name="Imagem 5">
            <a:extLst>
              <a:ext uri="{FF2B5EF4-FFF2-40B4-BE49-F238E27FC236}">
                <a16:creationId xmlns:a16="http://schemas.microsoft.com/office/drawing/2014/main" id="{B4CE0942-8264-48B3-A4CD-09FBBF9DC430}"/>
              </a:ext>
            </a:extLst>
          </p:cNvPr>
          <p:cNvPicPr>
            <a:picLocks noChangeAspect="1"/>
          </p:cNvPicPr>
          <p:nvPr/>
        </p:nvPicPr>
        <p:blipFill rotWithShape="1">
          <a:blip r:embed="rId2">
            <a:extLst>
              <a:ext uri="{28A0092B-C50C-407E-A947-70E740481C1C}">
                <a14:useLocalDpi xmlns:a14="http://schemas.microsoft.com/office/drawing/2010/main" val="0"/>
              </a:ext>
            </a:extLst>
          </a:blip>
          <a:srcRect l="9769" t="35924" r="66282" b="27101"/>
          <a:stretch/>
        </p:blipFill>
        <p:spPr>
          <a:xfrm>
            <a:off x="4338734" y="2029743"/>
            <a:ext cx="4351460" cy="3778898"/>
          </a:xfrm>
          <a:prstGeom prst="rect">
            <a:avLst/>
          </a:prstGeom>
        </p:spPr>
      </p:pic>
      <p:sp>
        <p:nvSpPr>
          <p:cNvPr id="7" name="CaixaDeTexto 6">
            <a:extLst>
              <a:ext uri="{FF2B5EF4-FFF2-40B4-BE49-F238E27FC236}">
                <a16:creationId xmlns:a16="http://schemas.microsoft.com/office/drawing/2014/main" id="{5CC624D4-889E-4AAE-9359-1744445FC381}"/>
              </a:ext>
            </a:extLst>
          </p:cNvPr>
          <p:cNvSpPr txBox="1"/>
          <p:nvPr/>
        </p:nvSpPr>
        <p:spPr>
          <a:xfrm>
            <a:off x="531845" y="2029743"/>
            <a:ext cx="3172408" cy="369332"/>
          </a:xfrm>
          <a:prstGeom prst="rect">
            <a:avLst/>
          </a:prstGeom>
          <a:noFill/>
        </p:spPr>
        <p:txBody>
          <a:bodyPr wrap="square" rtlCol="0">
            <a:spAutoFit/>
          </a:bodyPr>
          <a:lstStyle/>
          <a:p>
            <a:r>
              <a:rPr lang="pt-BR" dirty="0"/>
              <a:t>Exemplo de uso do atributo</a:t>
            </a:r>
          </a:p>
        </p:txBody>
      </p:sp>
    </p:spTree>
    <p:extLst>
      <p:ext uri="{BB962C8B-B14F-4D97-AF65-F5344CB8AC3E}">
        <p14:creationId xmlns:p14="http://schemas.microsoft.com/office/powerpoint/2010/main" val="2538646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135</TotalTime>
  <Words>570</Words>
  <Application>Microsoft Office PowerPoint</Application>
  <PresentationFormat>Apresentação na tela (4:3)</PresentationFormat>
  <Paragraphs>61</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Symbol</vt:lpstr>
      <vt:lpstr>Times New Roman</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Design Patterns</vt:lpstr>
      <vt:lpstr>Design Patterns</vt:lpstr>
      <vt:lpstr>Design Patterns</vt:lpstr>
      <vt:lpstr>Design Patterns</vt:lpstr>
      <vt:lpstr>Design Patterns: exemplo Strategy</vt:lpstr>
      <vt:lpstr>Design Patterns</vt:lpstr>
      <vt:lpstr>Design Patterns</vt:lpstr>
      <vt:lpstr>Design Patterns</vt:lpstr>
      <vt:lpstr>Design Patterns</vt:lpstr>
      <vt:lpstr>Design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DEPCOM</dc:creator>
  <dc:description/>
  <cp:lastModifiedBy>Leticia Souza</cp:lastModifiedBy>
  <cp:revision>147</cp:revision>
  <dcterms:created xsi:type="dcterms:W3CDTF">2016-02-05T12:36:21Z</dcterms:created>
  <dcterms:modified xsi:type="dcterms:W3CDTF">2019-04-29T12:32:22Z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