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697D3C-9568-4396-A7FB-AB847213725A}">
  <a:tblStyle styleId="{72697D3C-9568-4396-A7FB-AB84721372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19" Type="http://schemas.openxmlformats.org/officeDocument/2006/relationships/font" Target="fonts/OldStandardTT-bold.fntdata"/><Relationship Id="rId6" Type="http://schemas.openxmlformats.org/officeDocument/2006/relationships/notesMaster" Target="notesMasters/notesMaster1.xml"/><Relationship Id="rId18" Type="http://schemas.openxmlformats.org/officeDocument/2006/relationships/font" Target="fonts/OldStandardT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44281ce65_0_3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44281ce65_0_3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44281cfc7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44281cfc7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44281cfc7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44281cfc7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44281cfc7_0_2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c44281cfc7_0_2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786E"/>
        </a:solidFill>
      </p:bgPr>
    </p:bg>
    <p:spTree>
      <p:nvGrpSpPr>
        <p:cNvPr id="53" name="Shape 53"/>
        <p:cNvGrpSpPr/>
        <p:nvPr/>
      </p:nvGrpSpPr>
      <p:grpSpPr>
        <a:xfrm>
          <a:off x="0" y="0"/>
          <a:ext cx="0" cy="0"/>
          <a:chOff x="0" y="0"/>
          <a:chExt cx="0" cy="0"/>
        </a:xfrm>
      </p:grpSpPr>
      <p:sp>
        <p:nvSpPr>
          <p:cNvPr id="54" name="Google Shape;54;p13"/>
          <p:cNvSpPr/>
          <p:nvPr/>
        </p:nvSpPr>
        <p:spPr>
          <a:xfrm>
            <a:off x="466825" y="2408304"/>
            <a:ext cx="8210374" cy="2147202"/>
          </a:xfrm>
          <a:custGeom>
            <a:rect b="b" l="l" r="r" t="t"/>
            <a:pathLst>
              <a:path extrusionOk="0" h="21600" w="21599">
                <a:moveTo>
                  <a:pt x="0" y="0"/>
                </a:moveTo>
                <a:lnTo>
                  <a:pt x="21599" y="0"/>
                </a:lnTo>
                <a:lnTo>
                  <a:pt x="21599" y="21600"/>
                </a:lnTo>
                <a:lnTo>
                  <a:pt x="0" y="21600"/>
                </a:lnTo>
                <a:lnTo>
                  <a:pt x="0" y="0"/>
                </a:lnTo>
                <a:close/>
              </a:path>
            </a:pathLst>
          </a:custGeom>
          <a:noFill/>
          <a:ln>
            <a:noFill/>
          </a:ln>
        </p:spPr>
        <p:txBody>
          <a:bodyPr anchorCtr="0" anchor="ctr" bIns="35725" lIns="35725" spcFirstLastPara="1" rIns="35725" wrap="square" tIns="35725">
            <a:noAutofit/>
          </a:bodyPr>
          <a:lstStyle/>
          <a:p>
            <a:pPr indent="0" lvl="0" marL="0" marR="0" rtl="0" algn="l">
              <a:lnSpc>
                <a:spcPct val="100000"/>
              </a:lnSpc>
              <a:spcBef>
                <a:spcPts val="0"/>
              </a:spcBef>
              <a:spcAft>
                <a:spcPts val="0"/>
              </a:spcAft>
              <a:buClr>
                <a:srgbClr val="295269"/>
              </a:buClr>
              <a:buSzPts val="5600"/>
              <a:buFont typeface="Arial"/>
              <a:buNone/>
            </a:pPr>
            <a:r>
              <a:rPr b="1" lang="en" sz="5600">
                <a:solidFill>
                  <a:schemeClr val="lt1"/>
                </a:solidFill>
                <a:latin typeface="Old Standard TT"/>
                <a:ea typeface="Old Standard TT"/>
                <a:cs typeface="Old Standard TT"/>
                <a:sym typeface="Old Standard TT"/>
              </a:rPr>
              <a:t>Warby Parker </a:t>
            </a:r>
            <a:endParaRPr i="0" sz="1200" u="none" cap="none" strike="noStrike">
              <a:solidFill>
                <a:schemeClr val="lt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dk1"/>
              </a:buClr>
              <a:buSzPts val="1100"/>
              <a:buFont typeface="Arial"/>
              <a:buNone/>
            </a:pPr>
            <a:r>
              <a:rPr lang="en" sz="2800">
                <a:solidFill>
                  <a:srgbClr val="EFEFEF"/>
                </a:solidFill>
                <a:latin typeface="Old Standard TT"/>
                <a:ea typeface="Old Standard TT"/>
                <a:cs typeface="Old Standard TT"/>
                <a:sym typeface="Old Standard TT"/>
              </a:rPr>
              <a:t>SQL Analysis</a:t>
            </a:r>
            <a:endParaRPr i="0" sz="2800" u="none" cap="none" strike="noStrike">
              <a:solidFill>
                <a:srgbClr val="EFEFE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dk1"/>
              </a:buClr>
              <a:buSzPts val="1100"/>
              <a:buFont typeface="Arial"/>
              <a:buNone/>
            </a:pPr>
            <a:r>
              <a:rPr lang="en" sz="2800">
                <a:solidFill>
                  <a:srgbClr val="EFEFEF"/>
                </a:solidFill>
                <a:latin typeface="Old Standard TT"/>
                <a:ea typeface="Old Standard TT"/>
                <a:cs typeface="Old Standard TT"/>
                <a:sym typeface="Old Standard TT"/>
              </a:rPr>
              <a:t>Barbara Tartanus</a:t>
            </a:r>
            <a:endParaRPr i="0" sz="2800" u="none" cap="none" strike="noStrike">
              <a:solidFill>
                <a:srgbClr val="EFEFE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dk1"/>
              </a:buClr>
              <a:buSzPts val="1100"/>
              <a:buFont typeface="Arial"/>
              <a:buNone/>
            </a:pPr>
            <a:r>
              <a:rPr lang="en" sz="2800">
                <a:solidFill>
                  <a:srgbClr val="EFEFEF"/>
                </a:solidFill>
                <a:latin typeface="Old Standard TT"/>
                <a:ea typeface="Old Standard TT"/>
                <a:cs typeface="Old Standard TT"/>
                <a:sym typeface="Old Standard TT"/>
              </a:rPr>
              <a:t>02.01.2023</a:t>
            </a:r>
            <a:endParaRPr i="0" sz="2800" u="none" cap="none" strike="noStrike">
              <a:solidFill>
                <a:srgbClr val="EFEFEF"/>
              </a:solidFill>
              <a:latin typeface="Old Standard TT"/>
              <a:ea typeface="Old Standard TT"/>
              <a:cs typeface="Old Standard TT"/>
              <a:sym typeface="Old Standard TT"/>
            </a:endParaRPr>
          </a:p>
        </p:txBody>
      </p:sp>
      <p:pic>
        <p:nvPicPr>
          <p:cNvPr id="55" name="Google Shape;55;p13"/>
          <p:cNvPicPr preferRelativeResize="0"/>
          <p:nvPr/>
        </p:nvPicPr>
        <p:blipFill rotWithShape="1">
          <a:blip r:embed="rId3">
            <a:alphaModFix/>
          </a:blip>
          <a:srcRect b="0" l="0" r="0" t="0"/>
          <a:stretch/>
        </p:blipFill>
        <p:spPr>
          <a:xfrm>
            <a:off x="466824" y="661700"/>
            <a:ext cx="2024775" cy="425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786E"/>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0225"/>
            <a:ext cx="8520600" cy="281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000">
                <a:solidFill>
                  <a:schemeClr val="lt1"/>
                </a:solidFill>
                <a:latin typeface="Old Standard TT"/>
                <a:ea typeface="Old Standard TT"/>
                <a:cs typeface="Old Standard TT"/>
                <a:sym typeface="Old Standard TT"/>
              </a:rPr>
              <a:t>Introduction</a:t>
            </a:r>
            <a:endParaRPr b="1" sz="3000">
              <a:solidFill>
                <a:schemeClr val="lt1"/>
              </a:solidFill>
              <a:latin typeface="Old Standard TT"/>
              <a:ea typeface="Old Standard TT"/>
              <a:cs typeface="Old Standard TT"/>
              <a:sym typeface="Old Standard TT"/>
            </a:endParaRPr>
          </a:p>
          <a:p>
            <a:pPr indent="0" lvl="0" marL="0" rtl="0" algn="just">
              <a:lnSpc>
                <a:spcPct val="100000"/>
              </a:lnSpc>
              <a:spcBef>
                <a:spcPts val="0"/>
              </a:spcBef>
              <a:spcAft>
                <a:spcPts val="0"/>
              </a:spcAft>
              <a:buClr>
                <a:schemeClr val="dk1"/>
              </a:buClr>
              <a:buSzPts val="1100"/>
              <a:buFont typeface="Arial"/>
              <a:buNone/>
            </a:pPr>
            <a:r>
              <a:t/>
            </a:r>
            <a:endParaRPr b="1">
              <a:solidFill>
                <a:schemeClr val="lt1"/>
              </a:solidFill>
              <a:latin typeface="Old Standard TT"/>
              <a:ea typeface="Old Standard TT"/>
              <a:cs typeface="Old Standard TT"/>
              <a:sym typeface="Old Standard TT"/>
            </a:endParaRPr>
          </a:p>
          <a:p>
            <a:pPr indent="0" lvl="0" marL="0" rtl="0" algn="just">
              <a:lnSpc>
                <a:spcPct val="100000"/>
              </a:lnSpc>
              <a:spcBef>
                <a:spcPts val="0"/>
              </a:spcBef>
              <a:spcAft>
                <a:spcPts val="0"/>
              </a:spcAft>
              <a:buClr>
                <a:schemeClr val="dk1"/>
              </a:buClr>
              <a:buSzPts val="1100"/>
              <a:buFont typeface="Arial"/>
              <a:buNone/>
            </a:pPr>
            <a:r>
              <a:rPr b="1" lang="en" sz="1400">
                <a:solidFill>
                  <a:schemeClr val="lt1"/>
                </a:solidFill>
                <a:latin typeface="Old Standard TT"/>
                <a:ea typeface="Old Standard TT"/>
                <a:cs typeface="Old Standard TT"/>
                <a:sym typeface="Old Standard TT"/>
              </a:rPr>
              <a:t>Warby Parker is a transformative lifestyle brand with a lofty objective: to offer designer eyewear at a revolutionary price while leading the way for socially conscious businesses. Founded in 2010 and named after two characters in an early Jack Kerouac journal, Warby Parker believes in creative thinking, smart design, and doing good in the world. For every pair of eyeglasses and sunglasses sold, a pair is distributed to someone in need.</a:t>
            </a:r>
            <a:endParaRPr b="1" sz="1400">
              <a:solidFill>
                <a:schemeClr val="lt1"/>
              </a:solidFill>
              <a:latin typeface="Old Standard TT"/>
              <a:ea typeface="Old Standard TT"/>
              <a:cs typeface="Old Standard TT"/>
              <a:sym typeface="Old Standard TT"/>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lt1"/>
              </a:solidFill>
              <a:latin typeface="Old Standard TT"/>
              <a:ea typeface="Old Standard TT"/>
              <a:cs typeface="Old Standard TT"/>
              <a:sym typeface="Old Standard TT"/>
            </a:endParaRPr>
          </a:p>
          <a:p>
            <a:pPr indent="0" lvl="0" marL="0" rtl="0" algn="just">
              <a:lnSpc>
                <a:spcPct val="100000"/>
              </a:lnSpc>
              <a:spcBef>
                <a:spcPts val="0"/>
              </a:spcBef>
              <a:spcAft>
                <a:spcPts val="0"/>
              </a:spcAft>
              <a:buClr>
                <a:schemeClr val="dk1"/>
              </a:buClr>
              <a:buSzPts val="1100"/>
              <a:buFont typeface="Arial"/>
              <a:buNone/>
            </a:pPr>
            <a:r>
              <a:rPr b="1" lang="en" sz="1400">
                <a:solidFill>
                  <a:schemeClr val="lt1"/>
                </a:solidFill>
                <a:latin typeface="Old Standard TT"/>
                <a:ea typeface="Old Standard TT"/>
                <a:cs typeface="Old Standard TT"/>
                <a:sym typeface="Old Standard TT"/>
              </a:rPr>
              <a:t>In this project, I will analyze different Warby Parker marketing funnels in order to calculate conversion rates.</a:t>
            </a:r>
            <a:endParaRPr b="1" sz="1400">
              <a:solidFill>
                <a:schemeClr val="lt1"/>
              </a:solidFill>
              <a:latin typeface="Old Standard TT"/>
              <a:ea typeface="Old Standard TT"/>
              <a:cs typeface="Old Standard TT"/>
              <a:sym typeface="Old Standard TT"/>
            </a:endParaRPr>
          </a:p>
          <a:p>
            <a:pPr indent="0" lvl="0" marL="0" rtl="0" algn="l">
              <a:lnSpc>
                <a:spcPct val="100000"/>
              </a:lnSpc>
              <a:spcBef>
                <a:spcPts val="0"/>
              </a:spcBef>
              <a:spcAft>
                <a:spcPts val="0"/>
              </a:spcAft>
              <a:buSzPts val="2800"/>
              <a:buNone/>
            </a:pPr>
            <a:r>
              <a:t/>
            </a:r>
            <a:endParaRPr b="1">
              <a:solidFill>
                <a:schemeClr val="lt1"/>
              </a:solidFill>
            </a:endParaRPr>
          </a:p>
        </p:txBody>
      </p:sp>
      <p:sp>
        <p:nvSpPr>
          <p:cNvPr id="61" name="Google Shape;61;p14"/>
          <p:cNvSpPr txBox="1"/>
          <p:nvPr/>
        </p:nvSpPr>
        <p:spPr>
          <a:xfrm>
            <a:off x="311700" y="3083925"/>
            <a:ext cx="8061300" cy="1437900"/>
          </a:xfrm>
          <a:prstGeom prst="rect">
            <a:avLst/>
          </a:prstGeom>
          <a:noFill/>
          <a:ln>
            <a:noFill/>
          </a:ln>
        </p:spPr>
        <p:txBody>
          <a:bodyPr anchorCtr="0" anchor="ctr" bIns="91425" lIns="91425" spcFirstLastPara="1" rIns="91425" wrap="square" tIns="91425">
            <a:noAutofit/>
          </a:bodyPr>
          <a:lstStyle/>
          <a:p>
            <a:pPr indent="-311150" lvl="0" marL="457200" marR="0" rtl="0" algn="just">
              <a:lnSpc>
                <a:spcPct val="115000"/>
              </a:lnSpc>
              <a:spcBef>
                <a:spcPts val="1100"/>
              </a:spcBef>
              <a:spcAft>
                <a:spcPts val="0"/>
              </a:spcAft>
              <a:buClr>
                <a:schemeClr val="lt1"/>
              </a:buClr>
              <a:buSzPts val="1300"/>
              <a:buFont typeface="Old Standard TT"/>
              <a:buChar char="●"/>
            </a:pPr>
            <a:r>
              <a:rPr b="1" lang="en" sz="1300">
                <a:solidFill>
                  <a:schemeClr val="lt1"/>
                </a:solidFill>
                <a:latin typeface="Old Standard TT"/>
                <a:ea typeface="Old Standard TT"/>
                <a:cs typeface="Old Standard TT"/>
                <a:sym typeface="Old Standard TT"/>
              </a:rPr>
              <a:t>What is the number of responses for each question?</a:t>
            </a:r>
            <a:endParaRPr b="1" sz="1300">
              <a:solidFill>
                <a:schemeClr val="lt1"/>
              </a:solidFill>
              <a:latin typeface="Old Standard TT"/>
              <a:ea typeface="Old Standard TT"/>
              <a:cs typeface="Old Standard TT"/>
              <a:sym typeface="Old Standard TT"/>
            </a:endParaRPr>
          </a:p>
          <a:p>
            <a:pPr indent="-311150" lvl="0" marL="457200" marR="0" rtl="0" algn="just">
              <a:lnSpc>
                <a:spcPct val="115000"/>
              </a:lnSpc>
              <a:spcBef>
                <a:spcPts val="0"/>
              </a:spcBef>
              <a:spcAft>
                <a:spcPts val="0"/>
              </a:spcAft>
              <a:buClr>
                <a:schemeClr val="lt1"/>
              </a:buClr>
              <a:buSzPts val="1300"/>
              <a:buFont typeface="Old Standard TT"/>
              <a:buChar char="●"/>
            </a:pPr>
            <a:r>
              <a:rPr b="1" lang="en" sz="1300">
                <a:solidFill>
                  <a:schemeClr val="lt1"/>
                </a:solidFill>
                <a:latin typeface="Old Standard TT"/>
                <a:ea typeface="Old Standard TT"/>
                <a:cs typeface="Old Standard TT"/>
                <a:sym typeface="Old Standard TT"/>
              </a:rPr>
              <a:t>Which question(s) of the quiz have a lower completion rate?</a:t>
            </a:r>
            <a:endParaRPr b="1" sz="1300">
              <a:solidFill>
                <a:schemeClr val="lt1"/>
              </a:solidFill>
              <a:latin typeface="Old Standard TT"/>
              <a:ea typeface="Old Standard TT"/>
              <a:cs typeface="Old Standard TT"/>
              <a:sym typeface="Old Standard TT"/>
            </a:endParaRPr>
          </a:p>
          <a:p>
            <a:pPr indent="-311150" lvl="0" marL="457200" marR="0" rtl="0" algn="just">
              <a:lnSpc>
                <a:spcPct val="115000"/>
              </a:lnSpc>
              <a:spcBef>
                <a:spcPts val="0"/>
              </a:spcBef>
              <a:spcAft>
                <a:spcPts val="0"/>
              </a:spcAft>
              <a:buClr>
                <a:schemeClr val="lt1"/>
              </a:buClr>
              <a:buSzPts val="1300"/>
              <a:buFont typeface="Old Standard TT"/>
              <a:buChar char="●"/>
            </a:pPr>
            <a:r>
              <a:rPr b="1" lang="en" sz="1300">
                <a:solidFill>
                  <a:schemeClr val="lt1"/>
                </a:solidFill>
                <a:latin typeface="Old Standard TT"/>
                <a:ea typeface="Old Standard TT"/>
                <a:cs typeface="Old Standard TT"/>
                <a:sym typeface="Old Standard TT"/>
              </a:rPr>
              <a:t>What are the conversion rates between the purchase funnel steps?</a:t>
            </a:r>
            <a:endParaRPr b="1" sz="1300">
              <a:solidFill>
                <a:schemeClr val="lt1"/>
              </a:solidFill>
              <a:latin typeface="Old Standard TT"/>
              <a:ea typeface="Old Standard TT"/>
              <a:cs typeface="Old Standard TT"/>
              <a:sym typeface="Old Standard TT"/>
            </a:endParaRPr>
          </a:p>
          <a:p>
            <a:pPr indent="-311150" lvl="0" marL="457200" marR="0" rtl="0" algn="just">
              <a:lnSpc>
                <a:spcPct val="115000"/>
              </a:lnSpc>
              <a:spcBef>
                <a:spcPts val="0"/>
              </a:spcBef>
              <a:spcAft>
                <a:spcPts val="0"/>
              </a:spcAft>
              <a:buClr>
                <a:schemeClr val="lt1"/>
              </a:buClr>
              <a:buSzPts val="1300"/>
              <a:buFont typeface="Old Standard TT"/>
              <a:buChar char="●"/>
            </a:pPr>
            <a:r>
              <a:rPr b="1" lang="en" sz="1300">
                <a:solidFill>
                  <a:schemeClr val="lt1"/>
                </a:solidFill>
                <a:latin typeface="Old Standard TT"/>
                <a:ea typeface="Old Standard TT"/>
                <a:cs typeface="Old Standard TT"/>
                <a:sym typeface="Old Standard TT"/>
              </a:rPr>
              <a:t>What is the difference in purchase rates between customers who had 3 number of pairs to try at home with the ones who had 5.</a:t>
            </a:r>
            <a:endParaRPr b="1" sz="1300">
              <a:solidFill>
                <a:schemeClr val="lt1"/>
              </a:solidFill>
              <a:latin typeface="Old Standard TT"/>
              <a:ea typeface="Old Standard TT"/>
              <a:cs typeface="Old Standard TT"/>
              <a:sym typeface="Old Standard TT"/>
            </a:endParaRPr>
          </a:p>
          <a:p>
            <a:pPr indent="-311150" lvl="0" marL="457200" marR="0" rtl="0" algn="just">
              <a:lnSpc>
                <a:spcPct val="115000"/>
              </a:lnSpc>
              <a:spcBef>
                <a:spcPts val="0"/>
              </a:spcBef>
              <a:spcAft>
                <a:spcPts val="0"/>
              </a:spcAft>
              <a:buClr>
                <a:schemeClr val="lt1"/>
              </a:buClr>
              <a:buSzPts val="1300"/>
              <a:buFont typeface="Old Standard TT"/>
              <a:buChar char="●"/>
            </a:pPr>
            <a:r>
              <a:rPr b="1" lang="en" sz="1300">
                <a:solidFill>
                  <a:schemeClr val="lt1"/>
                </a:solidFill>
                <a:latin typeface="Old Standard TT"/>
                <a:ea typeface="Old Standard TT"/>
                <a:cs typeface="Old Standard TT"/>
                <a:sym typeface="Old Standard TT"/>
              </a:rPr>
              <a:t>What are the actionable insights for the company?</a:t>
            </a:r>
            <a:endParaRPr b="1" i="1" sz="1300">
              <a:solidFill>
                <a:schemeClr val="lt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nvSpPr>
        <p:spPr>
          <a:xfrm>
            <a:off x="1417725" y="97000"/>
            <a:ext cx="6450000" cy="92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 sz="3200">
                <a:solidFill>
                  <a:srgbClr val="155B54"/>
                </a:solidFill>
                <a:latin typeface="Old Standard TT"/>
                <a:ea typeface="Old Standard TT"/>
                <a:cs typeface="Old Standard TT"/>
                <a:sym typeface="Old Standard TT"/>
              </a:rPr>
              <a:t>The Purchase Funnel at Warby Parker</a:t>
            </a:r>
            <a:endParaRPr b="1" i="0" sz="3200" u="none" cap="none" strike="noStrike">
              <a:solidFill>
                <a:srgbClr val="155B54"/>
              </a:solidFill>
              <a:latin typeface="Old Standard TT"/>
              <a:ea typeface="Old Standard TT"/>
              <a:cs typeface="Old Standard TT"/>
              <a:sym typeface="Old Standard TT"/>
            </a:endParaRPr>
          </a:p>
        </p:txBody>
      </p:sp>
      <p:grpSp>
        <p:nvGrpSpPr>
          <p:cNvPr id="67" name="Google Shape;67;p15"/>
          <p:cNvGrpSpPr/>
          <p:nvPr/>
        </p:nvGrpSpPr>
        <p:grpSpPr>
          <a:xfrm>
            <a:off x="5632317" y="1189775"/>
            <a:ext cx="3305700" cy="3483050"/>
            <a:chOff x="5632317" y="1189775"/>
            <a:chExt cx="3305700" cy="3483050"/>
          </a:xfrm>
        </p:grpSpPr>
        <p:sp>
          <p:nvSpPr>
            <p:cNvPr id="68" name="Google Shape;68;p15"/>
            <p:cNvSpPr/>
            <p:nvPr/>
          </p:nvSpPr>
          <p:spPr>
            <a:xfrm>
              <a:off x="5632317" y="1189775"/>
              <a:ext cx="33057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3</a:t>
              </a:r>
              <a:endParaRPr>
                <a:solidFill>
                  <a:srgbClr val="FFFFFF"/>
                </a:solidFill>
                <a:latin typeface="Roboto"/>
                <a:ea typeface="Roboto"/>
                <a:cs typeface="Roboto"/>
                <a:sym typeface="Roboto"/>
              </a:endParaRPr>
            </a:p>
          </p:txBody>
        </p:sp>
        <p:sp>
          <p:nvSpPr>
            <p:cNvPr id="69" name="Google Shape;69;p15"/>
            <p:cNvSpPr txBox="1"/>
            <p:nvPr/>
          </p:nvSpPr>
          <p:spPr>
            <a:xfrm>
              <a:off x="6167075" y="2057125"/>
              <a:ext cx="2289300" cy="2615700"/>
            </a:xfrm>
            <a:prstGeom prst="rect">
              <a:avLst/>
            </a:prstGeom>
            <a:solidFill>
              <a:srgbClr val="249C9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Customers choose the most fitting pair of glasses.</a:t>
              </a:r>
              <a:r>
                <a:rPr lang="en" sz="1300">
                  <a:latin typeface="Old Standard TT"/>
                  <a:ea typeface="Old Standard TT"/>
                  <a:cs typeface="Old Standard TT"/>
                  <a:sym typeface="Old Standard TT"/>
                </a:rPr>
                <a:t> </a:t>
              </a:r>
              <a:endParaRPr sz="1300">
                <a:latin typeface="Old Standard TT"/>
                <a:ea typeface="Old Standard TT"/>
                <a:cs typeface="Old Standard TT"/>
                <a:sym typeface="Old Standard TT"/>
              </a:endParaRPr>
            </a:p>
          </p:txBody>
        </p:sp>
      </p:grpSp>
      <p:grpSp>
        <p:nvGrpSpPr>
          <p:cNvPr id="70" name="Google Shape;70;p15"/>
          <p:cNvGrpSpPr/>
          <p:nvPr/>
        </p:nvGrpSpPr>
        <p:grpSpPr>
          <a:xfrm>
            <a:off x="0" y="1189989"/>
            <a:ext cx="3546900" cy="3482836"/>
            <a:chOff x="0" y="1189989"/>
            <a:chExt cx="3546900" cy="3482836"/>
          </a:xfrm>
        </p:grpSpPr>
        <p:sp>
          <p:nvSpPr>
            <p:cNvPr id="71" name="Google Shape;71;p15"/>
            <p:cNvSpPr/>
            <p:nvPr/>
          </p:nvSpPr>
          <p:spPr>
            <a:xfrm>
              <a:off x="0" y="1189989"/>
              <a:ext cx="35469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Lorem 1</a:t>
              </a:r>
              <a:endParaRPr>
                <a:solidFill>
                  <a:srgbClr val="FFFFFF"/>
                </a:solidFill>
                <a:latin typeface="Roboto"/>
                <a:ea typeface="Roboto"/>
                <a:cs typeface="Roboto"/>
                <a:sym typeface="Roboto"/>
              </a:endParaRPr>
            </a:p>
          </p:txBody>
        </p:sp>
        <p:sp>
          <p:nvSpPr>
            <p:cNvPr id="72" name="Google Shape;72;p15"/>
            <p:cNvSpPr txBox="1"/>
            <p:nvPr/>
          </p:nvSpPr>
          <p:spPr>
            <a:xfrm>
              <a:off x="655361" y="2057125"/>
              <a:ext cx="2236200" cy="2615700"/>
            </a:xfrm>
            <a:prstGeom prst="rect">
              <a:avLst/>
            </a:prstGeom>
            <a:solidFill>
              <a:srgbClr val="155B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rgbClr val="FFFFFF"/>
                  </a:solidFill>
                  <a:latin typeface="Old Standard TT"/>
                  <a:ea typeface="Old Standard TT"/>
                  <a:cs typeface="Old Standard TT"/>
                  <a:sym typeface="Old Standard TT"/>
                </a:rPr>
                <a:t>To help users find their perfect frame, Warby Parker has a Style Quiz that has the following questions:</a:t>
              </a:r>
              <a:endParaRPr sz="1300">
                <a:solidFill>
                  <a:srgbClr val="FFFFFF"/>
                </a:solidFill>
                <a:latin typeface="Old Standard TT"/>
                <a:ea typeface="Old Standard TT"/>
                <a:cs typeface="Old Standard TT"/>
                <a:sym typeface="Old Standard TT"/>
              </a:endParaRPr>
            </a:p>
            <a:p>
              <a:pPr indent="0" lvl="0" marL="0" rtl="0" algn="ctr">
                <a:lnSpc>
                  <a:spcPct val="115000"/>
                </a:lnSpc>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“What are you looking for?”</a:t>
              </a:r>
              <a:endParaRPr sz="1300">
                <a:solidFill>
                  <a:srgbClr val="FFFFFF"/>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“What’s your fit?”</a:t>
              </a:r>
              <a:endParaRPr sz="1300">
                <a:solidFill>
                  <a:srgbClr val="FFFFFF"/>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“Which shapes do you like?”</a:t>
              </a:r>
              <a:endParaRPr sz="1300">
                <a:solidFill>
                  <a:srgbClr val="FFFFFF"/>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“Which colors do you like?”</a:t>
              </a:r>
              <a:endParaRPr sz="1300">
                <a:solidFill>
                  <a:srgbClr val="FFFFFF"/>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“When was your last eye exam?”</a:t>
              </a:r>
              <a:endParaRPr sz="1000">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sz="1200">
                <a:latin typeface="Roboto"/>
                <a:ea typeface="Roboto"/>
                <a:cs typeface="Roboto"/>
                <a:sym typeface="Roboto"/>
              </a:endParaRPr>
            </a:p>
          </p:txBody>
        </p:sp>
      </p:grpSp>
      <p:grpSp>
        <p:nvGrpSpPr>
          <p:cNvPr id="73" name="Google Shape;73;p15"/>
          <p:cNvGrpSpPr/>
          <p:nvPr/>
        </p:nvGrpSpPr>
        <p:grpSpPr>
          <a:xfrm>
            <a:off x="2944204" y="1189775"/>
            <a:ext cx="3305700" cy="3483050"/>
            <a:chOff x="2944204" y="1189775"/>
            <a:chExt cx="3305700" cy="3483050"/>
          </a:xfrm>
        </p:grpSpPr>
        <p:sp>
          <p:nvSpPr>
            <p:cNvPr id="74" name="Google Shape;74;p15"/>
            <p:cNvSpPr/>
            <p:nvPr/>
          </p:nvSpPr>
          <p:spPr>
            <a:xfrm>
              <a:off x="2944204" y="1189775"/>
              <a:ext cx="33057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2</a:t>
              </a:r>
              <a:endParaRPr>
                <a:solidFill>
                  <a:srgbClr val="FFFFFF"/>
                </a:solidFill>
                <a:latin typeface="Roboto"/>
                <a:ea typeface="Roboto"/>
                <a:cs typeface="Roboto"/>
                <a:sym typeface="Roboto"/>
              </a:endParaRPr>
            </a:p>
          </p:txBody>
        </p:sp>
        <p:sp>
          <p:nvSpPr>
            <p:cNvPr id="75" name="Google Shape;75;p15"/>
            <p:cNvSpPr txBox="1"/>
            <p:nvPr/>
          </p:nvSpPr>
          <p:spPr>
            <a:xfrm>
              <a:off x="3478949" y="2057125"/>
              <a:ext cx="2236200" cy="2615700"/>
            </a:xfrm>
            <a:prstGeom prst="rect">
              <a:avLst/>
            </a:prstGeom>
            <a:solidFill>
              <a:srgbClr val="1D7E74"/>
            </a:solidFill>
            <a:ln>
              <a:noFill/>
            </a:ln>
          </p:spPr>
          <p:txBody>
            <a:bodyPr anchorCtr="0" anchor="t" bIns="91425" lIns="114300" spcFirstLastPara="1" rIns="91425" wrap="square" tIns="91425">
              <a:noAutofit/>
            </a:bodyPr>
            <a:lstStyle/>
            <a:p>
              <a:pPr indent="0" lvl="0" marL="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During the Home Try-On stage:</a:t>
              </a:r>
              <a:endParaRPr sz="1300">
                <a:solidFill>
                  <a:srgbClr val="FFFFFF"/>
                </a:solidFill>
                <a:latin typeface="Old Standard TT"/>
                <a:ea typeface="Old Standard TT"/>
                <a:cs typeface="Old Standard TT"/>
                <a:sym typeface="Old Standard TT"/>
              </a:endParaRPr>
            </a:p>
            <a:p>
              <a:pPr indent="0" lvl="0" marL="0" rtl="0" algn="just">
                <a:lnSpc>
                  <a:spcPct val="115000"/>
                </a:lnSpc>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None/>
              </a:pPr>
              <a:r>
                <a:rPr lang="en" sz="1300">
                  <a:solidFill>
                    <a:srgbClr val="FFFFFF"/>
                  </a:solidFill>
                  <a:latin typeface="Old Standard TT"/>
                  <a:ea typeface="Old Standard TT"/>
                  <a:cs typeface="Old Standard TT"/>
                  <a:sym typeface="Old Standard TT"/>
                </a:rPr>
                <a:t>50% of the users will get 3 pairs to try on</a:t>
              </a:r>
              <a:endParaRPr sz="1300">
                <a:solidFill>
                  <a:srgbClr val="FFFFFF"/>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ctr">
                <a:lnSpc>
                  <a:spcPct val="115000"/>
                </a:lnSpc>
                <a:spcBef>
                  <a:spcPts val="0"/>
                </a:spcBef>
                <a:spcAft>
                  <a:spcPts val="0"/>
                </a:spcAft>
                <a:buNone/>
              </a:pPr>
              <a:r>
                <a:rPr lang="en" sz="1300">
                  <a:solidFill>
                    <a:srgbClr val="FFFFFF"/>
                  </a:solidFill>
                  <a:latin typeface="Old Standard TT"/>
                  <a:ea typeface="Old Standard TT"/>
                  <a:cs typeface="Old Standard TT"/>
                  <a:sym typeface="Old Standard TT"/>
                </a:rPr>
                <a:t>50% of the users will get 5 pairs to try on</a:t>
              </a:r>
              <a:endParaRPr sz="1100">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76" name="Google Shape;76;p15"/>
          <p:cNvSpPr/>
          <p:nvPr/>
        </p:nvSpPr>
        <p:spPr>
          <a:xfrm>
            <a:off x="5632317" y="1189775"/>
            <a:ext cx="3305700" cy="669000"/>
          </a:xfrm>
          <a:prstGeom prst="chevron">
            <a:avLst>
              <a:gd fmla="val 50000" name="adj"/>
            </a:avLst>
          </a:prstGeom>
          <a:solidFill>
            <a:srgbClr val="9225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3</a:t>
            </a:r>
            <a:endParaRPr>
              <a:solidFill>
                <a:srgbClr val="FFFFFF"/>
              </a:solidFill>
              <a:latin typeface="Roboto"/>
              <a:ea typeface="Roboto"/>
              <a:cs typeface="Roboto"/>
              <a:sym typeface="Roboto"/>
            </a:endParaRPr>
          </a:p>
        </p:txBody>
      </p:sp>
      <p:sp>
        <p:nvSpPr>
          <p:cNvPr id="77" name="Google Shape;77;p15"/>
          <p:cNvSpPr/>
          <p:nvPr/>
        </p:nvSpPr>
        <p:spPr>
          <a:xfrm>
            <a:off x="0" y="1189989"/>
            <a:ext cx="3546900" cy="669000"/>
          </a:xfrm>
          <a:prstGeom prst="homePlate">
            <a:avLst>
              <a:gd fmla="val 50000" name="adj"/>
            </a:avLst>
          </a:prstGeom>
          <a:solidFill>
            <a:srgbClr val="5515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1</a:t>
            </a:r>
            <a:endParaRPr>
              <a:solidFill>
                <a:srgbClr val="FFFFFF"/>
              </a:solidFill>
              <a:latin typeface="Roboto"/>
              <a:ea typeface="Roboto"/>
              <a:cs typeface="Roboto"/>
              <a:sym typeface="Roboto"/>
            </a:endParaRPr>
          </a:p>
        </p:txBody>
      </p:sp>
      <p:sp>
        <p:nvSpPr>
          <p:cNvPr id="78" name="Google Shape;78;p15"/>
          <p:cNvSpPr/>
          <p:nvPr/>
        </p:nvSpPr>
        <p:spPr>
          <a:xfrm>
            <a:off x="2944204" y="1189775"/>
            <a:ext cx="3305700" cy="669000"/>
          </a:xfrm>
          <a:prstGeom prst="chevron">
            <a:avLst>
              <a:gd fmla="val 50000" name="adj"/>
            </a:avLst>
          </a:prstGeom>
          <a:solidFill>
            <a:srgbClr val="761E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2</a:t>
            </a:r>
            <a:endParaRPr>
              <a:solidFill>
                <a:srgbClr val="FFFFFF"/>
              </a:solidFill>
              <a:latin typeface="Roboto"/>
              <a:ea typeface="Roboto"/>
              <a:cs typeface="Roboto"/>
              <a:sym typeface="Roboto"/>
            </a:endParaRPr>
          </a:p>
        </p:txBody>
      </p:sp>
      <p:sp>
        <p:nvSpPr>
          <p:cNvPr id="79" name="Google Shape;79;p15"/>
          <p:cNvSpPr/>
          <p:nvPr/>
        </p:nvSpPr>
        <p:spPr>
          <a:xfrm>
            <a:off x="5632317" y="1189775"/>
            <a:ext cx="33057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ld Standard TT"/>
                <a:ea typeface="Old Standard TT"/>
                <a:cs typeface="Old Standard TT"/>
                <a:sym typeface="Old Standard TT"/>
              </a:rPr>
              <a:t>Purchase the Perfect Pair</a:t>
            </a:r>
            <a:endParaRPr>
              <a:solidFill>
                <a:srgbClr val="FFFFFF"/>
              </a:solidFill>
              <a:latin typeface="Old Standard TT"/>
              <a:ea typeface="Old Standard TT"/>
              <a:cs typeface="Old Standard TT"/>
              <a:sym typeface="Old Standard TT"/>
            </a:endParaRPr>
          </a:p>
        </p:txBody>
      </p:sp>
      <p:sp>
        <p:nvSpPr>
          <p:cNvPr id="80" name="Google Shape;80;p15"/>
          <p:cNvSpPr/>
          <p:nvPr/>
        </p:nvSpPr>
        <p:spPr>
          <a:xfrm>
            <a:off x="0" y="1189989"/>
            <a:ext cx="35469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FFFFFF"/>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rPr lang="en">
                <a:solidFill>
                  <a:srgbClr val="FFFFFF"/>
                </a:solidFill>
                <a:latin typeface="Old Standard TT"/>
                <a:ea typeface="Old Standard TT"/>
                <a:cs typeface="Old Standard TT"/>
                <a:sym typeface="Old Standard TT"/>
              </a:rPr>
              <a:t>Take the Style Quiz</a:t>
            </a:r>
            <a:endParaRPr>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81" name="Google Shape;81;p15"/>
          <p:cNvSpPr/>
          <p:nvPr/>
        </p:nvSpPr>
        <p:spPr>
          <a:xfrm>
            <a:off x="2944204" y="1189775"/>
            <a:ext cx="33057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ld Standard TT"/>
                <a:ea typeface="Old Standard TT"/>
                <a:cs typeface="Old Standard TT"/>
                <a:sym typeface="Old Standard TT"/>
              </a:rPr>
              <a:t>Home Try-On</a:t>
            </a:r>
            <a:endParaRPr>
              <a:solidFill>
                <a:srgbClr val="FFFFFF"/>
              </a:solidFill>
              <a:latin typeface="Old Standard TT"/>
              <a:ea typeface="Old Standard TT"/>
              <a:cs typeface="Old Standard TT"/>
              <a:sym typeface="Old Standard TT"/>
            </a:endParaRPr>
          </a:p>
        </p:txBody>
      </p:sp>
      <p:pic>
        <p:nvPicPr>
          <p:cNvPr id="82" name="Google Shape;82;p15"/>
          <p:cNvPicPr preferRelativeResize="0"/>
          <p:nvPr/>
        </p:nvPicPr>
        <p:blipFill>
          <a:blip r:embed="rId3">
            <a:alphaModFix/>
          </a:blip>
          <a:stretch>
            <a:fillRect/>
          </a:stretch>
        </p:blipFill>
        <p:spPr>
          <a:xfrm>
            <a:off x="0" y="0"/>
            <a:ext cx="1804184" cy="118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77075" y="0"/>
            <a:ext cx="8351700" cy="459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solidFill>
                  <a:srgbClr val="295269"/>
                </a:solidFill>
                <a:latin typeface="Old Standard TT"/>
                <a:ea typeface="Old Standard TT"/>
                <a:cs typeface="Old Standard TT"/>
                <a:sym typeface="Old Standard TT"/>
              </a:rPr>
              <a:t>1. Analysis of the Survey Table with SQL</a:t>
            </a:r>
            <a:endParaRPr b="1" sz="2320">
              <a:solidFill>
                <a:srgbClr val="295269"/>
              </a:solidFill>
              <a:latin typeface="Old Standard TT"/>
              <a:ea typeface="Old Standard TT"/>
              <a:cs typeface="Old Standard TT"/>
              <a:sym typeface="Old Standard TT"/>
            </a:endParaRPr>
          </a:p>
        </p:txBody>
      </p:sp>
      <p:grpSp>
        <p:nvGrpSpPr>
          <p:cNvPr id="88" name="Google Shape;88;p16"/>
          <p:cNvGrpSpPr/>
          <p:nvPr/>
        </p:nvGrpSpPr>
        <p:grpSpPr>
          <a:xfrm>
            <a:off x="8" y="3995039"/>
            <a:ext cx="6850381" cy="569657"/>
            <a:chOff x="1431325" y="2473842"/>
            <a:chExt cx="6566700" cy="670500"/>
          </a:xfrm>
        </p:grpSpPr>
        <p:sp>
          <p:nvSpPr>
            <p:cNvPr id="89" name="Google Shape;89;p16"/>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FFFFFF"/>
                  </a:solidFill>
                  <a:latin typeface="Old Standard TT"/>
                  <a:ea typeface="Old Standard TT"/>
                  <a:cs typeface="Old Standard TT"/>
                  <a:sym typeface="Old Standard TT"/>
                </a:rPr>
                <a:t>361</a:t>
              </a:r>
              <a:endParaRPr sz="800">
                <a:solidFill>
                  <a:srgbClr val="FFFFFF"/>
                </a:solidFill>
                <a:latin typeface="Roboto"/>
                <a:ea typeface="Roboto"/>
                <a:cs typeface="Roboto"/>
                <a:sym typeface="Roboto"/>
              </a:endParaRPr>
            </a:p>
          </p:txBody>
        </p:sp>
        <p:sp>
          <p:nvSpPr>
            <p:cNvPr id="91" name="Google Shape;91;p16"/>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Which colors do you like?</a:t>
              </a:r>
              <a:endParaRPr sz="1000">
                <a:solidFill>
                  <a:srgbClr val="FFFFFF"/>
                </a:solidFill>
                <a:latin typeface="Roboto"/>
                <a:ea typeface="Roboto"/>
                <a:cs typeface="Roboto"/>
                <a:sym typeface="Roboto"/>
              </a:endParaRPr>
            </a:p>
          </p:txBody>
        </p:sp>
        <p:sp>
          <p:nvSpPr>
            <p:cNvPr id="92" name="Google Shape;92;p16"/>
            <p:cNvSpPr/>
            <p:nvPr/>
          </p:nvSpPr>
          <p:spPr>
            <a:xfrm rot="-5400000">
              <a:off x="1751875" y="2153292"/>
              <a:ext cx="670500" cy="13116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1545080" y="2593344"/>
              <a:ext cx="431400" cy="431400"/>
            </a:xfrm>
            <a:prstGeom prst="pie">
              <a:avLst>
                <a:gd fmla="val 16226349" name="adj1"/>
                <a:gd fmla="val 10795968"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025175" y="2616802"/>
              <a:ext cx="717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9</a:t>
              </a:r>
              <a:r>
                <a:rPr b="1" lang="en" sz="1800">
                  <a:solidFill>
                    <a:srgbClr val="FFFFFF"/>
                  </a:solidFill>
                  <a:latin typeface="Roboto"/>
                  <a:ea typeface="Roboto"/>
                  <a:cs typeface="Roboto"/>
                  <a:sym typeface="Roboto"/>
                </a:rPr>
                <a:t>5%</a:t>
              </a:r>
              <a:endParaRPr b="1" sz="1800">
                <a:solidFill>
                  <a:srgbClr val="FFFFFF"/>
                </a:solidFill>
                <a:latin typeface="Roboto"/>
                <a:ea typeface="Roboto"/>
                <a:cs typeface="Roboto"/>
                <a:sym typeface="Roboto"/>
              </a:endParaRPr>
            </a:p>
          </p:txBody>
        </p:sp>
        <p:cxnSp>
          <p:nvCxnSpPr>
            <p:cNvPr id="96" name="Google Shape;96;p16"/>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97" name="Google Shape;97;p16"/>
          <p:cNvGrpSpPr/>
          <p:nvPr/>
        </p:nvGrpSpPr>
        <p:grpSpPr>
          <a:xfrm>
            <a:off x="8" y="3416234"/>
            <a:ext cx="6850381" cy="569657"/>
            <a:chOff x="1431325" y="2473842"/>
            <a:chExt cx="6566700" cy="670500"/>
          </a:xfrm>
        </p:grpSpPr>
        <p:sp>
          <p:nvSpPr>
            <p:cNvPr id="98" name="Google Shape;98;p16"/>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FFFFFF"/>
                  </a:solidFill>
                  <a:latin typeface="Old Standard TT"/>
                  <a:ea typeface="Old Standard TT"/>
                  <a:cs typeface="Old Standard TT"/>
                  <a:sym typeface="Old Standard TT"/>
                </a:rPr>
                <a:t>380</a:t>
              </a:r>
              <a:endParaRPr sz="800">
                <a:solidFill>
                  <a:srgbClr val="FFFFFF"/>
                </a:solidFill>
                <a:latin typeface="Roboto"/>
                <a:ea typeface="Roboto"/>
                <a:cs typeface="Roboto"/>
                <a:sym typeface="Roboto"/>
              </a:endParaRPr>
            </a:p>
          </p:txBody>
        </p:sp>
        <p:sp>
          <p:nvSpPr>
            <p:cNvPr id="100" name="Google Shape;100;p16"/>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Which shapes do you like?</a:t>
              </a:r>
              <a:endParaRPr sz="1000">
                <a:solidFill>
                  <a:srgbClr val="FFFFFF"/>
                </a:solidFill>
                <a:latin typeface="Roboto"/>
                <a:ea typeface="Roboto"/>
                <a:cs typeface="Roboto"/>
                <a:sym typeface="Roboto"/>
              </a:endParaRPr>
            </a:p>
          </p:txBody>
        </p:sp>
        <p:sp>
          <p:nvSpPr>
            <p:cNvPr id="101" name="Google Shape;101;p16"/>
            <p:cNvSpPr/>
            <p:nvPr/>
          </p:nvSpPr>
          <p:spPr>
            <a:xfrm rot="-5400000">
              <a:off x="1751875" y="2153292"/>
              <a:ext cx="670500" cy="13116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545080" y="2593344"/>
              <a:ext cx="431400" cy="431400"/>
            </a:xfrm>
            <a:prstGeom prst="pie">
              <a:avLst>
                <a:gd fmla="val 16226349" name="adj1"/>
                <a:gd fmla="val 10795968"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025175" y="2616802"/>
              <a:ext cx="6687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80</a:t>
              </a:r>
              <a:r>
                <a:rPr b="1" lang="en" sz="1800">
                  <a:solidFill>
                    <a:srgbClr val="FFFFFF"/>
                  </a:solidFill>
                  <a:latin typeface="Roboto"/>
                  <a:ea typeface="Roboto"/>
                  <a:cs typeface="Roboto"/>
                  <a:sym typeface="Roboto"/>
                </a:rPr>
                <a:t>%</a:t>
              </a:r>
              <a:endParaRPr b="1" sz="1800">
                <a:solidFill>
                  <a:srgbClr val="FFFFFF"/>
                </a:solidFill>
                <a:latin typeface="Roboto"/>
                <a:ea typeface="Roboto"/>
                <a:cs typeface="Roboto"/>
                <a:sym typeface="Roboto"/>
              </a:endParaRPr>
            </a:p>
          </p:txBody>
        </p:sp>
        <p:cxnSp>
          <p:nvCxnSpPr>
            <p:cNvPr id="105" name="Google Shape;105;p16"/>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06" name="Google Shape;106;p16"/>
          <p:cNvGrpSpPr/>
          <p:nvPr/>
        </p:nvGrpSpPr>
        <p:grpSpPr>
          <a:xfrm>
            <a:off x="8" y="2837428"/>
            <a:ext cx="6850381" cy="569657"/>
            <a:chOff x="1431325" y="2473842"/>
            <a:chExt cx="6566700" cy="670500"/>
          </a:xfrm>
        </p:grpSpPr>
        <p:sp>
          <p:nvSpPr>
            <p:cNvPr id="107" name="Google Shape;107;p16"/>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FFFFFF"/>
                  </a:solidFill>
                  <a:latin typeface="Old Standard TT"/>
                  <a:ea typeface="Old Standard TT"/>
                  <a:cs typeface="Old Standard TT"/>
                  <a:sym typeface="Old Standard TT"/>
                </a:rPr>
                <a:t>475</a:t>
              </a:r>
              <a:endParaRPr sz="800">
                <a:solidFill>
                  <a:srgbClr val="FFFFFF"/>
                </a:solidFill>
                <a:latin typeface="Roboto"/>
                <a:ea typeface="Roboto"/>
                <a:cs typeface="Roboto"/>
                <a:sym typeface="Roboto"/>
              </a:endParaRPr>
            </a:p>
          </p:txBody>
        </p:sp>
        <p:sp>
          <p:nvSpPr>
            <p:cNvPr id="109" name="Google Shape;109;p16"/>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What's your f</a:t>
              </a:r>
              <a:r>
                <a:rPr lang="en">
                  <a:solidFill>
                    <a:srgbClr val="FFFFFF"/>
                  </a:solidFill>
                  <a:latin typeface="Old Standard TT"/>
                  <a:ea typeface="Old Standard TT"/>
                  <a:cs typeface="Old Standard TT"/>
                  <a:sym typeface="Old Standard TT"/>
                </a:rPr>
                <a:t>it?</a:t>
              </a:r>
              <a:endParaRPr>
                <a:solidFill>
                  <a:srgbClr val="FFFFFF"/>
                </a:solidFill>
                <a:latin typeface="Roboto"/>
                <a:ea typeface="Roboto"/>
                <a:cs typeface="Roboto"/>
                <a:sym typeface="Roboto"/>
              </a:endParaRPr>
            </a:p>
          </p:txBody>
        </p:sp>
        <p:sp>
          <p:nvSpPr>
            <p:cNvPr id="110" name="Google Shape;110;p16"/>
            <p:cNvSpPr/>
            <p:nvPr/>
          </p:nvSpPr>
          <p:spPr>
            <a:xfrm rot="-5400000">
              <a:off x="1751875" y="2153292"/>
              <a:ext cx="670500" cy="13116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1545080" y="2593344"/>
              <a:ext cx="431400" cy="431400"/>
            </a:xfrm>
            <a:prstGeom prst="pie">
              <a:avLst>
                <a:gd fmla="val 16226349" name="adj1"/>
                <a:gd fmla="val 10795968"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2025175" y="2616802"/>
              <a:ext cx="717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9</a:t>
              </a:r>
              <a:r>
                <a:rPr b="1" lang="en" sz="1800">
                  <a:solidFill>
                    <a:srgbClr val="FFFFFF"/>
                  </a:solidFill>
                  <a:latin typeface="Roboto"/>
                  <a:ea typeface="Roboto"/>
                  <a:cs typeface="Roboto"/>
                  <a:sym typeface="Roboto"/>
                </a:rPr>
                <a:t>5%</a:t>
              </a:r>
              <a:endParaRPr b="1" sz="1800">
                <a:solidFill>
                  <a:srgbClr val="FFFFFF"/>
                </a:solidFill>
                <a:latin typeface="Roboto"/>
                <a:ea typeface="Roboto"/>
                <a:cs typeface="Roboto"/>
                <a:sym typeface="Roboto"/>
              </a:endParaRPr>
            </a:p>
          </p:txBody>
        </p:sp>
        <p:cxnSp>
          <p:nvCxnSpPr>
            <p:cNvPr id="114" name="Google Shape;114;p16"/>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15" name="Google Shape;115;p16"/>
          <p:cNvGrpSpPr/>
          <p:nvPr/>
        </p:nvGrpSpPr>
        <p:grpSpPr>
          <a:xfrm>
            <a:off x="8" y="2258622"/>
            <a:ext cx="6850381" cy="569657"/>
            <a:chOff x="1431325" y="2473842"/>
            <a:chExt cx="6566700" cy="670500"/>
          </a:xfrm>
        </p:grpSpPr>
        <p:sp>
          <p:nvSpPr>
            <p:cNvPr id="116" name="Google Shape;116;p16"/>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FFFFFF"/>
                  </a:solidFill>
                  <a:latin typeface="Old Standard TT"/>
                  <a:ea typeface="Old Standard TT"/>
                  <a:cs typeface="Old Standard TT"/>
                  <a:sym typeface="Old Standard TT"/>
                </a:rPr>
                <a:t>500</a:t>
              </a:r>
              <a:endParaRPr sz="2000">
                <a:solidFill>
                  <a:srgbClr val="FFFFFF"/>
                </a:solidFill>
                <a:latin typeface="Old Standard TT"/>
                <a:ea typeface="Old Standard TT"/>
                <a:cs typeface="Old Standard TT"/>
                <a:sym typeface="Old Standard TT"/>
              </a:endParaRPr>
            </a:p>
          </p:txBody>
        </p:sp>
        <p:sp>
          <p:nvSpPr>
            <p:cNvPr id="118" name="Google Shape;118;p16"/>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What are you looking for?</a:t>
              </a:r>
              <a:endParaRPr>
                <a:solidFill>
                  <a:srgbClr val="FFFFFF"/>
                </a:solidFill>
                <a:latin typeface="Old Standard TT"/>
                <a:ea typeface="Old Standard TT"/>
                <a:cs typeface="Old Standard TT"/>
                <a:sym typeface="Old Standard TT"/>
              </a:endParaRPr>
            </a:p>
          </p:txBody>
        </p:sp>
        <p:sp>
          <p:nvSpPr>
            <p:cNvPr id="119" name="Google Shape;119;p16"/>
            <p:cNvSpPr/>
            <p:nvPr/>
          </p:nvSpPr>
          <p:spPr>
            <a:xfrm rot="-5400000">
              <a:off x="1751875" y="2153292"/>
              <a:ext cx="670500" cy="13116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545080" y="2593344"/>
              <a:ext cx="431400" cy="431400"/>
            </a:xfrm>
            <a:prstGeom prst="pie">
              <a:avLst>
                <a:gd fmla="val 16226349" name="adj1"/>
                <a:gd fmla="val 10795968"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2025175" y="2616802"/>
              <a:ext cx="7755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100</a:t>
              </a:r>
              <a:r>
                <a:rPr b="1" lang="en" sz="1800">
                  <a:solidFill>
                    <a:srgbClr val="FFFFFF"/>
                  </a:solidFill>
                  <a:latin typeface="Roboto"/>
                  <a:ea typeface="Roboto"/>
                  <a:cs typeface="Roboto"/>
                  <a:sym typeface="Roboto"/>
                </a:rPr>
                <a:t>%</a:t>
              </a:r>
              <a:endParaRPr b="1" sz="1800">
                <a:solidFill>
                  <a:srgbClr val="FFFFFF"/>
                </a:solidFill>
                <a:latin typeface="Roboto"/>
                <a:ea typeface="Roboto"/>
                <a:cs typeface="Roboto"/>
                <a:sym typeface="Roboto"/>
              </a:endParaRPr>
            </a:p>
          </p:txBody>
        </p:sp>
        <p:cxnSp>
          <p:nvCxnSpPr>
            <p:cNvPr id="123" name="Google Shape;123;p16"/>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24" name="Google Shape;124;p16"/>
          <p:cNvGrpSpPr/>
          <p:nvPr/>
        </p:nvGrpSpPr>
        <p:grpSpPr>
          <a:xfrm>
            <a:off x="8" y="1679816"/>
            <a:ext cx="6850381" cy="569666"/>
            <a:chOff x="1431325" y="2473842"/>
            <a:chExt cx="6566700" cy="670511"/>
          </a:xfrm>
        </p:grpSpPr>
        <p:sp>
          <p:nvSpPr>
            <p:cNvPr id="125" name="Google Shape;125;p16"/>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FFFFFF"/>
                  </a:solidFill>
                  <a:latin typeface="Old Standard TT"/>
                  <a:ea typeface="Old Standard TT"/>
                  <a:cs typeface="Old Standard TT"/>
                  <a:sym typeface="Old Standard TT"/>
                </a:rPr>
                <a:t>Number of users who answered</a:t>
              </a:r>
              <a:endParaRPr sz="1500">
                <a:solidFill>
                  <a:srgbClr val="FFFFFF"/>
                </a:solidFill>
                <a:latin typeface="Old Standard TT"/>
                <a:ea typeface="Old Standard TT"/>
                <a:cs typeface="Old Standard TT"/>
                <a:sym typeface="Old Standard TT"/>
              </a:endParaRPr>
            </a:p>
          </p:txBody>
        </p:sp>
        <p:sp>
          <p:nvSpPr>
            <p:cNvPr id="127" name="Google Shape;127;p16"/>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FFFFFF"/>
                  </a:solidFill>
                  <a:latin typeface="Old Standard TT"/>
                  <a:ea typeface="Old Standard TT"/>
                  <a:cs typeface="Old Standard TT"/>
                  <a:sym typeface="Old Standard TT"/>
                </a:rPr>
                <a:t>Questions</a:t>
              </a:r>
              <a:endParaRPr sz="1600">
                <a:solidFill>
                  <a:srgbClr val="FFFFFF"/>
                </a:solidFill>
                <a:latin typeface="Old Standard TT"/>
                <a:ea typeface="Old Standard TT"/>
                <a:cs typeface="Old Standard TT"/>
                <a:sym typeface="Old Standard TT"/>
              </a:endParaRPr>
            </a:p>
          </p:txBody>
        </p:sp>
        <p:sp>
          <p:nvSpPr>
            <p:cNvPr id="128" name="Google Shape;128;p16"/>
            <p:cNvSpPr/>
            <p:nvPr/>
          </p:nvSpPr>
          <p:spPr>
            <a:xfrm rot="-5400000">
              <a:off x="1977325" y="1927852"/>
              <a:ext cx="670500" cy="17625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1545080" y="2593344"/>
              <a:ext cx="431400" cy="431400"/>
            </a:xfrm>
            <a:prstGeom prst="pie">
              <a:avLst>
                <a:gd fmla="val 16226349" name="adj1"/>
                <a:gd fmla="val 10795968"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2021875" y="2616802"/>
              <a:ext cx="109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ld Standard TT"/>
                  <a:ea typeface="Old Standard TT"/>
                  <a:cs typeface="Old Standard TT"/>
                  <a:sym typeface="Old Standard TT"/>
                </a:rPr>
                <a:t>Percentage</a:t>
              </a:r>
              <a:endParaRPr b="1">
                <a:solidFill>
                  <a:srgbClr val="FFFFFF"/>
                </a:solidFill>
                <a:latin typeface="Old Standard TT"/>
                <a:ea typeface="Old Standard TT"/>
                <a:cs typeface="Old Standard TT"/>
                <a:sym typeface="Old Standard TT"/>
              </a:endParaRPr>
            </a:p>
          </p:txBody>
        </p:sp>
        <p:cxnSp>
          <p:nvCxnSpPr>
            <p:cNvPr id="132" name="Google Shape;132;p16"/>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33" name="Google Shape;133;p16"/>
          <p:cNvGrpSpPr/>
          <p:nvPr/>
        </p:nvGrpSpPr>
        <p:grpSpPr>
          <a:xfrm>
            <a:off x="8" y="4573845"/>
            <a:ext cx="6850381" cy="569657"/>
            <a:chOff x="1431325" y="2473842"/>
            <a:chExt cx="6566700" cy="670500"/>
          </a:xfrm>
        </p:grpSpPr>
        <p:sp>
          <p:nvSpPr>
            <p:cNvPr id="134" name="Google Shape;134;p16"/>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FFFFFF"/>
                  </a:solidFill>
                  <a:latin typeface="Old Standard TT"/>
                  <a:ea typeface="Old Standard TT"/>
                  <a:cs typeface="Old Standard TT"/>
                  <a:sym typeface="Old Standard TT"/>
                </a:rPr>
                <a:t>270</a:t>
              </a:r>
              <a:endParaRPr sz="800">
                <a:solidFill>
                  <a:srgbClr val="FFFFFF"/>
                </a:solidFill>
                <a:latin typeface="Roboto"/>
                <a:ea typeface="Roboto"/>
                <a:cs typeface="Roboto"/>
                <a:sym typeface="Roboto"/>
              </a:endParaRPr>
            </a:p>
          </p:txBody>
        </p:sp>
        <p:sp>
          <p:nvSpPr>
            <p:cNvPr id="136" name="Google Shape;136;p16"/>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When was your last eye exam?</a:t>
              </a:r>
              <a:endParaRPr sz="1000">
                <a:solidFill>
                  <a:srgbClr val="FFFFFF"/>
                </a:solidFill>
                <a:latin typeface="Roboto"/>
                <a:ea typeface="Roboto"/>
                <a:cs typeface="Roboto"/>
                <a:sym typeface="Roboto"/>
              </a:endParaRPr>
            </a:p>
          </p:txBody>
        </p:sp>
        <p:sp>
          <p:nvSpPr>
            <p:cNvPr id="137" name="Google Shape;137;p16"/>
            <p:cNvSpPr/>
            <p:nvPr/>
          </p:nvSpPr>
          <p:spPr>
            <a:xfrm rot="-5400000">
              <a:off x="1751875" y="2153292"/>
              <a:ext cx="670500" cy="13116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1545080" y="2593344"/>
              <a:ext cx="431400" cy="431400"/>
            </a:xfrm>
            <a:prstGeom prst="pie">
              <a:avLst>
                <a:gd fmla="val 16226349" name="adj1"/>
                <a:gd fmla="val 10795968"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2025175" y="2616802"/>
              <a:ext cx="717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990000"/>
                  </a:solidFill>
                  <a:latin typeface="Roboto"/>
                  <a:ea typeface="Roboto"/>
                  <a:cs typeface="Roboto"/>
                  <a:sym typeface="Roboto"/>
                </a:rPr>
                <a:t>75%</a:t>
              </a:r>
              <a:endParaRPr b="1" sz="1800">
                <a:solidFill>
                  <a:srgbClr val="990000"/>
                </a:solidFill>
                <a:latin typeface="Roboto"/>
                <a:ea typeface="Roboto"/>
                <a:cs typeface="Roboto"/>
                <a:sym typeface="Roboto"/>
              </a:endParaRPr>
            </a:p>
          </p:txBody>
        </p:sp>
        <p:cxnSp>
          <p:nvCxnSpPr>
            <p:cNvPr id="141" name="Google Shape;141;p16"/>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sp>
        <p:nvSpPr>
          <p:cNvPr id="142" name="Google Shape;142;p16"/>
          <p:cNvSpPr txBox="1"/>
          <p:nvPr/>
        </p:nvSpPr>
        <p:spPr>
          <a:xfrm>
            <a:off x="6974225" y="3814025"/>
            <a:ext cx="2169900" cy="13296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—-SQL Code</a:t>
            </a:r>
            <a:endParaRPr b="1" sz="900">
              <a:solidFill>
                <a:srgbClr val="295269"/>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question,</a:t>
            </a:r>
            <a:endParaRPr b="1" sz="900">
              <a:solidFill>
                <a:srgbClr val="295269"/>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COUNT(DISTINCT user_id)</a:t>
            </a:r>
            <a:endParaRPr b="1" sz="900">
              <a:solidFill>
                <a:srgbClr val="295269"/>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survey</a:t>
            </a:r>
            <a:endParaRPr b="1" sz="900">
              <a:solidFill>
                <a:srgbClr val="295269"/>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GROUP BY 1;</a:t>
            </a:r>
            <a:endParaRPr b="1" sz="900">
              <a:solidFill>
                <a:srgbClr val="295269"/>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urier New"/>
              <a:ea typeface="Courier New"/>
              <a:cs typeface="Courier New"/>
              <a:sym typeface="Courier New"/>
            </a:endParaRPr>
          </a:p>
        </p:txBody>
      </p:sp>
      <p:sp>
        <p:nvSpPr>
          <p:cNvPr id="143" name="Google Shape;143;p16"/>
          <p:cNvSpPr txBox="1"/>
          <p:nvPr/>
        </p:nvSpPr>
        <p:spPr>
          <a:xfrm>
            <a:off x="566675" y="440800"/>
            <a:ext cx="81621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rgbClr val="295269"/>
                </a:solidFill>
                <a:latin typeface="Old Standard TT"/>
                <a:ea typeface="Old Standard TT"/>
                <a:cs typeface="Old Standard TT"/>
                <a:sym typeface="Old Standard TT"/>
              </a:rPr>
              <a:t>Below we can see how many users move from one question to the next. Based on the survey data we can see that the least answered question is the last one regarding the eye exam. It could be that users do not remember their last eye test or they feel it is too personal to be answered via a survey. The question regarding the shapes also have a lower answer rate, users might be unsure what shapes would suit them or they have no preference yet. It would be advisable for Warby Parker to review these questions.</a:t>
            </a:r>
            <a:endParaRPr b="1" sz="1300">
              <a:solidFill>
                <a:srgbClr val="295269"/>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311700" y="183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295269"/>
                </a:solidFill>
                <a:latin typeface="Old Standard TT"/>
                <a:ea typeface="Old Standard TT"/>
                <a:cs typeface="Old Standard TT"/>
                <a:sym typeface="Old Standard TT"/>
              </a:rPr>
              <a:t>2. Analysis of the purchase funnel</a:t>
            </a:r>
            <a:endParaRPr b="1">
              <a:solidFill>
                <a:srgbClr val="295269"/>
              </a:solidFill>
              <a:latin typeface="Old Standard TT"/>
              <a:ea typeface="Old Standard TT"/>
              <a:cs typeface="Old Standard TT"/>
              <a:sym typeface="Old Standard TT"/>
            </a:endParaRPr>
          </a:p>
        </p:txBody>
      </p:sp>
      <p:sp>
        <p:nvSpPr>
          <p:cNvPr id="149" name="Google Shape;149;p17"/>
          <p:cNvSpPr txBox="1"/>
          <p:nvPr/>
        </p:nvSpPr>
        <p:spPr>
          <a:xfrm>
            <a:off x="0" y="0"/>
            <a:ext cx="33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p17"/>
          <p:cNvSpPr txBox="1"/>
          <p:nvPr/>
        </p:nvSpPr>
        <p:spPr>
          <a:xfrm>
            <a:off x="4819800" y="2295900"/>
            <a:ext cx="4324200" cy="2847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WITH funnels AS (</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DISTINCT q.user_id,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h.user_id IS NOT NULL AS 'is_home_try_on',</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h.number_of_pairs,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p.user_id IS NOT NULL AS 'is_purchase'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quiz AS 'q'</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LEFT JOIN home_try_on 'h'</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ON h.user_id = q.user_id</a:t>
            </a:r>
            <a:endParaRPr b="1" sz="900">
              <a:solidFill>
                <a:srgbClr val="295269"/>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LEFT JOIN purchase 'p'</a:t>
            </a:r>
            <a:endParaRPr b="1" sz="8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ON p.user_id = h.user_id)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COUNT(*) AS 'num_browse',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SUM(is_home_try_on) AS 'num_home_tries',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SUM(is_purchase) AS 'num_purchase',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1.0 * SUM(is_home_try_on) / COUNT(user_id) AS 'browse_to_home_tries',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1.0 * SUM(is_purchase) / SUM(is_home_try_on) AS 'home_tries_to_purchase'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funnels;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295269"/>
              </a:solidFill>
            </a:endParaRPr>
          </a:p>
        </p:txBody>
      </p:sp>
      <p:sp>
        <p:nvSpPr>
          <p:cNvPr id="151" name="Google Shape;151;p17"/>
          <p:cNvSpPr txBox="1"/>
          <p:nvPr/>
        </p:nvSpPr>
        <p:spPr>
          <a:xfrm>
            <a:off x="311700" y="2440975"/>
            <a:ext cx="4271700" cy="1693200"/>
          </a:xfrm>
          <a:prstGeom prst="rect">
            <a:avLst/>
          </a:prstGeom>
          <a:solidFill>
            <a:srgbClr val="1B786E"/>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lt1"/>
                </a:solidFill>
                <a:latin typeface="Old Standard TT"/>
                <a:ea typeface="Old Standard TT"/>
                <a:cs typeface="Old Standard TT"/>
                <a:sym typeface="Old Standard TT"/>
              </a:rPr>
              <a:t>Warby Parker has three separate tables to include information of the users, who completed the quiz, did the home try-on and completed the purchase. After combining the tables based on the users we can summarize how many customers moved from one step to the next and how many completed the purchase. </a:t>
            </a:r>
            <a:endParaRPr b="1">
              <a:solidFill>
                <a:schemeClr val="lt1"/>
              </a:solidFill>
              <a:latin typeface="Old Standard TT"/>
              <a:ea typeface="Old Standard TT"/>
              <a:cs typeface="Old Standard TT"/>
              <a:sym typeface="Old Standard TT"/>
            </a:endParaRPr>
          </a:p>
        </p:txBody>
      </p:sp>
      <p:graphicFrame>
        <p:nvGraphicFramePr>
          <p:cNvPr id="152" name="Google Shape;152;p17"/>
          <p:cNvGraphicFramePr/>
          <p:nvPr/>
        </p:nvGraphicFramePr>
        <p:xfrm>
          <a:off x="311688" y="799800"/>
          <a:ext cx="3000000" cy="3000000"/>
        </p:xfrm>
        <a:graphic>
          <a:graphicData uri="http://schemas.openxmlformats.org/drawingml/2006/table">
            <a:tbl>
              <a:tblPr>
                <a:noFill/>
                <a:tableStyleId>{72697D3C-9568-4396-A7FB-AB847213725A}</a:tableStyleId>
              </a:tblPr>
              <a:tblGrid>
                <a:gridCol w="1752825"/>
                <a:gridCol w="1752825"/>
                <a:gridCol w="1752825"/>
                <a:gridCol w="1752825"/>
                <a:gridCol w="1752825"/>
              </a:tblGrid>
              <a:tr h="738275">
                <a:tc>
                  <a:txBody>
                    <a:bodyPr/>
                    <a:lstStyle/>
                    <a:p>
                      <a:pPr indent="0" lvl="0" marL="0" rtl="0" algn="ctr">
                        <a:spcBef>
                          <a:spcPts val="0"/>
                        </a:spcBef>
                        <a:spcAft>
                          <a:spcPts val="0"/>
                        </a:spcAft>
                        <a:buNone/>
                      </a:pPr>
                      <a:r>
                        <a:rPr b="1" lang="en">
                          <a:solidFill>
                            <a:schemeClr val="lt1"/>
                          </a:solidFill>
                          <a:latin typeface="Old Standard TT"/>
                          <a:ea typeface="Old Standard TT"/>
                          <a:cs typeface="Old Standard TT"/>
                          <a:sym typeface="Old Standard TT"/>
                        </a:rPr>
                        <a:t>Number of browses</a:t>
                      </a:r>
                      <a:endParaRPr b="1">
                        <a:solidFill>
                          <a:schemeClr val="lt1"/>
                        </a:solidFill>
                        <a:latin typeface="Old Standard TT"/>
                        <a:ea typeface="Old Standard TT"/>
                        <a:cs typeface="Old Standard TT"/>
                        <a:sym typeface="Old Standard TT"/>
                      </a:endParaRPr>
                    </a:p>
                  </a:txBody>
                  <a:tcPr marT="91425" marB="91425" marR="91425" marL="91425">
                    <a:solidFill>
                      <a:srgbClr val="1B786E"/>
                    </a:solidFill>
                  </a:tcPr>
                </a:tc>
                <a:tc>
                  <a:txBody>
                    <a:bodyPr/>
                    <a:lstStyle/>
                    <a:p>
                      <a:pPr indent="0" lvl="0" marL="0" rtl="0" algn="ctr">
                        <a:spcBef>
                          <a:spcPts val="0"/>
                        </a:spcBef>
                        <a:spcAft>
                          <a:spcPts val="0"/>
                        </a:spcAft>
                        <a:buNone/>
                      </a:pPr>
                      <a:r>
                        <a:rPr b="1" lang="en">
                          <a:solidFill>
                            <a:schemeClr val="lt1"/>
                          </a:solidFill>
                          <a:latin typeface="Old Standard TT"/>
                          <a:ea typeface="Old Standard TT"/>
                          <a:cs typeface="Old Standard TT"/>
                          <a:sym typeface="Old Standard TT"/>
                        </a:rPr>
                        <a:t>Number of home try-ons</a:t>
                      </a:r>
                      <a:endParaRPr b="1">
                        <a:solidFill>
                          <a:schemeClr val="lt1"/>
                        </a:solidFill>
                        <a:latin typeface="Old Standard TT"/>
                        <a:ea typeface="Old Standard TT"/>
                        <a:cs typeface="Old Standard TT"/>
                        <a:sym typeface="Old Standard TT"/>
                      </a:endParaRPr>
                    </a:p>
                  </a:txBody>
                  <a:tcPr marT="91425" marB="91425" marR="91425" marL="91425">
                    <a:solidFill>
                      <a:srgbClr val="1B786E"/>
                    </a:solidFill>
                  </a:tcPr>
                </a:tc>
                <a:tc>
                  <a:txBody>
                    <a:bodyPr/>
                    <a:lstStyle/>
                    <a:p>
                      <a:pPr indent="0" lvl="0" marL="0" rtl="0" algn="ctr">
                        <a:spcBef>
                          <a:spcPts val="0"/>
                        </a:spcBef>
                        <a:spcAft>
                          <a:spcPts val="0"/>
                        </a:spcAft>
                        <a:buNone/>
                      </a:pPr>
                      <a:r>
                        <a:rPr b="1" lang="en">
                          <a:solidFill>
                            <a:schemeClr val="lt1"/>
                          </a:solidFill>
                          <a:latin typeface="Old Standard TT"/>
                          <a:ea typeface="Old Standard TT"/>
                          <a:cs typeface="Old Standard TT"/>
                          <a:sym typeface="Old Standard TT"/>
                        </a:rPr>
                        <a:t>Number of purchases</a:t>
                      </a:r>
                      <a:endParaRPr b="1">
                        <a:solidFill>
                          <a:schemeClr val="lt1"/>
                        </a:solidFill>
                        <a:latin typeface="Old Standard TT"/>
                        <a:ea typeface="Old Standard TT"/>
                        <a:cs typeface="Old Standard TT"/>
                        <a:sym typeface="Old Standard TT"/>
                      </a:endParaRPr>
                    </a:p>
                  </a:txBody>
                  <a:tcPr marT="91425" marB="91425" marR="91425" marL="91425">
                    <a:solidFill>
                      <a:srgbClr val="1B786E"/>
                    </a:solidFill>
                  </a:tcPr>
                </a:tc>
                <a:tc>
                  <a:txBody>
                    <a:bodyPr/>
                    <a:lstStyle/>
                    <a:p>
                      <a:pPr indent="0" lvl="0" marL="0" rtl="0" algn="ctr">
                        <a:spcBef>
                          <a:spcPts val="0"/>
                        </a:spcBef>
                        <a:spcAft>
                          <a:spcPts val="0"/>
                        </a:spcAft>
                        <a:buNone/>
                      </a:pPr>
                      <a:r>
                        <a:rPr b="1" lang="en">
                          <a:solidFill>
                            <a:schemeClr val="lt1"/>
                          </a:solidFill>
                          <a:latin typeface="Old Standard TT"/>
                          <a:ea typeface="Old Standard TT"/>
                          <a:cs typeface="Old Standard TT"/>
                          <a:sym typeface="Old Standard TT"/>
                        </a:rPr>
                        <a:t>Percentage of browsers moved to home try-on</a:t>
                      </a:r>
                      <a:endParaRPr>
                        <a:solidFill>
                          <a:schemeClr val="lt1"/>
                        </a:solidFill>
                      </a:endParaRPr>
                    </a:p>
                  </a:txBody>
                  <a:tcPr marT="91425" marB="91425" marR="91425" marL="91425">
                    <a:solidFill>
                      <a:srgbClr val="1B786E"/>
                    </a:solidFill>
                  </a:tcPr>
                </a:tc>
                <a:tc>
                  <a:txBody>
                    <a:bodyPr/>
                    <a:lstStyle/>
                    <a:p>
                      <a:pPr indent="0" lvl="0" marL="0" rtl="0" algn="ctr">
                        <a:spcBef>
                          <a:spcPts val="0"/>
                        </a:spcBef>
                        <a:spcAft>
                          <a:spcPts val="0"/>
                        </a:spcAft>
                        <a:buNone/>
                      </a:pPr>
                      <a:r>
                        <a:rPr b="1" lang="en">
                          <a:solidFill>
                            <a:schemeClr val="lt1"/>
                          </a:solidFill>
                          <a:latin typeface="Old Standard TT"/>
                          <a:ea typeface="Old Standard TT"/>
                          <a:cs typeface="Old Standard TT"/>
                          <a:sym typeface="Old Standard TT"/>
                        </a:rPr>
                        <a:t>Percentage of home try-ons moved to purchase</a:t>
                      </a:r>
                      <a:endParaRPr b="1">
                        <a:solidFill>
                          <a:schemeClr val="lt1"/>
                        </a:solidFill>
                        <a:latin typeface="Old Standard TT"/>
                        <a:ea typeface="Old Standard TT"/>
                        <a:cs typeface="Old Standard TT"/>
                        <a:sym typeface="Old Standard TT"/>
                      </a:endParaRPr>
                    </a:p>
                  </a:txBody>
                  <a:tcPr marT="91425" marB="91425" marR="91425" marL="91425">
                    <a:solidFill>
                      <a:srgbClr val="1B786E"/>
                    </a:solidFill>
                  </a:tcPr>
                </a:tc>
              </a:tr>
              <a:tr h="520000">
                <a:tc>
                  <a:txBody>
                    <a:bodyPr/>
                    <a:lstStyle/>
                    <a:p>
                      <a:pPr indent="0" lvl="0" marL="0" rtl="0" algn="ctr">
                        <a:spcBef>
                          <a:spcPts val="0"/>
                        </a:spcBef>
                        <a:spcAft>
                          <a:spcPts val="0"/>
                        </a:spcAft>
                        <a:buClr>
                          <a:schemeClr val="dk1"/>
                        </a:buClr>
                        <a:buSzPts val="1100"/>
                        <a:buFont typeface="Arial"/>
                        <a:buNone/>
                      </a:pPr>
                      <a:r>
                        <a:rPr b="1" lang="en">
                          <a:solidFill>
                            <a:srgbClr val="295269"/>
                          </a:solidFill>
                          <a:latin typeface="Old Standard TT"/>
                          <a:ea typeface="Old Standard TT"/>
                          <a:cs typeface="Old Standard TT"/>
                          <a:sym typeface="Old Standard TT"/>
                        </a:rPr>
                        <a:t>1000</a:t>
                      </a:r>
                      <a:endParaRPr b="1">
                        <a:solidFill>
                          <a:srgbClr val="295269"/>
                        </a:solidFill>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n">
                          <a:solidFill>
                            <a:srgbClr val="295269"/>
                          </a:solidFill>
                          <a:latin typeface="Old Standard TT"/>
                          <a:ea typeface="Old Standard TT"/>
                          <a:cs typeface="Old Standard TT"/>
                          <a:sym typeface="Old Standard TT"/>
                        </a:rPr>
                        <a:t>750</a:t>
                      </a:r>
                      <a:endParaRPr b="1">
                        <a:solidFill>
                          <a:srgbClr val="295269"/>
                        </a:solidFill>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n">
                          <a:solidFill>
                            <a:srgbClr val="295269"/>
                          </a:solidFill>
                          <a:latin typeface="Old Standard TT"/>
                          <a:ea typeface="Old Standard TT"/>
                          <a:cs typeface="Old Standard TT"/>
                          <a:sym typeface="Old Standard TT"/>
                        </a:rPr>
                        <a:t>495</a:t>
                      </a:r>
                      <a:endParaRPr b="1">
                        <a:solidFill>
                          <a:srgbClr val="295269"/>
                        </a:solidFill>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n">
                          <a:solidFill>
                            <a:srgbClr val="295269"/>
                          </a:solidFill>
                          <a:latin typeface="Old Standard TT"/>
                          <a:ea typeface="Old Standard TT"/>
                          <a:cs typeface="Old Standard TT"/>
                          <a:sym typeface="Old Standard TT"/>
                        </a:rPr>
                        <a:t>75%</a:t>
                      </a:r>
                      <a:endParaRPr/>
                    </a:p>
                  </a:txBody>
                  <a:tcPr marT="91425" marB="91425" marR="91425" marL="91425"/>
                </a:tc>
                <a:tc>
                  <a:txBody>
                    <a:bodyPr/>
                    <a:lstStyle/>
                    <a:p>
                      <a:pPr indent="0" lvl="0" marL="0" rtl="0" algn="ctr">
                        <a:spcBef>
                          <a:spcPts val="0"/>
                        </a:spcBef>
                        <a:spcAft>
                          <a:spcPts val="0"/>
                        </a:spcAft>
                        <a:buNone/>
                      </a:pPr>
                      <a:r>
                        <a:rPr b="1" lang="en">
                          <a:solidFill>
                            <a:srgbClr val="295269"/>
                          </a:solidFill>
                          <a:latin typeface="Old Standard TT"/>
                          <a:ea typeface="Old Standard TT"/>
                          <a:cs typeface="Old Standard TT"/>
                          <a:sym typeface="Old Standard TT"/>
                        </a:rPr>
                        <a:t>66%</a:t>
                      </a:r>
                      <a:endParaRPr b="1">
                        <a:solidFill>
                          <a:srgbClr val="295269"/>
                        </a:solidFill>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21900" y="169475"/>
            <a:ext cx="5607300" cy="11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solidFill>
                  <a:srgbClr val="295269"/>
                </a:solidFill>
                <a:latin typeface="Old Standard TT"/>
                <a:ea typeface="Old Standard TT"/>
                <a:cs typeface="Old Standard TT"/>
                <a:sym typeface="Old Standard TT"/>
              </a:rPr>
              <a:t>3. </a:t>
            </a:r>
            <a:r>
              <a:rPr b="1" lang="en" sz="2020">
                <a:solidFill>
                  <a:srgbClr val="295269"/>
                </a:solidFill>
                <a:latin typeface="Old Standard TT"/>
                <a:ea typeface="Old Standard TT"/>
                <a:cs typeface="Old Standard TT"/>
                <a:sym typeface="Old Standard TT"/>
              </a:rPr>
              <a:t>Further analysis of the completed purchases based on the number of pairs given during the home try-on step.</a:t>
            </a:r>
            <a:endParaRPr b="1" sz="2020">
              <a:solidFill>
                <a:srgbClr val="295269"/>
              </a:solidFill>
              <a:latin typeface="Old Standard TT"/>
              <a:ea typeface="Old Standard TT"/>
              <a:cs typeface="Old Standard TT"/>
              <a:sym typeface="Old Standard TT"/>
            </a:endParaRPr>
          </a:p>
        </p:txBody>
      </p:sp>
      <p:sp>
        <p:nvSpPr>
          <p:cNvPr id="158" name="Google Shape;158;p18"/>
          <p:cNvSpPr txBox="1"/>
          <p:nvPr/>
        </p:nvSpPr>
        <p:spPr>
          <a:xfrm>
            <a:off x="6082200" y="0"/>
            <a:ext cx="3061800" cy="226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WITH funnels AS (</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DISTINCT q.user_id,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h.user_id IS NOT NULL AS 'is_home_try_on',</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h.number_of_pairs,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p.user_id IS NOT NULL AS 'is_purchase'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quiz AS 'q'</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LEFT JOIN home_try_on 'h'</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ON h.user_id = q.user_id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LEFT JOIN purchase 'p'</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ON p.user_id = h.user_id)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SUM(is_purchase) AS 'num_purchase_3_pairs'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funnels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WHERE number_of_pairs ='3 pairs';</a:t>
            </a:r>
            <a:endParaRPr b="1" sz="900">
              <a:solidFill>
                <a:srgbClr val="295269"/>
              </a:solidFill>
              <a:latin typeface="Courier New"/>
              <a:ea typeface="Courier New"/>
              <a:cs typeface="Courier New"/>
              <a:sym typeface="Courier New"/>
            </a:endParaRPr>
          </a:p>
        </p:txBody>
      </p:sp>
      <p:sp>
        <p:nvSpPr>
          <p:cNvPr id="159" name="Google Shape;159;p18"/>
          <p:cNvSpPr txBox="1"/>
          <p:nvPr/>
        </p:nvSpPr>
        <p:spPr>
          <a:xfrm>
            <a:off x="6082200" y="2880900"/>
            <a:ext cx="3061800" cy="226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WITH funnels AS (</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SELECT DISTINCT q.user_id,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  h.user_id IS NOT NULL AS 'is_home_try_on',</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  h.number_of_pairs,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  p.user_id IS NOT NULL AS 'is_purchase'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FROM quiz AS 'q'</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LEFT JOIN home_try_on 'h'</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  ON h.user_id = q.user_id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LEFT JOIN purchase 'p'</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  ON p.user_id = h.user_id)</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SELECT SUM(is_purchase) AS 'num_purchase_3_pairs'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FROM funnels</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295269"/>
                </a:solidFill>
                <a:latin typeface="Courier New"/>
                <a:ea typeface="Courier New"/>
                <a:cs typeface="Courier New"/>
                <a:sym typeface="Courier New"/>
              </a:rPr>
              <a:t>WHERE number_of_pairs ='5 pairs';</a:t>
            </a:r>
            <a:endParaRPr b="1" sz="900">
              <a:solidFill>
                <a:srgbClr val="295269"/>
              </a:solidFill>
              <a:latin typeface="Courier New"/>
              <a:ea typeface="Courier New"/>
              <a:cs typeface="Courier New"/>
              <a:sym typeface="Courier New"/>
            </a:endParaRPr>
          </a:p>
        </p:txBody>
      </p:sp>
      <p:grpSp>
        <p:nvGrpSpPr>
          <p:cNvPr id="160" name="Google Shape;160;p18"/>
          <p:cNvGrpSpPr/>
          <p:nvPr/>
        </p:nvGrpSpPr>
        <p:grpSpPr>
          <a:xfrm>
            <a:off x="1220034" y="1298743"/>
            <a:ext cx="1827900" cy="2399700"/>
            <a:chOff x="2744034" y="1146343"/>
            <a:chExt cx="1827900" cy="2399700"/>
          </a:xfrm>
        </p:grpSpPr>
        <p:sp>
          <p:nvSpPr>
            <p:cNvPr id="161" name="Google Shape;161;p18"/>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flipH="1">
              <a:off x="2832600" y="1686400"/>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2966475" y="1813600"/>
              <a:ext cx="1383000" cy="171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rgbClr val="FFFFFF"/>
                  </a:solidFill>
                  <a:latin typeface="Old Standard TT"/>
                  <a:ea typeface="Old Standard TT"/>
                  <a:cs typeface="Old Standard TT"/>
                  <a:sym typeface="Old Standard TT"/>
                </a:rPr>
                <a:t>Number of purchases where </a:t>
              </a:r>
              <a:r>
                <a:rPr b="1" lang="en" sz="1500">
                  <a:solidFill>
                    <a:srgbClr val="FFFFFF"/>
                  </a:solidFill>
                  <a:latin typeface="Old Standard TT"/>
                  <a:ea typeface="Old Standard TT"/>
                  <a:cs typeface="Old Standard TT"/>
                  <a:sym typeface="Old Standard TT"/>
                </a:rPr>
                <a:t>5</a:t>
              </a:r>
              <a:r>
                <a:rPr b="1" lang="en" sz="1100">
                  <a:solidFill>
                    <a:srgbClr val="FFFFFF"/>
                  </a:solidFill>
                  <a:latin typeface="Old Standard TT"/>
                  <a:ea typeface="Old Standard TT"/>
                  <a:cs typeface="Old Standard TT"/>
                  <a:sym typeface="Old Standard TT"/>
                </a:rPr>
                <a:t> pairs were given</a:t>
              </a:r>
              <a:endParaRPr sz="800">
                <a:solidFill>
                  <a:srgbClr val="FFFFFF"/>
                </a:solidFill>
                <a:latin typeface="Old Standard TT"/>
                <a:ea typeface="Old Standard TT"/>
                <a:cs typeface="Old Standard TT"/>
                <a:sym typeface="Old Standard TT"/>
              </a:endParaRPr>
            </a:p>
            <a:p>
              <a:pPr indent="0" lvl="0" marL="0" rtl="0" algn="r">
                <a:lnSpc>
                  <a:spcPct val="115000"/>
                </a:lnSpc>
                <a:spcBef>
                  <a:spcPts val="1600"/>
                </a:spcBef>
                <a:spcAft>
                  <a:spcPts val="0"/>
                </a:spcAft>
                <a:buNone/>
              </a:pPr>
              <a:r>
                <a:rPr b="1" lang="en">
                  <a:solidFill>
                    <a:srgbClr val="FFFFFF"/>
                  </a:solidFill>
                  <a:latin typeface="Old Standard TT"/>
                  <a:ea typeface="Old Standard TT"/>
                  <a:cs typeface="Old Standard TT"/>
                  <a:sym typeface="Old Standard TT"/>
                </a:rPr>
                <a:t>294</a:t>
              </a:r>
              <a:endParaRPr b="1">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b="1" lang="en">
                  <a:solidFill>
                    <a:srgbClr val="FFFFFF"/>
                  </a:solidFill>
                  <a:latin typeface="Old Standard TT"/>
                  <a:ea typeface="Old Standard TT"/>
                  <a:cs typeface="Old Standard TT"/>
                  <a:sym typeface="Old Standard TT"/>
                </a:rPr>
                <a:t>59%</a:t>
              </a:r>
              <a:endParaRPr b="1">
                <a:solidFill>
                  <a:srgbClr val="FFFFFF"/>
                </a:solidFill>
                <a:latin typeface="Old Standard TT"/>
                <a:ea typeface="Old Standard TT"/>
                <a:cs typeface="Old Standard TT"/>
                <a:sym typeface="Old Standard TT"/>
              </a:endParaRPr>
            </a:p>
          </p:txBody>
        </p:sp>
      </p:grpSp>
      <p:grpSp>
        <p:nvGrpSpPr>
          <p:cNvPr id="164" name="Google Shape;164;p18"/>
          <p:cNvGrpSpPr/>
          <p:nvPr/>
        </p:nvGrpSpPr>
        <p:grpSpPr>
          <a:xfrm>
            <a:off x="3048084" y="1749869"/>
            <a:ext cx="1827900" cy="2399700"/>
            <a:chOff x="4572084" y="1597469"/>
            <a:chExt cx="1827900" cy="2399700"/>
          </a:xfrm>
        </p:grpSpPr>
        <p:sp>
          <p:nvSpPr>
            <p:cNvPr id="165" name="Google Shape;165;p18"/>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flipH="1" rot="10800000">
              <a:off x="4662018" y="1687411"/>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4794525" y="1881600"/>
              <a:ext cx="1383000" cy="164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solidFill>
                    <a:srgbClr val="FFFFFF"/>
                  </a:solidFill>
                  <a:latin typeface="Old Standard TT"/>
                  <a:ea typeface="Old Standard TT"/>
                  <a:cs typeface="Old Standard TT"/>
                  <a:sym typeface="Old Standard TT"/>
                </a:rPr>
                <a:t>Number of purchases where </a:t>
              </a:r>
              <a:r>
                <a:rPr b="1" lang="en" sz="1500">
                  <a:solidFill>
                    <a:srgbClr val="FFFFFF"/>
                  </a:solidFill>
                  <a:latin typeface="Old Standard TT"/>
                  <a:ea typeface="Old Standard TT"/>
                  <a:cs typeface="Old Standard TT"/>
                  <a:sym typeface="Old Standard TT"/>
                </a:rPr>
                <a:t>3</a:t>
              </a:r>
              <a:r>
                <a:rPr b="1" lang="en" sz="1200">
                  <a:solidFill>
                    <a:srgbClr val="FFFFFF"/>
                  </a:solidFill>
                  <a:latin typeface="Old Standard TT"/>
                  <a:ea typeface="Old Standard TT"/>
                  <a:cs typeface="Old Standard TT"/>
                  <a:sym typeface="Old Standard TT"/>
                </a:rPr>
                <a:t> </a:t>
              </a:r>
              <a:r>
                <a:rPr b="1" lang="en" sz="1100">
                  <a:solidFill>
                    <a:srgbClr val="FFFFFF"/>
                  </a:solidFill>
                  <a:latin typeface="Old Standard TT"/>
                  <a:ea typeface="Old Standard TT"/>
                  <a:cs typeface="Old Standard TT"/>
                  <a:sym typeface="Old Standard TT"/>
                </a:rPr>
                <a:t>pairs were given</a:t>
              </a:r>
              <a:endParaRPr b="1" sz="1100">
                <a:solidFill>
                  <a:srgbClr val="FFFFFF"/>
                </a:solidFill>
                <a:latin typeface="Old Standard TT"/>
                <a:ea typeface="Old Standard TT"/>
                <a:cs typeface="Old Standard TT"/>
                <a:sym typeface="Old Standard TT"/>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r">
                <a:lnSpc>
                  <a:spcPct val="115000"/>
                </a:lnSpc>
                <a:spcBef>
                  <a:spcPts val="0"/>
                </a:spcBef>
                <a:spcAft>
                  <a:spcPts val="0"/>
                </a:spcAft>
                <a:buNone/>
              </a:pPr>
              <a:r>
                <a:rPr b="1" lang="en">
                  <a:solidFill>
                    <a:srgbClr val="FFFFFF"/>
                  </a:solidFill>
                  <a:latin typeface="Old Standard TT"/>
                  <a:ea typeface="Old Standard TT"/>
                  <a:cs typeface="Old Standard TT"/>
                  <a:sym typeface="Old Standard TT"/>
                </a:rPr>
                <a:t>201</a:t>
              </a:r>
              <a:endParaRPr b="1">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b="1" lang="en">
                  <a:solidFill>
                    <a:srgbClr val="FFFFFF"/>
                  </a:solidFill>
                  <a:latin typeface="Old Standard TT"/>
                  <a:ea typeface="Old Standard TT"/>
                  <a:cs typeface="Old Standard TT"/>
                  <a:sym typeface="Old Standard TT"/>
                </a:rPr>
                <a:t>41%</a:t>
              </a:r>
              <a:endParaRPr b="1">
                <a:solidFill>
                  <a:srgbClr val="FFFFFF"/>
                </a:solidFill>
                <a:latin typeface="Old Standard TT"/>
                <a:ea typeface="Old Standard TT"/>
                <a:cs typeface="Old Standard TT"/>
                <a:sym typeface="Old Standard TT"/>
              </a:endParaRPr>
            </a:p>
          </p:txBody>
        </p:sp>
      </p:grpSp>
      <p:sp>
        <p:nvSpPr>
          <p:cNvPr id="168" name="Google Shape;168;p18"/>
          <p:cNvSpPr txBox="1"/>
          <p:nvPr/>
        </p:nvSpPr>
        <p:spPr>
          <a:xfrm>
            <a:off x="132675" y="4164600"/>
            <a:ext cx="5408700" cy="97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720">
                <a:solidFill>
                  <a:srgbClr val="295269"/>
                </a:solidFill>
                <a:latin typeface="Old Standard TT"/>
                <a:ea typeface="Old Standard TT"/>
                <a:cs typeface="Old Standard TT"/>
                <a:sym typeface="Old Standard TT"/>
              </a:rPr>
              <a:t>Based on the data provided there is a higher rate of purchase among customers, who were given 5 pairs of glasses to try on.</a:t>
            </a:r>
            <a:endParaRPr b="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295269"/>
                </a:solidFill>
                <a:latin typeface="Old Standard TT"/>
                <a:ea typeface="Old Standard TT"/>
                <a:cs typeface="Old Standard TT"/>
                <a:sym typeface="Old Standard TT"/>
              </a:rPr>
              <a:t>4. Actionable Insights for the company</a:t>
            </a:r>
            <a:endParaRPr b="1">
              <a:solidFill>
                <a:srgbClr val="295269"/>
              </a:solidFill>
              <a:latin typeface="Old Standard TT"/>
              <a:ea typeface="Old Standard TT"/>
              <a:cs typeface="Old Standard TT"/>
              <a:sym typeface="Old Standard TT"/>
            </a:endParaRPr>
          </a:p>
        </p:txBody>
      </p:sp>
      <p:grpSp>
        <p:nvGrpSpPr>
          <p:cNvPr id="174" name="Google Shape;174;p19"/>
          <p:cNvGrpSpPr/>
          <p:nvPr/>
        </p:nvGrpSpPr>
        <p:grpSpPr>
          <a:xfrm>
            <a:off x="275485" y="1058070"/>
            <a:ext cx="4501605" cy="3952564"/>
            <a:chOff x="2256567" y="677103"/>
            <a:chExt cx="4036590" cy="3713071"/>
          </a:xfrm>
        </p:grpSpPr>
        <p:sp>
          <p:nvSpPr>
            <p:cNvPr id="175" name="Google Shape;175;p19"/>
            <p:cNvSpPr/>
            <p:nvPr/>
          </p:nvSpPr>
          <p:spPr>
            <a:xfrm rot="-6596588">
              <a:off x="3726388" y="3510395"/>
              <a:ext cx="771357" cy="77135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6599386">
              <a:off x="2318596" y="1407533"/>
              <a:ext cx="440541" cy="44054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6598839">
              <a:off x="2887641" y="2346984"/>
              <a:ext cx="1199287" cy="119928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rot="-6598620">
              <a:off x="4374916" y="913763"/>
              <a:ext cx="1681581" cy="168158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rot="-6597866">
              <a:off x="2661829" y="2208216"/>
              <a:ext cx="629106" cy="629106"/>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rot="-6597701">
              <a:off x="3267625" y="1113818"/>
              <a:ext cx="274172" cy="274172"/>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9"/>
          <p:cNvGrpSpPr/>
          <p:nvPr/>
        </p:nvGrpSpPr>
        <p:grpSpPr>
          <a:xfrm>
            <a:off x="2718472" y="2189059"/>
            <a:ext cx="2721311" cy="2597593"/>
            <a:chOff x="4447194" y="1815766"/>
            <a:chExt cx="2440200" cy="2440200"/>
          </a:xfrm>
        </p:grpSpPr>
        <p:sp>
          <p:nvSpPr>
            <p:cNvPr id="182" name="Google Shape;182;p19"/>
            <p:cNvSpPr/>
            <p:nvPr/>
          </p:nvSpPr>
          <p:spPr>
            <a:xfrm>
              <a:off x="4447194" y="1815766"/>
              <a:ext cx="2440200" cy="2440200"/>
            </a:xfrm>
            <a:prstGeom prst="ellipse">
              <a:avLst/>
            </a:prstGeom>
            <a:solidFill>
              <a:srgbClr val="155B5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Old Standard TT"/>
                  <a:ea typeface="Old Standard TT"/>
                  <a:cs typeface="Old Standard TT"/>
                  <a:sym typeface="Old Standard TT"/>
                </a:rPr>
                <a:t>The most popular model names are:</a:t>
              </a:r>
              <a:endParaRPr b="1" sz="12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b="1" lang="en" sz="1200">
                  <a:solidFill>
                    <a:srgbClr val="FFFFFF"/>
                  </a:solidFill>
                  <a:latin typeface="Old Standard TT"/>
                  <a:ea typeface="Old Standard TT"/>
                  <a:cs typeface="Old Standard TT"/>
                  <a:sym typeface="Old Standard TT"/>
                </a:rPr>
                <a:t>Eugene Narrow</a:t>
              </a:r>
              <a:endParaRPr b="1" sz="12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b="1" lang="en" sz="1200">
                  <a:solidFill>
                    <a:srgbClr val="FFFFFF"/>
                  </a:solidFill>
                  <a:latin typeface="Old Standard TT"/>
                  <a:ea typeface="Old Standard TT"/>
                  <a:cs typeface="Old Standard TT"/>
                  <a:sym typeface="Old Standard TT"/>
                </a:rPr>
                <a:t>and</a:t>
              </a:r>
              <a:endParaRPr b="1" sz="12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b="1" lang="en" sz="1200">
                  <a:solidFill>
                    <a:srgbClr val="FFFFFF"/>
                  </a:solidFill>
                  <a:latin typeface="Old Standard TT"/>
                  <a:ea typeface="Old Standard TT"/>
                  <a:cs typeface="Old Standard TT"/>
                  <a:sym typeface="Old Standard TT"/>
                </a:rPr>
                <a:t>Dawes</a:t>
              </a:r>
              <a:endParaRPr b="1" sz="1200">
                <a:solidFill>
                  <a:srgbClr val="FFFFFF"/>
                </a:solidFill>
                <a:latin typeface="Old Standard TT"/>
                <a:ea typeface="Old Standard TT"/>
                <a:cs typeface="Old Standard TT"/>
                <a:sym typeface="Old Standard TT"/>
              </a:endParaRPr>
            </a:p>
          </p:txBody>
        </p:sp>
      </p:grpSp>
      <p:grpSp>
        <p:nvGrpSpPr>
          <p:cNvPr id="184" name="Google Shape;184;p19"/>
          <p:cNvGrpSpPr/>
          <p:nvPr/>
        </p:nvGrpSpPr>
        <p:grpSpPr>
          <a:xfrm>
            <a:off x="1234720" y="1387937"/>
            <a:ext cx="2089813" cy="1846590"/>
            <a:chOff x="3324326" y="1226162"/>
            <a:chExt cx="1590300" cy="1571700"/>
          </a:xfrm>
        </p:grpSpPr>
        <p:sp>
          <p:nvSpPr>
            <p:cNvPr id="185" name="Google Shape;185;p19"/>
            <p:cNvSpPr/>
            <p:nvPr/>
          </p:nvSpPr>
          <p:spPr>
            <a:xfrm>
              <a:off x="3324326" y="1226162"/>
              <a:ext cx="1590300" cy="15717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3635579" y="1539650"/>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Old Standard TT"/>
                  <a:ea typeface="Old Standard TT"/>
                  <a:cs typeface="Old Standard TT"/>
                  <a:sym typeface="Old Standard TT"/>
                </a:rPr>
                <a:t>The most common style chosen by users:</a:t>
              </a:r>
              <a:endParaRPr b="1" sz="12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b="1" lang="en" sz="1200">
                  <a:solidFill>
                    <a:srgbClr val="FFFFFF"/>
                  </a:solidFill>
                  <a:latin typeface="Old Standard TT"/>
                  <a:ea typeface="Old Standard TT"/>
                  <a:cs typeface="Old Standard TT"/>
                  <a:sym typeface="Old Standard TT"/>
                </a:rPr>
                <a:t>Women’s Style</a:t>
              </a:r>
              <a:endParaRPr b="1" sz="1200">
                <a:solidFill>
                  <a:srgbClr val="FFFFFF"/>
                </a:solidFill>
                <a:latin typeface="Old Standard TT"/>
                <a:ea typeface="Old Standard TT"/>
                <a:cs typeface="Old Standard TT"/>
                <a:sym typeface="Old Standard TT"/>
              </a:endParaRPr>
            </a:p>
          </p:txBody>
        </p:sp>
      </p:grpSp>
      <p:sp>
        <p:nvSpPr>
          <p:cNvPr id="187" name="Google Shape;187;p19"/>
          <p:cNvSpPr txBox="1"/>
          <p:nvPr/>
        </p:nvSpPr>
        <p:spPr>
          <a:xfrm>
            <a:off x="6368100" y="3127200"/>
            <a:ext cx="2775900" cy="20163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style,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COUNT(style) AS 'occurence'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quiz</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GROUP BY 1</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ORDER BY 'occurence' DESC</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LIMIT 3;</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SELECT model_name,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  COUNT(model_name) AS 'occurence'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FROM purchase</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GROUP BY 1</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rgbClr val="295269"/>
                </a:solidFill>
                <a:latin typeface="Courier New"/>
                <a:ea typeface="Courier New"/>
                <a:cs typeface="Courier New"/>
                <a:sym typeface="Courier New"/>
              </a:rPr>
              <a:t>ORDER BY COUNT(*) DESC;</a:t>
            </a:r>
            <a:endParaRPr b="1" sz="900">
              <a:solidFill>
                <a:srgbClr val="295269"/>
              </a:solidFill>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