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271" r:id="rId3"/>
    <p:sldId id="272" r:id="rId4"/>
    <p:sldId id="261" r:id="rId5"/>
    <p:sldId id="277" r:id="rId6"/>
    <p:sldId id="256" r:id="rId7"/>
    <p:sldId id="258" r:id="rId8"/>
    <p:sldId id="262" r:id="rId9"/>
    <p:sldId id="278" r:id="rId10"/>
    <p:sldId id="260" r:id="rId11"/>
    <p:sldId id="259" r:id="rId12"/>
    <p:sldId id="263" r:id="rId13"/>
    <p:sldId id="270" r:id="rId14"/>
    <p:sldId id="279" r:id="rId15"/>
    <p:sldId id="280" r:id="rId16"/>
    <p:sldId id="282" r:id="rId17"/>
    <p:sldId id="264" r:id="rId18"/>
    <p:sldId id="281" r:id="rId19"/>
    <p:sldId id="283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CB6E4-C56E-4404-8F3A-B94C09627B39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E5A2C-2DF1-4F0F-ADD3-6906BC13DD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1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E5A2C-2DF1-4F0F-ADD3-6906BC13DD9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85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E5A2C-2DF1-4F0F-ADD3-6906BC13DD9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78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47825-C6FB-85F7-7DF2-C0A3197DE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FB8112-9366-EB8F-15E8-F24472CFC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FA71A9-00CB-8BC0-7930-4BCDE9F1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43186A-CD59-7B8B-FBD8-64C10530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98BF8F-0F95-CA7D-11CE-0987109F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16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DC9EC4-DA70-CDC0-0274-72D3B26A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5B4FA9-A496-D34F-85D3-15FF1C2B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06B3FE-3842-C508-4A5E-DEB91480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F26B89-7DFA-4DDE-339A-53169002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8EECB1-644B-0AC7-6D34-7FE3DE70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2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880C61E-0FCE-8914-7D41-ABA11886D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9EF599-2BE1-2948-5C99-6CEBF236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523F31-BF1B-46C3-47DF-3F1FFA12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57AB5E-DB17-B80C-83B1-B28F07DE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296632-F6CB-4C76-9A0A-C27132AA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E53C9-9D3A-240A-E2F1-AA232AF2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5F96C7-A038-A53F-CCEE-C7D3EF90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239523-F5EA-19DF-D931-E9371787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74394E-DB31-FD90-F7E1-0410451D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5EEA76-DD69-81B4-B7C3-5E4E95C4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57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B6695E-DA61-C0E4-9817-EEA6F2B3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DD2A97-4FD8-6B99-BA9D-EDF5046E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1A8FD4-DB2C-A4DB-99AF-00A5E1A7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4B99E4-8C65-2E04-FA17-35C37AB8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AE6367-DDBB-BF89-4CA6-1A6BFA25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10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ACBF1D-97DC-63CA-EE48-828CEAE3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34DA0F-0A37-D49B-0810-D62B54207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33B19E5-70FF-0530-D05B-D18B40F4C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626F62-30BF-A6AF-21CF-F449157F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EDCA3A-3579-16A7-98BD-113EAD5D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0D1E61-5D5C-5973-2E8C-9DE29CF1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46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402170-215C-4629-CD4F-1824BA3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CC821E4-5DCC-8C02-9E68-F1FB2BAE1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567D47E-134B-F8C2-F7F3-E205E312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7DEC7A6-702D-C94B-9BF3-7245EE511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092DE48-8436-56F0-8FB5-C5FB83248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7CA8904-2D4B-D887-1F8A-0B38302D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4A40738-4808-E5FA-B9B3-817EEEA5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CEF19A9-0B14-1C6F-66A0-EEF27EAA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869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3B434F-0851-5904-7A28-037232DE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634C889-BB21-6E91-34F6-454844F3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175D3B3-5E51-D896-0D77-06DF080C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AC9C404-62E0-5889-4E4F-D093E258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53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BE865C5-F63F-888A-622E-D6E076FA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72DA7F3-93A8-57E3-5FEE-1B9EDD83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D0BC4A-AE71-D694-FD98-1404E92C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0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F7C71F-2D59-754D-D62A-33B5C4B6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D22EC9-7946-DC36-3B49-C5CBC395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1114089-D3F3-76C4-2CB7-06248EC14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2D295F9-6964-02D6-6EB2-D35015FF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3E7E765-B8AF-FCDA-49D5-93FB5CF3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AFD71F-32AF-A578-2857-EBA51A2B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36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98BCD6-831B-65D3-E106-7C428B07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503694C-3890-1D06-1023-B74398FEF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1AD03A-6B82-5995-93E4-6EE7A1AD7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4E03731-5FEA-7AAE-EE07-0A03EFFB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033AA2-9724-3744-A740-5473F12D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249B9F2-BD6D-E737-FC23-4BA6A731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64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D8A1215-30E3-3F00-2AAE-759D9434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D40CB0-5396-33F1-A543-9FA51D6A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3ED330-7072-A8F4-1AAE-3C880B1F7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CADF-4902-4887-8AA6-EBD1AA05D2F1}" type="datetimeFigureOut">
              <a:rPr lang="pl-PL" smtClean="0"/>
              <a:t>03.07.2023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5C0D28-E053-E933-F870-3FD45BFD3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3FB039-C760-4AF9-A541-F40FBF730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409D-35BC-4A64-AF40-8BC7DD8CB7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58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4E72-6139-367A-0635-8A63E2AA4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E00AB49-974A-228A-5B9A-53D03E7C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4065"/>
            <a:ext cx="9144000" cy="722545"/>
          </a:xfrm>
        </p:spPr>
        <p:txBody>
          <a:bodyPr>
            <a:normAutofit/>
          </a:bodyPr>
          <a:lstStyle/>
          <a:p>
            <a:r>
              <a:rPr lang="pl-PL" sz="4000" b="1" i="1" dirty="0">
                <a:solidFill>
                  <a:srgbClr val="FFFFFF"/>
                </a:solidFill>
              </a:rPr>
              <a:t>EKONOMETRIA BAYESOWSKA</a:t>
            </a:r>
            <a:endParaRPr lang="pl-PL" sz="4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rzut ekranu, diagram, Wielobarwność&#10;&#10;Opis wygenerowany automatycznie">
            <a:extLst>
              <a:ext uri="{FF2B5EF4-FFF2-40B4-BE49-F238E27FC236}">
                <a16:creationId xmlns:a16="http://schemas.microsoft.com/office/drawing/2014/main" id="{46EA89F3-60D2-ED68-483B-7AB5CBE8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3" y="1621564"/>
            <a:ext cx="5087079" cy="426466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AE79A61-0179-BCCE-7996-4C7026EFDD7F}"/>
              </a:ext>
            </a:extLst>
          </p:cNvPr>
          <p:cNvSpPr txBox="1"/>
          <p:nvPr/>
        </p:nvSpPr>
        <p:spPr>
          <a:xfrm>
            <a:off x="6667914" y="2969068"/>
            <a:ext cx="44202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600" dirty="0"/>
              <a:t>Rysunek przedstawia łączne rozkłady par parametrów w postaci chmur punktów. Z wykresów wynika, że pomiędzy parami parametrów: </a:t>
            </a:r>
            <a:r>
              <a:rPr lang="pl-PL" sz="1600" i="1" dirty="0" err="1"/>
              <a:t>intercept</a:t>
            </a:r>
            <a:r>
              <a:rPr lang="pl-PL" sz="1600" dirty="0"/>
              <a:t> i </a:t>
            </a:r>
            <a:r>
              <a:rPr lang="pl-PL" sz="1600" i="1" dirty="0" err="1"/>
              <a:t>beta_RM</a:t>
            </a:r>
            <a:r>
              <a:rPr lang="pl-PL" sz="1600" dirty="0"/>
              <a:t>, </a:t>
            </a:r>
            <a:r>
              <a:rPr lang="pl-PL" sz="1600" i="1" dirty="0" err="1"/>
              <a:t>beta_RM</a:t>
            </a:r>
            <a:r>
              <a:rPr lang="pl-PL" sz="1600" i="1" dirty="0"/>
              <a:t> </a:t>
            </a:r>
            <a:r>
              <a:rPr lang="pl-PL" sz="1600" dirty="0"/>
              <a:t>i </a:t>
            </a:r>
            <a:r>
              <a:rPr lang="pl-PL" sz="1600" i="1" dirty="0" err="1"/>
              <a:t>beta_LSTAT</a:t>
            </a:r>
            <a:r>
              <a:rPr lang="pl-PL" sz="1600" i="1" dirty="0"/>
              <a:t> </a:t>
            </a:r>
            <a:r>
              <a:rPr lang="pl-PL" sz="1600" dirty="0"/>
              <a:t>oraz </a:t>
            </a:r>
            <a:r>
              <a:rPr lang="pl-PL" sz="1600" i="1" dirty="0" err="1"/>
              <a:t>intercept</a:t>
            </a:r>
            <a:r>
              <a:rPr lang="pl-PL" sz="1600" dirty="0"/>
              <a:t> i </a:t>
            </a:r>
            <a:r>
              <a:rPr lang="pl-PL" sz="1600" i="1" dirty="0" err="1"/>
              <a:t>beta_PTRATIO</a:t>
            </a:r>
            <a:r>
              <a:rPr lang="pl-PL" sz="1600" i="1" dirty="0"/>
              <a:t> </a:t>
            </a:r>
            <a:r>
              <a:rPr lang="pl-PL" sz="1600" dirty="0"/>
              <a:t>występują liniowe zależności.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E66C28C-235E-07E5-6A46-13BEE945E80D}"/>
              </a:ext>
            </a:extLst>
          </p:cNvPr>
          <p:cNvSpPr txBox="1"/>
          <p:nvPr/>
        </p:nvSpPr>
        <p:spPr>
          <a:xfrm>
            <a:off x="4870605" y="1008254"/>
            <a:ext cx="264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ROZKŁADY BRZEGOWE</a:t>
            </a:r>
          </a:p>
        </p:txBody>
      </p:sp>
    </p:spTree>
    <p:extLst>
      <p:ext uri="{BB962C8B-B14F-4D97-AF65-F5344CB8AC3E}">
        <p14:creationId xmlns:p14="http://schemas.microsoft.com/office/powerpoint/2010/main" val="392162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842EA8-D244-9AAC-48E6-93BACD3F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89" y="1689200"/>
            <a:ext cx="5567817" cy="4403478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851BDD5-80AF-39FB-11F7-1D7C8ACB28A8}"/>
              </a:ext>
            </a:extLst>
          </p:cNvPr>
          <p:cNvSpPr txBox="1"/>
          <p:nvPr/>
        </p:nvSpPr>
        <p:spPr>
          <a:xfrm>
            <a:off x="3017820" y="1003829"/>
            <a:ext cx="6156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HISTOGRAMY ROZKŁADÓW BRZEGOWYCH </a:t>
            </a:r>
            <a:r>
              <a:rPr lang="pl-PL" sz="2000" i="1" dirty="0">
                <a:latin typeface="+mj-lt"/>
              </a:rPr>
              <a:t>A POSTERIORI</a:t>
            </a:r>
          </a:p>
        </p:txBody>
      </p:sp>
    </p:spTree>
    <p:extLst>
      <p:ext uri="{BB962C8B-B14F-4D97-AF65-F5344CB8AC3E}">
        <p14:creationId xmlns:p14="http://schemas.microsoft.com/office/powerpoint/2010/main" val="33525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diagram, szkic, rysowanie, design&#10;&#10;Opis wygenerowany automatycznie">
            <a:extLst>
              <a:ext uri="{FF2B5EF4-FFF2-40B4-BE49-F238E27FC236}">
                <a16:creationId xmlns:a16="http://schemas.microsoft.com/office/drawing/2014/main" id="{FA181CEF-0F83-21DA-1E6E-ECD4045C8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0"/>
          <a:stretch/>
        </p:blipFill>
        <p:spPr>
          <a:xfrm>
            <a:off x="1162899" y="2160837"/>
            <a:ext cx="4464584" cy="3472774"/>
          </a:xfrm>
          <a:prstGeom prst="rect">
            <a:avLst/>
          </a:prstGeom>
        </p:spPr>
      </p:pic>
      <p:pic>
        <p:nvPicPr>
          <p:cNvPr id="6" name="Obraz 5" descr="Obraz zawierający diagram, rysowanie, szkic, design&#10;&#10;Opis wygenerowany automatycznie">
            <a:extLst>
              <a:ext uri="{FF2B5EF4-FFF2-40B4-BE49-F238E27FC236}">
                <a16:creationId xmlns:a16="http://schemas.microsoft.com/office/drawing/2014/main" id="{54251AEE-1F5E-F05E-2779-030CAF5927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7" r="803" b="2266"/>
          <a:stretch/>
        </p:blipFill>
        <p:spPr>
          <a:xfrm>
            <a:off x="5930077" y="2002917"/>
            <a:ext cx="4806181" cy="361869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9367F96C-A877-6B54-1BE5-19BBA65A7D06}"/>
              </a:ext>
            </a:extLst>
          </p:cNvPr>
          <p:cNvSpPr txBox="1"/>
          <p:nvPr/>
        </p:nvSpPr>
        <p:spPr>
          <a:xfrm>
            <a:off x="2786921" y="1122747"/>
            <a:ext cx="6618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+mj-lt"/>
              </a:rPr>
              <a:t>CHMURY PUNKTÓW DLA WYBRANYCH TRÓJEK PARAMETRÓW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4FCAB53-E28B-BCA6-22F0-C9473C491A02}"/>
              </a:ext>
            </a:extLst>
          </p:cNvPr>
          <p:cNvSpPr txBox="1"/>
          <p:nvPr/>
        </p:nvSpPr>
        <p:spPr>
          <a:xfrm>
            <a:off x="5324889" y="5370785"/>
            <a:ext cx="1415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i="1" dirty="0"/>
              <a:t>x - </a:t>
            </a:r>
            <a:r>
              <a:rPr lang="pl-PL" sz="1000" i="1" dirty="0" err="1"/>
              <a:t>post$intercept</a:t>
            </a:r>
            <a:r>
              <a:rPr lang="pl-PL" sz="1000" i="1" dirty="0"/>
              <a:t> </a:t>
            </a:r>
          </a:p>
          <a:p>
            <a:r>
              <a:rPr lang="pl-PL" sz="1000" i="1" dirty="0"/>
              <a:t>y – </a:t>
            </a:r>
            <a:r>
              <a:rPr lang="pl-PL" sz="1000" i="1" dirty="0" err="1"/>
              <a:t>post$beta_RM</a:t>
            </a:r>
            <a:br>
              <a:rPr lang="pl-PL" sz="1000" i="1" dirty="0"/>
            </a:br>
            <a:r>
              <a:rPr lang="pl-PL" sz="1000" i="1" dirty="0"/>
              <a:t>z – </a:t>
            </a:r>
            <a:r>
              <a:rPr lang="pl-PL" sz="1000" i="1" dirty="0" err="1"/>
              <a:t>post$beta_LSTAT</a:t>
            </a:r>
            <a:endParaRPr lang="pl-PL" sz="1000" i="1" dirty="0"/>
          </a:p>
        </p:txBody>
      </p:sp>
    </p:spTree>
    <p:extLst>
      <p:ext uri="{BB962C8B-B14F-4D97-AF65-F5344CB8AC3E}">
        <p14:creationId xmlns:p14="http://schemas.microsoft.com/office/powerpoint/2010/main" val="122625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diagram, rysowanie, wizualizacja, design&#10;&#10;Opis wygenerowany automatycznie">
            <a:extLst>
              <a:ext uri="{FF2B5EF4-FFF2-40B4-BE49-F238E27FC236}">
                <a16:creationId xmlns:a16="http://schemas.microsoft.com/office/drawing/2014/main" id="{F5A589DB-B593-1D3F-CB87-63CF7D5D0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18029"/>
          <a:stretch/>
        </p:blipFill>
        <p:spPr>
          <a:xfrm>
            <a:off x="1358628" y="1620653"/>
            <a:ext cx="4737372" cy="3996940"/>
          </a:xfrm>
          <a:prstGeom prst="rect">
            <a:avLst/>
          </a:prstGeom>
        </p:spPr>
      </p:pic>
      <p:pic>
        <p:nvPicPr>
          <p:cNvPr id="7" name="Obraz 6" descr="Obraz zawierający diagram, rysowanie, szkic, design&#10;&#10;Opis wygenerowany automatycznie">
            <a:extLst>
              <a:ext uri="{FF2B5EF4-FFF2-40B4-BE49-F238E27FC236}">
                <a16:creationId xmlns:a16="http://schemas.microsoft.com/office/drawing/2014/main" id="{BCC04F61-E39A-9912-686C-0125B60C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5198"/>
          <a:stretch/>
        </p:blipFill>
        <p:spPr>
          <a:xfrm>
            <a:off x="6096000" y="1513085"/>
            <a:ext cx="4613796" cy="396371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AB3E31B-9019-DBAA-4BC8-25AB1F3D5C57}"/>
              </a:ext>
            </a:extLst>
          </p:cNvPr>
          <p:cNvSpPr txBox="1"/>
          <p:nvPr/>
        </p:nvSpPr>
        <p:spPr>
          <a:xfrm>
            <a:off x="5324889" y="5370785"/>
            <a:ext cx="1415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i="1" dirty="0"/>
              <a:t>x - </a:t>
            </a:r>
            <a:r>
              <a:rPr lang="pl-PL" sz="1000" i="1" dirty="0" err="1"/>
              <a:t>post$intercept</a:t>
            </a:r>
            <a:r>
              <a:rPr lang="pl-PL" sz="1000" i="1" dirty="0"/>
              <a:t> </a:t>
            </a:r>
          </a:p>
          <a:p>
            <a:r>
              <a:rPr lang="pl-PL" sz="1000" i="1" dirty="0"/>
              <a:t>y – </a:t>
            </a:r>
            <a:r>
              <a:rPr lang="pl-PL" sz="1000" i="1" dirty="0" err="1"/>
              <a:t>post$beta_RM</a:t>
            </a:r>
            <a:br>
              <a:rPr lang="pl-PL" sz="1000" i="1" dirty="0"/>
            </a:br>
            <a:r>
              <a:rPr lang="pl-PL" sz="1000" i="1" dirty="0"/>
              <a:t>z – </a:t>
            </a:r>
            <a:r>
              <a:rPr lang="pl-PL" sz="1000" i="1" dirty="0" err="1"/>
              <a:t>post$beta_PTRATIO</a:t>
            </a:r>
            <a:endParaRPr lang="pl-PL" sz="1000" i="1" dirty="0"/>
          </a:p>
        </p:txBody>
      </p:sp>
    </p:spTree>
    <p:extLst>
      <p:ext uri="{BB962C8B-B14F-4D97-AF65-F5344CB8AC3E}">
        <p14:creationId xmlns:p14="http://schemas.microsoft.com/office/powerpoint/2010/main" val="279173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34EBEF0-B6DB-8F2F-1097-91F58825FCA4}"/>
              </a:ext>
            </a:extLst>
          </p:cNvPr>
          <p:cNvSpPr txBox="1"/>
          <p:nvPr/>
        </p:nvSpPr>
        <p:spPr>
          <a:xfrm>
            <a:off x="2444912" y="793378"/>
            <a:ext cx="73021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latin typeface="+mj-lt"/>
              </a:rPr>
              <a:t>ROZKŁADY A PRIORI I A POSTERIORI POSZCZEGÓLNYCH PARAMETRÓW</a:t>
            </a:r>
          </a:p>
          <a:p>
            <a:pPr algn="ctr"/>
            <a:endParaRPr lang="pl-PL" sz="1600" b="1" dirty="0"/>
          </a:p>
          <a:p>
            <a:r>
              <a:rPr lang="pl-PL" sz="1600" dirty="0"/>
              <a:t> </a:t>
            </a:r>
            <a:endParaRPr lang="pl-PL" dirty="0"/>
          </a:p>
        </p:txBody>
      </p:sp>
      <p:pic>
        <p:nvPicPr>
          <p:cNvPr id="3" name="Obraz 2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7B164E30-F239-D33B-2889-CE453D34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52" y="2712321"/>
            <a:ext cx="3554994" cy="3341066"/>
          </a:xfrm>
          <a:prstGeom prst="rect">
            <a:avLst/>
          </a:prstGeom>
        </p:spPr>
      </p:pic>
      <p:pic>
        <p:nvPicPr>
          <p:cNvPr id="4" name="Obraz 3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BE0CBBC2-3F42-ABC5-375E-7FB779755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01" y="2635205"/>
            <a:ext cx="3554995" cy="334106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8A840D6-09FF-13B2-D9A1-798AA3668FAC}"/>
              </a:ext>
            </a:extLst>
          </p:cNvPr>
          <p:cNvSpPr txBox="1"/>
          <p:nvPr/>
        </p:nvSpPr>
        <p:spPr>
          <a:xfrm>
            <a:off x="1770401" y="1351154"/>
            <a:ext cx="865119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Kolorem czerwonym oznaczone zostały rozkłady </a:t>
            </a:r>
            <a:r>
              <a:rPr lang="pl-PL" sz="1600" i="1" dirty="0"/>
              <a:t>a posteriori</a:t>
            </a:r>
            <a:r>
              <a:rPr lang="pl-PL" sz="1600" dirty="0"/>
              <a:t>, natomiast na niebiesko rozkłady </a:t>
            </a:r>
            <a:r>
              <a:rPr lang="pl-PL" sz="1600" i="1" dirty="0"/>
              <a:t>a priori</a:t>
            </a:r>
            <a:r>
              <a:rPr lang="pl-PL" sz="1600" dirty="0"/>
              <a:t>. Poniższe wykresy dla parametrów </a:t>
            </a:r>
            <a:r>
              <a:rPr lang="pl-PL" sz="1600" i="1" dirty="0" err="1"/>
              <a:t>beta_LSTAT</a:t>
            </a:r>
            <a:r>
              <a:rPr lang="pl-PL" sz="1600" i="1" dirty="0"/>
              <a:t> </a:t>
            </a:r>
            <a:r>
              <a:rPr lang="pl-PL" sz="1600" dirty="0"/>
              <a:t>i </a:t>
            </a:r>
            <a:r>
              <a:rPr lang="pl-PL" sz="1600" i="1" dirty="0" err="1"/>
              <a:t>beta_CRIM</a:t>
            </a:r>
            <a:r>
              <a:rPr lang="pl-PL" sz="1600" i="1" dirty="0"/>
              <a:t> </a:t>
            </a:r>
            <a:r>
              <a:rPr lang="pl-PL" sz="1600" dirty="0"/>
              <a:t>charakteryzują się wąskim i wysokim wskaźnikiem rozkładów </a:t>
            </a:r>
            <a:r>
              <a:rPr lang="pl-PL" sz="1600" i="1" dirty="0"/>
              <a:t>a posteriori </a:t>
            </a:r>
            <a:r>
              <a:rPr lang="pl-PL" sz="1600" dirty="0"/>
              <a:t>w porównaniu do niemalże płaskich i równych rozkładów </a:t>
            </a:r>
            <a:r>
              <a:rPr lang="pl-PL" sz="1600" i="1" dirty="0"/>
              <a:t>a priori</a:t>
            </a:r>
            <a:r>
              <a:rPr lang="pl-PL" sz="1600" dirty="0"/>
              <a:t>. Oznacza to, że dane w rozkładzie </a:t>
            </a:r>
            <a:r>
              <a:rPr lang="pl-PL" sz="1600" i="1" dirty="0"/>
              <a:t>a posteriori </a:t>
            </a:r>
            <a:r>
              <a:rPr lang="pl-PL" sz="1600" dirty="0"/>
              <a:t>są silnie informacyjne.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326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9DB90ED-6D3F-CF24-81EF-08259DD7AB7F}"/>
              </a:ext>
            </a:extLst>
          </p:cNvPr>
          <p:cNvSpPr txBox="1"/>
          <p:nvPr/>
        </p:nvSpPr>
        <p:spPr>
          <a:xfrm>
            <a:off x="1876057" y="1039649"/>
            <a:ext cx="843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Wykresy dla parametrów </a:t>
            </a:r>
            <a:r>
              <a:rPr lang="pl-PL" sz="1600" i="1" dirty="0" err="1"/>
              <a:t>beta_RM</a:t>
            </a:r>
            <a:r>
              <a:rPr lang="pl-PL" sz="1600" i="1" dirty="0"/>
              <a:t> </a:t>
            </a:r>
            <a:r>
              <a:rPr lang="pl-PL" sz="1600" dirty="0"/>
              <a:t>i </a:t>
            </a:r>
            <a:r>
              <a:rPr lang="pl-PL" sz="1600" i="1" dirty="0" err="1"/>
              <a:t>beta_PTRATIO</a:t>
            </a:r>
            <a:r>
              <a:rPr lang="pl-PL" sz="1600" i="1" dirty="0"/>
              <a:t> </a:t>
            </a:r>
            <a:r>
              <a:rPr lang="pl-PL" sz="1600" dirty="0"/>
              <a:t>posiadają oszacowania dla wskaźnika </a:t>
            </a:r>
            <a:r>
              <a:rPr lang="pl-PL" sz="1600" i="1" dirty="0"/>
              <a:t>a priori </a:t>
            </a:r>
            <a:r>
              <a:rPr lang="pl-PL" sz="1600" dirty="0"/>
              <a:t>dużo</a:t>
            </a:r>
            <a:r>
              <a:rPr lang="pl-PL" sz="1600" i="1" dirty="0"/>
              <a:t> </a:t>
            </a:r>
            <a:r>
              <a:rPr lang="pl-PL" sz="1600" dirty="0"/>
              <a:t>bardziej zawężone niż dla wspominanych wcześniej parametrów. Natomiast wskaźnik rozkładu </a:t>
            </a:r>
            <a:r>
              <a:rPr lang="pl-PL" sz="1600" i="1" dirty="0"/>
              <a:t>a posteriori </a:t>
            </a:r>
            <a:r>
              <a:rPr lang="pl-PL" sz="1600" dirty="0"/>
              <a:t>jest równie wąski i silnie informacyjny.</a:t>
            </a:r>
          </a:p>
        </p:txBody>
      </p:sp>
      <p:pic>
        <p:nvPicPr>
          <p:cNvPr id="6" name="Obraz 5" descr="Obraz zawierający tekst, diagram, Wykres, zrzut ekranu&#10;&#10;Opis wygenerowany automatycznie">
            <a:extLst>
              <a:ext uri="{FF2B5EF4-FFF2-40B4-BE49-F238E27FC236}">
                <a16:creationId xmlns:a16="http://schemas.microsoft.com/office/drawing/2014/main" id="{D80CDF6B-B24A-74D6-F9D1-6CE172922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62" y="2271367"/>
            <a:ext cx="3943138" cy="3705852"/>
          </a:xfrm>
          <a:prstGeom prst="rect">
            <a:avLst/>
          </a:prstGeom>
        </p:spPr>
      </p:pic>
      <p:pic>
        <p:nvPicPr>
          <p:cNvPr id="7" name="Obraz 6" descr="Obraz zawierający tekst, diagram, zrzut ekranu, Wykres&#10;&#10;Opis wygenerowany automatycznie">
            <a:extLst>
              <a:ext uri="{FF2B5EF4-FFF2-40B4-BE49-F238E27FC236}">
                <a16:creationId xmlns:a16="http://schemas.microsoft.com/office/drawing/2014/main" id="{C6356271-AEEF-F03C-72C8-BDFD5C7F6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8" y="2271367"/>
            <a:ext cx="3943138" cy="37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223ABB-3B33-95CC-3B53-6FDAECCC10A3}"/>
              </a:ext>
            </a:extLst>
          </p:cNvPr>
          <p:cNvSpPr txBox="1"/>
          <p:nvPr/>
        </p:nvSpPr>
        <p:spPr>
          <a:xfrm>
            <a:off x="2068784" y="982917"/>
            <a:ext cx="8054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Wykres parametru </a:t>
            </a:r>
            <a:r>
              <a:rPr lang="pl-PL" sz="1600" i="1" dirty="0"/>
              <a:t>sigma </a:t>
            </a:r>
            <a:r>
              <a:rPr lang="pl-PL" sz="1600" dirty="0"/>
              <a:t>posiada</a:t>
            </a:r>
            <a:r>
              <a:rPr lang="pl-PL" sz="1600" i="1" dirty="0"/>
              <a:t> </a:t>
            </a:r>
            <a:r>
              <a:rPr lang="pl-PL" sz="1600" dirty="0"/>
              <a:t>wskaźnik rozkładu </a:t>
            </a:r>
            <a:r>
              <a:rPr lang="pl-PL" sz="1600" i="1" dirty="0"/>
              <a:t>a posteriori</a:t>
            </a:r>
            <a:r>
              <a:rPr lang="pl-PL" sz="1600" dirty="0"/>
              <a:t>, który jest silnie informacyjny, ponieważ jest węższy niż oszacowania rozkładu </a:t>
            </a:r>
            <a:r>
              <a:rPr lang="pl-PL" sz="1600" i="1" dirty="0"/>
              <a:t>a priori.</a:t>
            </a:r>
          </a:p>
          <a:p>
            <a:pPr algn="just"/>
            <a:endParaRPr lang="pl-PL" sz="1600" i="1" dirty="0"/>
          </a:p>
          <a:p>
            <a:pPr algn="just"/>
            <a:r>
              <a:rPr lang="pl-PL" sz="1600" dirty="0"/>
              <a:t>Natomiast na wykresie parametru </a:t>
            </a:r>
            <a:r>
              <a:rPr lang="pl-PL" sz="1600" i="1" dirty="0" err="1"/>
              <a:t>intercept</a:t>
            </a:r>
            <a:r>
              <a:rPr lang="pl-PL" sz="1600" i="1" dirty="0"/>
              <a:t> </a:t>
            </a:r>
            <a:r>
              <a:rPr lang="pl-PL" sz="1600" dirty="0"/>
              <a:t>wskaźnik rozkładu a posteriori nie jest już tak wąski, a więc jest słabo informacyjny, a predykcje </a:t>
            </a:r>
            <a:r>
              <a:rPr lang="pl-PL" sz="1600" i="1" dirty="0"/>
              <a:t>a priori </a:t>
            </a:r>
            <a:r>
              <a:rPr lang="pl-PL" sz="1600" dirty="0"/>
              <a:t>zostały przeszacowane. </a:t>
            </a:r>
            <a:endParaRPr lang="pl-PL" sz="1600" i="1" dirty="0"/>
          </a:p>
        </p:txBody>
      </p:sp>
      <p:pic>
        <p:nvPicPr>
          <p:cNvPr id="3" name="Obraz 2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39062087-C995-A895-5FEF-3EB3D647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46" y="2635810"/>
            <a:ext cx="3631189" cy="3412675"/>
          </a:xfrm>
          <a:prstGeom prst="rect">
            <a:avLst/>
          </a:prstGeom>
        </p:spPr>
      </p:pic>
      <p:pic>
        <p:nvPicPr>
          <p:cNvPr id="4" name="Obraz 3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A23AC989-FA07-166E-79A8-C6230350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32" y="2635809"/>
            <a:ext cx="3631189" cy="34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0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DB25800-344A-3EC9-C3DC-35152C5E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81712"/>
              </p:ext>
            </p:extLst>
          </p:nvPr>
        </p:nvGraphicFramePr>
        <p:xfrm>
          <a:off x="1633555" y="2610541"/>
          <a:ext cx="3112656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56328">
                  <a:extLst>
                    <a:ext uri="{9D8B030D-6E8A-4147-A177-3AD203B41FA5}">
                      <a16:colId xmlns:a16="http://schemas.microsoft.com/office/drawing/2014/main" val="1179200600"/>
                    </a:ext>
                  </a:extLst>
                </a:gridCol>
                <a:gridCol w="1556328">
                  <a:extLst>
                    <a:ext uri="{9D8B030D-6E8A-4147-A177-3AD203B41FA5}">
                      <a16:colId xmlns:a16="http://schemas.microsoft.com/office/drawing/2014/main" val="286534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P(X&gt;0)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4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beta_CRIM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0,0038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beta_RM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1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beta_LSTAT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3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Beta_PTRATIO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19263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462066C0-05BE-088E-AE7A-AE1F6EA86687}"/>
              </a:ext>
            </a:extLst>
          </p:cNvPr>
          <p:cNvSpPr txBox="1"/>
          <p:nvPr/>
        </p:nvSpPr>
        <p:spPr>
          <a:xfrm>
            <a:off x="3189883" y="951698"/>
            <a:ext cx="5812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+mj-lt"/>
              </a:rPr>
              <a:t>WERYFIKACJA HIPOTEZY O DODATNICH PARAMETRACH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48592DB-DB82-52A7-C3B1-F1F01BCAF7C1}"/>
              </a:ext>
            </a:extLst>
          </p:cNvPr>
          <p:cNvSpPr txBox="1"/>
          <p:nvPr/>
        </p:nvSpPr>
        <p:spPr>
          <a:xfrm>
            <a:off x="5485940" y="1843651"/>
            <a:ext cx="548931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600" dirty="0"/>
              <a:t>W celu weryfikacji kierunku zależności pomiędzy zmiennymi wyznaczono prawdopodobieństwa, że poszczególne parametry są większe od 0. Do wyznaczenia prawdopodobieństw wykorzystano próbkę z rozkładów a posteriori. Oszacowania przedstawione w tabeli potwierdzają postawione na podstawie analizy korelacji hipotezy.</a:t>
            </a:r>
          </a:p>
          <a:p>
            <a:pPr algn="just"/>
            <a:endParaRPr lang="pl-PL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l-PL" sz="1600" dirty="0"/>
              <a:t>Wraz ze wzrostem współczynnika przestępczości w danym regionie maleje poziom cen mieszkań w tym regionie.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l-PL" sz="1600" dirty="0"/>
              <a:t>Im więcej pokoi znajduje się w mieszkaniu, tym wyższa jest jego cena.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l-PL" sz="1600" dirty="0"/>
              <a:t>Wraz ze wzrostem odsetka populacji z klasy niższej w danym regionie maleje mediana cen mieszkań w tej okolicy.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l-PL" sz="1600" dirty="0"/>
              <a:t>Im więcej w danym mieście jest uczniów w przeliczeniu na jednego nauczyciela, tym cena mieszkań jest niższa.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012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9D81AC3-55B7-43D4-E0B3-94FD5B2C0852}"/>
              </a:ext>
            </a:extLst>
          </p:cNvPr>
          <p:cNvSpPr txBox="1"/>
          <p:nvPr/>
        </p:nvSpPr>
        <p:spPr>
          <a:xfrm>
            <a:off x="2148070" y="1203864"/>
            <a:ext cx="78958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/>
              <a:t>Prognoza przeprowadzona jest dla miasta nr. 24, w którym wskaźnik przestępczości na mieszkańca (CRIM) wynosi 0.98843, średnia liczba pokoi na mieszkanie (RM) wynosi 5.813, ludność klasy niższej (LSTAT) wynosi 19.88%, stosunek liczby uczniów do nauczycieli (PTRATIO) wynosi 21, a mediana wartości domów zajmowanych przez właścicieli (MEDV) to 14.5 tys. $. </a:t>
            </a:r>
          </a:p>
          <a:p>
            <a:pPr algn="just"/>
            <a:endParaRPr lang="pl-PL" sz="1400" dirty="0"/>
          </a:p>
          <a:p>
            <a:r>
              <a:rPr lang="pl-PL" sz="1400" b="0" i="0" dirty="0">
                <a:solidFill>
                  <a:schemeClr val="accent1"/>
                </a:solidFill>
                <a:effectLst/>
              </a:rPr>
              <a:t>Prognoza punktowa </a:t>
            </a:r>
            <a:r>
              <a:rPr lang="pl-PL" sz="1400" dirty="0">
                <a:solidFill>
                  <a:schemeClr val="accent1"/>
                </a:solidFill>
              </a:rPr>
              <a:t>mediany wartości domów zajmowanych przez właścicieli</a:t>
            </a:r>
            <a:r>
              <a:rPr lang="pl-PL" sz="1400" b="0" i="0" dirty="0">
                <a:solidFill>
                  <a:schemeClr val="accent1"/>
                </a:solidFill>
                <a:effectLst/>
              </a:rPr>
              <a:t> w mieście numer 24 wynosi: </a:t>
            </a:r>
          </a:p>
          <a:p>
            <a:r>
              <a:rPr lang="pl-PL" sz="1400" b="0" i="0" dirty="0">
                <a:solidFill>
                  <a:schemeClr val="accent1"/>
                </a:solidFill>
                <a:effectLst/>
              </a:rPr>
              <a:t>[1] 14.75603 tys. dolarów</a:t>
            </a:r>
            <a:endParaRPr lang="pl-PL" sz="1400" dirty="0"/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9FE62617-0693-CDFF-B53B-E76826EDCDD7}"/>
              </a:ext>
            </a:extLst>
          </p:cNvPr>
          <p:cNvGrpSpPr/>
          <p:nvPr/>
        </p:nvGrpSpPr>
        <p:grpSpPr>
          <a:xfrm>
            <a:off x="2148071" y="2933306"/>
            <a:ext cx="3338559" cy="3166767"/>
            <a:chOff x="1156118" y="2729874"/>
            <a:chExt cx="3823047" cy="3626325"/>
          </a:xfrm>
        </p:grpSpPr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D82A89AC-1F9A-A34E-D6FA-D0686EB13172}"/>
                </a:ext>
              </a:extLst>
            </p:cNvPr>
            <p:cNvSpPr txBox="1"/>
            <p:nvPr/>
          </p:nvSpPr>
          <p:spPr>
            <a:xfrm>
              <a:off x="1156118" y="2729874"/>
              <a:ext cx="3823047" cy="599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/>
                <a:t>Prognoza z uwzględnieniem niepewności składnika losowego. </a:t>
              </a:r>
            </a:p>
          </p:txBody>
        </p:sp>
        <p:pic>
          <p:nvPicPr>
            <p:cNvPr id="5" name="Obraz 4" descr="Obraz zawierający tekst, diagram, zrzut ekranu, linia&#10;&#10;Opis wygenerowany automatycznie">
              <a:extLst>
                <a:ext uri="{FF2B5EF4-FFF2-40B4-BE49-F238E27FC236}">
                  <a16:creationId xmlns:a16="http://schemas.microsoft.com/office/drawing/2014/main" id="{6EEAF10D-8075-6E6E-CA50-3BDAEC2FEE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45" r="3275" b="7474"/>
            <a:stretch/>
          </p:blipFill>
          <p:spPr>
            <a:xfrm>
              <a:off x="1156118" y="3314649"/>
              <a:ext cx="3823047" cy="3041550"/>
            </a:xfrm>
            <a:prstGeom prst="rect">
              <a:avLst/>
            </a:prstGeom>
          </p:spPr>
        </p:pic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C04051FB-EA28-CD50-0AD4-B4F55BEC88F2}"/>
              </a:ext>
            </a:extLst>
          </p:cNvPr>
          <p:cNvGrpSpPr/>
          <p:nvPr/>
        </p:nvGrpSpPr>
        <p:grpSpPr>
          <a:xfrm>
            <a:off x="6705372" y="2861932"/>
            <a:ext cx="3338559" cy="3291635"/>
            <a:chOff x="6786964" y="2655509"/>
            <a:chExt cx="3823047" cy="3769313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F43CB5C5-B11F-11CA-0A80-ADBD0C6D856E}"/>
                </a:ext>
              </a:extLst>
            </p:cNvPr>
            <p:cNvSpPr txBox="1"/>
            <p:nvPr/>
          </p:nvSpPr>
          <p:spPr>
            <a:xfrm>
              <a:off x="6786964" y="2655509"/>
              <a:ext cx="38230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i="0" dirty="0">
                  <a:solidFill>
                    <a:srgbClr val="000000"/>
                  </a:solidFill>
                  <a:effectLst/>
                  <a:latin typeface="LMRoman12-Regular"/>
                </a:rPr>
                <a:t>Prognoza z uwzględnieniem niepewności składnika losowego i parametrów:</a:t>
              </a:r>
              <a:r>
                <a:rPr lang="pl-PL" sz="1400" b="1" dirty="0"/>
                <a:t> </a:t>
              </a:r>
              <a:br>
                <a:rPr lang="pl-PL" sz="1400" dirty="0"/>
              </a:br>
              <a:endParaRPr lang="pl-PL" sz="1400" dirty="0"/>
            </a:p>
          </p:txBody>
        </p:sp>
        <p:pic>
          <p:nvPicPr>
            <p:cNvPr id="8" name="Obraz 7" descr="Obraz zawierający diagram, Wykres, piksel&#10;&#10;Opis wygenerowany automatycznie">
              <a:extLst>
                <a:ext uri="{FF2B5EF4-FFF2-40B4-BE49-F238E27FC236}">
                  <a16:creationId xmlns:a16="http://schemas.microsoft.com/office/drawing/2014/main" id="{25D0D625-2E00-5581-539A-D079ADAA0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19" r="5527" b="7107"/>
            <a:stretch/>
          </p:blipFill>
          <p:spPr>
            <a:xfrm>
              <a:off x="6786964" y="3383272"/>
              <a:ext cx="3823047" cy="3041550"/>
            </a:xfrm>
            <a:prstGeom prst="rect">
              <a:avLst/>
            </a:prstGeom>
          </p:spPr>
        </p:pic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A00EA9F-9DE1-CBAC-59DE-5C9876BACDB5}"/>
              </a:ext>
            </a:extLst>
          </p:cNvPr>
          <p:cNvSpPr txBox="1"/>
          <p:nvPr/>
        </p:nvSpPr>
        <p:spPr>
          <a:xfrm>
            <a:off x="5417223" y="749688"/>
            <a:ext cx="1357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PROGNOZA</a:t>
            </a:r>
          </a:p>
        </p:txBody>
      </p:sp>
    </p:spTree>
    <p:extLst>
      <p:ext uri="{BB962C8B-B14F-4D97-AF65-F5344CB8AC3E}">
        <p14:creationId xmlns:p14="http://schemas.microsoft.com/office/powerpoint/2010/main" val="174485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5990ED4-0E4F-AC25-256B-66394D3F10F7}"/>
              </a:ext>
            </a:extLst>
          </p:cNvPr>
          <p:cNvSpPr txBox="1"/>
          <p:nvPr/>
        </p:nvSpPr>
        <p:spPr>
          <a:xfrm>
            <a:off x="1379144" y="2644170"/>
            <a:ext cx="9433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0372" indent="-342900" algn="just" rtl="0">
              <a:buFont typeface="+mj-lt"/>
              <a:buAutoNum type="arabicPeriod"/>
            </a:pPr>
            <a:r>
              <a:rPr lang="pl-PL" sz="1600" dirty="0" err="1">
                <a:effectLst/>
                <a:latin typeface="+mj-lt"/>
              </a:rPr>
              <a:t>Belsley</a:t>
            </a:r>
            <a:r>
              <a:rPr lang="pl-PL" sz="1600" dirty="0">
                <a:effectLst/>
                <a:latin typeface="+mj-lt"/>
              </a:rPr>
              <a:t>, D.A., </a:t>
            </a:r>
            <a:r>
              <a:rPr lang="pl-PL" sz="1600" dirty="0" err="1">
                <a:effectLst/>
                <a:latin typeface="+mj-lt"/>
              </a:rPr>
              <a:t>Kuh</a:t>
            </a:r>
            <a:r>
              <a:rPr lang="pl-PL" sz="1600" dirty="0">
                <a:effectLst/>
                <a:latin typeface="+mj-lt"/>
              </a:rPr>
              <a:t>, E. and </a:t>
            </a:r>
            <a:r>
              <a:rPr lang="pl-PL" sz="1600" dirty="0" err="1">
                <a:effectLst/>
                <a:latin typeface="+mj-lt"/>
              </a:rPr>
              <a:t>Welsch</a:t>
            </a:r>
            <a:r>
              <a:rPr lang="pl-PL" sz="1600" dirty="0">
                <a:effectLst/>
                <a:latin typeface="+mj-lt"/>
              </a:rPr>
              <a:t>, R.E. (1980) </a:t>
            </a:r>
            <a:r>
              <a:rPr lang="pl-PL" sz="1600" dirty="0" err="1">
                <a:effectLst/>
                <a:latin typeface="+mj-lt"/>
              </a:rPr>
              <a:t>Regression</a:t>
            </a:r>
            <a:r>
              <a:rPr lang="pl-PL" sz="1600" dirty="0">
                <a:effectLst/>
                <a:latin typeface="+mj-lt"/>
              </a:rPr>
              <a:t> Diagnostics; </a:t>
            </a:r>
            <a:r>
              <a:rPr lang="pl-PL" sz="1600" dirty="0" err="1">
                <a:effectLst/>
                <a:latin typeface="+mj-lt"/>
              </a:rPr>
              <a:t>Identifying</a:t>
            </a:r>
            <a:r>
              <a:rPr lang="pl-PL" sz="1600" dirty="0">
                <a:effectLst/>
                <a:latin typeface="+mj-lt"/>
              </a:rPr>
              <a:t> Influence Data and Source of </a:t>
            </a:r>
            <a:r>
              <a:rPr lang="pl-PL" sz="1600" dirty="0" err="1">
                <a:effectLst/>
                <a:latin typeface="+mj-lt"/>
              </a:rPr>
              <a:t>Collinearity</a:t>
            </a:r>
            <a:r>
              <a:rPr lang="pl-PL" sz="1600" dirty="0">
                <a:effectLst/>
                <a:latin typeface="+mj-lt"/>
              </a:rPr>
              <a:t>. </a:t>
            </a:r>
            <a:r>
              <a:rPr lang="pl-PL" sz="1600" dirty="0" err="1">
                <a:effectLst/>
                <a:latin typeface="+mj-lt"/>
              </a:rPr>
              <a:t>Wiley</a:t>
            </a:r>
            <a:r>
              <a:rPr lang="pl-PL" sz="1600" dirty="0">
                <a:effectLst/>
                <a:latin typeface="+mj-lt"/>
              </a:rPr>
              <a:t>, New York, str. 244-261.</a:t>
            </a:r>
          </a:p>
          <a:p>
            <a:pPr marL="690372" indent="-342900" algn="just" rtl="0">
              <a:buFont typeface="+mj-lt"/>
              <a:buAutoNum type="arabicPeriod"/>
            </a:pPr>
            <a:r>
              <a:rPr lang="pl-PL" sz="1600" dirty="0" err="1">
                <a:effectLst/>
                <a:latin typeface="+mj-lt"/>
              </a:rPr>
              <a:t>Quinlan</a:t>
            </a:r>
            <a:r>
              <a:rPr lang="pl-PL" sz="1600" dirty="0">
                <a:effectLst/>
                <a:latin typeface="+mj-lt"/>
              </a:rPr>
              <a:t>, J.R. (1993). </a:t>
            </a:r>
            <a:r>
              <a:rPr lang="pl-PL" sz="1600" dirty="0" err="1">
                <a:effectLst/>
                <a:latin typeface="+mj-lt"/>
              </a:rPr>
              <a:t>Combining</a:t>
            </a:r>
            <a:r>
              <a:rPr lang="pl-PL" sz="1600" dirty="0">
                <a:effectLst/>
                <a:latin typeface="+mj-lt"/>
              </a:rPr>
              <a:t> </a:t>
            </a:r>
            <a:r>
              <a:rPr lang="pl-PL" sz="1600" dirty="0" err="1">
                <a:effectLst/>
                <a:latin typeface="+mj-lt"/>
              </a:rPr>
              <a:t>Instance-Based</a:t>
            </a:r>
            <a:r>
              <a:rPr lang="pl-PL" sz="1600" dirty="0">
                <a:effectLst/>
                <a:latin typeface="+mj-lt"/>
              </a:rPr>
              <a:t> and Model-</a:t>
            </a:r>
            <a:r>
              <a:rPr lang="pl-PL" sz="1600" dirty="0" err="1">
                <a:effectLst/>
                <a:latin typeface="+mj-lt"/>
              </a:rPr>
              <a:t>Based</a:t>
            </a:r>
            <a:r>
              <a:rPr lang="pl-PL" sz="1600" dirty="0">
                <a:effectLst/>
                <a:latin typeface="+mj-lt"/>
              </a:rPr>
              <a:t> Learning. International Conference on Machine Learning.  Str. 236 – 243.</a:t>
            </a:r>
          </a:p>
          <a:p>
            <a:pPr marL="690372" indent="-342900" algn="just" rtl="0">
              <a:buFont typeface="+mj-lt"/>
              <a:buAutoNum type="arabicPeriod"/>
            </a:pPr>
            <a:r>
              <a:rPr lang="en-US" sz="1600" dirty="0">
                <a:latin typeface="+mj-lt"/>
              </a:rPr>
              <a:t>Harrison, D. and </a:t>
            </a:r>
            <a:r>
              <a:rPr lang="en-US" sz="1600" dirty="0" err="1">
                <a:latin typeface="+mj-lt"/>
              </a:rPr>
              <a:t>Rubinfeld</a:t>
            </a:r>
            <a:r>
              <a:rPr lang="en-US" sz="1600" dirty="0">
                <a:latin typeface="+mj-lt"/>
              </a:rPr>
              <a:t>, D.L. (1978) Hedonic prices and the demand for clean air', J. Environ. Economics &amp; Management, vol.5, 81-102</a:t>
            </a:r>
            <a:endParaRPr lang="pl-PL" sz="1600" dirty="0">
              <a:effectLst/>
              <a:latin typeface="+mj-lt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1BA48E5-9AEE-4BDC-DA36-6FBF7ECC4E51}"/>
              </a:ext>
            </a:extLst>
          </p:cNvPr>
          <p:cNvSpPr txBox="1"/>
          <p:nvPr/>
        </p:nvSpPr>
        <p:spPr>
          <a:xfrm>
            <a:off x="1379144" y="2244060"/>
            <a:ext cx="144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170777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742E8-5236-5D30-B41F-68895595690C}"/>
              </a:ext>
            </a:extLst>
          </p:cNvPr>
          <p:cNvSpPr txBox="1"/>
          <p:nvPr/>
        </p:nvSpPr>
        <p:spPr>
          <a:xfrm>
            <a:off x="5665823" y="1385841"/>
            <a:ext cx="860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latin typeface="+mj-lt"/>
              </a:rPr>
              <a:t>Dane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0691318-AAF7-863C-D05A-29327108B861}"/>
              </a:ext>
            </a:extLst>
          </p:cNvPr>
          <p:cNvSpPr txBox="1"/>
          <p:nvPr/>
        </p:nvSpPr>
        <p:spPr>
          <a:xfrm>
            <a:off x="1977548" y="1955447"/>
            <a:ext cx="82369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pl-PL" sz="1600" dirty="0">
                <a:effectLst/>
              </a:rPr>
              <a:t>Dane oryginalnie zostały opublikowane w 1978 roku  przez Harrison, D. i </a:t>
            </a:r>
            <a:r>
              <a:rPr lang="pl-PL" sz="1600" dirty="0" err="1">
                <a:effectLst/>
              </a:rPr>
              <a:t>Rubinfeld</a:t>
            </a:r>
            <a:r>
              <a:rPr lang="pl-PL" sz="1600" dirty="0">
                <a:effectLst/>
              </a:rPr>
              <a:t>, D.L w artykule „</a:t>
            </a:r>
            <a:r>
              <a:rPr lang="pl-PL" sz="1600" i="1" dirty="0" err="1">
                <a:effectLst/>
              </a:rPr>
              <a:t>Hedonic</a:t>
            </a:r>
            <a:r>
              <a:rPr lang="pl-PL" sz="1600" i="1" dirty="0">
                <a:effectLst/>
              </a:rPr>
              <a:t> </a:t>
            </a:r>
            <a:r>
              <a:rPr lang="pl-PL" sz="1600" i="1" dirty="0" err="1">
                <a:effectLst/>
              </a:rPr>
              <a:t>prices</a:t>
            </a:r>
            <a:r>
              <a:rPr lang="pl-PL" sz="1600" i="1" dirty="0">
                <a:effectLst/>
              </a:rPr>
              <a:t> and the </a:t>
            </a:r>
            <a:r>
              <a:rPr lang="pl-PL" sz="1600" i="1" dirty="0" err="1">
                <a:effectLst/>
              </a:rPr>
              <a:t>demand</a:t>
            </a:r>
            <a:r>
              <a:rPr lang="pl-PL" sz="1600" i="1" dirty="0">
                <a:effectLst/>
              </a:rPr>
              <a:t> for </a:t>
            </a:r>
            <a:r>
              <a:rPr lang="pl-PL" sz="1600" i="1" dirty="0" err="1">
                <a:effectLst/>
              </a:rPr>
              <a:t>clean</a:t>
            </a:r>
            <a:r>
              <a:rPr lang="pl-PL" sz="1600" i="1" dirty="0">
                <a:effectLst/>
              </a:rPr>
              <a:t> </a:t>
            </a:r>
            <a:r>
              <a:rPr lang="pl-PL" sz="1600" i="1" dirty="0" err="1">
                <a:effectLst/>
              </a:rPr>
              <a:t>air</a:t>
            </a:r>
            <a:r>
              <a:rPr lang="pl-PL" sz="1600" dirty="0">
                <a:effectLst/>
              </a:rPr>
              <a:t>”, mieszczącego się na stronach 81-102 w piątym wydaniu magazynu J. </a:t>
            </a:r>
            <a:r>
              <a:rPr lang="pl-PL" sz="1600" dirty="0" err="1">
                <a:effectLst/>
              </a:rPr>
              <a:t>Environ</a:t>
            </a:r>
            <a:r>
              <a:rPr lang="pl-PL" sz="1600" dirty="0">
                <a:effectLst/>
              </a:rPr>
              <a:t>. </a:t>
            </a:r>
            <a:r>
              <a:rPr lang="pl-PL" sz="1600" dirty="0" err="1">
                <a:effectLst/>
              </a:rPr>
              <a:t>Economics</a:t>
            </a:r>
            <a:r>
              <a:rPr lang="pl-PL" sz="1600" dirty="0">
                <a:effectLst/>
              </a:rPr>
              <a:t> &amp; Management. Dane dotyczą wartości mieszkań na przedmieściach Bostonu. Na potrzeby naszego projektu zostało wykorzystanych 508 obserwacji, jedna zmienna objaśniana oraz 4 zmienne objaśniające: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CCE6DD3-73A0-A292-DC00-B10FF664C863}"/>
              </a:ext>
            </a:extLst>
          </p:cNvPr>
          <p:cNvSpPr txBox="1"/>
          <p:nvPr/>
        </p:nvSpPr>
        <p:spPr>
          <a:xfrm>
            <a:off x="1977539" y="3579114"/>
            <a:ext cx="823690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rtl="0"/>
            <a:r>
              <a:rPr lang="pl-PL" b="1" dirty="0">
                <a:effectLst/>
              </a:rPr>
              <a:t>MEDV</a:t>
            </a:r>
            <a:r>
              <a:rPr lang="pl-PL" dirty="0">
                <a:effectLst/>
              </a:rPr>
              <a:t> - Mediana wartości domów zajmowanych przez właścicieli w tysiącach dolarów</a:t>
            </a:r>
          </a:p>
          <a:p>
            <a:pPr algn="just" rtl="0"/>
            <a:r>
              <a:rPr lang="pl-PL" b="1" dirty="0">
                <a:effectLst/>
              </a:rPr>
              <a:t>CRIM </a:t>
            </a:r>
            <a:r>
              <a:rPr lang="pl-PL" dirty="0">
                <a:effectLst/>
              </a:rPr>
              <a:t>- wskaźnik przestępczości na mieszkańca według miasta</a:t>
            </a:r>
          </a:p>
          <a:p>
            <a:pPr algn="just" rtl="0"/>
            <a:r>
              <a:rPr lang="pl-PL" b="1" dirty="0">
                <a:effectLst/>
              </a:rPr>
              <a:t>RM</a:t>
            </a:r>
            <a:r>
              <a:rPr lang="pl-PL" dirty="0">
                <a:effectLst/>
              </a:rPr>
              <a:t> - średnia liczba pokoi na mieszkanie</a:t>
            </a:r>
          </a:p>
          <a:p>
            <a:pPr algn="just" rtl="0"/>
            <a:r>
              <a:rPr lang="pl-PL" b="1" dirty="0">
                <a:effectLst/>
              </a:rPr>
              <a:t>LSTAT </a:t>
            </a:r>
            <a:r>
              <a:rPr lang="pl-PL" dirty="0">
                <a:effectLst/>
              </a:rPr>
              <a:t>- % ludności klasy niższej</a:t>
            </a:r>
          </a:p>
          <a:p>
            <a:pPr algn="just" rtl="0"/>
            <a:r>
              <a:rPr lang="pl-PL" b="1" dirty="0">
                <a:effectLst/>
              </a:rPr>
              <a:t>PTRATIO</a:t>
            </a:r>
            <a:r>
              <a:rPr lang="pl-PL" dirty="0">
                <a:effectLst/>
              </a:rPr>
              <a:t> - stosunek liczby uczniów do nauczycieli według miasta</a:t>
            </a:r>
          </a:p>
        </p:txBody>
      </p:sp>
    </p:spTree>
    <p:extLst>
      <p:ext uri="{BB962C8B-B14F-4D97-AF65-F5344CB8AC3E}">
        <p14:creationId xmlns:p14="http://schemas.microsoft.com/office/powerpoint/2010/main" val="340279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diagram, tekst, zrzut ekranu, Wykres&#10;&#10;Opis wygenerowany automatycznie">
            <a:extLst>
              <a:ext uri="{FF2B5EF4-FFF2-40B4-BE49-F238E27FC236}">
                <a16:creationId xmlns:a16="http://schemas.microsoft.com/office/drawing/2014/main" id="{ABD5ECD4-563B-03E2-DF73-A6FE36B99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58" y="899757"/>
            <a:ext cx="5382376" cy="505848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0F5B315-9A82-84C8-9C25-C851F8E6111B}"/>
              </a:ext>
            </a:extLst>
          </p:cNvPr>
          <p:cNvSpPr txBox="1"/>
          <p:nvPr/>
        </p:nvSpPr>
        <p:spPr>
          <a:xfrm>
            <a:off x="6951680" y="1413060"/>
            <a:ext cx="421716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600" dirty="0"/>
              <a:t>Na podstawie histogramów zmiennych objaśniających dostrzec można, że jedynie rozkład zmiennej </a:t>
            </a:r>
            <a:r>
              <a:rPr lang="pl-PL" sz="1600" b="1" dirty="0"/>
              <a:t>RM</a:t>
            </a:r>
            <a:r>
              <a:rPr lang="pl-PL" sz="1600" dirty="0"/>
              <a:t> jest zbliżony do rozkładu symetrycznego. W przypadku pozostałych zmiennych rozkłady są silnie asymetryczne. Zarówno dla wskaźnika przestępczości, jak i odsetka ludzi z klasy niższej rozkład charakteryzuje się asymetrią prawostronną, natomiast w przypadku liczby uczniów w przeliczeniu na jednego nauczyciela asymetria jest lewostronna. Znacząca liczba spośród badanych miast charakteryzuje się niskim poziomem przestępczości. Przeważającą liczbę obserwacji stanowią regiony o dużej liczbie uczniów przypadających na jednego nauczyciela (ok. 20)</a:t>
            </a:r>
          </a:p>
        </p:txBody>
      </p:sp>
    </p:spTree>
    <p:extLst>
      <p:ext uri="{BB962C8B-B14F-4D97-AF65-F5344CB8AC3E}">
        <p14:creationId xmlns:p14="http://schemas.microsoft.com/office/powerpoint/2010/main" val="72943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046EA8B-5B73-DE4A-25DE-2E7B37B39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9" r="20371"/>
          <a:stretch/>
        </p:blipFill>
        <p:spPr>
          <a:xfrm>
            <a:off x="2984623" y="1184768"/>
            <a:ext cx="6059788" cy="12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57B1DFB-AFBF-4FF7-5139-E2AE4F67FFB6}"/>
              </a:ext>
            </a:extLst>
          </p:cNvPr>
          <p:cNvSpPr txBox="1"/>
          <p:nvPr/>
        </p:nvSpPr>
        <p:spPr>
          <a:xfrm>
            <a:off x="2498755" y="2854859"/>
            <a:ext cx="3515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200" dirty="0"/>
              <a:t>Poziom współczynnika przestępczości w badanych miastach mieści się w przedziale </a:t>
            </a:r>
            <a:r>
              <a:rPr lang="pl-PL" sz="1200" b="0" i="0" dirty="0">
                <a:effectLst/>
              </a:rPr>
              <a:t>0.006 - 88.976 przestępstwa w przeliczeniu na jednego mieszkańca. Natomias</a:t>
            </a:r>
            <a:r>
              <a:rPr lang="pl-PL" sz="1200" dirty="0"/>
              <a:t>t dla </a:t>
            </a:r>
            <a:r>
              <a:rPr lang="pl-PL" sz="1200" b="0" i="0" dirty="0">
                <a:effectLst/>
              </a:rPr>
              <a:t>75% obserwacji wartość zmiennej </a:t>
            </a:r>
            <a:r>
              <a:rPr lang="pl-PL" sz="1200" b="1" i="0" dirty="0">
                <a:effectLst/>
              </a:rPr>
              <a:t>CRIM</a:t>
            </a:r>
            <a:r>
              <a:rPr lang="pl-PL" sz="1200" b="0" i="0" dirty="0">
                <a:effectLst/>
              </a:rPr>
              <a:t> nie przekracza 3,715 przestępstwa, co potwierdza występowanie zaobserwowanej na histogramie asymetrii.</a:t>
            </a:r>
          </a:p>
          <a:p>
            <a:pPr algn="just"/>
            <a:endParaRPr lang="pl-PL" sz="1200" dirty="0"/>
          </a:p>
          <a:p>
            <a:pPr algn="just"/>
            <a:r>
              <a:rPr lang="pl-PL" sz="1200" dirty="0"/>
              <a:t>Przeciętna liczba pokoi w badanych miastach wynosi 6,278. W połowie analizowanych regionów przeciętna liczba pokoi jest natomiast nie mniejsza niż 6,202 pokoi. Zbliżone wartości mediany i średniej świadczą zatem o symetryczności rozkładu. Jednocześnie w badanej próbie nie występują miasta, w których przeciętna liczba pomieszczeń jest mniejsza niż 3,561.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BE9D3A6-4020-361C-1539-1C39E9A271F0}"/>
              </a:ext>
            </a:extLst>
          </p:cNvPr>
          <p:cNvSpPr txBox="1"/>
          <p:nvPr/>
        </p:nvSpPr>
        <p:spPr>
          <a:xfrm>
            <a:off x="6177484" y="2854859"/>
            <a:ext cx="351576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200" b="0" i="0" dirty="0">
                <a:effectLst/>
              </a:rPr>
              <a:t>Wartość pierwszego </a:t>
            </a:r>
            <a:r>
              <a:rPr lang="pl-PL" sz="1200" b="0" i="0" dirty="0" err="1">
                <a:effectLst/>
              </a:rPr>
              <a:t>kwartyla</a:t>
            </a:r>
            <a:r>
              <a:rPr lang="pl-PL" sz="1200" b="0" i="0" dirty="0">
                <a:effectLst/>
              </a:rPr>
              <a:t> dla zmiennej </a:t>
            </a:r>
            <a:r>
              <a:rPr lang="pl-PL" sz="1200" b="1" i="0" dirty="0">
                <a:effectLst/>
              </a:rPr>
              <a:t>LSTAT</a:t>
            </a:r>
            <a:r>
              <a:rPr lang="pl-PL" sz="1200" b="0" i="0" dirty="0">
                <a:effectLst/>
              </a:rPr>
              <a:t> równa 7,093 </a:t>
            </a:r>
            <a:r>
              <a:rPr lang="pl-PL" sz="1200" dirty="0"/>
              <a:t>oznacza, że</a:t>
            </a:r>
            <a:r>
              <a:rPr lang="pl-PL" sz="1200" b="0" i="0" dirty="0">
                <a:effectLst/>
              </a:rPr>
              <a:t> 25% obserwacji ma wartość </a:t>
            </a:r>
            <a:r>
              <a:rPr lang="pl-PL" sz="1200" b="1" i="0" dirty="0">
                <a:effectLst/>
              </a:rPr>
              <a:t>LSTAT</a:t>
            </a:r>
            <a:r>
              <a:rPr lang="pl-PL" sz="1200" b="0" i="0" dirty="0">
                <a:effectLst/>
              </a:rPr>
              <a:t> poniżej tego poziomu – mniej niż 7,093 % ludności z klasy niższej. Wśród badanych miast występują natomiast regiony, w których odsetek ludności o niskim statusie społecznym osiąga prawie 38% ogólnej populacji.</a:t>
            </a:r>
          </a:p>
          <a:p>
            <a:pPr algn="just"/>
            <a:endParaRPr lang="pl-PL" sz="1200" dirty="0"/>
          </a:p>
          <a:p>
            <a:pPr algn="just"/>
            <a:r>
              <a:rPr lang="pl-PL" sz="1200" dirty="0"/>
              <a:t>Liczba uczniów w przeliczeniu na jednego nauczyciela w badanych miastach mieści się w przedziale 12,6-22 uczniów. Przeciętna liczba natomiast wynosi 18,46 uczniów. Świadczy to o występowaniu lewostronnej asymetrii rozkładu.</a:t>
            </a:r>
            <a:endParaRPr lang="pl-PL" sz="1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107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C9C3C62-5EF7-EE18-3614-F9AC2F396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5"/>
          <a:stretch/>
        </p:blipFill>
        <p:spPr>
          <a:xfrm>
            <a:off x="7813129" y="2086775"/>
            <a:ext cx="1599698" cy="1353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az 5" descr="Obraz zawierający diagram, zrzut ekranu, Wykres, fioletowy&#10;&#10;Opis wygenerowany automatycznie">
            <a:extLst>
              <a:ext uri="{FF2B5EF4-FFF2-40B4-BE49-F238E27FC236}">
                <a16:creationId xmlns:a16="http://schemas.microsoft.com/office/drawing/2014/main" id="{8C75DCF9-8A2C-0BD8-B58F-1E2847792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31" y="1585520"/>
            <a:ext cx="4533539" cy="426072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400CED5-E10C-2076-48D3-8D134CF6302B}"/>
              </a:ext>
            </a:extLst>
          </p:cNvPr>
          <p:cNvSpPr txBox="1"/>
          <p:nvPr/>
        </p:nvSpPr>
        <p:spPr>
          <a:xfrm>
            <a:off x="6179470" y="3854739"/>
            <a:ext cx="48670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600" dirty="0"/>
              <a:t>Mediany cen mieszkań w badanej próbie mieszczą się w przedziale </a:t>
            </a:r>
            <a:r>
              <a:rPr lang="pl-PL" sz="1600" b="0" i="0" dirty="0">
                <a:effectLst/>
              </a:rPr>
              <a:t>5-50 tys. $. Mediana cen mieszkań w ¼ badanych miast jest niższa niż 17 tys. $, </a:t>
            </a:r>
            <a:r>
              <a:rPr lang="pl-PL" sz="1600" dirty="0"/>
              <a:t>natomiast w 75% wartość ta nie przekracza 25 tys. $. Ś</a:t>
            </a:r>
            <a:r>
              <a:rPr lang="pl-PL" sz="1600" b="0" i="0" dirty="0">
                <a:effectLst/>
              </a:rPr>
              <a:t>rednia cena mieszkań dla wszystkich obserwacji</a:t>
            </a:r>
            <a:r>
              <a:rPr lang="pl-PL" sz="1600" dirty="0"/>
              <a:t> wynosi 22,48 tys. $.</a:t>
            </a:r>
            <a:endParaRPr lang="pl-PL" sz="1600" b="0" i="0" dirty="0">
              <a:effectLst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BEE9B69-1B8E-D8B8-E49A-F1A6B795B55B}"/>
              </a:ext>
            </a:extLst>
          </p:cNvPr>
          <p:cNvSpPr txBox="1"/>
          <p:nvPr/>
        </p:nvSpPr>
        <p:spPr>
          <a:xfrm>
            <a:off x="5191235" y="832735"/>
            <a:ext cx="1809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+mj-lt"/>
              </a:rPr>
              <a:t>Zmienna MEDV</a:t>
            </a:r>
          </a:p>
        </p:txBody>
      </p:sp>
    </p:spTree>
    <p:extLst>
      <p:ext uri="{BB962C8B-B14F-4D97-AF65-F5344CB8AC3E}">
        <p14:creationId xmlns:p14="http://schemas.microsoft.com/office/powerpoint/2010/main" val="243161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diagram, mapa&#10;&#10;Opis wygenerowany automatycznie">
            <a:extLst>
              <a:ext uri="{FF2B5EF4-FFF2-40B4-BE49-F238E27FC236}">
                <a16:creationId xmlns:a16="http://schemas.microsoft.com/office/drawing/2014/main" id="{1301E08D-71DA-E4BF-7C02-9AF7531F4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1" y="1021322"/>
            <a:ext cx="4815351" cy="4815351"/>
          </a:xfrm>
          <a:prstGeom prst="rect">
            <a:avLst/>
          </a:prstGeom>
          <a:ln>
            <a:noFill/>
          </a:ln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DC58D75-C138-22B7-9FF2-CC9CE1C11883}"/>
              </a:ext>
            </a:extLst>
          </p:cNvPr>
          <p:cNvSpPr txBox="1"/>
          <p:nvPr/>
        </p:nvSpPr>
        <p:spPr>
          <a:xfrm>
            <a:off x="6384741" y="2028613"/>
            <a:ext cx="478405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600" dirty="0"/>
              <a:t>Rysunek przedstawia wykresy rozrzutu pomiędzy poszczególnymi zmiennymi objaśniającymi a zmienną objaśnianą – medianą cen mieszkań. Najsilniejsze zależności liniowe dostrzec można, pomiędzy parami zmiennych: </a:t>
            </a:r>
            <a:r>
              <a:rPr lang="pl-PL" sz="1600" b="1" dirty="0"/>
              <a:t>(RM, MEDV) </a:t>
            </a:r>
            <a:r>
              <a:rPr lang="pl-PL" sz="1600" dirty="0"/>
              <a:t>i </a:t>
            </a:r>
            <a:r>
              <a:rPr lang="pl-PL" sz="1600" b="1" dirty="0"/>
              <a:t>(LSTAT, MEDV)</a:t>
            </a:r>
            <a:r>
              <a:rPr lang="pl-PL" sz="1600" dirty="0"/>
              <a:t>. Pomiędzy przeciętną liczbą pokoi  a medianą cen mieszkań istnieje zatem silna korelacja dodatnia. Oznacza to, że im więcej pokoi znajduje się w mieszkaniu, tym droższe to mieszkanie jest. Równie silna korelacja, natomiast w kierunku ujemnym występuje pomiędzy odsetkiem ludzi klasy niższej oraz ceną mieszkań. </a:t>
            </a:r>
          </a:p>
        </p:txBody>
      </p:sp>
    </p:spTree>
    <p:extLst>
      <p:ext uri="{BB962C8B-B14F-4D97-AF65-F5344CB8AC3E}">
        <p14:creationId xmlns:p14="http://schemas.microsoft.com/office/powerpoint/2010/main" val="379157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92120A0-D6F1-6F8A-829E-16606585BDC2}"/>
              </a:ext>
            </a:extLst>
          </p:cNvPr>
          <p:cNvSpPr txBox="1"/>
          <p:nvPr/>
        </p:nvSpPr>
        <p:spPr>
          <a:xfrm>
            <a:off x="2700018" y="4193883"/>
            <a:ext cx="6791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600" dirty="0"/>
              <a:t>Najmniejszym wpływem na medianę cen mieszkań charakteryzuje się zmienna opisująca współczynnik przestępczości w przeliczeniu na liczbę mieszkańców w danym mieście.  Na podstawie współczynników korelacji Pearsona założono zatem dodatni wpływ zmiennej </a:t>
            </a:r>
            <a:r>
              <a:rPr lang="pl-PL" sz="1600" b="1" dirty="0"/>
              <a:t>RM</a:t>
            </a:r>
            <a:r>
              <a:rPr lang="pl-PL" sz="1600" dirty="0"/>
              <a:t> na zmienną </a:t>
            </a:r>
            <a:r>
              <a:rPr lang="pl-PL" sz="1600" b="1" dirty="0"/>
              <a:t>MEDV</a:t>
            </a:r>
            <a:r>
              <a:rPr lang="pl-PL" sz="1600" dirty="0"/>
              <a:t> oraz ujemny wpływ pozostałych zmiennych w modelu.</a:t>
            </a:r>
          </a:p>
        </p:txBody>
      </p:sp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F6666D30-2E20-FAE6-0B1C-9D28E25E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9560"/>
              </p:ext>
            </p:extLst>
          </p:nvPr>
        </p:nvGraphicFramePr>
        <p:xfrm>
          <a:off x="4659505" y="1996423"/>
          <a:ext cx="2872990" cy="1717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6495">
                  <a:extLst>
                    <a:ext uri="{9D8B030D-6E8A-4147-A177-3AD203B41FA5}">
                      <a16:colId xmlns:a16="http://schemas.microsoft.com/office/drawing/2014/main" val="1179200600"/>
                    </a:ext>
                  </a:extLst>
                </a:gridCol>
                <a:gridCol w="1436495">
                  <a:extLst>
                    <a:ext uri="{9D8B030D-6E8A-4147-A177-3AD203B41FA5}">
                      <a16:colId xmlns:a16="http://schemas.microsoft.com/office/drawing/2014/main" val="2865345286"/>
                    </a:ext>
                  </a:extLst>
                </a:gridCol>
              </a:tblGrid>
              <a:tr h="342286">
                <a:tc>
                  <a:txBody>
                    <a:bodyPr/>
                    <a:lstStyle/>
                    <a:p>
                      <a:pPr algn="ctr"/>
                      <a:endParaRPr lang="pl-PL" sz="1700" b="1"/>
                    </a:p>
                  </a:txBody>
                  <a:tcPr marL="84399" marR="84399" marT="42200" marB="42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/>
                        <a:t>korelacja</a:t>
                      </a:r>
                    </a:p>
                  </a:txBody>
                  <a:tcPr marL="84399" marR="84399" marT="42200" marB="42200"/>
                </a:tc>
                <a:extLst>
                  <a:ext uri="{0D108BD9-81ED-4DB2-BD59-A6C34878D82A}">
                    <a16:rowId xmlns:a16="http://schemas.microsoft.com/office/drawing/2014/main" val="2712946309"/>
                  </a:ext>
                </a:extLst>
              </a:tr>
              <a:tr h="342286">
                <a:tc>
                  <a:txBody>
                    <a:bodyPr/>
                    <a:lstStyle/>
                    <a:p>
                      <a:pPr algn="ctr"/>
                      <a:r>
                        <a:rPr lang="pl-PL" sz="1700" b="1" dirty="0"/>
                        <a:t>CRIM</a:t>
                      </a:r>
                    </a:p>
                  </a:txBody>
                  <a:tcPr marL="84399" marR="84399" marT="42200" marB="42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/>
                        <a:t>-0.3924</a:t>
                      </a:r>
                    </a:p>
                  </a:txBody>
                  <a:tcPr marL="84399" marR="84399" marT="42200" marB="42200"/>
                </a:tc>
                <a:extLst>
                  <a:ext uri="{0D108BD9-81ED-4DB2-BD59-A6C34878D82A}">
                    <a16:rowId xmlns:a16="http://schemas.microsoft.com/office/drawing/2014/main" val="3307749238"/>
                  </a:ext>
                </a:extLst>
              </a:tr>
              <a:tr h="342286">
                <a:tc>
                  <a:txBody>
                    <a:bodyPr/>
                    <a:lstStyle/>
                    <a:p>
                      <a:pPr algn="ctr"/>
                      <a:r>
                        <a:rPr lang="pl-PL" sz="1700" b="1" dirty="0"/>
                        <a:t>RM</a:t>
                      </a:r>
                    </a:p>
                  </a:txBody>
                  <a:tcPr marL="84399" marR="84399" marT="42200" marB="42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/>
                        <a:t>0.6949</a:t>
                      </a:r>
                    </a:p>
                  </a:txBody>
                  <a:tcPr marL="84399" marR="84399" marT="42200" marB="42200"/>
                </a:tc>
                <a:extLst>
                  <a:ext uri="{0D108BD9-81ED-4DB2-BD59-A6C34878D82A}">
                    <a16:rowId xmlns:a16="http://schemas.microsoft.com/office/drawing/2014/main" val="3267616779"/>
                  </a:ext>
                </a:extLst>
              </a:tr>
              <a:tr h="342286">
                <a:tc>
                  <a:txBody>
                    <a:bodyPr/>
                    <a:lstStyle/>
                    <a:p>
                      <a:pPr algn="ctr"/>
                      <a:r>
                        <a:rPr lang="pl-PL" sz="1700" b="1" dirty="0"/>
                        <a:t>LSTAT</a:t>
                      </a:r>
                    </a:p>
                  </a:txBody>
                  <a:tcPr marL="84399" marR="84399" marT="42200" marB="42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/>
                        <a:t>-0.7357</a:t>
                      </a:r>
                    </a:p>
                  </a:txBody>
                  <a:tcPr marL="84399" marR="84399" marT="42200" marB="42200"/>
                </a:tc>
                <a:extLst>
                  <a:ext uri="{0D108BD9-81ED-4DB2-BD59-A6C34878D82A}">
                    <a16:rowId xmlns:a16="http://schemas.microsoft.com/office/drawing/2014/main" val="693433940"/>
                  </a:ext>
                </a:extLst>
              </a:tr>
              <a:tr h="342286">
                <a:tc>
                  <a:txBody>
                    <a:bodyPr/>
                    <a:lstStyle/>
                    <a:p>
                      <a:pPr algn="ctr"/>
                      <a:r>
                        <a:rPr lang="pl-PL" sz="1700" b="1" dirty="0"/>
                        <a:t>PTRATIO</a:t>
                      </a:r>
                    </a:p>
                  </a:txBody>
                  <a:tcPr marL="84399" marR="84399" marT="42200" marB="42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/>
                        <a:t>-0.5095</a:t>
                      </a:r>
                    </a:p>
                  </a:txBody>
                  <a:tcPr marL="84399" marR="84399" marT="42200" marB="42200"/>
                </a:tc>
                <a:extLst>
                  <a:ext uri="{0D108BD9-81ED-4DB2-BD59-A6C34878D82A}">
                    <a16:rowId xmlns:a16="http://schemas.microsoft.com/office/drawing/2014/main" val="1724619263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FF0B426-9DE5-4834-DDD0-EBC73C429BD1}"/>
              </a:ext>
            </a:extLst>
          </p:cNvPr>
          <p:cNvSpPr txBox="1"/>
          <p:nvPr/>
        </p:nvSpPr>
        <p:spPr>
          <a:xfrm>
            <a:off x="3511235" y="1116253"/>
            <a:ext cx="516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SZACOWANIE ROZKŁADÓW </a:t>
            </a:r>
            <a:r>
              <a:rPr lang="pl-PL" sz="2000" i="1" dirty="0">
                <a:latin typeface="+mj-lt"/>
              </a:rPr>
              <a:t>A PRIORI </a:t>
            </a:r>
            <a:r>
              <a:rPr lang="pl-PL" sz="2000" b="1" dirty="0">
                <a:latin typeface="+mj-lt"/>
              </a:rPr>
              <a:t>ZMIENNYCH</a:t>
            </a:r>
          </a:p>
        </p:txBody>
      </p:sp>
    </p:spTree>
    <p:extLst>
      <p:ext uri="{BB962C8B-B14F-4D97-AF65-F5344CB8AC3E}">
        <p14:creationId xmlns:p14="http://schemas.microsoft.com/office/powerpoint/2010/main" val="193968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B325B450-F39E-7813-5BEE-9D87126F8AA7}"/>
              </a:ext>
            </a:extLst>
          </p:cNvPr>
          <p:cNvGrpSpPr/>
          <p:nvPr/>
        </p:nvGrpSpPr>
        <p:grpSpPr>
          <a:xfrm>
            <a:off x="875166" y="1271568"/>
            <a:ext cx="10441662" cy="689916"/>
            <a:chOff x="963839" y="5514890"/>
            <a:chExt cx="10441662" cy="689916"/>
          </a:xfrm>
        </p:grpSpPr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F83836C6-280F-8823-FDBB-CADDE9F6AC3A}"/>
                </a:ext>
              </a:extLst>
            </p:cNvPr>
            <p:cNvSpPr txBox="1"/>
            <p:nvPr/>
          </p:nvSpPr>
          <p:spPr>
            <a:xfrm>
              <a:off x="963839" y="5866252"/>
              <a:ext cx="1044166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MEDV ~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intercept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beta_CRIM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*CRIM +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beta_RM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*RM +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beta_LSTAT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*LSTAT +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beta_PTRATIO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*PTRATIO, sigma)</a:t>
              </a:r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B89071A4-87C8-890B-C5D3-E10946D91376}"/>
                </a:ext>
              </a:extLst>
            </p:cNvPr>
            <p:cNvSpPr txBox="1"/>
            <p:nvPr/>
          </p:nvSpPr>
          <p:spPr>
            <a:xfrm>
              <a:off x="963839" y="5514890"/>
              <a:ext cx="60975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Specyfikacja modelu:</a:t>
              </a:r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E50BC314-BEE4-72B7-A291-183EB5330FDC}"/>
              </a:ext>
            </a:extLst>
          </p:cNvPr>
          <p:cNvGrpSpPr/>
          <p:nvPr/>
        </p:nvGrpSpPr>
        <p:grpSpPr>
          <a:xfrm>
            <a:off x="4559235" y="2752992"/>
            <a:ext cx="3073523" cy="1957192"/>
            <a:chOff x="3897915" y="3429000"/>
            <a:chExt cx="3073523" cy="1957192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136DEB09-A589-5C12-C0C5-57B6BCC78241}"/>
                </a:ext>
              </a:extLst>
            </p:cNvPr>
            <p:cNvSpPr txBox="1"/>
            <p:nvPr/>
          </p:nvSpPr>
          <p:spPr>
            <a:xfrm>
              <a:off x="3897915" y="3816532"/>
              <a:ext cx="3073523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intercept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~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(0, 10)  </a:t>
              </a:r>
            </a:p>
            <a:p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beta_CRIM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~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cauchy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(-0.9, 1)  </a:t>
              </a:r>
            </a:p>
            <a:p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beta_RM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~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(10, 2) </a:t>
              </a:r>
            </a:p>
            <a:p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beta_LSTAT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~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cauchy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(-1.7, 1)  </a:t>
              </a:r>
            </a:p>
            <a:p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beta_PTRATIO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~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(-0.3, 0.3)  </a:t>
              </a:r>
            </a:p>
            <a:p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sigma ~ </a:t>
              </a:r>
              <a:r>
                <a:rPr lang="pl-PL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r>
                <a:rPr lang="pl-P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(0, 10)  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E77B8DE1-1C2A-9BE3-1FA0-650D87D2A532}"/>
                </a:ext>
              </a:extLst>
            </p:cNvPr>
            <p:cNvSpPr txBox="1"/>
            <p:nvPr/>
          </p:nvSpPr>
          <p:spPr>
            <a:xfrm>
              <a:off x="3897915" y="3429000"/>
              <a:ext cx="30735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Rozkłady a priori parametrów</a:t>
              </a:r>
              <a:r>
                <a:rPr lang="pl-PL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53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757FF10-3CB0-D541-D754-A4543EB5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027" y="1290124"/>
            <a:ext cx="6777943" cy="1339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78052C0-CE2C-863C-1257-A9154807EADE}"/>
              </a:ext>
            </a:extLst>
          </p:cNvPr>
          <p:cNvSpPr txBox="1"/>
          <p:nvPr/>
        </p:nvSpPr>
        <p:spPr>
          <a:xfrm>
            <a:off x="1194047" y="3664763"/>
            <a:ext cx="46623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b="0" i="0" dirty="0">
                <a:solidFill>
                  <a:srgbClr val="000000"/>
                </a:solidFill>
                <a:effectLst/>
              </a:rPr>
              <a:t>Średnia wartość parametru </a:t>
            </a:r>
            <a:r>
              <a:rPr lang="pl-PL" sz="1200" b="0" i="1" dirty="0" err="1">
                <a:solidFill>
                  <a:srgbClr val="000000"/>
                </a:solidFill>
                <a:effectLst/>
              </a:rPr>
              <a:t>beta_CRIM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wskazuje na to, że </a:t>
            </a:r>
            <a:r>
              <a:rPr lang="pl-PL" sz="1200" dirty="0">
                <a:solidFill>
                  <a:srgbClr val="000000"/>
                </a:solidFill>
                <a:effectLst/>
              </a:rPr>
              <a:t>mediana</a:t>
            </a:r>
            <a:r>
              <a:rPr lang="pl-PL" sz="1200" dirty="0">
                <a:effectLst/>
              </a:rPr>
              <a:t> wartości domów zajmowanych przez właścicieli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 była przeciętnie niższa o 0.08 punktu %, w tym mieście, w którym </a:t>
            </a:r>
            <a:r>
              <a:rPr lang="pl-PL" sz="1200" dirty="0"/>
              <a:t>wskaźnik przestępczości na mieszkańca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 wzrastał o 1 punkt % lub </a:t>
            </a:r>
            <a:r>
              <a:rPr lang="pl-PL" sz="1200" dirty="0">
                <a:solidFill>
                  <a:srgbClr val="000000"/>
                </a:solidFill>
              </a:rPr>
              <a:t>uwzględniając niepewność </a:t>
            </a:r>
            <a:r>
              <a:rPr lang="pl-PL" sz="1200" dirty="0">
                <a:solidFill>
                  <a:srgbClr val="000000"/>
                </a:solidFill>
                <a:effectLst/>
              </a:rPr>
              <a:t>mediana</a:t>
            </a:r>
            <a:r>
              <a:rPr lang="pl-PL" sz="1200" dirty="0">
                <a:effectLst/>
              </a:rPr>
              <a:t> wartości domów była </a:t>
            </a:r>
            <a:r>
              <a:rPr lang="pl-PL" sz="1200" dirty="0">
                <a:solidFill>
                  <a:srgbClr val="000000"/>
                </a:solidFill>
              </a:rPr>
              <a:t>niższa o 0.02 - 0.14 z 95% prawdopodobieństwem.</a:t>
            </a:r>
          </a:p>
          <a:p>
            <a:pPr algn="just"/>
            <a:endParaRPr lang="pl-PL" sz="1200" dirty="0">
              <a:solidFill>
                <a:srgbClr val="000000"/>
              </a:solidFill>
            </a:endParaRPr>
          </a:p>
          <a:p>
            <a:pPr algn="just"/>
            <a:r>
              <a:rPr lang="pl-PL" sz="1200" b="0" i="0" dirty="0">
                <a:solidFill>
                  <a:srgbClr val="000000"/>
                </a:solidFill>
                <a:effectLst/>
              </a:rPr>
              <a:t>Średnia wartość parametru </a:t>
            </a:r>
            <a:r>
              <a:rPr lang="pl-PL" sz="1200" b="0" i="1" dirty="0" err="1">
                <a:solidFill>
                  <a:srgbClr val="000000"/>
                </a:solidFill>
                <a:effectLst/>
              </a:rPr>
              <a:t>beta_RM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wskazuje na to, że </a:t>
            </a:r>
            <a:r>
              <a:rPr lang="pl-PL" sz="1200" dirty="0">
                <a:solidFill>
                  <a:srgbClr val="000000"/>
                </a:solidFill>
                <a:effectLst/>
              </a:rPr>
              <a:t>mediana</a:t>
            </a:r>
            <a:r>
              <a:rPr lang="pl-PL" sz="1200" dirty="0">
                <a:effectLst/>
              </a:rPr>
              <a:t> wartości domów zajmowanych przez właścicieli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 była przeciętnie wyższa o 5.05 punktu %, w tym mieście, w którym </a:t>
            </a:r>
            <a:r>
              <a:rPr lang="pl-PL" sz="1200" dirty="0"/>
              <a:t>średnia liczba pokoi na mieszkanie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 wzrastała o 1 punkt % lub </a:t>
            </a:r>
            <a:r>
              <a:rPr lang="pl-PL" sz="1200" dirty="0">
                <a:solidFill>
                  <a:srgbClr val="000000"/>
                </a:solidFill>
              </a:rPr>
              <a:t>uwzględniając niepewność </a:t>
            </a:r>
            <a:r>
              <a:rPr lang="pl-PL" sz="1200" dirty="0">
                <a:solidFill>
                  <a:srgbClr val="000000"/>
                </a:solidFill>
                <a:effectLst/>
              </a:rPr>
              <a:t>mediana</a:t>
            </a:r>
            <a:r>
              <a:rPr lang="pl-PL" sz="1200" dirty="0">
                <a:effectLst/>
              </a:rPr>
              <a:t> wartości domów była</a:t>
            </a:r>
            <a:r>
              <a:rPr lang="pl-PL" sz="1200" dirty="0">
                <a:solidFill>
                  <a:srgbClr val="000000"/>
                </a:solidFill>
              </a:rPr>
              <a:t> wyższa o 4.28 – 5.82 z 95% prawdopodobieństwem.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118B55A-6166-45FF-C66A-D373CB243A06}"/>
              </a:ext>
            </a:extLst>
          </p:cNvPr>
          <p:cNvSpPr txBox="1"/>
          <p:nvPr/>
        </p:nvSpPr>
        <p:spPr>
          <a:xfrm>
            <a:off x="1791831" y="2869287"/>
            <a:ext cx="8608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200" b="0" i="0" dirty="0">
                <a:solidFill>
                  <a:srgbClr val="000000"/>
                </a:solidFill>
                <a:effectLst/>
              </a:rPr>
              <a:t>Parametr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1" dirty="0" err="1">
                <a:solidFill>
                  <a:srgbClr val="000000"/>
                </a:solidFill>
                <a:effectLst/>
              </a:rPr>
              <a:t>intercept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z prawdopodobieństwem 95% mieścił się w przedziale o równych ogonach 4.70 -18.43, zaś </a:t>
            </a:r>
            <a:r>
              <a:rPr lang="pl-PL" sz="1200" b="0" i="1" dirty="0" err="1">
                <a:solidFill>
                  <a:srgbClr val="000000"/>
                </a:solidFill>
                <a:effectLst/>
              </a:rPr>
              <a:t>beta_CRIM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w znacznie węższym od -0.14 do -0.02, </a:t>
            </a:r>
            <a:r>
              <a:rPr lang="pl-PL" sz="1200" b="0" i="1" dirty="0" err="1">
                <a:solidFill>
                  <a:srgbClr val="000000"/>
                </a:solidFill>
                <a:effectLst/>
              </a:rPr>
              <a:t>beta_RM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od 4.28 do 5.82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, </a:t>
            </a:r>
            <a:r>
              <a:rPr lang="pl-PL" sz="1200" b="0" i="1" dirty="0" err="1">
                <a:solidFill>
                  <a:srgbClr val="000000"/>
                </a:solidFill>
                <a:effectLst/>
              </a:rPr>
              <a:t>beta_LSTAT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od -0.60 do -0.42, </a:t>
            </a:r>
            <a:r>
              <a:rPr lang="pl-PL" sz="1200" b="0" i="1" dirty="0" err="1">
                <a:solidFill>
                  <a:srgbClr val="000000"/>
                </a:solidFill>
                <a:effectLst/>
              </a:rPr>
              <a:t>beta_PTRATIO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od -0.97 do -0.56. Natomiast w przypadku wariancji, opisywanej parametrem 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sigma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, przedział ten wynosił 4.92 – 5.57.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88E3993-7DC5-5ABF-3347-07C29CE3D929}"/>
              </a:ext>
            </a:extLst>
          </p:cNvPr>
          <p:cNvSpPr txBox="1"/>
          <p:nvPr/>
        </p:nvSpPr>
        <p:spPr>
          <a:xfrm>
            <a:off x="6333397" y="3664763"/>
            <a:ext cx="47259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b="0" i="0" dirty="0">
                <a:solidFill>
                  <a:srgbClr val="000000"/>
                </a:solidFill>
                <a:effectLst/>
              </a:rPr>
              <a:t>Średnia wartość parametru </a:t>
            </a:r>
            <a:r>
              <a:rPr lang="pl-PL" sz="1200" b="0" i="1" dirty="0" err="1">
                <a:solidFill>
                  <a:srgbClr val="000000"/>
                </a:solidFill>
                <a:effectLst/>
              </a:rPr>
              <a:t>beta_LSTAT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wskazuje na to, że </a:t>
            </a:r>
            <a:r>
              <a:rPr lang="pl-PL" sz="1200" dirty="0">
                <a:solidFill>
                  <a:srgbClr val="000000"/>
                </a:solidFill>
                <a:effectLst/>
              </a:rPr>
              <a:t>mediana</a:t>
            </a:r>
            <a:r>
              <a:rPr lang="pl-PL" sz="1200" dirty="0">
                <a:effectLst/>
              </a:rPr>
              <a:t> wartości domów zajmowanych przez właścicieli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 była przeciętnie niższa o 0.51 punktu %, w tym mieście, w którym </a:t>
            </a:r>
            <a:r>
              <a:rPr lang="pl-PL" sz="1200" b="0" i="0" dirty="0">
                <a:solidFill>
                  <a:srgbClr val="000000"/>
                </a:solidFill>
              </a:rPr>
              <a:t>procent</a:t>
            </a:r>
            <a:r>
              <a:rPr lang="pl-PL" sz="1200" dirty="0">
                <a:effectLst/>
              </a:rPr>
              <a:t> ludności klasy niższej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wzrastał o 1 punkt % lub </a:t>
            </a:r>
            <a:r>
              <a:rPr lang="pl-PL" sz="1200" dirty="0">
                <a:solidFill>
                  <a:srgbClr val="000000"/>
                </a:solidFill>
              </a:rPr>
              <a:t>uwzględniając niepewność </a:t>
            </a:r>
            <a:r>
              <a:rPr lang="pl-PL" sz="1200" dirty="0">
                <a:solidFill>
                  <a:srgbClr val="000000"/>
                </a:solidFill>
                <a:effectLst/>
              </a:rPr>
              <a:t>mediana</a:t>
            </a:r>
            <a:r>
              <a:rPr lang="pl-PL" sz="1200" dirty="0">
                <a:effectLst/>
              </a:rPr>
              <a:t> wartości domów </a:t>
            </a:r>
            <a:r>
              <a:rPr lang="pl-PL" sz="1200" dirty="0">
                <a:solidFill>
                  <a:srgbClr val="000000"/>
                </a:solidFill>
              </a:rPr>
              <a:t>była niższa o 0.42 – 0.60 z 95% prawdopodobieństwem.</a:t>
            </a:r>
          </a:p>
          <a:p>
            <a:pPr algn="just"/>
            <a:endParaRPr lang="pl-PL" sz="1200" dirty="0">
              <a:solidFill>
                <a:srgbClr val="000000"/>
              </a:solidFill>
            </a:endParaRPr>
          </a:p>
          <a:p>
            <a:pPr algn="just"/>
            <a:r>
              <a:rPr lang="pl-PL" sz="1200" b="0" i="0" dirty="0">
                <a:solidFill>
                  <a:srgbClr val="000000"/>
                </a:solidFill>
                <a:effectLst/>
              </a:rPr>
              <a:t>Średnia wartość parametru </a:t>
            </a:r>
            <a:r>
              <a:rPr lang="pl-PL" sz="1200" b="0" i="1" dirty="0" err="1">
                <a:solidFill>
                  <a:srgbClr val="000000"/>
                </a:solidFill>
                <a:effectLst/>
              </a:rPr>
              <a:t>beta_PTRATIO</a:t>
            </a:r>
            <a:r>
              <a:rPr lang="pl-PL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wskazuje na to, że </a:t>
            </a:r>
            <a:r>
              <a:rPr lang="pl-PL" sz="1200" dirty="0">
                <a:solidFill>
                  <a:srgbClr val="000000"/>
                </a:solidFill>
                <a:effectLst/>
              </a:rPr>
              <a:t>mediana</a:t>
            </a:r>
            <a:r>
              <a:rPr lang="pl-PL" sz="1200" dirty="0">
                <a:effectLst/>
              </a:rPr>
              <a:t> wartości domów zajmowanych przez właścicieli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 była przeciętnie niższa o 0.76 punktu %, w tym mieście, w którym </a:t>
            </a:r>
            <a:r>
              <a:rPr lang="pl-PL" sz="1200" dirty="0">
                <a:effectLst/>
              </a:rPr>
              <a:t>stosunek liczby uczniów do nauczycieli</a:t>
            </a:r>
            <a:r>
              <a:rPr lang="pl-PL" sz="1200" b="0" i="0" dirty="0">
                <a:solidFill>
                  <a:srgbClr val="000000"/>
                </a:solidFill>
                <a:effectLst/>
              </a:rPr>
              <a:t> wzrastał o 1 punkt % lub </a:t>
            </a:r>
            <a:r>
              <a:rPr lang="pl-PL" sz="1200" dirty="0">
                <a:solidFill>
                  <a:srgbClr val="000000"/>
                </a:solidFill>
              </a:rPr>
              <a:t>uwzględniając niepewność </a:t>
            </a:r>
            <a:r>
              <a:rPr lang="pl-PL" sz="1200" dirty="0">
                <a:solidFill>
                  <a:srgbClr val="000000"/>
                </a:solidFill>
                <a:effectLst/>
              </a:rPr>
              <a:t>mediana</a:t>
            </a:r>
            <a:r>
              <a:rPr lang="pl-PL" sz="1200" dirty="0">
                <a:effectLst/>
              </a:rPr>
              <a:t> wartości domów </a:t>
            </a:r>
            <a:r>
              <a:rPr lang="pl-PL" sz="1200" dirty="0">
                <a:solidFill>
                  <a:srgbClr val="000000"/>
                </a:solidFill>
              </a:rPr>
              <a:t>była niższa o 0.56 – 0.97 z 95% prawdopodobieństwem.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1EE0D16-8C5B-0B7D-776C-9360AE60428A}"/>
              </a:ext>
            </a:extLst>
          </p:cNvPr>
          <p:cNvSpPr txBox="1"/>
          <p:nvPr/>
        </p:nvSpPr>
        <p:spPr>
          <a:xfrm>
            <a:off x="4430160" y="696613"/>
            <a:ext cx="333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INTERPRETACJA PARAMETRÓW</a:t>
            </a:r>
          </a:p>
        </p:txBody>
      </p:sp>
    </p:spTree>
    <p:extLst>
      <p:ext uri="{BB962C8B-B14F-4D97-AF65-F5344CB8AC3E}">
        <p14:creationId xmlns:p14="http://schemas.microsoft.com/office/powerpoint/2010/main" val="13261666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1581</Words>
  <Application>Microsoft Office PowerPoint</Application>
  <PresentationFormat>Panoramiczny</PresentationFormat>
  <Paragraphs>92</Paragraphs>
  <Slides>19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LMRoman12-Regular</vt:lpstr>
      <vt:lpstr>Times New Roman</vt:lpstr>
      <vt:lpstr>Wingdings</vt:lpstr>
      <vt:lpstr>Motyw pakietu Office</vt:lpstr>
      <vt:lpstr>EKONOMETRIA BAYESOWSKA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Barbara Wolska</dc:creator>
  <cp:lastModifiedBy>Barbara Wolska</cp:lastModifiedBy>
  <cp:revision>18</cp:revision>
  <dcterms:created xsi:type="dcterms:W3CDTF">2023-05-27T19:20:05Z</dcterms:created>
  <dcterms:modified xsi:type="dcterms:W3CDTF">2023-07-02T22:40:32Z</dcterms:modified>
</cp:coreProperties>
</file>