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07" y="957249"/>
            <a:ext cx="8825658" cy="1227357"/>
          </a:xfrm>
        </p:spPr>
        <p:txBody>
          <a:bodyPr/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8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8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endParaRPr lang="zh-CN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07" y="2558674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等环境下的使用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107" y="3931599"/>
            <a:ext cx="847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六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 正则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表达式中的分组概念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贪婪与懒惰</a:t>
            </a:r>
          </a:p>
        </p:txBody>
      </p:sp>
    </p:spTree>
    <p:extLst>
      <p:ext uri="{BB962C8B-B14F-4D97-AF65-F5344CB8AC3E}">
        <p14:creationId xmlns:p14="http://schemas.microsoft.com/office/powerpoint/2010/main" val="17049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397" y="1770816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解正则表达式中重要的一个概念：分组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组的概念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组的命名模式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组的用途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则表达式中的贪婪和懒惰</a:t>
            </a:r>
          </a:p>
        </p:txBody>
      </p:sp>
    </p:spTree>
    <p:extLst>
      <p:ext uri="{BB962C8B-B14F-4D97-AF65-F5344CB8AC3E}">
        <p14:creationId xmlns:p14="http://schemas.microsoft.com/office/powerpoint/2010/main" val="14481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2234" y="374516"/>
            <a:ext cx="8382000" cy="6463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0721" y="1446822"/>
            <a:ext cx="8410575" cy="464269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将子表达式进行做成子集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进分组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的字符串进行划分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(\d{1,3}\.){3}\d{1,3}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组的命名：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(?&lt;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(?: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不捕获匹配的文本，也不给此分组分配组号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4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685" y="306422"/>
            <a:ext cx="8382000" cy="6463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贪婪与懒惰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3520" y="1476004"/>
            <a:ext cx="8410575" cy="453164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贪婪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a.*b  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aabab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aabab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FFB601"/>
              </a:buClr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懒惰</a:t>
            </a: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尽可能少</a:t>
            </a: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Clr>
                <a:srgbClr val="FFB601"/>
              </a:buClr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匹配任意数量的重复，但是在能使整个匹配成功的前提下使用最少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FFB601"/>
              </a:buClr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a.*?b 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aabab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aab</a:t>
            </a: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rgbClr val="FFCC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73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28601"/>
            <a:ext cx="8382000" cy="6463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贪婪与懒惰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900877"/>
              </p:ext>
            </p:extLst>
          </p:nvPr>
        </p:nvGraphicFramePr>
        <p:xfrm>
          <a:off x="1749357" y="1651102"/>
          <a:ext cx="8410576" cy="363134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205288"/>
                <a:gridCol w="4205288"/>
              </a:tblGrid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华文宋体" pitchFamily="2" charset="-122"/>
                          <a:ea typeface="华文宋体" pitchFamily="2" charset="-122"/>
                        </a:rPr>
                        <a:t>语法</a:t>
                      </a:r>
                      <a:endParaRPr lang="zh-CN" altLang="en-US" sz="1800" b="1" dirty="0"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华文宋体" pitchFamily="2" charset="-122"/>
                          <a:ea typeface="华文宋体" pitchFamily="2" charset="-122"/>
                          <a:cs typeface="+mn-cs"/>
                        </a:rPr>
                        <a:t>说明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华文宋体" pitchFamily="2" charset="-122"/>
                        <a:ea typeface="华文宋体" pitchFamily="2" charset="-122"/>
                        <a:cs typeface="+mn-cs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altLang="zh-CN" sz="2800" dirty="0" smtClean="0"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重复任意次，但尽可能少重复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onsolas" pitchFamily="49" charset="0"/>
                          <a:cs typeface="Consolas" pitchFamily="49" charset="0"/>
                        </a:rPr>
                        <a:t>+?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次或更多次，但尽可能少重复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onsolas" pitchFamily="49" charset="0"/>
                          <a:cs typeface="Consolas" pitchFamily="49" charset="0"/>
                        </a:rPr>
                        <a:t>??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0</a:t>
                      </a:r>
                      <a:r>
                        <a:rPr lang="zh-CN" altLang="en-US" sz="2000" dirty="0" smtClean="0"/>
                        <a:t>次或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次，但尽可能少重复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2800" dirty="0" err="1">
                          <a:latin typeface="Consolas" pitchFamily="49" charset="0"/>
                          <a:cs typeface="Consolas" pitchFamily="49" charset="0"/>
                        </a:rPr>
                        <a:t>n,m</a:t>
                      </a:r>
                      <a:r>
                        <a:rPr lang="en-US" sz="2800" dirty="0">
                          <a:latin typeface="Consolas" pitchFamily="49" charset="0"/>
                          <a:cs typeface="Consolas" pitchFamily="49" charset="0"/>
                        </a:rPr>
                        <a:t>}?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到</a:t>
                      </a:r>
                      <a:r>
                        <a:rPr lang="en-US" altLang="zh-CN" sz="2000" dirty="0" smtClean="0"/>
                        <a:t>m</a:t>
                      </a:r>
                      <a:r>
                        <a:rPr lang="zh-CN" altLang="en-US" sz="2000" dirty="0" smtClean="0"/>
                        <a:t>次，但尽可能少重复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onsolas" pitchFamily="49" charset="0"/>
                          <a:cs typeface="Consolas" pitchFamily="49" charset="0"/>
                        </a:rPr>
                        <a:t>{n,}?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次以上，但尽可能少重复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587" y="257784"/>
            <a:ext cx="8382000" cy="646331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理选项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RegexOptions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graphicFrame>
        <p:nvGraphicFramePr>
          <p:cNvPr id="6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548026"/>
              </p:ext>
            </p:extLst>
          </p:nvPr>
        </p:nvGraphicFramePr>
        <p:xfrm>
          <a:off x="1729902" y="1155825"/>
          <a:ext cx="8410576" cy="513797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205288"/>
                <a:gridCol w="4205288"/>
              </a:tblGrid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华文宋体" pitchFamily="2" charset="-122"/>
                          <a:ea typeface="华文宋体" pitchFamily="2" charset="-122"/>
                        </a:rPr>
                        <a:t>语法</a:t>
                      </a:r>
                      <a:endParaRPr lang="zh-CN" altLang="en-US" sz="1800" b="1" dirty="0"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华文宋体" pitchFamily="2" charset="-122"/>
                          <a:ea typeface="华文宋体" pitchFamily="2" charset="-122"/>
                          <a:cs typeface="+mn-cs"/>
                        </a:rPr>
                        <a:t>说明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华文宋体" pitchFamily="2" charset="-122"/>
                        <a:ea typeface="华文宋体" pitchFamily="2" charset="-122"/>
                        <a:cs typeface="+mn-cs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Consolas" pitchFamily="49" charset="0"/>
                          <a:cs typeface="Consolas" pitchFamily="49" charset="0"/>
                        </a:rPr>
                        <a:t>IgnoreCase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匹配时不区分大小写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onsolas" pitchFamily="49" charset="0"/>
                          <a:cs typeface="Consolas" pitchFamily="49" charset="0"/>
                        </a:rPr>
                        <a:t>Multiline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更改</a:t>
                      </a:r>
                      <a:r>
                        <a:rPr lang="en-US" altLang="zh-CN" sz="2000" dirty="0" smtClean="0"/>
                        <a:t>^</a:t>
                      </a:r>
                      <a:r>
                        <a:rPr lang="zh-CN" altLang="en-US" sz="2000" dirty="0" smtClean="0"/>
                        <a:t>和</a:t>
                      </a:r>
                      <a:r>
                        <a:rPr lang="en-US" altLang="zh-CN" sz="2000" dirty="0" smtClean="0"/>
                        <a:t>$</a:t>
                      </a:r>
                      <a:r>
                        <a:rPr lang="zh-CN" altLang="en-US" sz="2000" dirty="0" smtClean="0"/>
                        <a:t>的含义，使它们分别在任意一行的行首和行尾匹配，而不仅仅在整个字符串的开头和结尾匹配。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zh-CN" altLang="en-US" sz="2000" dirty="0" smtClean="0"/>
                        <a:t>在此模式下</a:t>
                      </a:r>
                      <a:r>
                        <a:rPr lang="en-US" altLang="zh-CN" sz="2000" dirty="0" smtClean="0"/>
                        <a:t>,$</a:t>
                      </a:r>
                      <a:r>
                        <a:rPr lang="zh-CN" altLang="en-US" sz="2000" dirty="0" smtClean="0"/>
                        <a:t>的精确含意是</a:t>
                      </a:r>
                      <a:r>
                        <a:rPr lang="en-US" altLang="zh-CN" sz="2000" dirty="0" smtClean="0"/>
                        <a:t>:</a:t>
                      </a:r>
                      <a:r>
                        <a:rPr lang="zh-CN" altLang="en-US" sz="2000" dirty="0" smtClean="0"/>
                        <a:t>匹配</a:t>
                      </a:r>
                      <a:r>
                        <a:rPr lang="en-US" altLang="zh-CN" sz="2000" dirty="0" smtClean="0"/>
                        <a:t>\n</a:t>
                      </a:r>
                      <a:r>
                        <a:rPr lang="zh-CN" altLang="en-US" sz="2000" dirty="0" smtClean="0"/>
                        <a:t>之前的位置以及字符串结束前的位置</a:t>
                      </a:r>
                      <a:r>
                        <a:rPr lang="en-US" altLang="zh-CN" sz="2000" dirty="0" smtClean="0"/>
                        <a:t>.) 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Consolas" pitchFamily="49" charset="0"/>
                          <a:cs typeface="Consolas" pitchFamily="49" charset="0"/>
                        </a:rPr>
                        <a:t>Singleline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更改</a:t>
                      </a:r>
                      <a:r>
                        <a:rPr lang="en-US" altLang="zh-CN" sz="2000" dirty="0" smtClean="0"/>
                        <a:t>.</a:t>
                      </a:r>
                      <a:r>
                        <a:rPr lang="zh-CN" altLang="en-US" sz="2000" dirty="0" smtClean="0"/>
                        <a:t>的含义，使它与每一个字符匹配（包括换行符</a:t>
                      </a:r>
                      <a:r>
                        <a:rPr lang="en-US" altLang="zh-CN" sz="2000" dirty="0" smtClean="0"/>
                        <a:t>\n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IgnorePatternWhitespace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忽略表达式中的非转义空白并启用由</a:t>
                      </a:r>
                      <a:r>
                        <a:rPr lang="en-US" altLang="zh-CN" sz="2000" dirty="0" smtClean="0"/>
                        <a:t>#</a:t>
                      </a:r>
                      <a:r>
                        <a:rPr lang="zh-CN" altLang="en-US" sz="2000" dirty="0" smtClean="0"/>
                        <a:t>标记的注释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Consolas" pitchFamily="49" charset="0"/>
                          <a:cs typeface="Consolas" pitchFamily="49" charset="0"/>
                        </a:rPr>
                        <a:t>ExplicitCapture</a:t>
                      </a:r>
                      <a:endParaRPr lang="zh-CN" alt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仅捕获已被显式命名的组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0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989692"/>
            <a:ext cx="1082675" cy="2628900"/>
          </a:xfrm>
          <a:prstGeom prst="rect">
            <a:avLst/>
          </a:prstGeom>
          <a:gradFill rotWithShape="0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gamma/>
                  <a:shade val="57255"/>
                  <a:invGamma/>
                  <a:alpha val="0"/>
                </a:schemeClr>
              </a:gs>
            </a:gsLst>
            <a:path path="rect">
              <a:fillToRect t="100000" r="100000"/>
            </a:path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Rectangle 5867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2392"/>
            <a:ext cx="9144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84163" y="3654854"/>
            <a:ext cx="6664325" cy="14589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sz="9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itchFamily="66" charset="0"/>
                <a:ea typeface="Microsoft YaHei" pitchFamily="34" charset="-122"/>
              </a:rPr>
              <a:t>Demo</a:t>
            </a:r>
            <a:endParaRPr lang="en-US" altLang="zh-CN" sz="9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itchFamily="66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13385" y="2458819"/>
            <a:ext cx="45945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b="1" dirty="0"/>
              <a:t>Thanks!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583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1625</TotalTime>
  <Words>444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华文宋体</vt:lpstr>
      <vt:lpstr>楷体</vt:lpstr>
      <vt:lpstr>宋体</vt:lpstr>
      <vt:lpstr>Microsoft YaHei</vt:lpstr>
      <vt:lpstr>Microsoft YaHei</vt:lpstr>
      <vt:lpstr>Arial</vt:lpstr>
      <vt:lpstr>Century Gothic</vt:lpstr>
      <vt:lpstr>Consolas</vt:lpstr>
      <vt:lpstr>Viner Hand ITC</vt:lpstr>
      <vt:lpstr>Wingdings 3</vt:lpstr>
      <vt:lpstr>Ion</vt:lpstr>
      <vt:lpstr>正则表达式入门</vt:lpstr>
      <vt:lpstr>Agenda</vt:lpstr>
      <vt:lpstr>分组</vt:lpstr>
      <vt:lpstr>贪婪与懒惰</vt:lpstr>
      <vt:lpstr>贪婪与懒惰</vt:lpstr>
      <vt:lpstr>处理选项(RegexOptions)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正则表达式入门</dc:title>
  <dc:creator>Parry Qiu</dc:creator>
  <cp:lastModifiedBy>Parry Qiu</cp:lastModifiedBy>
  <cp:revision>115</cp:revision>
  <dcterms:created xsi:type="dcterms:W3CDTF">2015-01-25T08:07:17Z</dcterms:created>
  <dcterms:modified xsi:type="dcterms:W3CDTF">2015-12-09T05:34:00Z</dcterms:modified>
</cp:coreProperties>
</file>