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"/>
  </p:notesMasterIdLst>
  <p:handoutMasterIdLst>
    <p:handoutMasterId r:id="rId4"/>
  </p:handoutMasterIdLst>
  <p:sldIdLst>
    <p:sldId id="278" r:id="rId2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CC00"/>
    <a:srgbClr val="FFFFFF"/>
    <a:srgbClr val="FCCDB6"/>
    <a:srgbClr val="004568"/>
    <a:srgbClr val="0074AF"/>
    <a:srgbClr val="00B0F0"/>
    <a:srgbClr val="6EAA2E"/>
    <a:srgbClr val="0084B4"/>
    <a:srgbClr val="E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92EE4-0C03-43E0-BFAB-6395C8014041}" v="236" dt="2022-07-28T17:48:42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86" autoAdjust="0"/>
  </p:normalViewPr>
  <p:slideViewPr>
    <p:cSldViewPr snapToGrid="0">
      <p:cViewPr>
        <p:scale>
          <a:sx n="62" d="100"/>
          <a:sy n="62" d="100"/>
        </p:scale>
        <p:origin x="1488" y="58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rtial Circle 38">
            <a:extLst>
              <a:ext uri="{FF2B5EF4-FFF2-40B4-BE49-F238E27FC236}">
                <a16:creationId xmlns:a16="http://schemas.microsoft.com/office/drawing/2014/main" id="{1EACB7D4-456F-4F43-9764-3E67D9E00B91}"/>
              </a:ext>
            </a:extLst>
          </p:cNvPr>
          <p:cNvSpPr/>
          <p:nvPr/>
        </p:nvSpPr>
        <p:spPr>
          <a:xfrm rot="16200000">
            <a:off x="-3221138" y="2753832"/>
            <a:ext cx="6442276" cy="8208335"/>
          </a:xfrm>
          <a:prstGeom prst="pie">
            <a:avLst>
              <a:gd name="adj1" fmla="val 0"/>
              <a:gd name="adj2" fmla="val 540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72647-534F-48C8-9480-E5E31987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solidFill>
                  <a:schemeClr val="tx1"/>
                </a:solidFill>
              </a:rPr>
              <a:t>MACHINE LEARNING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715BF-04C0-4C04-B124-0D0D5E737E6B}"/>
              </a:ext>
            </a:extLst>
          </p:cNvPr>
          <p:cNvSpPr txBox="1"/>
          <p:nvPr/>
        </p:nvSpPr>
        <p:spPr>
          <a:xfrm>
            <a:off x="3229761" y="1142426"/>
            <a:ext cx="5176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B050"/>
                </a:solidFill>
              </a:rPr>
              <a:t>Choose</a:t>
            </a:r>
            <a:r>
              <a:rPr lang="fr-FR" sz="3200" b="1" dirty="0">
                <a:solidFill>
                  <a:srgbClr val="00B050"/>
                </a:solidFill>
              </a:rPr>
              <a:t>  A Model!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C4EF4-3F5F-4F46-9980-6B87F983A86E}"/>
              </a:ext>
            </a:extLst>
          </p:cNvPr>
          <p:cNvSpPr txBox="1"/>
          <p:nvPr/>
        </p:nvSpPr>
        <p:spPr>
          <a:xfrm>
            <a:off x="3229761" y="1678015"/>
            <a:ext cx="51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Good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RECALL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EQUALS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good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DETECTION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6C0CEA-0EF7-460C-88F0-7ED9603256EC}"/>
              </a:ext>
            </a:extLst>
          </p:cNvPr>
          <p:cNvGrpSpPr/>
          <p:nvPr/>
        </p:nvGrpSpPr>
        <p:grpSpPr>
          <a:xfrm>
            <a:off x="4247206" y="2787687"/>
            <a:ext cx="2683953" cy="3806197"/>
            <a:chOff x="5100425" y="3192140"/>
            <a:chExt cx="1633058" cy="256283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C5D9B31-0D1C-420E-86FC-586EA943CCC9}"/>
                </a:ext>
              </a:extLst>
            </p:cNvPr>
            <p:cNvSpPr/>
            <p:nvPr/>
          </p:nvSpPr>
          <p:spPr>
            <a:xfrm>
              <a:off x="5100425" y="3192140"/>
              <a:ext cx="1633058" cy="2562835"/>
            </a:xfrm>
            <a:prstGeom prst="roundRect">
              <a:avLst/>
            </a:prstGeom>
            <a:gradFill flip="none" rotWithShape="1">
              <a:gsLst>
                <a:gs pos="0">
                  <a:srgbClr val="00CC00">
                    <a:shade val="30000"/>
                    <a:satMod val="115000"/>
                  </a:srgbClr>
                </a:gs>
                <a:gs pos="50000">
                  <a:srgbClr val="00CC00">
                    <a:shade val="67500"/>
                    <a:satMod val="115000"/>
                  </a:srgbClr>
                </a:gs>
                <a:gs pos="100000">
                  <a:srgbClr val="00CC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cap="rnd" cmpd="dbl">
              <a:solidFill>
                <a:srgbClr val="00CC00">
                  <a:alpha val="9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683953"/>
                        <a:gd name="connsiteY0" fmla="*/ 447334 h 3806197"/>
                        <a:gd name="connsiteX1" fmla="*/ 447334 w 2683953"/>
                        <a:gd name="connsiteY1" fmla="*/ 0 h 3806197"/>
                        <a:gd name="connsiteX2" fmla="*/ 1061655 w 2683953"/>
                        <a:gd name="connsiteY2" fmla="*/ 0 h 3806197"/>
                        <a:gd name="connsiteX3" fmla="*/ 1604405 w 2683953"/>
                        <a:gd name="connsiteY3" fmla="*/ 0 h 3806197"/>
                        <a:gd name="connsiteX4" fmla="*/ 2236619 w 2683953"/>
                        <a:gd name="connsiteY4" fmla="*/ 0 h 3806197"/>
                        <a:gd name="connsiteX5" fmla="*/ 2683953 w 2683953"/>
                        <a:gd name="connsiteY5" fmla="*/ 447334 h 3806197"/>
                        <a:gd name="connsiteX6" fmla="*/ 2683953 w 2683953"/>
                        <a:gd name="connsiteY6" fmla="*/ 942294 h 3806197"/>
                        <a:gd name="connsiteX7" fmla="*/ 2683953 w 2683953"/>
                        <a:gd name="connsiteY7" fmla="*/ 1553715 h 3806197"/>
                        <a:gd name="connsiteX8" fmla="*/ 2683953 w 2683953"/>
                        <a:gd name="connsiteY8" fmla="*/ 2048675 h 3806197"/>
                        <a:gd name="connsiteX9" fmla="*/ 2683953 w 2683953"/>
                        <a:gd name="connsiteY9" fmla="*/ 2660096 h 3806197"/>
                        <a:gd name="connsiteX10" fmla="*/ 2683953 w 2683953"/>
                        <a:gd name="connsiteY10" fmla="*/ 3358863 h 3806197"/>
                        <a:gd name="connsiteX11" fmla="*/ 2236619 w 2683953"/>
                        <a:gd name="connsiteY11" fmla="*/ 3806197 h 3806197"/>
                        <a:gd name="connsiteX12" fmla="*/ 1604405 w 2683953"/>
                        <a:gd name="connsiteY12" fmla="*/ 3806197 h 3806197"/>
                        <a:gd name="connsiteX13" fmla="*/ 1043762 w 2683953"/>
                        <a:gd name="connsiteY13" fmla="*/ 3806197 h 3806197"/>
                        <a:gd name="connsiteX14" fmla="*/ 447334 w 2683953"/>
                        <a:gd name="connsiteY14" fmla="*/ 3806197 h 3806197"/>
                        <a:gd name="connsiteX15" fmla="*/ 0 w 2683953"/>
                        <a:gd name="connsiteY15" fmla="*/ 3358863 h 3806197"/>
                        <a:gd name="connsiteX16" fmla="*/ 0 w 2683953"/>
                        <a:gd name="connsiteY16" fmla="*/ 2747442 h 3806197"/>
                        <a:gd name="connsiteX17" fmla="*/ 0 w 2683953"/>
                        <a:gd name="connsiteY17" fmla="*/ 2223367 h 3806197"/>
                        <a:gd name="connsiteX18" fmla="*/ 0 w 2683953"/>
                        <a:gd name="connsiteY18" fmla="*/ 1582830 h 3806197"/>
                        <a:gd name="connsiteX19" fmla="*/ 0 w 2683953"/>
                        <a:gd name="connsiteY19" fmla="*/ 1000525 h 3806197"/>
                        <a:gd name="connsiteX20" fmla="*/ 0 w 2683953"/>
                        <a:gd name="connsiteY20" fmla="*/ 447334 h 38061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2683953" h="3806197" fill="none" extrusionOk="0">
                          <a:moveTo>
                            <a:pt x="0" y="447334"/>
                          </a:moveTo>
                          <a:cubicBezTo>
                            <a:pt x="31814" y="263270"/>
                            <a:pt x="162150" y="20107"/>
                            <a:pt x="447334" y="0"/>
                          </a:cubicBezTo>
                          <a:cubicBezTo>
                            <a:pt x="754129" y="-43925"/>
                            <a:pt x="922700" y="58914"/>
                            <a:pt x="1061655" y="0"/>
                          </a:cubicBezTo>
                          <a:cubicBezTo>
                            <a:pt x="1200610" y="-58914"/>
                            <a:pt x="1440613" y="13530"/>
                            <a:pt x="1604405" y="0"/>
                          </a:cubicBezTo>
                          <a:cubicBezTo>
                            <a:pt x="1768197" y="-13530"/>
                            <a:pt x="1943839" y="65904"/>
                            <a:pt x="2236619" y="0"/>
                          </a:cubicBezTo>
                          <a:cubicBezTo>
                            <a:pt x="2550685" y="23453"/>
                            <a:pt x="2685789" y="206462"/>
                            <a:pt x="2683953" y="447334"/>
                          </a:cubicBezTo>
                          <a:cubicBezTo>
                            <a:pt x="2735538" y="596014"/>
                            <a:pt x="2659489" y="704772"/>
                            <a:pt x="2683953" y="942294"/>
                          </a:cubicBezTo>
                          <a:cubicBezTo>
                            <a:pt x="2708417" y="1179816"/>
                            <a:pt x="2657261" y="1281302"/>
                            <a:pt x="2683953" y="1553715"/>
                          </a:cubicBezTo>
                          <a:cubicBezTo>
                            <a:pt x="2710645" y="1826128"/>
                            <a:pt x="2670633" y="1841086"/>
                            <a:pt x="2683953" y="2048675"/>
                          </a:cubicBezTo>
                          <a:cubicBezTo>
                            <a:pt x="2697273" y="2256264"/>
                            <a:pt x="2627766" y="2395135"/>
                            <a:pt x="2683953" y="2660096"/>
                          </a:cubicBezTo>
                          <a:cubicBezTo>
                            <a:pt x="2740140" y="2925057"/>
                            <a:pt x="2610399" y="3108405"/>
                            <a:pt x="2683953" y="3358863"/>
                          </a:cubicBezTo>
                          <a:cubicBezTo>
                            <a:pt x="2659187" y="3619806"/>
                            <a:pt x="2503900" y="3860997"/>
                            <a:pt x="2236619" y="3806197"/>
                          </a:cubicBezTo>
                          <a:cubicBezTo>
                            <a:pt x="1959355" y="3829333"/>
                            <a:pt x="1737025" y="3748810"/>
                            <a:pt x="1604405" y="3806197"/>
                          </a:cubicBezTo>
                          <a:cubicBezTo>
                            <a:pt x="1471785" y="3863584"/>
                            <a:pt x="1185380" y="3760709"/>
                            <a:pt x="1043762" y="3806197"/>
                          </a:cubicBezTo>
                          <a:cubicBezTo>
                            <a:pt x="902144" y="3851685"/>
                            <a:pt x="704582" y="3741785"/>
                            <a:pt x="447334" y="3806197"/>
                          </a:cubicBezTo>
                          <a:cubicBezTo>
                            <a:pt x="262107" y="3818457"/>
                            <a:pt x="-8705" y="3611540"/>
                            <a:pt x="0" y="3358863"/>
                          </a:cubicBezTo>
                          <a:cubicBezTo>
                            <a:pt x="-65456" y="3144255"/>
                            <a:pt x="29277" y="3031179"/>
                            <a:pt x="0" y="2747442"/>
                          </a:cubicBezTo>
                          <a:cubicBezTo>
                            <a:pt x="-29277" y="2463705"/>
                            <a:pt x="44805" y="2408137"/>
                            <a:pt x="0" y="2223367"/>
                          </a:cubicBezTo>
                          <a:cubicBezTo>
                            <a:pt x="-44805" y="2038597"/>
                            <a:pt x="22108" y="1742091"/>
                            <a:pt x="0" y="1582830"/>
                          </a:cubicBezTo>
                          <a:cubicBezTo>
                            <a:pt x="-22108" y="1423569"/>
                            <a:pt x="27515" y="1181097"/>
                            <a:pt x="0" y="1000525"/>
                          </a:cubicBezTo>
                          <a:cubicBezTo>
                            <a:pt x="-27515" y="819953"/>
                            <a:pt x="55000" y="623128"/>
                            <a:pt x="0" y="447334"/>
                          </a:cubicBezTo>
                          <a:close/>
                        </a:path>
                        <a:path w="2683953" h="3806197" stroke="0" extrusionOk="0">
                          <a:moveTo>
                            <a:pt x="0" y="447334"/>
                          </a:moveTo>
                          <a:cubicBezTo>
                            <a:pt x="-56630" y="165347"/>
                            <a:pt x="144363" y="20986"/>
                            <a:pt x="447334" y="0"/>
                          </a:cubicBezTo>
                          <a:cubicBezTo>
                            <a:pt x="734626" y="-61228"/>
                            <a:pt x="778296" y="56143"/>
                            <a:pt x="1079548" y="0"/>
                          </a:cubicBezTo>
                          <a:cubicBezTo>
                            <a:pt x="1380800" y="-56143"/>
                            <a:pt x="1460429" y="55028"/>
                            <a:pt x="1658084" y="0"/>
                          </a:cubicBezTo>
                          <a:cubicBezTo>
                            <a:pt x="1855739" y="-55028"/>
                            <a:pt x="2049913" y="1003"/>
                            <a:pt x="2236619" y="0"/>
                          </a:cubicBezTo>
                          <a:cubicBezTo>
                            <a:pt x="2467810" y="-51100"/>
                            <a:pt x="2690574" y="175776"/>
                            <a:pt x="2683953" y="447334"/>
                          </a:cubicBezTo>
                          <a:cubicBezTo>
                            <a:pt x="2709511" y="679326"/>
                            <a:pt x="2631826" y="836421"/>
                            <a:pt x="2683953" y="971409"/>
                          </a:cubicBezTo>
                          <a:cubicBezTo>
                            <a:pt x="2736080" y="1106397"/>
                            <a:pt x="2633356" y="1249708"/>
                            <a:pt x="2683953" y="1495484"/>
                          </a:cubicBezTo>
                          <a:cubicBezTo>
                            <a:pt x="2734550" y="1741260"/>
                            <a:pt x="2648195" y="1911529"/>
                            <a:pt x="2683953" y="2136021"/>
                          </a:cubicBezTo>
                          <a:cubicBezTo>
                            <a:pt x="2719711" y="2360513"/>
                            <a:pt x="2661507" y="2401901"/>
                            <a:pt x="2683953" y="2630981"/>
                          </a:cubicBezTo>
                          <a:cubicBezTo>
                            <a:pt x="2706399" y="2860061"/>
                            <a:pt x="2668483" y="3197187"/>
                            <a:pt x="2683953" y="3358863"/>
                          </a:cubicBezTo>
                          <a:cubicBezTo>
                            <a:pt x="2717902" y="3656455"/>
                            <a:pt x="2490675" y="3878697"/>
                            <a:pt x="2236619" y="3806197"/>
                          </a:cubicBezTo>
                          <a:cubicBezTo>
                            <a:pt x="2071725" y="3847280"/>
                            <a:pt x="1902961" y="3745343"/>
                            <a:pt x="1693869" y="3806197"/>
                          </a:cubicBezTo>
                          <a:cubicBezTo>
                            <a:pt x="1484777" y="3867051"/>
                            <a:pt x="1367950" y="3787603"/>
                            <a:pt x="1061655" y="3806197"/>
                          </a:cubicBezTo>
                          <a:cubicBezTo>
                            <a:pt x="755360" y="3824791"/>
                            <a:pt x="625123" y="3758160"/>
                            <a:pt x="447334" y="3806197"/>
                          </a:cubicBezTo>
                          <a:cubicBezTo>
                            <a:pt x="155717" y="3764212"/>
                            <a:pt x="-32073" y="3557974"/>
                            <a:pt x="0" y="3358863"/>
                          </a:cubicBezTo>
                          <a:cubicBezTo>
                            <a:pt x="-35544" y="3130634"/>
                            <a:pt x="35603" y="3023530"/>
                            <a:pt x="0" y="2747442"/>
                          </a:cubicBezTo>
                          <a:cubicBezTo>
                            <a:pt x="-35603" y="2471354"/>
                            <a:pt x="37373" y="2445139"/>
                            <a:pt x="0" y="2252482"/>
                          </a:cubicBezTo>
                          <a:cubicBezTo>
                            <a:pt x="-37373" y="2059825"/>
                            <a:pt x="33175" y="1916020"/>
                            <a:pt x="0" y="1728407"/>
                          </a:cubicBezTo>
                          <a:cubicBezTo>
                            <a:pt x="-33175" y="1540795"/>
                            <a:pt x="19325" y="1377285"/>
                            <a:pt x="0" y="1087870"/>
                          </a:cubicBezTo>
                          <a:cubicBezTo>
                            <a:pt x="-19325" y="798455"/>
                            <a:pt x="48989" y="586935"/>
                            <a:pt x="0" y="44733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055A79-0A3B-4770-A7E9-38D7AC45489E}"/>
                </a:ext>
              </a:extLst>
            </p:cNvPr>
            <p:cNvSpPr txBox="1"/>
            <p:nvPr/>
          </p:nvSpPr>
          <p:spPr>
            <a:xfrm>
              <a:off x="5224244" y="3744842"/>
              <a:ext cx="1385582" cy="269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err="1"/>
                <a:t>Decision</a:t>
              </a:r>
              <a:r>
                <a:rPr lang="fr-FR" sz="2000" b="1" dirty="0"/>
                <a:t> </a:t>
              </a:r>
              <a:r>
                <a:rPr lang="fr-FR" sz="2000" b="1" dirty="0" err="1"/>
                <a:t>Trees</a:t>
              </a:r>
              <a:endParaRPr lang="en-US" sz="20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715B40-4F0B-475A-AB33-383C4F0240AC}"/>
                </a:ext>
              </a:extLst>
            </p:cNvPr>
            <p:cNvSpPr txBox="1"/>
            <p:nvPr/>
          </p:nvSpPr>
          <p:spPr>
            <a:xfrm>
              <a:off x="5201444" y="5003545"/>
              <a:ext cx="715592" cy="476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Train</a:t>
              </a:r>
            </a:p>
            <a:p>
              <a:pPr algn="ctr"/>
              <a:r>
                <a:rPr lang="fr-FR" sz="2000" b="1" dirty="0"/>
                <a:t>97%</a:t>
              </a:r>
              <a:endParaRPr lang="en-US" sz="20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2FA8E5-67DF-4C7B-B316-3EE63432618C}"/>
                </a:ext>
              </a:extLst>
            </p:cNvPr>
            <p:cNvSpPr txBox="1"/>
            <p:nvPr/>
          </p:nvSpPr>
          <p:spPr>
            <a:xfrm>
              <a:off x="5889475" y="5003545"/>
              <a:ext cx="715592" cy="476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Test</a:t>
              </a:r>
            </a:p>
            <a:p>
              <a:pPr algn="ctr"/>
              <a:r>
                <a:rPr lang="fr-FR" sz="2000" b="1" dirty="0"/>
                <a:t>96%</a:t>
              </a:r>
              <a:endParaRPr lang="en-US" sz="20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5D6470-A19F-4B81-AF7B-8A1934E24E90}"/>
              </a:ext>
            </a:extLst>
          </p:cNvPr>
          <p:cNvGrpSpPr/>
          <p:nvPr/>
        </p:nvGrpSpPr>
        <p:grpSpPr>
          <a:xfrm>
            <a:off x="7155702" y="2738703"/>
            <a:ext cx="1903648" cy="3275915"/>
            <a:chOff x="8825037" y="3440255"/>
            <a:chExt cx="1278062" cy="2318786"/>
          </a:xfrm>
          <a:solidFill>
            <a:schemeClr val="bg1">
              <a:lumMod val="75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51E7468-3C5C-4A5E-87CE-E60E98881601}"/>
                </a:ext>
              </a:extLst>
            </p:cNvPr>
            <p:cNvSpPr/>
            <p:nvPr/>
          </p:nvSpPr>
          <p:spPr>
            <a:xfrm>
              <a:off x="8825219" y="3829573"/>
              <a:ext cx="1275127" cy="192946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CE1AC8-E2BA-421A-B1DA-0B295C05DD6C}"/>
                </a:ext>
              </a:extLst>
            </p:cNvPr>
            <p:cNvSpPr txBox="1"/>
            <p:nvPr/>
          </p:nvSpPr>
          <p:spPr>
            <a:xfrm>
              <a:off x="8850115" y="4264080"/>
              <a:ext cx="1252984" cy="239638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err="1"/>
                <a:t>Random</a:t>
              </a:r>
              <a:r>
                <a:rPr lang="fr-FR" sz="1600" b="1" dirty="0"/>
                <a:t> Forest</a:t>
              </a:r>
              <a:endParaRPr lang="en-US" sz="1600" b="1" dirty="0"/>
            </a:p>
          </p:txBody>
        </p:sp>
        <p:pic>
          <p:nvPicPr>
            <p:cNvPr id="1030" name="Picture 6" descr="Random Forest Icon - Free PNG &amp; SVG 1503830 - Noun Project">
              <a:extLst>
                <a:ext uri="{FF2B5EF4-FFF2-40B4-BE49-F238E27FC236}">
                  <a16:creationId xmlns:a16="http://schemas.microsoft.com/office/drawing/2014/main" id="{77A6ED2A-0905-4980-B17B-E08C95AE2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2142" y="3440255"/>
              <a:ext cx="581279" cy="5812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F52CDD-F5EA-4D58-BAD9-1E9FF7A3BF5F}"/>
                </a:ext>
              </a:extLst>
            </p:cNvPr>
            <p:cNvSpPr txBox="1"/>
            <p:nvPr/>
          </p:nvSpPr>
          <p:spPr>
            <a:xfrm>
              <a:off x="8825037" y="5115771"/>
              <a:ext cx="682268" cy="457492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Train</a:t>
              </a:r>
            </a:p>
            <a:p>
              <a:pPr algn="ctr"/>
              <a:r>
                <a:rPr lang="fr-FR" b="1" dirty="0"/>
                <a:t>94%</a:t>
              </a:r>
              <a:endParaRPr lang="en-US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5FCBBA-F3C1-4768-BD6D-72E144C0E3FC}"/>
                </a:ext>
              </a:extLst>
            </p:cNvPr>
            <p:cNvSpPr txBox="1"/>
            <p:nvPr/>
          </p:nvSpPr>
          <p:spPr>
            <a:xfrm>
              <a:off x="9463863" y="5115771"/>
              <a:ext cx="612301" cy="457492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Test</a:t>
              </a:r>
            </a:p>
            <a:p>
              <a:pPr algn="ctr"/>
              <a:r>
                <a:rPr lang="fr-FR" b="1" dirty="0"/>
                <a:t>94%</a:t>
              </a:r>
              <a:endParaRPr lang="en-US" b="1" dirty="0"/>
            </a:p>
          </p:txBody>
        </p:sp>
      </p:grpSp>
      <p:pic>
        <p:nvPicPr>
          <p:cNvPr id="29" name="Picture 2" descr="69 Decision Tree Icon Illustrations &amp; Clip Art - iStock">
            <a:extLst>
              <a:ext uri="{FF2B5EF4-FFF2-40B4-BE49-F238E27FC236}">
                <a16:creationId xmlns:a16="http://schemas.microsoft.com/office/drawing/2014/main" id="{31257CF4-B6A0-4BA2-9004-B5E858DB4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63" y="2356829"/>
            <a:ext cx="986137" cy="903143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2CB6F08-8038-4EA9-9A73-30932BE94644}"/>
              </a:ext>
            </a:extLst>
          </p:cNvPr>
          <p:cNvGrpSpPr/>
          <p:nvPr/>
        </p:nvGrpSpPr>
        <p:grpSpPr>
          <a:xfrm>
            <a:off x="2140628" y="2738702"/>
            <a:ext cx="1882310" cy="3275916"/>
            <a:chOff x="2140628" y="2872507"/>
            <a:chExt cx="1882310" cy="312857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3708F9-56EA-4405-842F-4922C7D343AC}"/>
                </a:ext>
              </a:extLst>
            </p:cNvPr>
            <p:cNvGrpSpPr/>
            <p:nvPr/>
          </p:nvGrpSpPr>
          <p:grpSpPr>
            <a:xfrm>
              <a:off x="2140628" y="3392565"/>
              <a:ext cx="1882310" cy="2608520"/>
              <a:chOff x="2091654" y="3829573"/>
              <a:chExt cx="1275128" cy="1929468"/>
            </a:xfrm>
            <a:solidFill>
              <a:srgbClr val="D9D9D9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1AEA906-30CB-4D3B-B05F-A502E86F663A}"/>
                  </a:ext>
                </a:extLst>
              </p:cNvPr>
              <p:cNvSpPr/>
              <p:nvPr/>
            </p:nvSpPr>
            <p:spPr>
              <a:xfrm>
                <a:off x="2091655" y="3829573"/>
                <a:ext cx="1275127" cy="192946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86260E-8E14-43B3-87C9-890F1A98E0A5}"/>
                  </a:ext>
                </a:extLst>
              </p:cNvPr>
              <p:cNvSpPr txBox="1"/>
              <p:nvPr/>
            </p:nvSpPr>
            <p:spPr>
              <a:xfrm>
                <a:off x="2091654" y="4213092"/>
                <a:ext cx="1263270" cy="43254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err="1"/>
                  <a:t>Logistic</a:t>
                </a:r>
                <a:r>
                  <a:rPr lang="fr-FR" sz="1600" b="1" dirty="0"/>
                  <a:t> </a:t>
                </a:r>
                <a:r>
                  <a:rPr lang="fr-FR" sz="1600" b="1" dirty="0" err="1"/>
                  <a:t>Regression</a:t>
                </a:r>
                <a:endParaRPr lang="en-US" sz="16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940606-9E1E-438F-8FFE-A9578D598724}"/>
                  </a:ext>
                </a:extLst>
              </p:cNvPr>
              <p:cNvSpPr txBox="1"/>
              <p:nvPr/>
            </p:nvSpPr>
            <p:spPr>
              <a:xfrm>
                <a:off x="2102840" y="5133220"/>
                <a:ext cx="715592" cy="47807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/>
                  <a:t>Train</a:t>
                </a:r>
              </a:p>
              <a:p>
                <a:pPr algn="ctr"/>
                <a:r>
                  <a:rPr lang="fr-FR" b="1" dirty="0"/>
                  <a:t>81%</a:t>
                </a:r>
                <a:endParaRPr lang="en-US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2A1DDF-995E-466E-A877-98E4658F8A49}"/>
                  </a:ext>
                </a:extLst>
              </p:cNvPr>
              <p:cNvSpPr txBox="1"/>
              <p:nvPr/>
            </p:nvSpPr>
            <p:spPr>
              <a:xfrm>
                <a:off x="2790871" y="5133220"/>
                <a:ext cx="564053" cy="47807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/>
                  <a:t>Test</a:t>
                </a:r>
              </a:p>
              <a:p>
                <a:pPr algn="ctr"/>
                <a:r>
                  <a:rPr lang="fr-FR" b="1" dirty="0"/>
                  <a:t>74%</a:t>
                </a:r>
                <a:endParaRPr lang="en-US" b="1" dirty="0"/>
              </a:p>
            </p:txBody>
          </p:sp>
        </p:grpSp>
        <p:pic>
          <p:nvPicPr>
            <p:cNvPr id="30" name="Picture 4" descr="6,254 Regression Images, Stock Photos &amp; Vectors | Shutterstock">
              <a:extLst>
                <a:ext uri="{FF2B5EF4-FFF2-40B4-BE49-F238E27FC236}">
                  <a16:creationId xmlns:a16="http://schemas.microsoft.com/office/drawing/2014/main" id="{45CADB65-B8E5-4804-9A04-4C5CE64D45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99" t="7615" r="16363" b="31992"/>
            <a:stretch/>
          </p:blipFill>
          <p:spPr bwMode="auto">
            <a:xfrm>
              <a:off x="2651886" y="2872507"/>
              <a:ext cx="926463" cy="7783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AB032AD-4152-4630-AA31-A8D0D70F95DF}"/>
              </a:ext>
            </a:extLst>
          </p:cNvPr>
          <p:cNvSpPr txBox="1"/>
          <p:nvPr/>
        </p:nvSpPr>
        <p:spPr>
          <a:xfrm>
            <a:off x="2500061" y="4753120"/>
            <a:ext cx="1176085" cy="40862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Recall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81D4E2-4923-4EF6-8CEE-BF75CDB186F4}"/>
              </a:ext>
            </a:extLst>
          </p:cNvPr>
          <p:cNvSpPr txBox="1"/>
          <p:nvPr/>
        </p:nvSpPr>
        <p:spPr>
          <a:xfrm>
            <a:off x="7538271" y="4737104"/>
            <a:ext cx="1167652" cy="408623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Recall</a:t>
            </a:r>
            <a:endParaRPr lang="en-US" dirty="0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EE6330B7-D60F-470F-A33C-23A0AFFCBF41}"/>
              </a:ext>
            </a:extLst>
          </p:cNvPr>
          <p:cNvSpPr/>
          <p:nvPr/>
        </p:nvSpPr>
        <p:spPr>
          <a:xfrm rot="5400000">
            <a:off x="9155229" y="-2433177"/>
            <a:ext cx="6112877" cy="6967870"/>
          </a:xfrm>
          <a:prstGeom prst="pie">
            <a:avLst>
              <a:gd name="adj1" fmla="val 0"/>
              <a:gd name="adj2" fmla="val 540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33CCBE-557B-49AB-ADBC-65420DFCB897}"/>
              </a:ext>
            </a:extLst>
          </p:cNvPr>
          <p:cNvSpPr txBox="1"/>
          <p:nvPr/>
        </p:nvSpPr>
        <p:spPr>
          <a:xfrm>
            <a:off x="5021088" y="4924390"/>
            <a:ext cx="1167652" cy="44267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000" b="1" dirty="0" err="1"/>
              <a:t>Recall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14510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7490_win32_fixed.potx" id="{1A272F58-4910-4504-BEF7-14093C13C061}" vid="{2BDA99AE-639D-43D7-9F05-5D5DC1199F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3172</TotalTime>
  <Words>38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Segoe UI Semibold</vt:lpstr>
      <vt:lpstr>1_Smart Graphics Sampler Neal Creative</vt:lpstr>
      <vt:lpstr>MACHINE LEARNING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subject/>
  <dc:creator>Barbara Vargas</dc:creator>
  <cp:keywords/>
  <dc:description/>
  <cp:lastModifiedBy>Barbara Vargas</cp:lastModifiedBy>
  <cp:revision>6</cp:revision>
  <dcterms:created xsi:type="dcterms:W3CDTF">2022-07-26T13:02:14Z</dcterms:created>
  <dcterms:modified xsi:type="dcterms:W3CDTF">2022-07-28T17:54:56Z</dcterms:modified>
  <cp:category/>
</cp:coreProperties>
</file>