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6830505-5205-42D9-B0EA-5BAE8AF9C7B5}">
          <p14:sldIdLst>
            <p14:sldId id="256"/>
            <p14:sldId id="257"/>
            <p14:sldId id="258"/>
            <p14:sldId id="260"/>
            <p14:sldId id="259"/>
            <p14:sldId id="261"/>
            <p14:sldId id="264"/>
            <p14:sldId id="265"/>
            <p14:sldId id="266"/>
            <p14:sldId id="267"/>
            <p14:sldId id="268"/>
            <p14:sldId id="269"/>
            <p14:sldId id="26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árbara Zamperete" initials="BZ" lastIdx="1" clrIdx="0">
    <p:extLst>
      <p:ext uri="{19B8F6BF-5375-455C-9EA6-DF929625EA0E}">
        <p15:presenceInfo xmlns:p15="http://schemas.microsoft.com/office/powerpoint/2012/main" userId="c1d10b518469b0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34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07BAE-C522-4917-9714-124E5044A4BD}" type="datetimeFigureOut">
              <a:rPr lang="pt-BR" smtClean="0"/>
              <a:t>31/10/2020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10E30-4D4F-40AC-85AF-CF2D260A2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7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por exemplo o cliente B fizesse um pedido de mais uma unidade (2) teríamos um estado não seguro, pois não há forma do banqueiro garantir o atendimento de todos os pedidos, podendo vir a gerar um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deadlock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Ainda não haverá um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deadlock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os valores de máximo não precisam necessariamente ser atingido. Por exemplo, o cliente D pode decidir que não precisa mais de novos recursos e devolver os 4 que pediu, voltando novamente a uma situação segura. Mas o banqueiro não pode contar com isso, então para cada pedido que chega, o banqueiro deve verificar se conceder o mesmo leva a uma situação segura, verificando se o disponível é suficiente para atender o cliente mais próximo de seu máximo. Se for, finge que esse cliente já devolveu tudo que possuía, marca o mesmo como terminado e verifica se pode atender o cliente mais próximo do máximo entre os que  restam. Se ele puder levar a bom termo esse processo, atendendo todos os clientes então o estado é seguro.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10E30-4D4F-40AC-85AF-CF2D260A2F9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66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da esquerda mostra quanto de cada recurso está correntemente atribuído a cada um dos cinco processos. A matriz da direita mostra quantos recursos cada processo ainda precisa para terminar</a:t>
            </a:r>
          </a:p>
          <a:p>
            <a:endParaRPr lang="pt-BR" dirty="0"/>
          </a:p>
          <a:p>
            <a:r>
              <a:rPr lang="pt-BR" dirty="0"/>
              <a:t>Os três vetores à direita da </a:t>
            </a:r>
            <a:r>
              <a:rPr lang="pt-BR" dirty="0" err="1"/>
              <a:t>fi</a:t>
            </a:r>
            <a:r>
              <a:rPr lang="pt-BR" dirty="0"/>
              <a:t> </a:t>
            </a:r>
            <a:r>
              <a:rPr lang="pt-BR" dirty="0" err="1"/>
              <a:t>gura</a:t>
            </a:r>
            <a:r>
              <a:rPr lang="pt-BR" dirty="0"/>
              <a:t> mostram os recursos existentes, E, os recursos possuídos, P, e os recursos disponíveis, A, respectivamente. A partir de E, vemos que o sistema tem seis unidades de </a:t>
            </a:r>
            <a:r>
              <a:rPr lang="pt-BR" dirty="0" err="1"/>
              <a:t>fi</a:t>
            </a:r>
            <a:r>
              <a:rPr lang="pt-BR" dirty="0"/>
              <a:t> </a:t>
            </a:r>
            <a:r>
              <a:rPr lang="pt-BR" dirty="0" err="1"/>
              <a:t>ta</a:t>
            </a:r>
            <a:r>
              <a:rPr lang="pt-BR" dirty="0"/>
              <a:t>, três plotters, quatro impressoras e duas unidades de CD-ROM. Desses, cinco unidades de </a:t>
            </a:r>
            <a:r>
              <a:rPr lang="pt-BR" dirty="0" err="1"/>
              <a:t>fi</a:t>
            </a:r>
            <a:r>
              <a:rPr lang="pt-BR" dirty="0"/>
              <a:t> </a:t>
            </a:r>
            <a:r>
              <a:rPr lang="pt-BR" dirty="0" err="1"/>
              <a:t>ta</a:t>
            </a:r>
            <a:r>
              <a:rPr lang="pt-BR" dirty="0"/>
              <a:t>, três plotters, duas impressoras e duas unidades de CD-ROM estão correntemente atribuídas. Esse fato pode ser visto pela soma das quatro colunas de recurso na matriz da esquerda. O vetor de recursos disponíveis é simplesmente a diferença entre o que o sistema possui e o que está correntemente em uso.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10E30-4D4F-40AC-85AF-CF2D260A2F9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504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Primeiro ele fica encontrar um processo que tem a demanda menor ou igual ao total de recursos disponíveis. E então irá assumir que o processo ira ser concluído, e em seguida todos os recursos são devolvidos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10E30-4D4F-40AC-85AF-CF2D260A2F9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85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Então o vetor de Recursos disponíveis é atualizado, já que o processo D devolveu seus recursos depois que terminou. Além disso a matriz de necessidade também é atualizada por que o processo D não necessitará mais de novos recursos.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10E30-4D4F-40AC-85AF-CF2D260A2F9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59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processos que já foram percorridos e não foram aceitos ainda, serão revistos, e cada um que se encaixar na condição de ser menos ou igual ao vetor de recursos disponíveis, será atendido e finalizado, atualizando em seguida o vetor de recursos </a:t>
            </a:r>
            <a:r>
              <a:rPr lang="pt-BR" dirty="0" err="1"/>
              <a:t>disponiveis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10E30-4D4F-40AC-85AF-CF2D260A2F9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504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10E30-4D4F-40AC-85AF-CF2D260A2F9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01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10E30-4D4F-40AC-85AF-CF2D260A2F9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251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depois segue a sequencia após o primeiro que foi atendido, o processo D, atendendo então o processo E.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10E30-4D4F-40AC-85AF-CF2D260A2F9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813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Mostrar o código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10E30-4D4F-40AC-85AF-CF2D260A2F9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75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CC153-1FA7-4E32-9FDE-DBAEBFD90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Identificação de </a:t>
            </a:r>
            <a:r>
              <a:rPr lang="pt-BR" dirty="0" err="1"/>
              <a:t>Deadlock</a:t>
            </a:r>
            <a:r>
              <a:rPr lang="pt-BR" dirty="0"/>
              <a:t> com o Algoritmo do Banqueiro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39E983-36CE-4D3D-86FF-9E6C2A212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Aluna: Bárbara Zamperete Oliveira</a:t>
            </a:r>
          </a:p>
          <a:p>
            <a:r>
              <a:rPr lang="pt-BR" dirty="0"/>
              <a:t>Disciplina: Sistemas Operacionais</a:t>
            </a:r>
          </a:p>
        </p:txBody>
      </p:sp>
    </p:spTree>
    <p:extLst>
      <p:ext uri="{BB962C8B-B14F-4D97-AF65-F5344CB8AC3E}">
        <p14:creationId xmlns:p14="http://schemas.microsoft.com/office/powerpoint/2010/main" val="1137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E14D8-2F72-4191-9F8D-65F16F22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do Banqueiro</a:t>
            </a:r>
            <a:br>
              <a:rPr lang="pt-BR" dirty="0"/>
            </a:br>
            <a:r>
              <a:rPr lang="pt-BR" sz="2400" dirty="0"/>
              <a:t>(múltiplos recursos)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3CEF25C-D5D6-4A19-994C-79882806D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416490"/>
              </p:ext>
            </p:extLst>
          </p:nvPr>
        </p:nvGraphicFramePr>
        <p:xfrm>
          <a:off x="3868738" y="1043380"/>
          <a:ext cx="3954460" cy="219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2">
                  <a:extLst>
                    <a:ext uri="{9D8B030D-6E8A-4147-A177-3AD203B41FA5}">
                      <a16:colId xmlns:a16="http://schemas.microsoft.com/office/drawing/2014/main" val="1193742877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0435705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852897273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2578471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3499838806"/>
                    </a:ext>
                  </a:extLst>
                </a:gridCol>
              </a:tblGrid>
              <a:tr h="34431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Processo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Uni. Fita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Ploters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Printers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CD-ROM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6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9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22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05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0426"/>
                  </a:ext>
                </a:extLst>
              </a:tr>
            </a:tbl>
          </a:graphicData>
        </a:graphic>
      </p:graphicFrame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07E7E803-ED23-4F16-8B6A-8912966385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33285"/>
              </p:ext>
            </p:extLst>
          </p:nvPr>
        </p:nvGraphicFramePr>
        <p:xfrm>
          <a:off x="3868738" y="3795889"/>
          <a:ext cx="3954460" cy="219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2">
                  <a:extLst>
                    <a:ext uri="{9D8B030D-6E8A-4147-A177-3AD203B41FA5}">
                      <a16:colId xmlns:a16="http://schemas.microsoft.com/office/drawing/2014/main" val="1193742877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0435705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852897273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2578471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3499838806"/>
                    </a:ext>
                  </a:extLst>
                </a:gridCol>
              </a:tblGrid>
              <a:tr h="34431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Processo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Uni. Fita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Ploters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Printers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CD-ROM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6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9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22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05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0426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BE9F844-AECA-4EB9-997B-51060353C4A2}"/>
              </a:ext>
            </a:extLst>
          </p:cNvPr>
          <p:cNvSpPr txBox="1"/>
          <p:nvPr/>
        </p:nvSpPr>
        <p:spPr>
          <a:xfrm>
            <a:off x="4822930" y="674048"/>
            <a:ext cx="204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Recursos atribuídos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24428F-32DF-471F-B1F0-C61D2F25020B}"/>
              </a:ext>
            </a:extLst>
          </p:cNvPr>
          <p:cNvSpPr txBox="1"/>
          <p:nvPr/>
        </p:nvSpPr>
        <p:spPr>
          <a:xfrm>
            <a:off x="4467064" y="3426557"/>
            <a:ext cx="275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Recursos ainda necessários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E29037-FFFA-4FFF-A73B-EB25F68BE1DD}"/>
              </a:ext>
            </a:extLst>
          </p:cNvPr>
          <p:cNvSpPr txBox="1"/>
          <p:nvPr/>
        </p:nvSpPr>
        <p:spPr>
          <a:xfrm>
            <a:off x="8066623" y="2916596"/>
            <a:ext cx="36196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Recursos Existentes: E = (6 3 4 2)</a:t>
            </a:r>
          </a:p>
          <a:p>
            <a:r>
              <a:rPr lang="pt-BR" sz="2000" dirty="0"/>
              <a:t>Recursos Possuídos: P=(5 3 2 2)</a:t>
            </a:r>
          </a:p>
          <a:p>
            <a:r>
              <a:rPr lang="pt-BR" sz="2000" dirty="0">
                <a:solidFill>
                  <a:srgbClr val="FF0000"/>
                </a:solidFill>
              </a:rPr>
              <a:t>Recursos Disponíveis: A=(5 2 3 2)</a:t>
            </a:r>
          </a:p>
        </p:txBody>
      </p:sp>
    </p:spTree>
    <p:extLst>
      <p:ext uri="{BB962C8B-B14F-4D97-AF65-F5344CB8AC3E}">
        <p14:creationId xmlns:p14="http://schemas.microsoft.com/office/powerpoint/2010/main" val="1658543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E14D8-2F72-4191-9F8D-65F16F22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do Banqueiro</a:t>
            </a:r>
            <a:br>
              <a:rPr lang="pt-BR" dirty="0"/>
            </a:br>
            <a:r>
              <a:rPr lang="pt-BR" sz="2400" dirty="0"/>
              <a:t>(múltiplos recursos)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3CEF25C-D5D6-4A19-994C-79882806D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078944"/>
              </p:ext>
            </p:extLst>
          </p:nvPr>
        </p:nvGraphicFramePr>
        <p:xfrm>
          <a:off x="3868738" y="1043380"/>
          <a:ext cx="3954460" cy="219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2">
                  <a:extLst>
                    <a:ext uri="{9D8B030D-6E8A-4147-A177-3AD203B41FA5}">
                      <a16:colId xmlns:a16="http://schemas.microsoft.com/office/drawing/2014/main" val="1193742877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0435705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852897273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2578471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3499838806"/>
                    </a:ext>
                  </a:extLst>
                </a:gridCol>
              </a:tblGrid>
              <a:tr h="34431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Processo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Uni. Fita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Ploters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Printers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CD-ROM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6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9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22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05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0426"/>
                  </a:ext>
                </a:extLst>
              </a:tr>
            </a:tbl>
          </a:graphicData>
        </a:graphic>
      </p:graphicFrame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07E7E803-ED23-4F16-8B6A-8912966385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6715244"/>
              </p:ext>
            </p:extLst>
          </p:nvPr>
        </p:nvGraphicFramePr>
        <p:xfrm>
          <a:off x="3868738" y="3795889"/>
          <a:ext cx="3954460" cy="219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2">
                  <a:extLst>
                    <a:ext uri="{9D8B030D-6E8A-4147-A177-3AD203B41FA5}">
                      <a16:colId xmlns:a16="http://schemas.microsoft.com/office/drawing/2014/main" val="1193742877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0435705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852897273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2578471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3499838806"/>
                    </a:ext>
                  </a:extLst>
                </a:gridCol>
              </a:tblGrid>
              <a:tr h="34431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Processo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Uni. Fita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Ploters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Printers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CD-ROM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6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9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22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05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0426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BE9F844-AECA-4EB9-997B-51060353C4A2}"/>
              </a:ext>
            </a:extLst>
          </p:cNvPr>
          <p:cNvSpPr txBox="1"/>
          <p:nvPr/>
        </p:nvSpPr>
        <p:spPr>
          <a:xfrm>
            <a:off x="4822930" y="674048"/>
            <a:ext cx="204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Recursos atribuídos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24428F-32DF-471F-B1F0-C61D2F25020B}"/>
              </a:ext>
            </a:extLst>
          </p:cNvPr>
          <p:cNvSpPr txBox="1"/>
          <p:nvPr/>
        </p:nvSpPr>
        <p:spPr>
          <a:xfrm>
            <a:off x="4467064" y="3426557"/>
            <a:ext cx="275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Recursos ainda necessários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E29037-FFFA-4FFF-A73B-EB25F68BE1DD}"/>
              </a:ext>
            </a:extLst>
          </p:cNvPr>
          <p:cNvSpPr txBox="1"/>
          <p:nvPr/>
        </p:nvSpPr>
        <p:spPr>
          <a:xfrm>
            <a:off x="8066623" y="2916596"/>
            <a:ext cx="36196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Recursos Existentes: E = (6 3 4 2)</a:t>
            </a:r>
          </a:p>
          <a:p>
            <a:r>
              <a:rPr lang="pt-BR" sz="2000" dirty="0"/>
              <a:t>Recursos Possuídos: P=(5 3 2 2)</a:t>
            </a:r>
          </a:p>
          <a:p>
            <a:r>
              <a:rPr lang="pt-BR" sz="2000" dirty="0">
                <a:solidFill>
                  <a:srgbClr val="FF0000"/>
                </a:solidFill>
              </a:rPr>
              <a:t>Recursos Disponíveis: A=(6 3 4 2)</a:t>
            </a:r>
          </a:p>
        </p:txBody>
      </p:sp>
    </p:spTree>
    <p:extLst>
      <p:ext uri="{BB962C8B-B14F-4D97-AF65-F5344CB8AC3E}">
        <p14:creationId xmlns:p14="http://schemas.microsoft.com/office/powerpoint/2010/main" val="3910045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E14D8-2F72-4191-9F8D-65F16F22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do Banqueiro</a:t>
            </a:r>
            <a:br>
              <a:rPr lang="pt-BR" dirty="0"/>
            </a:br>
            <a:r>
              <a:rPr lang="pt-BR" sz="2400" dirty="0"/>
              <a:t>(múltiplos recursos)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3CEF25C-D5D6-4A19-994C-79882806D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804481"/>
              </p:ext>
            </p:extLst>
          </p:nvPr>
        </p:nvGraphicFramePr>
        <p:xfrm>
          <a:off x="3868738" y="1043380"/>
          <a:ext cx="3954460" cy="219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2">
                  <a:extLst>
                    <a:ext uri="{9D8B030D-6E8A-4147-A177-3AD203B41FA5}">
                      <a16:colId xmlns:a16="http://schemas.microsoft.com/office/drawing/2014/main" val="1193742877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0435705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852897273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2578471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3499838806"/>
                    </a:ext>
                  </a:extLst>
                </a:gridCol>
              </a:tblGrid>
              <a:tr h="34431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Processo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Uni. Fita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Ploters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Printers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CD-ROM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6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9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22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05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0426"/>
                  </a:ext>
                </a:extLst>
              </a:tr>
            </a:tbl>
          </a:graphicData>
        </a:graphic>
      </p:graphicFrame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07E7E803-ED23-4F16-8B6A-8912966385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675262"/>
              </p:ext>
            </p:extLst>
          </p:nvPr>
        </p:nvGraphicFramePr>
        <p:xfrm>
          <a:off x="3868738" y="3795889"/>
          <a:ext cx="3954460" cy="219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2">
                  <a:extLst>
                    <a:ext uri="{9D8B030D-6E8A-4147-A177-3AD203B41FA5}">
                      <a16:colId xmlns:a16="http://schemas.microsoft.com/office/drawing/2014/main" val="1193742877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0435705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852897273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2578471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3499838806"/>
                    </a:ext>
                  </a:extLst>
                </a:gridCol>
              </a:tblGrid>
              <a:tr h="34431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Processo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Uni. Fita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Ploters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Printers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CD-ROM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6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9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22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05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0426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BE9F844-AECA-4EB9-997B-51060353C4A2}"/>
              </a:ext>
            </a:extLst>
          </p:cNvPr>
          <p:cNvSpPr txBox="1"/>
          <p:nvPr/>
        </p:nvSpPr>
        <p:spPr>
          <a:xfrm>
            <a:off x="4822930" y="674048"/>
            <a:ext cx="204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Recursos atribuídos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24428F-32DF-471F-B1F0-C61D2F25020B}"/>
              </a:ext>
            </a:extLst>
          </p:cNvPr>
          <p:cNvSpPr txBox="1"/>
          <p:nvPr/>
        </p:nvSpPr>
        <p:spPr>
          <a:xfrm>
            <a:off x="4467064" y="3426557"/>
            <a:ext cx="275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Recursos ainda necessários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E29037-FFFA-4FFF-A73B-EB25F68BE1DD}"/>
              </a:ext>
            </a:extLst>
          </p:cNvPr>
          <p:cNvSpPr txBox="1"/>
          <p:nvPr/>
        </p:nvSpPr>
        <p:spPr>
          <a:xfrm>
            <a:off x="8066623" y="2916596"/>
            <a:ext cx="36196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Recursos Existentes: E = (6 3 4 2)</a:t>
            </a:r>
          </a:p>
          <a:p>
            <a:r>
              <a:rPr lang="pt-BR" sz="2000" dirty="0"/>
              <a:t>Recursos Possuídos: P=(5 3 2 2)</a:t>
            </a:r>
          </a:p>
          <a:p>
            <a:r>
              <a:rPr lang="pt-BR" sz="2000" dirty="0">
                <a:solidFill>
                  <a:srgbClr val="FF0000"/>
                </a:solidFill>
              </a:rPr>
              <a:t>Recursos Disponíveis: A=(6 3 4 2)</a:t>
            </a:r>
          </a:p>
        </p:txBody>
      </p:sp>
    </p:spTree>
    <p:extLst>
      <p:ext uri="{BB962C8B-B14F-4D97-AF65-F5344CB8AC3E}">
        <p14:creationId xmlns:p14="http://schemas.microsoft.com/office/powerpoint/2010/main" val="2492820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21DE6-9369-4CC9-B1DF-CDA35B73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Fontes: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B2269C-40D6-48D9-8FD7-43068453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Livro do MINIX -&gt; Sistemas Operacionais, projeto e implementação, terceira edição</a:t>
            </a:r>
          </a:p>
          <a:p>
            <a:r>
              <a:rPr lang="pt-BR" dirty="0"/>
              <a:t>Alexcoletta.en.br -&gt; </a:t>
            </a:r>
            <a:r>
              <a:rPr lang="pt-BR" dirty="0" err="1"/>
              <a:t>deadlocks</a:t>
            </a:r>
            <a:r>
              <a:rPr lang="pt-BR" dirty="0"/>
              <a:t> em sistemas operacionais</a:t>
            </a:r>
          </a:p>
        </p:txBody>
      </p:sp>
    </p:spTree>
    <p:extLst>
      <p:ext uri="{BB962C8B-B14F-4D97-AF65-F5344CB8AC3E}">
        <p14:creationId xmlns:p14="http://schemas.microsoft.com/office/powerpoint/2010/main" val="241202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F0EEC-072F-47D5-B2EB-21F346B7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Deadlock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423F4-0BCF-49E3-A3A7-6EDA89AD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Segundo </a:t>
            </a:r>
            <a:r>
              <a:rPr lang="pt-BR" dirty="0" err="1"/>
              <a:t>Tanenbaum</a:t>
            </a:r>
            <a:r>
              <a:rPr lang="pt-BR" dirty="0"/>
              <a:t>: “Um conjunto de processos estará em situação de </a:t>
            </a:r>
            <a:r>
              <a:rPr lang="pt-BR" dirty="0" err="1"/>
              <a:t>deadlock</a:t>
            </a:r>
            <a:r>
              <a:rPr lang="pt-BR" dirty="0"/>
              <a:t> se todo processo pertencente ao conjunto estiver esperando por um evento que somente um outro processo desse mesmo conjunto poderá fazer acontecer”.</a:t>
            </a:r>
          </a:p>
        </p:txBody>
      </p:sp>
    </p:spTree>
    <p:extLst>
      <p:ext uri="{BB962C8B-B14F-4D97-AF65-F5344CB8AC3E}">
        <p14:creationId xmlns:p14="http://schemas.microsoft.com/office/powerpoint/2010/main" val="22011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FD25E-E9F1-4D83-8C29-6C20A0C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do Banqueiro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3280EF-E9A0-41EF-BE18-59D605BE2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Foi desenvolvido por </a:t>
            </a:r>
            <a:r>
              <a:rPr lang="pt-BR" dirty="0" err="1"/>
              <a:t>Dijkstra</a:t>
            </a:r>
            <a:r>
              <a:rPr lang="pt-BR" dirty="0"/>
              <a:t> </a:t>
            </a:r>
          </a:p>
          <a:p>
            <a:r>
              <a:rPr lang="pt-BR" dirty="0"/>
              <a:t>É um método para administrar a alocação de recursos se prevenindo de </a:t>
            </a:r>
            <a:r>
              <a:rPr lang="pt-BR" dirty="0" err="1"/>
              <a:t>Deadlocks</a:t>
            </a:r>
            <a:endParaRPr lang="pt-BR" dirty="0"/>
          </a:p>
          <a:p>
            <a:r>
              <a:rPr lang="pt-BR" dirty="0"/>
              <a:t>Consiste em simular as decisões de um banqueiro (SO) no empréstimo de dinheiro (recursos) para o cliente (processo) sobre certas condições. Já que o banco nem sempre terá o total de dinheiro requisitado no mesmo momento disponível. </a:t>
            </a:r>
          </a:p>
        </p:txBody>
      </p:sp>
    </p:spTree>
    <p:extLst>
      <p:ext uri="{BB962C8B-B14F-4D97-AF65-F5344CB8AC3E}">
        <p14:creationId xmlns:p14="http://schemas.microsoft.com/office/powerpoint/2010/main" val="213495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4F3BC-532F-4B8B-831C-98B3E512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do Banqueiro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0AD972-5527-4962-8ADC-52F4C7D6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 cada requisição de recursos pelo processo no momento que ela ocorre, e verifica se essa requisição leva a um estado seguro.</a:t>
            </a:r>
          </a:p>
          <a:p>
            <a:r>
              <a:rPr lang="pt-BR" dirty="0"/>
              <a:t>Se sim, o pedido é aceito</a:t>
            </a:r>
          </a:p>
          <a:p>
            <a:r>
              <a:rPr lang="pt-BR" dirty="0"/>
              <a:t>Se não ele é adiado.</a:t>
            </a:r>
          </a:p>
        </p:txBody>
      </p:sp>
    </p:spTree>
    <p:extLst>
      <p:ext uri="{BB962C8B-B14F-4D97-AF65-F5344CB8AC3E}">
        <p14:creationId xmlns:p14="http://schemas.microsoft.com/office/powerpoint/2010/main" val="335094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CA0A7-CA0F-4B43-8CB4-DFA54EA1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do Banqueiro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16B7BE65-2B61-456E-9A83-7BE6B3A0B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708771"/>
              </p:ext>
            </p:extLst>
          </p:nvPr>
        </p:nvGraphicFramePr>
        <p:xfrm>
          <a:off x="3868738" y="863600"/>
          <a:ext cx="39367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264">
                  <a:extLst>
                    <a:ext uri="{9D8B030D-6E8A-4147-A177-3AD203B41FA5}">
                      <a16:colId xmlns:a16="http://schemas.microsoft.com/office/drawing/2014/main" val="4024588446"/>
                    </a:ext>
                  </a:extLst>
                </a:gridCol>
                <a:gridCol w="1312264">
                  <a:extLst>
                    <a:ext uri="{9D8B030D-6E8A-4147-A177-3AD203B41FA5}">
                      <a16:colId xmlns:a16="http://schemas.microsoft.com/office/drawing/2014/main" val="720160144"/>
                    </a:ext>
                  </a:extLst>
                </a:gridCol>
                <a:gridCol w="1312264">
                  <a:extLst>
                    <a:ext uri="{9D8B030D-6E8A-4147-A177-3AD203B41FA5}">
                      <a16:colId xmlns:a16="http://schemas.microsoft.com/office/drawing/2014/main" val="1138663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Cliente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Usado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Máximo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72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288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95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42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885847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35652C8-CE1F-4CEB-BA50-9555D69BFD2C}"/>
              </a:ext>
            </a:extLst>
          </p:cNvPr>
          <p:cNvSpPr txBox="1"/>
          <p:nvPr/>
        </p:nvSpPr>
        <p:spPr>
          <a:xfrm>
            <a:off x="8322365" y="1603512"/>
            <a:ext cx="272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Estado Seguro</a:t>
            </a:r>
          </a:p>
        </p:txBody>
      </p:sp>
      <p:graphicFrame>
        <p:nvGraphicFramePr>
          <p:cNvPr id="10" name="Espaço Reservado para Conteúdo 7">
            <a:extLst>
              <a:ext uri="{FF2B5EF4-FFF2-40B4-BE49-F238E27FC236}">
                <a16:creationId xmlns:a16="http://schemas.microsoft.com/office/drawing/2014/main" id="{2BFBF56C-D2DF-4F71-A409-F50C64B722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3997491"/>
              </p:ext>
            </p:extLst>
          </p:nvPr>
        </p:nvGraphicFramePr>
        <p:xfrm>
          <a:off x="3868738" y="3501343"/>
          <a:ext cx="39367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264">
                  <a:extLst>
                    <a:ext uri="{9D8B030D-6E8A-4147-A177-3AD203B41FA5}">
                      <a16:colId xmlns:a16="http://schemas.microsoft.com/office/drawing/2014/main" val="4024588446"/>
                    </a:ext>
                  </a:extLst>
                </a:gridCol>
                <a:gridCol w="1312264">
                  <a:extLst>
                    <a:ext uri="{9D8B030D-6E8A-4147-A177-3AD203B41FA5}">
                      <a16:colId xmlns:a16="http://schemas.microsoft.com/office/drawing/2014/main" val="720160144"/>
                    </a:ext>
                  </a:extLst>
                </a:gridCol>
                <a:gridCol w="1312264">
                  <a:extLst>
                    <a:ext uri="{9D8B030D-6E8A-4147-A177-3AD203B41FA5}">
                      <a16:colId xmlns:a16="http://schemas.microsoft.com/office/drawing/2014/main" val="1138663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Cliente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Usado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Máximo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72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288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95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42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885847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25D3A8A0-BCE9-4BE8-AE5C-05F6EEE728F0}"/>
              </a:ext>
            </a:extLst>
          </p:cNvPr>
          <p:cNvSpPr txBox="1"/>
          <p:nvPr/>
        </p:nvSpPr>
        <p:spPr>
          <a:xfrm>
            <a:off x="8322365" y="4243777"/>
            <a:ext cx="272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Estado Não Seguro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724D45-376D-4638-83A9-FE72E00B8065}"/>
              </a:ext>
            </a:extLst>
          </p:cNvPr>
          <p:cNvSpPr txBox="1"/>
          <p:nvPr/>
        </p:nvSpPr>
        <p:spPr>
          <a:xfrm>
            <a:off x="4239187" y="5532735"/>
            <a:ext cx="3195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Não necessariamente gerará um </a:t>
            </a:r>
            <a:r>
              <a:rPr lang="pt-BR" dirty="0" err="1"/>
              <a:t>Deadlock</a:t>
            </a:r>
            <a:r>
              <a:rPr lang="pt-BR" dirty="0"/>
              <a:t>, mas o algoritmo não tem como garantir</a:t>
            </a:r>
          </a:p>
        </p:txBody>
      </p:sp>
    </p:spTree>
    <p:extLst>
      <p:ext uri="{BB962C8B-B14F-4D97-AF65-F5344CB8AC3E}">
        <p14:creationId xmlns:p14="http://schemas.microsoft.com/office/powerpoint/2010/main" val="389107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E14D8-2F72-4191-9F8D-65F16F22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do Banqueiro</a:t>
            </a:r>
            <a:br>
              <a:rPr lang="pt-BR" dirty="0"/>
            </a:br>
            <a:r>
              <a:rPr lang="pt-BR" sz="2400" dirty="0"/>
              <a:t>(múltiplos recursos)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3CEF25C-D5D6-4A19-994C-79882806D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473013"/>
              </p:ext>
            </p:extLst>
          </p:nvPr>
        </p:nvGraphicFramePr>
        <p:xfrm>
          <a:off x="3868738" y="1043380"/>
          <a:ext cx="3954460" cy="219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2">
                  <a:extLst>
                    <a:ext uri="{9D8B030D-6E8A-4147-A177-3AD203B41FA5}">
                      <a16:colId xmlns:a16="http://schemas.microsoft.com/office/drawing/2014/main" val="1193742877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0435705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852897273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2578471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3499838806"/>
                    </a:ext>
                  </a:extLst>
                </a:gridCol>
              </a:tblGrid>
              <a:tr h="34431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Processo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Uni. Fita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Ploters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Printers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CD-ROM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6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89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2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05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5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0426"/>
                  </a:ext>
                </a:extLst>
              </a:tr>
            </a:tbl>
          </a:graphicData>
        </a:graphic>
      </p:graphicFrame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07E7E803-ED23-4F16-8B6A-8912966385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583574"/>
              </p:ext>
            </p:extLst>
          </p:nvPr>
        </p:nvGraphicFramePr>
        <p:xfrm>
          <a:off x="3868738" y="3795889"/>
          <a:ext cx="3954460" cy="219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2">
                  <a:extLst>
                    <a:ext uri="{9D8B030D-6E8A-4147-A177-3AD203B41FA5}">
                      <a16:colId xmlns:a16="http://schemas.microsoft.com/office/drawing/2014/main" val="1193742877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0435705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852897273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2578471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3499838806"/>
                    </a:ext>
                  </a:extLst>
                </a:gridCol>
              </a:tblGrid>
              <a:tr h="34431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Processo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Uni. Fita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Ploters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Printers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CD-ROM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6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89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2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05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5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0426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BE9F844-AECA-4EB9-997B-51060353C4A2}"/>
              </a:ext>
            </a:extLst>
          </p:cNvPr>
          <p:cNvSpPr txBox="1"/>
          <p:nvPr/>
        </p:nvSpPr>
        <p:spPr>
          <a:xfrm>
            <a:off x="4822930" y="674048"/>
            <a:ext cx="204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Recursos atribuídos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24428F-32DF-471F-B1F0-C61D2F25020B}"/>
              </a:ext>
            </a:extLst>
          </p:cNvPr>
          <p:cNvSpPr txBox="1"/>
          <p:nvPr/>
        </p:nvSpPr>
        <p:spPr>
          <a:xfrm>
            <a:off x="4467064" y="3426557"/>
            <a:ext cx="275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Recursos ainda necessários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E29037-FFFA-4FFF-A73B-EB25F68BE1DD}"/>
              </a:ext>
            </a:extLst>
          </p:cNvPr>
          <p:cNvSpPr txBox="1"/>
          <p:nvPr/>
        </p:nvSpPr>
        <p:spPr>
          <a:xfrm>
            <a:off x="8066623" y="2916596"/>
            <a:ext cx="36196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Recursos Existentes: E = (6 3 4 2)</a:t>
            </a:r>
          </a:p>
          <a:p>
            <a:r>
              <a:rPr lang="pt-BR" sz="2000" dirty="0"/>
              <a:t>Recursos Possuídos: P=(5 3 2 2)</a:t>
            </a:r>
          </a:p>
          <a:p>
            <a:r>
              <a:rPr lang="pt-BR" sz="2000" dirty="0"/>
              <a:t>Recursos Disponíveis: A=(1 0 2 0)</a:t>
            </a:r>
          </a:p>
        </p:txBody>
      </p:sp>
    </p:spTree>
    <p:extLst>
      <p:ext uri="{BB962C8B-B14F-4D97-AF65-F5344CB8AC3E}">
        <p14:creationId xmlns:p14="http://schemas.microsoft.com/office/powerpoint/2010/main" val="165960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E14D8-2F72-4191-9F8D-65F16F22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do Banqueiro</a:t>
            </a:r>
            <a:br>
              <a:rPr lang="pt-BR" dirty="0"/>
            </a:br>
            <a:r>
              <a:rPr lang="pt-BR" sz="2400" dirty="0"/>
              <a:t>(múltiplos recursos)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3CEF25C-D5D6-4A19-994C-79882806DF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738" y="1043380"/>
          <a:ext cx="3954460" cy="219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2">
                  <a:extLst>
                    <a:ext uri="{9D8B030D-6E8A-4147-A177-3AD203B41FA5}">
                      <a16:colId xmlns:a16="http://schemas.microsoft.com/office/drawing/2014/main" val="1193742877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0435705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852897273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2578471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3499838806"/>
                    </a:ext>
                  </a:extLst>
                </a:gridCol>
              </a:tblGrid>
              <a:tr h="34431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Processo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Uni. Fita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Ploters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Printers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CD-ROM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6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89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2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05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5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0426"/>
                  </a:ext>
                </a:extLst>
              </a:tr>
            </a:tbl>
          </a:graphicData>
        </a:graphic>
      </p:graphicFrame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07E7E803-ED23-4F16-8B6A-8912966385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932115"/>
              </p:ext>
            </p:extLst>
          </p:nvPr>
        </p:nvGraphicFramePr>
        <p:xfrm>
          <a:off x="3868738" y="3795889"/>
          <a:ext cx="3954460" cy="219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2">
                  <a:extLst>
                    <a:ext uri="{9D8B030D-6E8A-4147-A177-3AD203B41FA5}">
                      <a16:colId xmlns:a16="http://schemas.microsoft.com/office/drawing/2014/main" val="1193742877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0435705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852897273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2578471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3499838806"/>
                    </a:ext>
                  </a:extLst>
                </a:gridCol>
              </a:tblGrid>
              <a:tr h="34431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Processo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Uni. Fita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Ploters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Printers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CD-ROM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6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89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2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05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0426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BE9F844-AECA-4EB9-997B-51060353C4A2}"/>
              </a:ext>
            </a:extLst>
          </p:cNvPr>
          <p:cNvSpPr txBox="1"/>
          <p:nvPr/>
        </p:nvSpPr>
        <p:spPr>
          <a:xfrm>
            <a:off x="4822930" y="674048"/>
            <a:ext cx="204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Recursos atribuídos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24428F-32DF-471F-B1F0-C61D2F25020B}"/>
              </a:ext>
            </a:extLst>
          </p:cNvPr>
          <p:cNvSpPr txBox="1"/>
          <p:nvPr/>
        </p:nvSpPr>
        <p:spPr>
          <a:xfrm>
            <a:off x="4467064" y="3426557"/>
            <a:ext cx="275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Recursos ainda necessários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E29037-FFFA-4FFF-A73B-EB25F68BE1DD}"/>
              </a:ext>
            </a:extLst>
          </p:cNvPr>
          <p:cNvSpPr txBox="1"/>
          <p:nvPr/>
        </p:nvSpPr>
        <p:spPr>
          <a:xfrm>
            <a:off x="8066623" y="2916596"/>
            <a:ext cx="36196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Recursos Existentes: E = (6 3 4 2)</a:t>
            </a:r>
          </a:p>
          <a:p>
            <a:r>
              <a:rPr lang="pt-BR" sz="2000" dirty="0"/>
              <a:t>Recursos Possuídos: P=(5 3 2 2)</a:t>
            </a:r>
          </a:p>
          <a:p>
            <a:r>
              <a:rPr lang="pt-BR" sz="2000" dirty="0"/>
              <a:t>Recursos Disponíveis: A=(1 0 2 0)</a:t>
            </a:r>
          </a:p>
        </p:txBody>
      </p:sp>
    </p:spTree>
    <p:extLst>
      <p:ext uri="{BB962C8B-B14F-4D97-AF65-F5344CB8AC3E}">
        <p14:creationId xmlns:p14="http://schemas.microsoft.com/office/powerpoint/2010/main" val="221382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E14D8-2F72-4191-9F8D-65F16F22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do Banqueiro</a:t>
            </a:r>
            <a:br>
              <a:rPr lang="pt-BR" dirty="0"/>
            </a:br>
            <a:r>
              <a:rPr lang="pt-BR" sz="2400" dirty="0"/>
              <a:t>(múltiplos recursos)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3CEF25C-D5D6-4A19-994C-79882806D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852359"/>
              </p:ext>
            </p:extLst>
          </p:nvPr>
        </p:nvGraphicFramePr>
        <p:xfrm>
          <a:off x="3868738" y="1043380"/>
          <a:ext cx="3954460" cy="219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2">
                  <a:extLst>
                    <a:ext uri="{9D8B030D-6E8A-4147-A177-3AD203B41FA5}">
                      <a16:colId xmlns:a16="http://schemas.microsoft.com/office/drawing/2014/main" val="1193742877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0435705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852897273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2578471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3499838806"/>
                    </a:ext>
                  </a:extLst>
                </a:gridCol>
              </a:tblGrid>
              <a:tr h="34431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Processo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Uni. Fita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Ploters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Printers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CD-ROM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6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89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2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05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0426"/>
                  </a:ext>
                </a:extLst>
              </a:tr>
            </a:tbl>
          </a:graphicData>
        </a:graphic>
      </p:graphicFrame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07E7E803-ED23-4F16-8B6A-8912966385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41344"/>
              </p:ext>
            </p:extLst>
          </p:nvPr>
        </p:nvGraphicFramePr>
        <p:xfrm>
          <a:off x="3868738" y="3795889"/>
          <a:ext cx="3954460" cy="219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2">
                  <a:extLst>
                    <a:ext uri="{9D8B030D-6E8A-4147-A177-3AD203B41FA5}">
                      <a16:colId xmlns:a16="http://schemas.microsoft.com/office/drawing/2014/main" val="1193742877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0435705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852897273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2578471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3499838806"/>
                    </a:ext>
                  </a:extLst>
                </a:gridCol>
              </a:tblGrid>
              <a:tr h="34431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Processo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Uni. Fita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Ploters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Printers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CD-ROM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6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89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2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05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0426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BE9F844-AECA-4EB9-997B-51060353C4A2}"/>
              </a:ext>
            </a:extLst>
          </p:cNvPr>
          <p:cNvSpPr txBox="1"/>
          <p:nvPr/>
        </p:nvSpPr>
        <p:spPr>
          <a:xfrm>
            <a:off x="4822930" y="674048"/>
            <a:ext cx="204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Recursos atribuídos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24428F-32DF-471F-B1F0-C61D2F25020B}"/>
              </a:ext>
            </a:extLst>
          </p:cNvPr>
          <p:cNvSpPr txBox="1"/>
          <p:nvPr/>
        </p:nvSpPr>
        <p:spPr>
          <a:xfrm>
            <a:off x="4467064" y="3426557"/>
            <a:ext cx="275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Recursos ainda necessários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E29037-FFFA-4FFF-A73B-EB25F68BE1DD}"/>
              </a:ext>
            </a:extLst>
          </p:cNvPr>
          <p:cNvSpPr txBox="1"/>
          <p:nvPr/>
        </p:nvSpPr>
        <p:spPr>
          <a:xfrm>
            <a:off x="8066623" y="2916596"/>
            <a:ext cx="36196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Recursos Existentes: E = (6 3 4 2)</a:t>
            </a:r>
          </a:p>
          <a:p>
            <a:r>
              <a:rPr lang="pt-BR" sz="2000" dirty="0"/>
              <a:t>Recursos Possuídos: P=(5 3 2 2)</a:t>
            </a:r>
          </a:p>
          <a:p>
            <a:r>
              <a:rPr lang="pt-BR" sz="2000" dirty="0">
                <a:solidFill>
                  <a:srgbClr val="FF0000"/>
                </a:solidFill>
              </a:rPr>
              <a:t>Recursos Disponíveis: A=(2 1 2 1)</a:t>
            </a:r>
          </a:p>
        </p:txBody>
      </p:sp>
    </p:spTree>
    <p:extLst>
      <p:ext uri="{BB962C8B-B14F-4D97-AF65-F5344CB8AC3E}">
        <p14:creationId xmlns:p14="http://schemas.microsoft.com/office/powerpoint/2010/main" val="106103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E14D8-2F72-4191-9F8D-65F16F22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Algoritmo do Banqueiro</a:t>
            </a:r>
            <a:br>
              <a:rPr lang="pt-BR" dirty="0"/>
            </a:br>
            <a:r>
              <a:rPr lang="pt-BR" sz="2400" dirty="0"/>
              <a:t>(múltiplos recursos)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3CEF25C-D5D6-4A19-994C-79882806D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811494"/>
              </p:ext>
            </p:extLst>
          </p:nvPr>
        </p:nvGraphicFramePr>
        <p:xfrm>
          <a:off x="3868738" y="1043380"/>
          <a:ext cx="3954460" cy="219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2">
                  <a:extLst>
                    <a:ext uri="{9D8B030D-6E8A-4147-A177-3AD203B41FA5}">
                      <a16:colId xmlns:a16="http://schemas.microsoft.com/office/drawing/2014/main" val="1193742877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0435705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852897273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2578471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3499838806"/>
                    </a:ext>
                  </a:extLst>
                </a:gridCol>
              </a:tblGrid>
              <a:tr h="34431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Processo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Uni. Fita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Ploters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Printers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CD-ROM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6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9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2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05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0426"/>
                  </a:ext>
                </a:extLst>
              </a:tr>
            </a:tbl>
          </a:graphicData>
        </a:graphic>
      </p:graphicFrame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07E7E803-ED23-4F16-8B6A-8912966385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547371"/>
              </p:ext>
            </p:extLst>
          </p:nvPr>
        </p:nvGraphicFramePr>
        <p:xfrm>
          <a:off x="3868738" y="3795889"/>
          <a:ext cx="3954460" cy="219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2">
                  <a:extLst>
                    <a:ext uri="{9D8B030D-6E8A-4147-A177-3AD203B41FA5}">
                      <a16:colId xmlns:a16="http://schemas.microsoft.com/office/drawing/2014/main" val="1193742877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0435705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852897273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222578471"/>
                    </a:ext>
                  </a:extLst>
                </a:gridCol>
                <a:gridCol w="790892">
                  <a:extLst>
                    <a:ext uri="{9D8B030D-6E8A-4147-A177-3AD203B41FA5}">
                      <a16:colId xmlns:a16="http://schemas.microsoft.com/office/drawing/2014/main" val="3499838806"/>
                    </a:ext>
                  </a:extLst>
                </a:gridCol>
              </a:tblGrid>
              <a:tr h="34431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Processo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Uni. Fita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Ploters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Printers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CD-ROM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6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9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2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05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0426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BE9F844-AECA-4EB9-997B-51060353C4A2}"/>
              </a:ext>
            </a:extLst>
          </p:cNvPr>
          <p:cNvSpPr txBox="1"/>
          <p:nvPr/>
        </p:nvSpPr>
        <p:spPr>
          <a:xfrm>
            <a:off x="4822930" y="674048"/>
            <a:ext cx="204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Recursos atribuídos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24428F-32DF-471F-B1F0-C61D2F25020B}"/>
              </a:ext>
            </a:extLst>
          </p:cNvPr>
          <p:cNvSpPr txBox="1"/>
          <p:nvPr/>
        </p:nvSpPr>
        <p:spPr>
          <a:xfrm>
            <a:off x="4467064" y="3426557"/>
            <a:ext cx="275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Recursos ainda necessários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E29037-FFFA-4FFF-A73B-EB25F68BE1DD}"/>
              </a:ext>
            </a:extLst>
          </p:cNvPr>
          <p:cNvSpPr txBox="1"/>
          <p:nvPr/>
        </p:nvSpPr>
        <p:spPr>
          <a:xfrm>
            <a:off x="8066623" y="2916596"/>
            <a:ext cx="36196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Recursos Existentes: E = (6 3 4 2)</a:t>
            </a:r>
          </a:p>
          <a:p>
            <a:r>
              <a:rPr lang="pt-BR" sz="2000" dirty="0"/>
              <a:t>Recursos Possuídos: P=(5 3 2 2)</a:t>
            </a:r>
          </a:p>
          <a:p>
            <a:r>
              <a:rPr lang="pt-BR" sz="2000" dirty="0">
                <a:solidFill>
                  <a:srgbClr val="FF0000"/>
                </a:solidFill>
              </a:rPr>
              <a:t>Recursos Disponíveis: A=(5 1 3 2)</a:t>
            </a:r>
          </a:p>
        </p:txBody>
      </p:sp>
    </p:spTree>
    <p:extLst>
      <p:ext uri="{BB962C8B-B14F-4D97-AF65-F5344CB8AC3E}">
        <p14:creationId xmlns:p14="http://schemas.microsoft.com/office/powerpoint/2010/main" val="2159889137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2956</TotalTime>
  <Words>1434</Words>
  <Application>Microsoft Office PowerPoint</Application>
  <PresentationFormat>Widescreen</PresentationFormat>
  <Paragraphs>533</Paragraphs>
  <Slides>13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Calibri</vt:lpstr>
      <vt:lpstr>Corbel</vt:lpstr>
      <vt:lpstr>Wingdings 2</vt:lpstr>
      <vt:lpstr>Quadro</vt:lpstr>
      <vt:lpstr>Identificação de Deadlock com o Algoritmo do Banqueiro</vt:lpstr>
      <vt:lpstr>Deadlock</vt:lpstr>
      <vt:lpstr>Algoritmo do Banqueiro</vt:lpstr>
      <vt:lpstr>Algoritmo do Banqueiro</vt:lpstr>
      <vt:lpstr>Algoritmo do Banqueiro</vt:lpstr>
      <vt:lpstr>Algoritmo do Banqueiro (múltiplos recursos)</vt:lpstr>
      <vt:lpstr>Algoritmo do Banqueiro (múltiplos recursos)</vt:lpstr>
      <vt:lpstr>Algoritmo do Banqueiro (múltiplos recursos)</vt:lpstr>
      <vt:lpstr>Algoritmo do Banqueiro (múltiplos recursos)</vt:lpstr>
      <vt:lpstr>Algoritmo do Banqueiro (múltiplos recursos)</vt:lpstr>
      <vt:lpstr>Algoritmo do Banqueiro (múltiplos recursos)</vt:lpstr>
      <vt:lpstr>Algoritmo do Banqueiro (múltiplos recursos)</vt:lpstr>
      <vt:lpstr>Fontes: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Identificação de Deadlock com o Algoritmo do Banqueiro</dc:title>
  <dc:creator>Bárbara Zamperete</dc:creator>
  <cp:lastModifiedBy>Bárbara Zamperete</cp:lastModifiedBy>
  <cp:revision>15</cp:revision>
  <dcterms:created xsi:type="dcterms:W3CDTF">2020-10-31T02:18:32Z</dcterms:created>
  <dcterms:modified xsi:type="dcterms:W3CDTF">2020-11-02T03:35:18Z</dcterms:modified>
</cp:coreProperties>
</file>