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8" r:id="rId7"/>
    <p:sldId id="266" r:id="rId8"/>
    <p:sldId id="267" r:id="rId9"/>
    <p:sldId id="259" r:id="rId10"/>
    <p:sldId id="258" r:id="rId11"/>
    <p:sldId id="260" r:id="rId12"/>
    <p:sldId id="261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3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22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2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28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14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9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72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9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CBA3-80CB-9144-9278-8F22B41DA424}" type="datetimeFigureOut">
              <a:rPr lang="de-DE" smtClean="0"/>
              <a:t>02.04.17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D0C4B-9140-5C42-8477-D807554E9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72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esetze-im-internet.de/ao_1977/__5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www.daszahlenwerk.de/download/werkzeuge/dzw_43_vereinssteuern_info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daszahlenwerk.de/download/werkzeuge/dzw_43_vereinssteuern_info.pdf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justiz.nrw.de/Gerichte_Behoerden/ordentliche_gerichte/FGG/Registersachen/Vereinssatzung/index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39000"/>
                <a:lumOff val="61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Regionale (Freifunk-)Vereine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Arwed (Euskirchen) // Kevin (Euskirchen) // Chris (Hennef)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Gemeinnützige Zwecke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7" y="2004646"/>
            <a:ext cx="10329227" cy="348175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Abschließende Aufzählung in </a:t>
            </a:r>
            <a:r>
              <a:rPr lang="de-DE" b="1" dirty="0" smtClean="0">
                <a:hlinkClick r:id="rId2"/>
              </a:rPr>
              <a:t>§ </a:t>
            </a:r>
            <a:r>
              <a:rPr lang="de-DE" b="1" dirty="0">
                <a:hlinkClick r:id="rId2"/>
              </a:rPr>
              <a:t>52 Gemeinnützige </a:t>
            </a:r>
            <a:r>
              <a:rPr lang="de-DE" b="1" dirty="0" smtClean="0">
                <a:hlinkClick r:id="rId2"/>
              </a:rPr>
              <a:t>Zwecke (AO)</a:t>
            </a:r>
            <a:endParaRPr lang="de-DE" b="1" dirty="0"/>
          </a:p>
          <a:p>
            <a:pPr marL="342900" indent="-342900" algn="l">
              <a:buFontTx/>
              <a:buChar char="-"/>
            </a:pPr>
            <a:r>
              <a:rPr lang="de-DE" b="1" i="1" dirty="0" smtClean="0"/>
              <a:t>Aktuell relevant: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Nr. 7 „die </a:t>
            </a:r>
            <a:r>
              <a:rPr lang="de-DE" i="1" dirty="0"/>
              <a:t>Förderung der Erziehung, Volks- und Berufsbildung einschließlich der Studentenhilfe</a:t>
            </a:r>
            <a:r>
              <a:rPr lang="de-DE" i="1" dirty="0" smtClean="0"/>
              <a:t>;“</a:t>
            </a:r>
          </a:p>
          <a:p>
            <a:pPr marL="342900" indent="-342900" algn="l">
              <a:buFontTx/>
              <a:buChar char="-"/>
            </a:pPr>
            <a:r>
              <a:rPr lang="de-DE" b="1" dirty="0" smtClean="0"/>
              <a:t>In Zukunft hoffentlich: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i="1" dirty="0" smtClean="0"/>
              <a:t>Nr. 26 „die Einrichtung und Unterhaltung von Kommunikationsnetzwerken, die der Allgemeinheit ohne Gegenleistung offenstehen (Freifunk-Netze). Als Gegenleistung in diesem Sinne gilt insbesondere die Erlaubnis zur Verwendung oder Weitergabe der Nutzerdaten für gewerbliche Zwecke.“</a:t>
            </a:r>
            <a:endParaRPr lang="de-DE" i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Steuer (I)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7" y="2004646"/>
            <a:ext cx="10329227" cy="3481754"/>
          </a:xfrm>
        </p:spPr>
        <p:txBody>
          <a:bodyPr>
            <a:normAutofit/>
          </a:bodyPr>
          <a:lstStyle/>
          <a:p>
            <a:pPr algn="l"/>
            <a:endParaRPr lang="de-DE" i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7" y="1997958"/>
            <a:ext cx="8743323" cy="290551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73509" y="6154799"/>
            <a:ext cx="2064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>
                <a:hlinkClick r:id="rId5"/>
              </a:rPr>
              <a:t>daszahlenwerk.de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28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Steuer (II)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7" y="2004646"/>
            <a:ext cx="10329227" cy="3481754"/>
          </a:xfrm>
        </p:spPr>
        <p:txBody>
          <a:bodyPr>
            <a:normAutofit/>
          </a:bodyPr>
          <a:lstStyle/>
          <a:p>
            <a:pPr algn="l"/>
            <a:endParaRPr lang="de-DE" i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73509" y="6154799"/>
            <a:ext cx="2064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>
                <a:hlinkClick r:id="rId4"/>
              </a:rPr>
              <a:t>daszahlenwerk.de</a:t>
            </a:r>
            <a:endParaRPr lang="de-DE" sz="1400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7" y="2004646"/>
            <a:ext cx="8323146" cy="36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Spenden- und Fördermittel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Gemeinnütziger Verein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Stiftungen mit regionalem Bezug z.B. Bürgerstiftung der Sparkassen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Mitarbeiterprogramme wie „RWE Aktiv vor Ort“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Firmenstiftungen z.B. „RWE“ </a:t>
            </a:r>
            <a:r>
              <a:rPr lang="de-DE" dirty="0" err="1" smtClean="0"/>
              <a:t>Companius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Werben um Bußgelder bei Richtern/Staatsanwälten möglich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Steuerlich absetzbare Mitgliedsbeiträge z.B. Fördermitgliedschaft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 smtClean="0"/>
              <a:t>Nicht gemeinnütziger Verein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„Richtfunk-Förderung“ Land NRW</a:t>
            </a:r>
          </a:p>
          <a:p>
            <a:pPr marL="342900" indent="-342900" algn="l">
              <a:buFontTx/>
              <a:buChar char="-"/>
            </a:pP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Vereinskonto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 fontScale="92500"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GLS Bank: 8,80€ p.m. + 0,10€ pro elektronischer Buchung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VR Bank Nordeifel: "kostenlos für Mitglieder" (25-250€ Genossenschaftsanteil), ggf. 0,65€ pro Buchung (regionale Bank)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Volksbank Euskirchen: 3,00€  + 0,25€ pro </a:t>
            </a:r>
            <a:r>
              <a:rPr lang="de-DE" dirty="0" err="1" smtClean="0"/>
              <a:t>autom</a:t>
            </a:r>
            <a:r>
              <a:rPr lang="de-DE" dirty="0" smtClean="0"/>
              <a:t>. Posten (regionale Bank)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Deutsche </a:t>
            </a:r>
            <a:r>
              <a:rPr lang="de-DE" dirty="0" err="1" smtClean="0"/>
              <a:t>Skatbank</a:t>
            </a:r>
            <a:r>
              <a:rPr lang="de-DE" dirty="0" smtClean="0"/>
              <a:t>: kostenlos + 0,10€ pro </a:t>
            </a:r>
            <a:r>
              <a:rPr lang="de-DE" dirty="0" err="1" smtClean="0"/>
              <a:t>mTan</a:t>
            </a:r>
            <a:r>
              <a:rPr lang="de-DE" dirty="0" smtClean="0"/>
              <a:t>-SMS, 10€ einmalig für Zulassung zum Lastschriftverfahren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Kreissparkasse Euskirchen: 7,50€ + 0,25 pro Posten. 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Besonderheit: Die Sparkassen haben oft Stiftungen, bei der gemeinnützige Vereine z.B. einmalig 2-300€ erhalten können (regionale Bank)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Versicherungen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i.d.R. Gewerbepolicen oder Beitritt zu Rahmenvertrag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Umfassende Vereinshaftpflicht gibt es ab ca. 300,- Jahresprämie (nach Bilanzsumme) 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Oft „Beauftragung durch Verein“ nötig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Unser Fazit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Vereinsgründung hat eine Latenz von min. 4-6 Monate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Aufwand ist schon spürbar aber überschaubar solange der Verein klein bleibt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algn="l"/>
            <a:r>
              <a:rPr lang="de-DE" dirty="0"/>
              <a:t> </a:t>
            </a:r>
            <a:r>
              <a:rPr lang="de-DE" dirty="0" smtClean="0"/>
              <a:t>     =&gt; Vereinsgründung geeignetes Mittel um FFRL &amp; Co. zu entlasten</a:t>
            </a:r>
          </a:p>
          <a:p>
            <a:pPr algn="l"/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01974" y="3132509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Fragen und offene Diskussion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/>
          </a:bodyPr>
          <a:lstStyle/>
          <a:p>
            <a:pPr algn="l"/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Agenda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Vorstellung Gründungsprozess / Bsp. </a:t>
            </a:r>
            <a:r>
              <a:rPr lang="de-DE" dirty="0" err="1" smtClean="0"/>
              <a:t>roots</a:t>
            </a:r>
            <a:r>
              <a:rPr lang="de-DE" dirty="0" smtClean="0"/>
              <a:t> at </a:t>
            </a:r>
            <a:r>
              <a:rPr lang="de-DE" dirty="0" err="1" smtClean="0"/>
              <a:t>eifel</a:t>
            </a:r>
            <a:r>
              <a:rPr lang="de-DE" dirty="0" smtClean="0"/>
              <a:t> e.V.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Ablauf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Aufwand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Satzung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Themenfeld Gemeinnützigkeit / Steuern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Sonstiges (Konto; Versicherungen; Fazit) </a:t>
            </a:r>
          </a:p>
          <a:p>
            <a:pPr marL="342900" indent="-342900" algn="l">
              <a:buFontTx/>
              <a:buChar char="-"/>
            </a:pPr>
            <a:endParaRPr lang="de-DE" dirty="0" smtClean="0"/>
          </a:p>
          <a:p>
            <a:pPr marL="342900" indent="-342900" algn="l">
              <a:buFontTx/>
              <a:buChar char="-"/>
            </a:pPr>
            <a:r>
              <a:rPr lang="de-DE" dirty="0"/>
              <a:t>o</a:t>
            </a:r>
            <a:r>
              <a:rPr lang="de-DE" dirty="0" smtClean="0"/>
              <a:t>ffener Erfahrungsaustausch &amp; ggf. Fragen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Motivation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Seriöser Auftritt nach Außen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Zugang zu Förder- und Spendenmitteln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Dachnutzungsverträge im Einzelfall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Dezentrale Organisation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Meldung als TK-Anbieter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BFWA-Frequenznutzung (4W EIRP @ 5 GHz)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Providerprivileg bei </a:t>
            </a:r>
            <a:r>
              <a:rPr lang="de-DE" dirty="0" err="1" smtClean="0"/>
              <a:t>Störerhaftung</a:t>
            </a:r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63" y="3280837"/>
            <a:ext cx="4242319" cy="31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Gründungsprozess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do {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Vorbereitung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V</a:t>
            </a:r>
            <a:r>
              <a:rPr lang="de-DE" dirty="0" smtClean="0"/>
              <a:t>ersammlung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Notar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Prüfung bei Amtsgericht / (Finanzamt)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} </a:t>
            </a:r>
            <a:r>
              <a:rPr lang="de-DE" dirty="0" err="1" smtClean="0"/>
              <a:t>while</a:t>
            </a:r>
            <a:r>
              <a:rPr lang="de-DE" dirty="0" smtClean="0"/>
              <a:t>(!</a:t>
            </a:r>
            <a:r>
              <a:rPr lang="de-DE" dirty="0" err="1" smtClean="0"/>
              <a:t>accepted</a:t>
            </a:r>
            <a:r>
              <a:rPr lang="de-DE" dirty="0" smtClean="0"/>
              <a:t>) 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Bankkonto, Website, Formulare, (Briefpapier, Visitenkarten, ...)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Zeitlicher Ablauf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Gründungsentscheidung, Recherchen	17.07.2016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1. Satzungsentwurf				05.09.2016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1. Versammlung				12.09.2016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Zusage vorläufige Anerkennung nach</a:t>
            </a:r>
            <a:br>
              <a:rPr lang="de-DE" dirty="0" smtClean="0"/>
            </a:br>
            <a:r>
              <a:rPr lang="de-DE" dirty="0" smtClean="0"/>
              <a:t>Satzungsentwurf			 	26.01.2017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2. Versammlung 				30.01.2017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 smtClean="0"/>
              <a:t>Eintragung im VR	</a:t>
            </a:r>
            <a:r>
              <a:rPr lang="de-DE" dirty="0"/>
              <a:t>	</a:t>
            </a:r>
            <a:r>
              <a:rPr lang="de-DE" dirty="0" smtClean="0"/>
              <a:t>		22.02.2017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Freistellungsbescheid da 			xx.xx.2017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Zeitaufwand &amp; Kosten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Recherche/Satzung ausarbeiten				ca. 20 Std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2x Versammlungen je					min. 1,25 Std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Vorbereitung					min. 2-4 Std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2x Notartermine je					min. 0,5 Std // 80€</a:t>
            </a:r>
            <a:endParaRPr lang="de-DE" dirty="0" smtClean="0">
              <a:solidFill>
                <a:srgbClr val="FF0000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de-DE" dirty="0" smtClean="0"/>
              <a:t>Fragebogen zur steuerlichen Erfassung			ca. 3-4 Std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Website/Logo/Visitenkarten/Briefpapier</a:t>
            </a:r>
            <a:br>
              <a:rPr lang="de-DE" dirty="0" smtClean="0"/>
            </a:br>
            <a:r>
              <a:rPr lang="de-DE" dirty="0" smtClean="0"/>
              <a:t>Emailkonten &amp; Verteiler, Signaturen erstellen		ca. 4,5 Std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Bankkonto Termin + Recherche 				1+2 Std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Stiftungszuschuss / erste Projekte anbahnen</a:t>
            </a:r>
            <a:r>
              <a:rPr lang="de-DE" dirty="0" smtClean="0">
                <a:solidFill>
                  <a:srgbClr val="FF0000"/>
                </a:solidFill>
              </a:rPr>
              <a:t>		</a:t>
            </a:r>
            <a:r>
              <a:rPr lang="de-DE" dirty="0" smtClean="0">
                <a:solidFill>
                  <a:srgbClr val="FF0000"/>
                </a:solidFill>
                <a:sym typeface="Wingdings"/>
              </a:rPr>
              <a:t></a:t>
            </a:r>
          </a:p>
          <a:p>
            <a:pPr lvl="8" algn="l"/>
            <a:r>
              <a:rPr lang="de-DE" dirty="0" smtClean="0">
                <a:solidFill>
                  <a:srgbClr val="FF0000"/>
                </a:solidFill>
              </a:rPr>
              <a:t> 			=============</a:t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smtClean="0">
                <a:solidFill>
                  <a:srgbClr val="FF0000"/>
                </a:solidFill>
              </a:rPr>
              <a:t>			~35 Std // 160 €</a:t>
            </a:r>
          </a:p>
          <a:p>
            <a:pPr lvl="8" algn="l"/>
            <a:r>
              <a:rPr lang="de-DE" dirty="0" smtClean="0">
                <a:solidFill>
                  <a:srgbClr val="FF0000"/>
                </a:solidFill>
              </a:rPr>
              <a:t>			+ Locations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Unsere Satzung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Zweck 1:1 wie Freifunk Rheinland -&gt; Anerkennung deshalb möglich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Vorstand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Dynamische Anzahl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Keine festen Ämter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Jeweils alleinvertretungsberechtigt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Nach Innen durch Finanz- und Beitragsordnung eingeschränkt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Aufgabenverteilung über Vorstands-GO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Geringe Versammlungsfrequenz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„schriftlich, auch per E-Mail [...]“ </a:t>
            </a:r>
            <a:endParaRPr lang="de-DE" dirty="0"/>
          </a:p>
          <a:p>
            <a:pPr algn="l"/>
            <a:endParaRPr lang="de-DE" dirty="0" smtClean="0"/>
          </a:p>
          <a:p>
            <a:pPr marL="342900" indent="-342900" algn="l">
              <a:buFontTx/>
              <a:buChar char="-"/>
            </a:pPr>
            <a:r>
              <a:rPr lang="de-DE" dirty="0" smtClean="0"/>
              <a:t>FAIL: Beitragsordnung wurde zum Teil der Satzung :/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Generelles Vorgehen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8" y="2004646"/>
            <a:ext cx="9003322" cy="348175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Gute Basis: Mustersatzung für gem. Vereine von </a:t>
            </a:r>
            <a:r>
              <a:rPr lang="de-DE" dirty="0" smtClean="0">
                <a:hlinkClick r:id="rId2"/>
              </a:rPr>
              <a:t>Justiz NRW</a:t>
            </a:r>
            <a:endParaRPr lang="de-DE" dirty="0" smtClean="0"/>
          </a:p>
          <a:p>
            <a:pPr marL="342900" indent="-342900" algn="l">
              <a:buFontTx/>
              <a:buChar char="-"/>
            </a:pPr>
            <a:r>
              <a:rPr lang="de-DE" dirty="0" smtClean="0"/>
              <a:t>Satzungen anderer Vereine können Anregung sein</a:t>
            </a:r>
          </a:p>
          <a:p>
            <a:pPr marL="342900" indent="-342900" algn="l">
              <a:buFontTx/>
              <a:buChar char="-"/>
            </a:pPr>
            <a:r>
              <a:rPr lang="de-DE" dirty="0" smtClean="0"/>
              <a:t>Mehraugenprinzip / Korrekturlesen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i="1" dirty="0" smtClean="0"/>
              <a:t>Empfehlung: unbedingt vor Einberufung einer Versammlung mit Registergericht und Finanzamt genauestens abstimmen!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6830" y="974628"/>
            <a:ext cx="9144000" cy="901064"/>
          </a:xfrm>
        </p:spPr>
        <p:txBody>
          <a:bodyPr>
            <a:normAutofit/>
          </a:bodyPr>
          <a:lstStyle/>
          <a:p>
            <a:pPr algn="l"/>
            <a:r>
              <a:rPr lang="de-DE" sz="4800" dirty="0" smtClean="0"/>
              <a:t>Gemeinnützig werden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7507" y="2004646"/>
            <a:ext cx="10329227" cy="34817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b="1" dirty="0" smtClean="0"/>
              <a:t>Vorteile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Steuerliche Begünstigung + abzugsfähige Quittungen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Erschließung neuer Finanzierungsquellen (Bußgelder, Stiftungen, ...)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Unfallversicherung durch das Land NRW als </a:t>
            </a:r>
            <a:r>
              <a:rPr lang="de-DE" dirty="0" err="1" smtClean="0"/>
              <a:t>Fallback</a:t>
            </a:r>
            <a:endParaRPr lang="de-DE" dirty="0" smtClean="0"/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Allgemeiner Imagevorteil</a:t>
            </a:r>
            <a:br>
              <a:rPr lang="de-DE" dirty="0" smtClean="0"/>
            </a:br>
            <a:endParaRPr lang="de-DE" dirty="0" smtClean="0"/>
          </a:p>
          <a:p>
            <a:pPr marL="342900" indent="-342900" algn="l">
              <a:buFontTx/>
              <a:buChar char="-"/>
            </a:pPr>
            <a:r>
              <a:rPr lang="de-DE" b="1" dirty="0" smtClean="0"/>
              <a:t>Nachteile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Buchführung wird komplexer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Eingeschränkter Vereinszweck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Satzungsentwurf und Änderung eng mit Finanzamt abzustimmen</a:t>
            </a:r>
            <a:endParaRPr lang="de-DE" i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66" y="0"/>
            <a:ext cx="6294634" cy="25807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" y="5702289"/>
            <a:ext cx="1698766" cy="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Macintosh PowerPoint</Application>
  <PresentationFormat>Breitbild</PresentationFormat>
  <Paragraphs>109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Office-Design</vt:lpstr>
      <vt:lpstr>Regionale (Freifunk-)Vereine</vt:lpstr>
      <vt:lpstr>Agenda</vt:lpstr>
      <vt:lpstr>Motivation</vt:lpstr>
      <vt:lpstr>Gründungsprozess</vt:lpstr>
      <vt:lpstr>Zeitlicher Ablauf</vt:lpstr>
      <vt:lpstr>Zeitaufwand &amp; Kosten</vt:lpstr>
      <vt:lpstr>Unsere Satzung</vt:lpstr>
      <vt:lpstr>Generelles Vorgehen</vt:lpstr>
      <vt:lpstr>Gemeinnützig werden</vt:lpstr>
      <vt:lpstr>Gemeinnützige Zwecke</vt:lpstr>
      <vt:lpstr>Steuer (I)</vt:lpstr>
      <vt:lpstr>Steuer (II)</vt:lpstr>
      <vt:lpstr>Spenden- und Fördermittel</vt:lpstr>
      <vt:lpstr>Vereinskonto</vt:lpstr>
      <vt:lpstr>Versicherungen</vt:lpstr>
      <vt:lpstr>Unser Fazit</vt:lpstr>
      <vt:lpstr>Fragen und offene Diskussion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Vereinsgründung</dc:title>
  <dc:creator>Ein Microsoft Office-Anwender</dc:creator>
  <cp:lastModifiedBy>Ein Microsoft Office-Anwender</cp:lastModifiedBy>
  <cp:revision>38</cp:revision>
  <dcterms:created xsi:type="dcterms:W3CDTF">2017-03-31T20:24:52Z</dcterms:created>
  <dcterms:modified xsi:type="dcterms:W3CDTF">2017-04-02T16:29:26Z</dcterms:modified>
</cp:coreProperties>
</file>