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ru"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ru"/>
              <a:t>JavaScript in modern </a:t>
            </a:r>
            <a:r>
              <a:rPr lang="ru"/>
              <a:t>automation </a:t>
            </a:r>
            <a:r>
              <a:rPr lang="ru"/>
              <a:t>testing</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ru"/>
              <a:t>What can we do with browser DOM API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Shape 113"/>
          <p:cNvPicPr preferRelativeResize="0"/>
          <p:nvPr/>
        </p:nvPicPr>
        <p:blipFill>
          <a:blip r:embed="rId3">
            <a:alphaModFix/>
          </a:blip>
          <a:stretch>
            <a:fillRect/>
          </a:stretch>
        </p:blipFill>
        <p:spPr>
          <a:xfrm>
            <a:off x="909725" y="413625"/>
            <a:ext cx="7508374" cy="4316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ru"/>
              <a:t>DOM API</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ru"/>
              <a:t>DOM rendering</a:t>
            </a:r>
          </a:p>
          <a:p>
            <a:pPr lvl="0">
              <a:spcBef>
                <a:spcPts val="0"/>
              </a:spcBef>
              <a:buNone/>
            </a:pPr>
            <a:r>
              <a:rPr lang="ru"/>
              <a:t>DOM fetch resources</a:t>
            </a:r>
          </a:p>
          <a:p>
            <a:pPr lvl="0">
              <a:spcBef>
                <a:spcPts val="0"/>
              </a:spcBef>
              <a:buNone/>
            </a:pPr>
            <a:r>
              <a:rPr lang="ru"/>
              <a:t>DOM reflow</a:t>
            </a:r>
          </a:p>
          <a:p>
            <a:pPr lvl="0">
              <a:spcBef>
                <a:spcPts val="0"/>
              </a:spcBef>
              <a:buNone/>
            </a:pPr>
            <a:r>
              <a:t/>
            </a:r>
            <a:endParaRPr/>
          </a:p>
        </p:txBody>
      </p:sp>
      <p:pic>
        <p:nvPicPr>
          <p:cNvPr id="62" name="Shape 62"/>
          <p:cNvPicPr preferRelativeResize="0"/>
          <p:nvPr/>
        </p:nvPicPr>
        <p:blipFill>
          <a:blip r:embed="rId3">
            <a:alphaModFix/>
          </a:blip>
          <a:stretch>
            <a:fillRect/>
          </a:stretch>
        </p:blipFill>
        <p:spPr>
          <a:xfrm>
            <a:off x="5605368" y="1152475"/>
            <a:ext cx="3300858"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324900"/>
          </a:xfrm>
          <a:prstGeom prst="rect">
            <a:avLst/>
          </a:prstGeom>
        </p:spPr>
        <p:txBody>
          <a:bodyPr anchorCtr="0" anchor="t" bIns="91425" lIns="91425" rIns="91425" wrap="square" tIns="91425">
            <a:noAutofit/>
          </a:bodyPr>
          <a:lstStyle/>
          <a:p>
            <a:pPr lvl="0">
              <a:spcBef>
                <a:spcPts val="0"/>
              </a:spcBef>
              <a:buNone/>
            </a:pPr>
            <a:r>
              <a:t/>
            </a:r>
            <a:endParaRPr sz="900"/>
          </a:p>
        </p:txBody>
      </p:sp>
      <p:sp>
        <p:nvSpPr>
          <p:cNvPr id="68" name="Shape 68"/>
          <p:cNvSpPr txBox="1"/>
          <p:nvPr>
            <p:ph idx="1" type="body"/>
          </p:nvPr>
        </p:nvSpPr>
        <p:spPr>
          <a:xfrm>
            <a:off x="311700" y="910650"/>
            <a:ext cx="8520600" cy="4177800"/>
          </a:xfrm>
          <a:prstGeom prst="rect">
            <a:avLst/>
          </a:prstGeom>
          <a:ln cap="flat" cmpd="sng" w="19050">
            <a:solidFill>
              <a:srgbClr val="000000"/>
            </a:solidFill>
            <a:prstDash val="solid"/>
            <a:round/>
            <a:headEnd len="med" w="med" type="none"/>
            <a:tailEnd len="med" w="med" type="none"/>
          </a:ln>
        </p:spPr>
        <p:txBody>
          <a:bodyPr anchorCtr="0" anchor="t" bIns="91425" lIns="91425" rIns="91425" wrap="square" tIns="91425">
            <a:noAutofit/>
          </a:bodyPr>
          <a:lstStyle/>
          <a:p>
            <a:pPr indent="387350" lvl="0">
              <a:spcBef>
                <a:spcPts val="0"/>
              </a:spcBef>
              <a:buClr>
                <a:schemeClr val="dk1"/>
              </a:buClr>
              <a:buSzPct val="100000"/>
              <a:buFont typeface="Arial"/>
              <a:buNone/>
            </a:pPr>
            <a:r>
              <a:rPr lang="ru" sz="1100"/>
              <a:t>A reflow computes the layout of the page. A reflow on an element recomputes the dimensions and position of the element, and it also triggers further reflows on that element’s children, ancestors and elements that appear after it in the DOM. Then it calls a final repaint. Reflowing is very expensive, but unfortunately it can be triggered easily.</a:t>
            </a:r>
          </a:p>
          <a:p>
            <a:pPr lvl="0">
              <a:spcBef>
                <a:spcPts val="0"/>
              </a:spcBef>
              <a:buNone/>
            </a:pPr>
            <a:r>
              <a:rPr lang="ru" sz="1100"/>
              <a:t>Reflow occurs when you:</a:t>
            </a:r>
          </a:p>
          <a:p>
            <a:pPr indent="-304800" lvl="0" marL="457200">
              <a:spcBef>
                <a:spcPts val="0"/>
              </a:spcBef>
              <a:spcAft>
                <a:spcPts val="0"/>
              </a:spcAft>
              <a:buSzPct val="100000"/>
              <a:buChar char="●"/>
            </a:pPr>
            <a:r>
              <a:rPr lang="ru" sz="1200"/>
              <a:t>insert, remove or update an element in the DOM</a:t>
            </a:r>
          </a:p>
          <a:p>
            <a:pPr indent="-304800" lvl="0" marL="457200">
              <a:spcBef>
                <a:spcPts val="0"/>
              </a:spcBef>
              <a:spcAft>
                <a:spcPts val="0"/>
              </a:spcAft>
              <a:buSzPct val="100000"/>
              <a:buChar char="●"/>
            </a:pPr>
            <a:r>
              <a:rPr lang="ru" sz="1200"/>
              <a:t>modify content on the page, e.g. the text in an input box</a:t>
            </a:r>
          </a:p>
          <a:p>
            <a:pPr indent="-304800" lvl="0" marL="457200">
              <a:spcBef>
                <a:spcPts val="0"/>
              </a:spcBef>
              <a:spcAft>
                <a:spcPts val="0"/>
              </a:spcAft>
              <a:buSzPct val="100000"/>
              <a:buChar char="●"/>
            </a:pPr>
            <a:r>
              <a:rPr lang="ru" sz="1200"/>
              <a:t>move a DOM element</a:t>
            </a:r>
          </a:p>
          <a:p>
            <a:pPr indent="-304800" lvl="0" marL="457200">
              <a:spcBef>
                <a:spcPts val="0"/>
              </a:spcBef>
              <a:spcAft>
                <a:spcPts val="0"/>
              </a:spcAft>
              <a:buSzPct val="100000"/>
              <a:buChar char="●"/>
            </a:pPr>
            <a:r>
              <a:rPr lang="ru" sz="1200"/>
              <a:t>animate a DOM element</a:t>
            </a:r>
          </a:p>
          <a:p>
            <a:pPr indent="-304800" lvl="0" marL="457200">
              <a:spcBef>
                <a:spcPts val="0"/>
              </a:spcBef>
              <a:spcAft>
                <a:spcPts val="0"/>
              </a:spcAft>
              <a:buSzPct val="100000"/>
              <a:buChar char="●"/>
            </a:pPr>
            <a:r>
              <a:rPr lang="ru" sz="1200"/>
              <a:t>take measurements of an element such as offsetHeight or getComputedStyle</a:t>
            </a:r>
          </a:p>
          <a:p>
            <a:pPr indent="-304800" lvl="0" marL="457200">
              <a:spcBef>
                <a:spcPts val="0"/>
              </a:spcBef>
              <a:spcAft>
                <a:spcPts val="0"/>
              </a:spcAft>
              <a:buSzPct val="100000"/>
              <a:buChar char="●"/>
            </a:pPr>
            <a:r>
              <a:rPr lang="ru" sz="1200"/>
              <a:t>change a CSS style</a:t>
            </a:r>
          </a:p>
          <a:p>
            <a:pPr indent="-304800" lvl="0" marL="457200">
              <a:spcBef>
                <a:spcPts val="0"/>
              </a:spcBef>
              <a:spcAft>
                <a:spcPts val="0"/>
              </a:spcAft>
              <a:buSzPct val="100000"/>
              <a:buChar char="●"/>
            </a:pPr>
            <a:r>
              <a:rPr lang="ru" sz="1200"/>
              <a:t>change the className of an element</a:t>
            </a:r>
          </a:p>
          <a:p>
            <a:pPr indent="-304800" lvl="0" marL="457200">
              <a:spcBef>
                <a:spcPts val="0"/>
              </a:spcBef>
              <a:spcAft>
                <a:spcPts val="0"/>
              </a:spcAft>
              <a:buSzPct val="100000"/>
              <a:buChar char="●"/>
            </a:pPr>
            <a:r>
              <a:rPr lang="ru" sz="1200"/>
              <a:t>add or remove a stylesheet</a:t>
            </a:r>
          </a:p>
          <a:p>
            <a:pPr indent="-304800" lvl="0" marL="457200">
              <a:spcBef>
                <a:spcPts val="0"/>
              </a:spcBef>
              <a:buSzPct val="100000"/>
              <a:buChar char="●"/>
            </a:pPr>
            <a:r>
              <a:rPr lang="ru" sz="1200"/>
              <a:t>resize the window</a:t>
            </a:r>
          </a:p>
          <a:p>
            <a:pPr lvl="0">
              <a:spcBef>
                <a:spcPts val="0"/>
              </a:spcBef>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ru"/>
              <a:t>Easy monitoring with JS</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ru"/>
              <a:t>fetch </a:t>
            </a:r>
            <a:br>
              <a:rPr lang="ru"/>
            </a:br>
          </a:p>
        </p:txBody>
      </p:sp>
      <p:pic>
        <p:nvPicPr>
          <p:cNvPr id="75" name="Shape 75"/>
          <p:cNvPicPr preferRelativeResize="0"/>
          <p:nvPr/>
        </p:nvPicPr>
        <p:blipFill>
          <a:blip r:embed="rId3">
            <a:alphaModFix/>
          </a:blip>
          <a:stretch>
            <a:fillRect/>
          </a:stretch>
        </p:blipFill>
        <p:spPr>
          <a:xfrm>
            <a:off x="420175" y="1119825"/>
            <a:ext cx="6629400" cy="1905000"/>
          </a:xfrm>
          <a:prstGeom prst="rect">
            <a:avLst/>
          </a:prstGeom>
          <a:noFill/>
          <a:ln>
            <a:noFill/>
          </a:ln>
        </p:spPr>
      </p:pic>
      <p:pic>
        <p:nvPicPr>
          <p:cNvPr id="76" name="Shape 76"/>
          <p:cNvPicPr preferRelativeResize="0"/>
          <p:nvPr/>
        </p:nvPicPr>
        <p:blipFill>
          <a:blip r:embed="rId4">
            <a:alphaModFix/>
          </a:blip>
          <a:stretch>
            <a:fillRect/>
          </a:stretch>
        </p:blipFill>
        <p:spPr>
          <a:xfrm>
            <a:off x="420175" y="2873525"/>
            <a:ext cx="8189774" cy="1695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idx="1" type="body"/>
          </p:nvPr>
        </p:nvSpPr>
        <p:spPr>
          <a:xfrm>
            <a:off x="311700" y="224250"/>
            <a:ext cx="8520600" cy="4695000"/>
          </a:xfrm>
          <a:prstGeom prst="rect">
            <a:avLst/>
          </a:prstGeom>
        </p:spPr>
        <p:txBody>
          <a:bodyPr anchorCtr="0" anchor="t" bIns="91425" lIns="91425" rIns="91425" wrap="square" tIns="91425">
            <a:noAutofit/>
          </a:bodyPr>
          <a:lstStyle/>
          <a:p>
            <a:pPr lvl="0">
              <a:spcBef>
                <a:spcPts val="0"/>
              </a:spcBef>
              <a:buNone/>
            </a:pPr>
            <a:r>
              <a:rPr lang="ru"/>
              <a:t> document.readyState</a:t>
            </a:r>
            <a:br>
              <a:rPr lang="ru"/>
            </a:br>
          </a:p>
          <a:p>
            <a:pPr lvl="0">
              <a:spcBef>
                <a:spcPts val="0"/>
              </a:spcBef>
              <a:buNone/>
            </a:pPr>
            <a:r>
              <a:rPr lang="ru"/>
              <a:t>Recursive async call function</a:t>
            </a:r>
            <a:br>
              <a:rPr lang="ru"/>
            </a:br>
            <a:r>
              <a:rPr lang="ru"/>
              <a:t>with wait in every loop</a:t>
            </a:r>
          </a:p>
        </p:txBody>
      </p:sp>
      <p:pic>
        <p:nvPicPr>
          <p:cNvPr id="82" name="Shape 82"/>
          <p:cNvPicPr preferRelativeResize="0"/>
          <p:nvPr/>
        </p:nvPicPr>
        <p:blipFill>
          <a:blip r:embed="rId3">
            <a:alphaModFix/>
          </a:blip>
          <a:stretch>
            <a:fillRect/>
          </a:stretch>
        </p:blipFill>
        <p:spPr>
          <a:xfrm>
            <a:off x="3411475" y="616475"/>
            <a:ext cx="5420824" cy="41757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ru"/>
              <a:t>My interface for sync with DOM render complete</a:t>
            </a:r>
          </a:p>
        </p:txBody>
      </p:sp>
      <p:sp>
        <p:nvSpPr>
          <p:cNvPr id="88" name="Shape 8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89" name="Shape 89"/>
          <p:cNvPicPr preferRelativeResize="0"/>
          <p:nvPr/>
        </p:nvPicPr>
        <p:blipFill>
          <a:blip r:embed="rId3">
            <a:alphaModFix/>
          </a:blip>
          <a:stretch>
            <a:fillRect/>
          </a:stretch>
        </p:blipFill>
        <p:spPr>
          <a:xfrm>
            <a:off x="311700" y="1065450"/>
            <a:ext cx="7375051" cy="400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Shape 94"/>
          <p:cNvPicPr preferRelativeResize="0"/>
          <p:nvPr/>
        </p:nvPicPr>
        <p:blipFill>
          <a:blip r:embed="rId3">
            <a:alphaModFix/>
          </a:blip>
          <a:stretch>
            <a:fillRect/>
          </a:stretch>
        </p:blipFill>
        <p:spPr>
          <a:xfrm>
            <a:off x="1480638" y="167750"/>
            <a:ext cx="6182724" cy="4807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421500"/>
          </a:xfrm>
          <a:prstGeom prst="rect">
            <a:avLst/>
          </a:prstGeom>
        </p:spPr>
        <p:txBody>
          <a:bodyPr anchorCtr="0" anchor="t" bIns="91425" lIns="91425" rIns="91425" wrap="square" tIns="91425">
            <a:noAutofit/>
          </a:bodyPr>
          <a:lstStyle/>
          <a:p>
            <a:pPr lvl="0">
              <a:spcBef>
                <a:spcPts val="0"/>
              </a:spcBef>
              <a:buNone/>
            </a:pPr>
            <a:r>
              <a:rPr lang="ru" sz="2400"/>
              <a:t>Combine data by request model </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01" name="Shape 101"/>
          <p:cNvPicPr preferRelativeResize="0"/>
          <p:nvPr/>
        </p:nvPicPr>
        <p:blipFill>
          <a:blip r:embed="rId3">
            <a:alphaModFix/>
          </a:blip>
          <a:stretch>
            <a:fillRect/>
          </a:stretch>
        </p:blipFill>
        <p:spPr>
          <a:xfrm>
            <a:off x="311700" y="979450"/>
            <a:ext cx="6368749" cy="4164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Clr>
                <a:schemeClr val="dk1"/>
              </a:buClr>
              <a:buSzPct val="45833"/>
              <a:buFont typeface="Arial"/>
              <a:buNone/>
            </a:pPr>
            <a:r>
              <a:rPr lang="ru" sz="2400"/>
              <a:t>Combine data by execute script on page</a:t>
            </a:r>
          </a:p>
          <a:p>
            <a:pPr lvl="0">
              <a:spcBef>
                <a:spcPts val="0"/>
              </a:spcBef>
              <a:buNone/>
            </a:pPr>
            <a:r>
              <a:t/>
            </a:r>
            <a:endParaRPr/>
          </a:p>
        </p:txBody>
      </p:sp>
      <p:sp>
        <p:nvSpPr>
          <p:cNvPr id="107" name="Shape 10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08" name="Shape 108"/>
          <p:cNvPicPr preferRelativeResize="0"/>
          <p:nvPr/>
        </p:nvPicPr>
        <p:blipFill>
          <a:blip r:embed="rId3">
            <a:alphaModFix/>
          </a:blip>
          <a:stretch>
            <a:fillRect/>
          </a:stretch>
        </p:blipFill>
        <p:spPr>
          <a:xfrm>
            <a:off x="0" y="1252774"/>
            <a:ext cx="9143999" cy="3863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