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OYKAdtgAeg9kWyqht5Fz0fZU8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e5215e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e5215e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ae5215e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5bf04c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75bf04c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475bf04c7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475bf04c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475bf04c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475bf04c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0b968ad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0b968ad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3a0b968ad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cd82625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cd82625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cd82625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3d539df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43d539df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5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" name="Google Shape;27;p15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6" name="Google Shape;36;p1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8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5" name="Google Shape;55;p18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9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p20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3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ps.who.int/gho/data/node.main.MHSUICIDE" TargetMode="External"/><Relationship Id="rId4" Type="http://schemas.openxmlformats.org/officeDocument/2006/relationships/hyperlink" Target="https://www.who.int/home/search?indexCatalogue=genericsearchindex1&amp;searchQuery=suicide&amp;wordsMode=AnyWord" TargetMode="External"/><Relationship Id="rId5" Type="http://schemas.openxmlformats.org/officeDocument/2006/relationships/hyperlink" Target="https://www.thelancet.com/journals/lanpsy/article/PIIS2215-0366(21)00091-2/fulltext" TargetMode="External"/><Relationship Id="rId6" Type="http://schemas.openxmlformats.org/officeDocument/2006/relationships/hyperlink" Target="https://www.iasp.info/2022/02/22/covid-19-suicidal-behaviour-the-international-covid-suicide-prevention-research-collaboration-icspr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1821055" y="2293187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it-IT"/>
              <a:t>Salute mentale:</a:t>
            </a:r>
            <a:br>
              <a:rPr lang="it-IT"/>
            </a:br>
            <a:r>
              <a:rPr lang="it-IT"/>
              <a:t>il suicidio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6711670" y="5633088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it-IT">
                <a:solidFill>
                  <a:schemeClr val="dk1"/>
                </a:solidFill>
              </a:rPr>
              <a:t>Oddo Michela 950236</a:t>
            </a:r>
            <a:br>
              <a:rPr lang="it-IT">
                <a:solidFill>
                  <a:schemeClr val="dk1"/>
                </a:solidFill>
              </a:rPr>
            </a:br>
            <a:r>
              <a:rPr lang="it-IT">
                <a:solidFill>
                  <a:schemeClr val="dk1"/>
                </a:solidFill>
              </a:rPr>
              <a:t>Iaderosa Barbara 935529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ae5215e98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Arial"/>
              <a:buNone/>
            </a:pPr>
            <a:r>
              <a:rPr lang="it-IT"/>
              <a:t>Tasso suicidi nel corso degli anni</a:t>
            </a:r>
            <a:br>
              <a:rPr lang="it-IT"/>
            </a:br>
            <a:r>
              <a:rPr lang="it-IT"/>
              <a:t>2000-2019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83" name="Google Shape;183;g13ae5215e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0" y="1625600"/>
            <a:ext cx="6508275" cy="488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2452779" y="755048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   Il caso Giappone      </a:t>
            </a:r>
            <a:br>
              <a:rPr lang="it-IT"/>
            </a:br>
            <a:r>
              <a:rPr lang="it-IT"/>
              <a:t>2000-2019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7" y="1625600"/>
            <a:ext cx="6508267" cy="4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1159695" y="808056"/>
            <a:ext cx="9410444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Metodi utilizzati</a:t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00" y="1027625"/>
            <a:ext cx="2455850" cy="2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023" y="1014387"/>
            <a:ext cx="2455850" cy="24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919" y="3748813"/>
            <a:ext cx="2455849" cy="246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5013" y="3766700"/>
            <a:ext cx="2424675" cy="2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768" y="3768963"/>
            <a:ext cx="2424675" cy="24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80513" y="3751125"/>
            <a:ext cx="2455850" cy="2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5800" y="1615200"/>
            <a:ext cx="3600224" cy="1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Metodi utilizzati</a:t>
            </a:r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75" y="1588082"/>
            <a:ext cx="6507325" cy="488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75bf04c7_1_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-IT"/>
              <a:t>13 marzo - 14 giugno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Covid-19</a:t>
            </a:r>
            <a:br>
              <a:rPr lang="it-IT"/>
            </a:br>
            <a:endParaRPr/>
          </a:p>
        </p:txBody>
      </p:sp>
      <p:pic>
        <p:nvPicPr>
          <p:cNvPr id="214" name="Google Shape;214;g13475bf04c7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25" y="1625600"/>
            <a:ext cx="6508275" cy="48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5bf04c7_1_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Gennaio-Aprile 2022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Italia</a:t>
            </a:r>
            <a:endParaRPr/>
          </a:p>
        </p:txBody>
      </p:sp>
      <p:pic>
        <p:nvPicPr>
          <p:cNvPr id="221" name="Google Shape;221;g13475bf04c7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50" y="1625600"/>
            <a:ext cx="6478775" cy="48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0b968adf_0_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Gennaio-Aprile 2022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Italia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228" name="Google Shape;228;g13a0b968ad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75" y="1543900"/>
            <a:ext cx="6507325" cy="49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d826253e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Resources</a:t>
            </a:r>
            <a:endParaRPr/>
          </a:p>
        </p:txBody>
      </p:sp>
      <p:sp>
        <p:nvSpPr>
          <p:cNvPr id="235" name="Google Shape;235;g13cd826253e_0_0"/>
          <p:cNvSpPr txBox="1"/>
          <p:nvPr>
            <p:ph idx="1" type="body"/>
          </p:nvPr>
        </p:nvSpPr>
        <p:spPr>
          <a:xfrm>
            <a:off x="20877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>
                <a:hlinkClick r:id="rId3"/>
              </a:rPr>
              <a:t>https://apps.who.int/gho/data/node.main.MHSUICIDE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>
                <a:hlinkClick r:id="rId4"/>
              </a:rPr>
              <a:t>https://www.who.int/home/search?indexCatalogue=genericsearchindex1&amp;searchQuery=suicide&amp;wordsMode=AnyWord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>
                <a:hlinkClick r:id="rId5"/>
              </a:rPr>
              <a:t>https://www.thelancet.com/journals/lanpsy/article/PIIS2215-0366(21)00091-2/fulltext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>
                <a:hlinkClick r:id="rId6"/>
              </a:rPr>
              <a:t>https://www.iasp.info/2022/02/22/covid-19-suicidal-behaviour-the-international-covid-suicide-prevention-research-collaboration-icsprc/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6994" l="0" r="0" t="0"/>
          <a:stretch/>
        </p:blipFill>
        <p:spPr>
          <a:xfrm>
            <a:off x="1252350" y="285675"/>
            <a:ext cx="9726577" cy="62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1168625" y="30750"/>
            <a:ext cx="9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3d539df2_0_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di suicidio nel mondo</a:t>
            </a:r>
            <a:br>
              <a:rPr lang="it-IT"/>
            </a:br>
            <a:r>
              <a:rPr lang="it-IT" sz="2800"/>
              <a:t>(per 100 000 abitanti)</a:t>
            </a:r>
            <a:endParaRPr sz="2800"/>
          </a:p>
        </p:txBody>
      </p:sp>
      <p:pic>
        <p:nvPicPr>
          <p:cNvPr id="138" name="Google Shape;138;gf43d539df2_0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287" y="1885356"/>
            <a:ext cx="5479800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Differenza uomo e donna</a:t>
            </a:r>
            <a:endParaRPr/>
          </a:p>
        </p:txBody>
      </p:sp>
      <p:pic>
        <p:nvPicPr>
          <p:cNvPr id="144" name="Google Shape;14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27" y="2036453"/>
            <a:ext cx="4727892" cy="401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609" y="2036453"/>
            <a:ext cx="4727893" cy="399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di suicidio nel mondo</a:t>
            </a:r>
            <a:br>
              <a:rPr lang="it-IT"/>
            </a:br>
            <a:r>
              <a:rPr lang="it-IT" sz="2800"/>
              <a:t>(per 100 000 abitanti)</a:t>
            </a:r>
            <a:endParaRPr/>
          </a:p>
        </p:txBody>
      </p:sp>
      <p:pic>
        <p:nvPicPr>
          <p:cNvPr id="151" name="Google Shape;15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865" t="0"/>
          <a:stretch/>
        </p:blipFill>
        <p:spPr>
          <a:xfrm>
            <a:off x="1343285" y="1885275"/>
            <a:ext cx="5479800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Differenza uomo e donna</a:t>
            </a:r>
            <a:endParaRPr/>
          </a:p>
        </p:txBody>
      </p:sp>
      <p:pic>
        <p:nvPicPr>
          <p:cNvPr id="157" name="Google Shape;15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518" y="2005730"/>
            <a:ext cx="4654154" cy="410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5531" y="2005730"/>
            <a:ext cx="4912792" cy="410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uomini e donne</a:t>
            </a:r>
            <a:br>
              <a:rPr lang="it-IT"/>
            </a:br>
            <a:r>
              <a:rPr lang="it-IT"/>
              <a:t>2009-2019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00" y="1635175"/>
            <a:ext cx="6320325" cy="474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Fascia d'età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00" y="1605925"/>
            <a:ext cx="8980025" cy="4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suicidi nel corso degli anni</a:t>
            </a:r>
            <a:br>
              <a:rPr lang="it-IT"/>
            </a:br>
            <a:r>
              <a:rPr lang="it-IT"/>
              <a:t>2000-2019</a:t>
            </a:r>
            <a:endParaRPr/>
          </a:p>
        </p:txBody>
      </p:sp>
      <p:pic>
        <p:nvPicPr>
          <p:cNvPr id="176" name="Google Shape;17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745" y="1625600"/>
            <a:ext cx="6508290" cy="488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2022-05-30T17:20:02Z</dcterms:created>
</cp:coreProperties>
</file>