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OYKAdtgAeg9kWyqht5Fz0fZU8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ae5215e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ae5215e9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13ae5215e9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475bf04c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3475bf04c7_1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13475bf04c7_1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475bf04c7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3475bf04c7_1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13475bf04c7_1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a0b968ad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a0b968adf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13a0b968adf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cd82625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cd826253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13cd826253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43d539df2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f43d539df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5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b" anchorCtr="0">
            <a:normAutofit/>
          </a:bodyPr>
          <a:lstStyle>
            <a:lvl1pPr lv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None/>
              <a:defRPr sz="1800" b="0">
                <a:solidFill>
                  <a:schemeClr val="lt1"/>
                </a:solidFill>
              </a:defRPr>
            </a:lvl1pPr>
            <a:lvl2pPr lvl="1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27" name="Google Shape;27;p15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0" i="0" u="none" strike="noStrike" cap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24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4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cap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1"/>
          </p:nvPr>
        </p:nvSpPr>
        <p:spPr>
          <a:xfrm rot="5400000">
            <a:off x="4672955" y="152760"/>
            <a:ext cx="3997828" cy="7796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5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cap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5"/>
          <p:cNvSpPr txBox="1">
            <a:spLocks noGrp="1"/>
          </p:cNvSpPr>
          <p:nvPr>
            <p:ph type="title"/>
          </p:nvPr>
        </p:nvSpPr>
        <p:spPr>
          <a:xfrm rot="5400000">
            <a:off x="7280577" y="2764621"/>
            <a:ext cx="5244126" cy="1326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body" idx="1"/>
          </p:nvPr>
        </p:nvSpPr>
        <p:spPr>
          <a:xfrm rot="5400000">
            <a:off x="3302436" y="276725"/>
            <a:ext cx="5079534" cy="646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1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36" name="Google Shape;36;p1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cap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17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7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cap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b" anchorCtr="0">
            <a:normAutofit/>
          </a:bodyPr>
          <a:lstStyle>
            <a:lvl1pPr marL="457200" lvl="0" indent="-2286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1"/>
          </p:nvPr>
        </p:nvSpPr>
        <p:spPr>
          <a:xfrm>
            <a:off x="2605374" y="2052116"/>
            <a:ext cx="3891960" cy="399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2"/>
          </p:nvPr>
        </p:nvSpPr>
        <p:spPr>
          <a:xfrm>
            <a:off x="6666636" y="2052114"/>
            <a:ext cx="3894222" cy="3997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55" name="Google Shape;55;p18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cap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9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cap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9"/>
          <p:cNvSpPr txBox="1"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2200" b="0" cap="none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body" idx="2"/>
          </p:nvPr>
        </p:nvSpPr>
        <p:spPr>
          <a:xfrm>
            <a:off x="2609285" y="2851331"/>
            <a:ext cx="3893623" cy="307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body" idx="3"/>
          </p:nvPr>
        </p:nvSpPr>
        <p:spPr>
          <a:xfrm>
            <a:off x="6666634" y="2052115"/>
            <a:ext cx="3899798" cy="713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2200" b="0" cap="none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body" idx="4"/>
          </p:nvPr>
        </p:nvSpPr>
        <p:spPr>
          <a:xfrm>
            <a:off x="6666635" y="2851331"/>
            <a:ext cx="3899798" cy="307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75" name="Google Shape;75;p20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cap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1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2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cap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2"/>
          <p:cNvSpPr txBox="1"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5120154" y="805818"/>
            <a:ext cx="5446278" cy="52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body" idx="2"/>
          </p:nvPr>
        </p:nvSpPr>
        <p:spPr>
          <a:xfrm>
            <a:off x="1970322" y="3186154"/>
            <a:ext cx="2664361" cy="23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3"/>
          <p:cNvSpPr>
            <a:spLocks noGrp="1"/>
          </p:cNvSpPr>
          <p:nvPr>
            <p:ph type="pic" idx="2"/>
          </p:nvPr>
        </p:nvSpPr>
        <p:spPr>
          <a:xfrm>
            <a:off x="6747062" y="3229"/>
            <a:ext cx="4629734" cy="685800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</p:sp>
      <p:sp>
        <p:nvSpPr>
          <p:cNvPr id="96" name="Google Shape;96;p23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cap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1970322" y="3182928"/>
            <a:ext cx="3971874" cy="2386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000"/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4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0039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861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6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7179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7179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7179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7179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7179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ts val="108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18" name="Google Shape;18;p14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who.int/gho/data/node.main.MHSUICIDE" TargetMode="External"/><Relationship Id="rId7" Type="http://schemas.openxmlformats.org/officeDocument/2006/relationships/hyperlink" Target="https://www.fondazionebrf.org/osservatorio-suicidi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asp.info/2022/02/22/covid-19-suicidal-behaviour-the-international-covid-suicide-prevention-research-collaboration-icsprc/" TargetMode="External"/><Relationship Id="rId5" Type="http://schemas.openxmlformats.org/officeDocument/2006/relationships/hyperlink" Target="https://www.thelancet.com/journals/lanpsy/article/PIIS2215-0366(21)00091-2/fulltext" TargetMode="External"/><Relationship Id="rId4" Type="http://schemas.openxmlformats.org/officeDocument/2006/relationships/hyperlink" Target="https://www.who.int/home/search?indexCatalogue=genericsearchindex1&amp;searchQuery=suicide&amp;wordsMode=AnyWor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"/>
          <p:cNvSpPr txBox="1">
            <a:spLocks noGrp="1"/>
          </p:cNvSpPr>
          <p:nvPr>
            <p:ph type="ctrTitle"/>
          </p:nvPr>
        </p:nvSpPr>
        <p:spPr>
          <a:xfrm>
            <a:off x="1821055" y="2293187"/>
            <a:ext cx="5518066" cy="2268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it-IT"/>
              <a:t>Salute mentale:</a:t>
            </a:r>
            <a:br>
              <a:rPr lang="it-IT"/>
            </a:br>
            <a:r>
              <a:rPr lang="it-IT"/>
              <a:t>il suicidio</a:t>
            </a:r>
            <a:endParaRPr/>
          </a:p>
        </p:txBody>
      </p:sp>
      <p:sp>
        <p:nvSpPr>
          <p:cNvPr id="126" name="Google Shape;126;p1"/>
          <p:cNvSpPr txBox="1">
            <a:spLocks noGrp="1"/>
          </p:cNvSpPr>
          <p:nvPr>
            <p:ph type="subTitle" idx="1"/>
          </p:nvPr>
        </p:nvSpPr>
        <p:spPr>
          <a:xfrm>
            <a:off x="6711670" y="5633088"/>
            <a:ext cx="5357600" cy="116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b" anchorCtr="0">
            <a:norm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lang="it-IT">
                <a:solidFill>
                  <a:schemeClr val="dk1"/>
                </a:solidFill>
              </a:rPr>
              <a:t>Oddo Michela 950236</a:t>
            </a:r>
            <a:br>
              <a:rPr lang="it-IT">
                <a:solidFill>
                  <a:schemeClr val="dk1"/>
                </a:solidFill>
              </a:rPr>
            </a:br>
            <a:r>
              <a:rPr lang="it-IT">
                <a:solidFill>
                  <a:schemeClr val="dk1"/>
                </a:solidFill>
              </a:rPr>
              <a:t>Iaderosa Barbara 935529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ae5215e98_0_0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60"/>
              <a:buFont typeface="Arial"/>
              <a:buNone/>
            </a:pPr>
            <a:r>
              <a:rPr lang="it-IT"/>
              <a:t>Tasso suicidi nel corso degli anni</a:t>
            </a:r>
            <a:br>
              <a:rPr lang="it-IT"/>
            </a:br>
            <a:r>
              <a:rPr lang="it-IT"/>
              <a:t>2000-2019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/>
          </a:p>
        </p:txBody>
      </p:sp>
      <p:pic>
        <p:nvPicPr>
          <p:cNvPr id="183" name="Google Shape;183;g13ae5215e9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750" y="1625600"/>
            <a:ext cx="6508275" cy="4881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 txBox="1">
            <a:spLocks noGrp="1"/>
          </p:cNvSpPr>
          <p:nvPr>
            <p:ph type="title"/>
          </p:nvPr>
        </p:nvSpPr>
        <p:spPr>
          <a:xfrm>
            <a:off x="2452779" y="755048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it-IT"/>
              <a:t>   Il caso Giappone      </a:t>
            </a:r>
            <a:br>
              <a:rPr lang="it-IT"/>
            </a:br>
            <a:r>
              <a:rPr lang="it-IT"/>
              <a:t>2000-2019</a:t>
            </a:r>
            <a:endParaRPr/>
          </a:p>
        </p:txBody>
      </p:sp>
      <p:pic>
        <p:nvPicPr>
          <p:cNvPr id="189" name="Google Shape;18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757" y="1625600"/>
            <a:ext cx="6508267" cy="48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"/>
          <p:cNvSpPr txBox="1">
            <a:spLocks noGrp="1"/>
          </p:cNvSpPr>
          <p:nvPr>
            <p:ph type="title"/>
          </p:nvPr>
        </p:nvSpPr>
        <p:spPr>
          <a:xfrm>
            <a:off x="1159695" y="808056"/>
            <a:ext cx="9410444" cy="107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it-IT"/>
              <a:t>Metodi utilizzati</a:t>
            </a:r>
            <a:endParaRPr/>
          </a:p>
        </p:txBody>
      </p:sp>
      <p:pic>
        <p:nvPicPr>
          <p:cNvPr id="195" name="Google Shape;19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100" y="1027625"/>
            <a:ext cx="2455850" cy="242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5023" y="1014387"/>
            <a:ext cx="2455850" cy="245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1919" y="3748813"/>
            <a:ext cx="2455849" cy="2460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75013" y="3766700"/>
            <a:ext cx="2424675" cy="242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27768" y="3768963"/>
            <a:ext cx="2424675" cy="2420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780513" y="3751125"/>
            <a:ext cx="2455850" cy="245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55800" y="1615200"/>
            <a:ext cx="3600224" cy="16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it-IT"/>
              <a:t>Metodi utilizzati</a:t>
            </a:r>
            <a:endParaRPr/>
          </a:p>
        </p:txBody>
      </p:sp>
      <p:pic>
        <p:nvPicPr>
          <p:cNvPr id="207" name="Google Shape;20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775" y="1588082"/>
            <a:ext cx="6507325" cy="4880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475bf04c7_1_2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-IT"/>
              <a:t>13 marzo - 14 giugno 2020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-IT"/>
              <a:t>Covid-19</a:t>
            </a:r>
            <a:br>
              <a:rPr lang="it-IT"/>
            </a:br>
            <a:endParaRPr/>
          </a:p>
        </p:txBody>
      </p:sp>
      <p:pic>
        <p:nvPicPr>
          <p:cNvPr id="214" name="Google Shape;214;g13475bf04c7_1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225" y="1625600"/>
            <a:ext cx="6508275" cy="48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475bf04c7_1_8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Gennaio-Aprile 2022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Italia</a:t>
            </a:r>
            <a:endParaRPr/>
          </a:p>
        </p:txBody>
      </p:sp>
      <p:pic>
        <p:nvPicPr>
          <p:cNvPr id="221" name="Google Shape;221;g13475bf04c7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250" y="1625600"/>
            <a:ext cx="6478775" cy="483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a0b968adf_0_3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-IT"/>
              <a:t>Gennaio-Aprile 2022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-IT"/>
              <a:t>Italia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/>
          </a:p>
        </p:txBody>
      </p:sp>
      <p:pic>
        <p:nvPicPr>
          <p:cNvPr id="228" name="Google Shape;228;g13a0b968adf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775" y="1543900"/>
            <a:ext cx="6507325" cy="496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cd826253e_0_0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Resources</a:t>
            </a:r>
            <a:endParaRPr/>
          </a:p>
        </p:txBody>
      </p:sp>
      <p:sp>
        <p:nvSpPr>
          <p:cNvPr id="235" name="Google Shape;235;g13cd826253e_0_0"/>
          <p:cNvSpPr txBox="1">
            <a:spLocks noGrp="1"/>
          </p:cNvSpPr>
          <p:nvPr>
            <p:ph type="body" idx="1"/>
          </p:nvPr>
        </p:nvSpPr>
        <p:spPr>
          <a:xfrm>
            <a:off x="2087799" y="2052116"/>
            <a:ext cx="7796400" cy="3997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t-IT" u="sng" dirty="0">
                <a:hlinkClick r:id="rId3"/>
              </a:rPr>
              <a:t>https://apps.who.int/gho/data/node.main.MHSUICIDE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t-IT" u="sng" dirty="0">
                <a:hlinkClick r:id="rId4"/>
              </a:rPr>
              <a:t>https://www.who.int/home/search?indexCatalogue=genericsearchindex1&amp;searchQuery=suicide&amp;wordsMode=AnyWord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t-IT" u="sng" dirty="0">
                <a:hlinkClick r:id="rId5"/>
              </a:rPr>
              <a:t>https://www.thelancet.com/journals/lanpsy/article/PIIS2215-0366(21)00091-2/fulltext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t-IT" u="sng" dirty="0">
                <a:hlinkClick r:id="rId6"/>
              </a:rPr>
              <a:t>https://www.iasp.info/2022/02/22/covid-19-suicidal-behaviour-the-international-covid-suicide-prevention-research-collaboration-icsprc/</a:t>
            </a:r>
            <a:endParaRPr lang="it-IT" u="sng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t-IT" dirty="0">
                <a:hlinkClick r:id="rId7"/>
              </a:rPr>
              <a:t>Osservatorio suicidi e tentati suicidi - Fondazione BRF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 b="6994"/>
          <a:stretch/>
        </p:blipFill>
        <p:spPr>
          <a:xfrm>
            <a:off x="1252350" y="398219"/>
            <a:ext cx="9726577" cy="628664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"/>
          <p:cNvSpPr txBox="1"/>
          <p:nvPr/>
        </p:nvSpPr>
        <p:spPr>
          <a:xfrm>
            <a:off x="1168625" y="30750"/>
            <a:ext cx="981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magine 2" descr="Immagine che contiene mappa&#10;&#10;Descrizione generata automaticamente">
            <a:extLst>
              <a:ext uri="{FF2B5EF4-FFF2-40B4-BE49-F238E27FC236}">
                <a16:creationId xmlns:a16="http://schemas.microsoft.com/office/drawing/2014/main" id="{9B2B3B81-9A2B-BFC9-B768-E04FCA1513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817"/>
          <a:stretch/>
        </p:blipFill>
        <p:spPr>
          <a:xfrm>
            <a:off x="1252350" y="407959"/>
            <a:ext cx="9720450" cy="58943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43d539df2_0_7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4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it-IT"/>
              <a:t>Tasso di suicidio nel mondo</a:t>
            </a:r>
            <a:br>
              <a:rPr lang="it-IT"/>
            </a:br>
            <a:r>
              <a:rPr lang="it-IT" sz="2800"/>
              <a:t>(per 100 000 abitanti)</a:t>
            </a:r>
            <a:endParaRPr sz="2800"/>
          </a:p>
        </p:txBody>
      </p:sp>
      <p:pic>
        <p:nvPicPr>
          <p:cNvPr id="138" name="Google Shape;138;gf43d539df2_0_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43287" y="1885356"/>
            <a:ext cx="5479800" cy="44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it-IT"/>
              <a:t>Differenza uomo e donna</a:t>
            </a:r>
            <a:endParaRPr/>
          </a:p>
        </p:txBody>
      </p:sp>
      <p:pic>
        <p:nvPicPr>
          <p:cNvPr id="144" name="Google Shape;144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65627" y="2036453"/>
            <a:ext cx="4727892" cy="4013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4609" y="2036453"/>
            <a:ext cx="4727893" cy="3993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it-IT"/>
              <a:t>Tasso di suicidio nel mondo</a:t>
            </a:r>
            <a:br>
              <a:rPr lang="it-IT"/>
            </a:br>
            <a:r>
              <a:rPr lang="it-IT" sz="2800"/>
              <a:t>(per 100 000 abitanti)</a:t>
            </a:r>
            <a:endParaRPr/>
          </a:p>
        </p:txBody>
      </p:sp>
      <p:pic>
        <p:nvPicPr>
          <p:cNvPr id="151" name="Google Shape;151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2865"/>
          <a:stretch/>
        </p:blipFill>
        <p:spPr>
          <a:xfrm>
            <a:off x="1343285" y="1885275"/>
            <a:ext cx="5479800" cy="44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it-IT"/>
              <a:t>Differenza uomo e donna</a:t>
            </a:r>
            <a:endParaRPr/>
          </a:p>
        </p:txBody>
      </p:sp>
      <p:pic>
        <p:nvPicPr>
          <p:cNvPr id="157" name="Google Shape;157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1518" y="2005730"/>
            <a:ext cx="4654154" cy="4101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25531" y="2005730"/>
            <a:ext cx="4912792" cy="4101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it-IT"/>
              <a:t>Tasso uomini e donne</a:t>
            </a:r>
            <a:br>
              <a:rPr lang="it-IT"/>
            </a:br>
            <a:r>
              <a:rPr lang="it-IT"/>
              <a:t>2009-2019</a:t>
            </a:r>
            <a:endParaRPr/>
          </a:p>
        </p:txBody>
      </p:sp>
      <p:pic>
        <p:nvPicPr>
          <p:cNvPr id="164" name="Google Shape;16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400" y="1635175"/>
            <a:ext cx="6320325" cy="474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it-IT"/>
              <a:t>Fascia d'età</a:t>
            </a:r>
            <a:endParaRPr/>
          </a:p>
        </p:txBody>
      </p:sp>
      <p:pic>
        <p:nvPicPr>
          <p:cNvPr id="170" name="Google Shape;17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300" y="1605925"/>
            <a:ext cx="8980025" cy="48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it-IT"/>
              <a:t>Tasso suicidi nel corso degli anni</a:t>
            </a:r>
            <a:br>
              <a:rPr lang="it-IT"/>
            </a:br>
            <a:r>
              <a:rPr lang="it-IT"/>
              <a:t>2000-2019</a:t>
            </a:r>
            <a:endParaRPr/>
          </a:p>
        </p:txBody>
      </p:sp>
      <p:pic>
        <p:nvPicPr>
          <p:cNvPr id="176" name="Google Shape;176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23745" y="1625600"/>
            <a:ext cx="6508290" cy="4881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dison">
  <a:themeElements>
    <a:clrScheme name="Madison">
      <a:dk1>
        <a:srgbClr val="000000"/>
      </a:dk1>
      <a:lt1>
        <a:srgbClr val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Widescreen</PresentationFormat>
  <Paragraphs>31</Paragraphs>
  <Slides>17</Slides>
  <Notes>17</Notes>
  <HiddenSlides>3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Arial</vt:lpstr>
      <vt:lpstr>Calibri</vt:lpstr>
      <vt:lpstr>Noto Sans Symbols</vt:lpstr>
      <vt:lpstr>Madison</vt:lpstr>
      <vt:lpstr>Salute mentale: il suicidio</vt:lpstr>
      <vt:lpstr>Presentazione standard di PowerPoint</vt:lpstr>
      <vt:lpstr>Tasso di suicidio nel mondo (per 100 000 abitanti)</vt:lpstr>
      <vt:lpstr>Differenza uomo e donna</vt:lpstr>
      <vt:lpstr>Tasso di suicidio nel mondo (per 100 000 abitanti)</vt:lpstr>
      <vt:lpstr>Differenza uomo e donna</vt:lpstr>
      <vt:lpstr>Tasso uomini e donne 2009-2019</vt:lpstr>
      <vt:lpstr>Fascia d'età</vt:lpstr>
      <vt:lpstr>Tasso suicidi nel corso degli anni 2000-2019</vt:lpstr>
      <vt:lpstr>Tasso suicidi nel corso degli anni 2000-2019 </vt:lpstr>
      <vt:lpstr>   Il caso Giappone       2000-2019</vt:lpstr>
      <vt:lpstr>Metodi utilizzati</vt:lpstr>
      <vt:lpstr>Metodi utilizzati</vt:lpstr>
      <vt:lpstr>13 marzo - 14 giugno 2020 Covid-19 </vt:lpstr>
      <vt:lpstr>Gennaio-Aprile 2022  Italia</vt:lpstr>
      <vt:lpstr>Gennaio-Aprile 2022  Italia 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Salute mentale: il suicidio</dc:title>
  <cp:lastModifiedBy>Barbara Iaderosa</cp:lastModifiedBy>
  <cp:revision>1</cp:revision>
  <dcterms:created xsi:type="dcterms:W3CDTF">2022-05-30T17:20:02Z</dcterms:created>
  <dcterms:modified xsi:type="dcterms:W3CDTF">2022-07-13T14:44:23Z</dcterms:modified>
</cp:coreProperties>
</file>