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Th Sarabun New" panose="020B0604020202020204" charset="-34"/>
      <p:regular r:id="rId16"/>
    </p:embeddedFont>
    <p:embeddedFont>
      <p:font typeface="Th Sarabun New Bold" panose="020B0604020202020204" charset="-3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220825" y="571500"/>
            <a:ext cx="3148012" cy="3471862"/>
          </a:xfrm>
          <a:custGeom>
            <a:avLst/>
            <a:gdLst/>
            <a:ahLst/>
            <a:cxnLst/>
            <a:rect l="l" t="t" r="r" b="b"/>
            <a:pathLst>
              <a:path w="3148012" h="3471862">
                <a:moveTo>
                  <a:pt x="0" y="0"/>
                </a:moveTo>
                <a:lnTo>
                  <a:pt x="3148013" y="0"/>
                </a:lnTo>
                <a:lnTo>
                  <a:pt x="3148013" y="3471862"/>
                </a:lnTo>
                <a:lnTo>
                  <a:pt x="0" y="34718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8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08953" y="5666417"/>
            <a:ext cx="15946110" cy="1874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40"/>
              </a:lnSpc>
            </a:pPr>
            <a:r>
              <a:rPr lang="en-US" sz="13000">
                <a:solidFill>
                  <a:srgbClr val="FFC000"/>
                </a:solidFill>
                <a:latin typeface="Th Sarabun New Bold"/>
              </a:rPr>
              <a:t>Polymorphism in Dart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038600" y="4258628"/>
            <a:ext cx="9677400" cy="1874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039"/>
              </a:lnSpc>
              <a:spcBef>
                <a:spcPct val="0"/>
              </a:spcBef>
            </a:pPr>
            <a:r>
              <a:rPr lang="en-US" sz="12999" dirty="0">
                <a:solidFill>
                  <a:srgbClr val="F89E2F"/>
                </a:solidFill>
                <a:latin typeface="Th Sarabun New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88211" y="829088"/>
            <a:ext cx="6653682" cy="2112544"/>
          </a:xfrm>
          <a:custGeom>
            <a:avLst/>
            <a:gdLst/>
            <a:ahLst/>
            <a:cxnLst/>
            <a:rect l="l" t="t" r="r" b="b"/>
            <a:pathLst>
              <a:path w="6653682" h="2112544">
                <a:moveTo>
                  <a:pt x="0" y="0"/>
                </a:moveTo>
                <a:lnTo>
                  <a:pt x="6653682" y="0"/>
                </a:lnTo>
                <a:lnTo>
                  <a:pt x="6653682" y="2112544"/>
                </a:lnTo>
                <a:lnTo>
                  <a:pt x="0" y="21125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036705" y="3333361"/>
            <a:ext cx="12214590" cy="5485461"/>
          </a:xfrm>
          <a:custGeom>
            <a:avLst/>
            <a:gdLst/>
            <a:ahLst/>
            <a:cxnLst/>
            <a:rect l="l" t="t" r="r" b="b"/>
            <a:pathLst>
              <a:path w="12214590" h="5485461">
                <a:moveTo>
                  <a:pt x="0" y="0"/>
                </a:moveTo>
                <a:lnTo>
                  <a:pt x="12214590" y="0"/>
                </a:lnTo>
                <a:lnTo>
                  <a:pt x="12214590" y="5485461"/>
                </a:lnTo>
                <a:lnTo>
                  <a:pt x="0" y="54854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76423" y="1309097"/>
            <a:ext cx="5877259" cy="1028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000000"/>
                </a:solidFill>
                <a:latin typeface="Th Sarabun New Bold"/>
              </a:rPr>
              <a:t>What is Polymorphism?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201176" y="4264709"/>
            <a:ext cx="11885649" cy="3085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48"/>
              </a:lnSpc>
              <a:spcBef>
                <a:spcPct val="0"/>
              </a:spcBef>
            </a:pPr>
            <a:r>
              <a:rPr lang="en-US" sz="5600">
                <a:solidFill>
                  <a:srgbClr val="FF3131"/>
                </a:solidFill>
                <a:latin typeface="Th Sarabun New Bold"/>
              </a:rPr>
              <a:t>Poly</a:t>
            </a:r>
            <a:r>
              <a:rPr lang="en-US" sz="5600">
                <a:solidFill>
                  <a:srgbClr val="000000"/>
                </a:solidFill>
                <a:latin typeface="Th Sarabun New Bold"/>
              </a:rPr>
              <a:t> แปลว่า มากมาย และ </a:t>
            </a:r>
            <a:r>
              <a:rPr lang="en-US" sz="5600">
                <a:solidFill>
                  <a:srgbClr val="FF3131"/>
                </a:solidFill>
                <a:latin typeface="Th Sarabun New Bold"/>
              </a:rPr>
              <a:t>morph</a:t>
            </a:r>
            <a:r>
              <a:rPr lang="en-US" sz="5600">
                <a:solidFill>
                  <a:srgbClr val="000000"/>
                </a:solidFill>
                <a:latin typeface="Th Sarabun New Bold"/>
              </a:rPr>
              <a:t> แปลว่า รูปร่าง Polymorphism คือความสามารถของวัตถุที่จะเกิดขึ้นได้หลายรูปแบบ ในการเขียนโปรแกรมเชิงวัตถุ polymorphism คือความสามารถของวัตถุในรูปแบบต่างๆ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1028700"/>
            <a:ext cx="7315200" cy="1442964"/>
          </a:xfrm>
          <a:custGeom>
            <a:avLst/>
            <a:gdLst/>
            <a:ahLst/>
            <a:cxnLst/>
            <a:rect l="l" t="t" r="r" b="b"/>
            <a:pathLst>
              <a:path w="7315200" h="1442964">
                <a:moveTo>
                  <a:pt x="0" y="0"/>
                </a:moveTo>
                <a:lnTo>
                  <a:pt x="7315200" y="0"/>
                </a:lnTo>
                <a:lnTo>
                  <a:pt x="7315200" y="1442964"/>
                </a:lnTo>
                <a:lnTo>
                  <a:pt x="0" y="14429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160169" y="2946688"/>
            <a:ext cx="10200585" cy="6311612"/>
          </a:xfrm>
          <a:custGeom>
            <a:avLst/>
            <a:gdLst/>
            <a:ahLst/>
            <a:cxnLst/>
            <a:rect l="l" t="t" r="r" b="b"/>
            <a:pathLst>
              <a:path w="10200585" h="6311612">
                <a:moveTo>
                  <a:pt x="0" y="0"/>
                </a:moveTo>
                <a:lnTo>
                  <a:pt x="10200585" y="0"/>
                </a:lnTo>
                <a:lnTo>
                  <a:pt x="10200585" y="6311612"/>
                </a:lnTo>
                <a:lnTo>
                  <a:pt x="0" y="63116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720203"/>
            <a:ext cx="7315200" cy="1911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98"/>
              </a:lnSpc>
            </a:pPr>
            <a:r>
              <a:rPr lang="en-US" sz="10999">
                <a:solidFill>
                  <a:srgbClr val="000000"/>
                </a:solidFill>
                <a:latin typeface="Th Sarabun New Bold"/>
              </a:rPr>
              <a:t>Syntax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222442" y="3363144"/>
            <a:ext cx="8484904" cy="5516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Th Sarabun New"/>
              </a:rPr>
              <a:t>class ParentClass{</a:t>
            </a:r>
          </a:p>
          <a:p>
            <a:pPr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Th Sarabun New"/>
              </a:rPr>
              <a:t>    void functionName() {</a:t>
            </a:r>
          </a:p>
          <a:p>
            <a:pPr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Th Sarabun New"/>
              </a:rPr>
              <a:t>       }</a:t>
            </a:r>
          </a:p>
          <a:p>
            <a:pPr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Th Sarabun New"/>
              </a:rPr>
              <a:t>}</a:t>
            </a:r>
          </a:p>
          <a:p>
            <a:pPr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Th Sarabun New"/>
              </a:rPr>
              <a:t>class ChildClass extends ParentClass {</a:t>
            </a:r>
          </a:p>
          <a:p>
            <a:pPr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Th Sarabun New Bold"/>
              </a:rPr>
              <a:t> @override</a:t>
            </a:r>
          </a:p>
          <a:p>
            <a:pPr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Th Sarabun New"/>
              </a:rPr>
              <a:t>    void functionName() {</a:t>
            </a:r>
          </a:p>
          <a:p>
            <a:pPr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Th Sarabun New"/>
              </a:rPr>
              <a:t>       }</a:t>
            </a:r>
          </a:p>
          <a:p>
            <a:pPr algn="l">
              <a:lnSpc>
                <a:spcPts val="486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Th Sarabun New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4676436">
            <a:off x="14471051" y="1642198"/>
            <a:ext cx="3814762" cy="1414463"/>
          </a:xfrm>
          <a:custGeom>
            <a:avLst/>
            <a:gdLst/>
            <a:ahLst/>
            <a:cxnLst/>
            <a:rect l="l" t="t" r="r" b="b"/>
            <a:pathLst>
              <a:path w="3814762" h="1414463">
                <a:moveTo>
                  <a:pt x="0" y="0"/>
                </a:moveTo>
                <a:lnTo>
                  <a:pt x="3814762" y="0"/>
                </a:lnTo>
                <a:lnTo>
                  <a:pt x="3814762" y="1414462"/>
                </a:lnTo>
                <a:lnTo>
                  <a:pt x="0" y="14144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98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776845" y="3417842"/>
            <a:ext cx="17678194" cy="3911300"/>
            <a:chOff x="0" y="0"/>
            <a:chExt cx="23570925" cy="52150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70925" cy="5215067"/>
            </a:xfrm>
            <a:custGeom>
              <a:avLst/>
              <a:gdLst/>
              <a:ahLst/>
              <a:cxnLst/>
              <a:rect l="l" t="t" r="r" b="b"/>
              <a:pathLst>
                <a:path w="23570925" h="5215067">
                  <a:moveTo>
                    <a:pt x="0" y="0"/>
                  </a:moveTo>
                  <a:lnTo>
                    <a:pt x="23570925" y="0"/>
                  </a:lnTo>
                  <a:lnTo>
                    <a:pt x="23570925" y="5215067"/>
                  </a:lnTo>
                  <a:lnTo>
                    <a:pt x="0" y="52150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TextBox 6"/>
            <p:cNvSpPr txBox="1"/>
            <p:nvPr/>
          </p:nvSpPr>
          <p:spPr>
            <a:xfrm>
              <a:off x="620204" y="847060"/>
              <a:ext cx="22330516" cy="35780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911"/>
                </a:lnSpc>
                <a:spcBef>
                  <a:spcPct val="0"/>
                </a:spcBef>
              </a:pPr>
              <a:r>
                <a:rPr lang="en-US" sz="6399" dirty="0">
                  <a:solidFill>
                    <a:srgbClr val="000000"/>
                  </a:solidFill>
                  <a:latin typeface="Th Sarabun New Bold"/>
                </a:rPr>
                <a:t>Polymorphism </a:t>
              </a:r>
              <a:r>
                <a:rPr lang="en-US" sz="6399" dirty="0" err="1">
                  <a:solidFill>
                    <a:srgbClr val="000000"/>
                  </a:solidFill>
                  <a:latin typeface="Th Sarabun New Bold"/>
                </a:rPr>
                <a:t>แบบ</a:t>
              </a:r>
              <a:r>
                <a:rPr lang="en-US" sz="6399" dirty="0">
                  <a:solidFill>
                    <a:srgbClr val="000000"/>
                  </a:solidFill>
                  <a:latin typeface="Th Sarabun New Bold"/>
                </a:rPr>
                <a:t> </a:t>
              </a:r>
              <a:r>
                <a:rPr lang="en-US" sz="6399" dirty="0">
                  <a:solidFill>
                    <a:srgbClr val="FF3131"/>
                  </a:solidFill>
                  <a:latin typeface="Th Sarabun New Bold"/>
                </a:rPr>
                <a:t>static </a:t>
              </a:r>
              <a:r>
                <a:rPr lang="en-US" sz="6399" dirty="0">
                  <a:solidFill>
                    <a:srgbClr val="000000"/>
                  </a:solidFill>
                  <a:latin typeface="Th Sarabun New Bold"/>
                </a:rPr>
                <a:t>(</a:t>
              </a:r>
              <a:r>
                <a:rPr lang="en-US" sz="6399" dirty="0" err="1">
                  <a:solidFill>
                    <a:srgbClr val="000000"/>
                  </a:solidFill>
                  <a:latin typeface="Th Sarabun New Bold"/>
                </a:rPr>
                <a:t>หรือที่เรียกว่า</a:t>
              </a:r>
              <a:r>
                <a:rPr lang="en-US" sz="6399" dirty="0">
                  <a:solidFill>
                    <a:srgbClr val="000000"/>
                  </a:solidFill>
                  <a:latin typeface="Th Sarabun New Bold"/>
                </a:rPr>
                <a:t> compile-time Polymorphism ) </a:t>
              </a:r>
              <a:r>
                <a:rPr lang="en-US" sz="6399" dirty="0" err="1">
                  <a:solidFill>
                    <a:srgbClr val="000000"/>
                  </a:solidFill>
                  <a:latin typeface="Th Sarabun New Bold"/>
                </a:rPr>
                <a:t>และ</a:t>
              </a:r>
              <a:r>
                <a:rPr lang="en-US" sz="6399" dirty="0">
                  <a:solidFill>
                    <a:srgbClr val="000000"/>
                  </a:solidFill>
                  <a:latin typeface="Th Sarabun New Bold"/>
                </a:rPr>
                <a:t> Polymorphism </a:t>
              </a:r>
              <a:r>
                <a:rPr lang="en-US" sz="6399" dirty="0" err="1">
                  <a:solidFill>
                    <a:srgbClr val="000000"/>
                  </a:solidFill>
                  <a:latin typeface="Th Sarabun New Bold"/>
                </a:rPr>
                <a:t>แบบ</a:t>
              </a:r>
              <a:r>
                <a:rPr lang="en-US" sz="6399" dirty="0">
                  <a:solidFill>
                    <a:srgbClr val="000000"/>
                  </a:solidFill>
                  <a:latin typeface="Th Sarabun New Bold"/>
                </a:rPr>
                <a:t> </a:t>
              </a:r>
              <a:r>
                <a:rPr lang="en-US" sz="6399" dirty="0">
                  <a:solidFill>
                    <a:srgbClr val="FF3131"/>
                  </a:solidFill>
                  <a:latin typeface="Th Sarabun New Bold"/>
                </a:rPr>
                <a:t>dynamic </a:t>
              </a:r>
              <a:r>
                <a:rPr lang="en-US" sz="6399" dirty="0">
                  <a:solidFill>
                    <a:srgbClr val="000000"/>
                  </a:solidFill>
                  <a:latin typeface="Th Sarabun New Bold"/>
                </a:rPr>
                <a:t>(</a:t>
              </a:r>
              <a:r>
                <a:rPr lang="en-US" sz="6399" dirty="0" err="1">
                  <a:solidFill>
                    <a:srgbClr val="000000"/>
                  </a:solidFill>
                  <a:latin typeface="Th Sarabun New Bold"/>
                </a:rPr>
                <a:t>หรือที่เรียกว่า</a:t>
              </a:r>
              <a:r>
                <a:rPr lang="en-US" sz="6399" dirty="0">
                  <a:solidFill>
                    <a:srgbClr val="000000"/>
                  </a:solidFill>
                  <a:latin typeface="Th Sarabun New Bold"/>
                </a:rPr>
                <a:t> Runtime Polymorphism)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714444"/>
            <a:ext cx="11246685" cy="2097717"/>
            <a:chOff x="0" y="0"/>
            <a:chExt cx="14995581" cy="279695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995581" cy="2796956"/>
            </a:xfrm>
            <a:custGeom>
              <a:avLst/>
              <a:gdLst/>
              <a:ahLst/>
              <a:cxnLst/>
              <a:rect l="l" t="t" r="r" b="b"/>
              <a:pathLst>
                <a:path w="14995581" h="2796956">
                  <a:moveTo>
                    <a:pt x="0" y="0"/>
                  </a:moveTo>
                  <a:lnTo>
                    <a:pt x="14995581" y="0"/>
                  </a:lnTo>
                  <a:lnTo>
                    <a:pt x="14995581" y="2796956"/>
                  </a:lnTo>
                  <a:lnTo>
                    <a:pt x="0" y="27969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t="-20672" b="-20672"/>
              </a:stretch>
            </a:blipFill>
          </p:spPr>
        </p:sp>
        <p:sp>
          <p:nvSpPr>
            <p:cNvPr id="9" name="TextBox 9"/>
            <p:cNvSpPr txBox="1"/>
            <p:nvPr/>
          </p:nvSpPr>
          <p:spPr>
            <a:xfrm>
              <a:off x="0" y="881207"/>
              <a:ext cx="14995581" cy="1082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048"/>
                </a:lnSpc>
                <a:spcBef>
                  <a:spcPct val="0"/>
                </a:spcBef>
              </a:pPr>
              <a:r>
                <a:rPr lang="en-US" sz="5600">
                  <a:solidFill>
                    <a:srgbClr val="F89E2F"/>
                  </a:solidFill>
                  <a:latin typeface="Th Sarabun New Bold"/>
                </a:rPr>
                <a:t>Polymorphism มาในสองรูปแบบใน Dart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5454650" y="7739063"/>
            <a:ext cx="5980113" cy="2352178"/>
          </a:xfrm>
          <a:custGeom>
            <a:avLst/>
            <a:gdLst/>
            <a:ahLst/>
            <a:cxnLst/>
            <a:rect l="l" t="t" r="r" b="b"/>
            <a:pathLst>
              <a:path w="5980113" h="2352178">
                <a:moveTo>
                  <a:pt x="0" y="0"/>
                </a:moveTo>
                <a:lnTo>
                  <a:pt x="5980113" y="0"/>
                </a:lnTo>
                <a:lnTo>
                  <a:pt x="5980113" y="2352178"/>
                </a:lnTo>
                <a:lnTo>
                  <a:pt x="0" y="235217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8115300" cy="1628150"/>
            <a:chOff x="0" y="0"/>
            <a:chExt cx="10820400" cy="21708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820400" cy="2170867"/>
            </a:xfrm>
            <a:custGeom>
              <a:avLst/>
              <a:gdLst/>
              <a:ahLst/>
              <a:cxnLst/>
              <a:rect l="l" t="t" r="r" b="b"/>
              <a:pathLst>
                <a:path w="10820400" h="2170867">
                  <a:moveTo>
                    <a:pt x="0" y="0"/>
                  </a:moveTo>
                  <a:lnTo>
                    <a:pt x="10820400" y="0"/>
                  </a:lnTo>
                  <a:lnTo>
                    <a:pt x="10820400" y="2170867"/>
                  </a:lnTo>
                  <a:lnTo>
                    <a:pt x="0" y="21708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t="-4374" b="-4374"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1411214" y="535523"/>
              <a:ext cx="7997972" cy="11569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480"/>
                </a:lnSpc>
                <a:spcBef>
                  <a:spcPct val="0"/>
                </a:spcBef>
              </a:pPr>
              <a:r>
                <a:rPr lang="en-US" sz="6000">
                  <a:solidFill>
                    <a:srgbClr val="000000"/>
                  </a:solidFill>
                  <a:latin typeface="Th Sarabun New Bold"/>
                </a:rPr>
                <a:t>1. Static Polymorphism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58304" y="3229730"/>
            <a:ext cx="16200996" cy="4200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5999">
                <a:solidFill>
                  <a:srgbClr val="F89E2F"/>
                </a:solidFill>
                <a:latin typeface="Th Sarabun New Bold"/>
              </a:rPr>
              <a:t>Method Overloading ใน Dart รองรับการโอเวอร์โหลดเมธอด(Overloading) ซึ่งช่วยให้คุณกำหนดวิธีการหลายวิธีด้วยชื่อเดียวกัน แต่มีพารามิเตอร์ต่างกันภายในคลาส วิธีการที่เหมาะสมจะถูกเลือกตามจำนวนและประเภทของอาร์กิวเมนต์(arguments) ณ เวลารวบรวม(compile time)</a:t>
            </a:r>
          </a:p>
        </p:txBody>
      </p:sp>
      <p:sp>
        <p:nvSpPr>
          <p:cNvPr id="7" name="Freeform 7"/>
          <p:cNvSpPr/>
          <p:nvPr/>
        </p:nvSpPr>
        <p:spPr>
          <a:xfrm>
            <a:off x="14276986" y="7685962"/>
            <a:ext cx="3682211" cy="2340097"/>
          </a:xfrm>
          <a:custGeom>
            <a:avLst/>
            <a:gdLst/>
            <a:ahLst/>
            <a:cxnLst/>
            <a:rect l="l" t="t" r="r" b="b"/>
            <a:pathLst>
              <a:path w="3682211" h="2340097">
                <a:moveTo>
                  <a:pt x="0" y="0"/>
                </a:moveTo>
                <a:lnTo>
                  <a:pt x="3682211" y="0"/>
                </a:lnTo>
                <a:lnTo>
                  <a:pt x="3682211" y="2340097"/>
                </a:lnTo>
                <a:lnTo>
                  <a:pt x="0" y="23400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471287" y="1028700"/>
            <a:ext cx="15345426" cy="1004428"/>
            <a:chOff x="0" y="0"/>
            <a:chExt cx="20460569" cy="133923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460569" cy="1339237"/>
            </a:xfrm>
            <a:custGeom>
              <a:avLst/>
              <a:gdLst/>
              <a:ahLst/>
              <a:cxnLst/>
              <a:rect l="l" t="t" r="r" b="b"/>
              <a:pathLst>
                <a:path w="20460569" h="1339237">
                  <a:moveTo>
                    <a:pt x="0" y="0"/>
                  </a:moveTo>
                  <a:lnTo>
                    <a:pt x="20460569" y="0"/>
                  </a:lnTo>
                  <a:lnTo>
                    <a:pt x="20460569" y="1339237"/>
                  </a:lnTo>
                  <a:lnTo>
                    <a:pt x="0" y="13392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505553" y="182267"/>
              <a:ext cx="19642270" cy="11569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480"/>
                </a:lnSpc>
                <a:spcBef>
                  <a:spcPct val="0"/>
                </a:spcBef>
              </a:pPr>
              <a:r>
                <a:rPr lang="en-US" sz="6000">
                  <a:solidFill>
                    <a:srgbClr val="FFFFFF"/>
                  </a:solidFill>
                  <a:latin typeface="Th Sarabun New Bold"/>
                </a:rPr>
                <a:t>Example 1 : Polymorphism By Method Overloading In Dart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60440" y="2518899"/>
            <a:ext cx="8483560" cy="5249203"/>
            <a:chOff x="0" y="0"/>
            <a:chExt cx="11311413" cy="699893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311413" cy="6998937"/>
            </a:xfrm>
            <a:custGeom>
              <a:avLst/>
              <a:gdLst/>
              <a:ahLst/>
              <a:cxnLst/>
              <a:rect l="l" t="t" r="r" b="b"/>
              <a:pathLst>
                <a:path w="11311413" h="6998937">
                  <a:moveTo>
                    <a:pt x="0" y="0"/>
                  </a:moveTo>
                  <a:lnTo>
                    <a:pt x="11311413" y="0"/>
                  </a:lnTo>
                  <a:lnTo>
                    <a:pt x="11311413" y="6998937"/>
                  </a:lnTo>
                  <a:lnTo>
                    <a:pt x="0" y="69989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491013" y="286368"/>
              <a:ext cx="9362061" cy="64643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00"/>
                </a:lnSpc>
              </a:pPr>
              <a:r>
                <a:rPr lang="en-US" sz="5000">
                  <a:solidFill>
                    <a:srgbClr val="000000"/>
                  </a:solidFill>
                  <a:latin typeface="Th Sarabun New"/>
                </a:rPr>
                <a:t>class MathUtils {</a:t>
              </a:r>
            </a:p>
            <a:p>
              <a:pPr>
                <a:lnSpc>
                  <a:spcPts val="5400"/>
                </a:lnSpc>
              </a:pPr>
              <a:r>
                <a:rPr lang="en-US" sz="5000">
                  <a:solidFill>
                    <a:srgbClr val="000000"/>
                  </a:solidFill>
                  <a:latin typeface="Th Sarabun New"/>
                </a:rPr>
                <a:t>   int add(int a, int b) {</a:t>
              </a:r>
            </a:p>
            <a:p>
              <a:pPr>
                <a:lnSpc>
                  <a:spcPts val="5400"/>
                </a:lnSpc>
              </a:pPr>
              <a:r>
                <a:rPr lang="en-US" sz="5000">
                  <a:solidFill>
                    <a:srgbClr val="000000"/>
                  </a:solidFill>
                  <a:latin typeface="Th Sarabun New"/>
                </a:rPr>
                <a:t>    return a + b;</a:t>
              </a:r>
            </a:p>
            <a:p>
              <a:pPr>
                <a:lnSpc>
                  <a:spcPts val="5400"/>
                </a:lnSpc>
              </a:pPr>
              <a:r>
                <a:rPr lang="en-US" sz="5000">
                  <a:solidFill>
                    <a:srgbClr val="000000"/>
                  </a:solidFill>
                  <a:latin typeface="Th Sarabun New"/>
                </a:rPr>
                <a:t>  }</a:t>
              </a:r>
            </a:p>
            <a:p>
              <a:pPr>
                <a:lnSpc>
                  <a:spcPts val="5400"/>
                </a:lnSpc>
              </a:pPr>
              <a:r>
                <a:rPr lang="en-US" sz="5000">
                  <a:solidFill>
                    <a:srgbClr val="000000"/>
                  </a:solidFill>
                  <a:latin typeface="Th Sarabun New"/>
                </a:rPr>
                <a:t>   double add(double a, double b) {</a:t>
              </a:r>
            </a:p>
            <a:p>
              <a:pPr>
                <a:lnSpc>
                  <a:spcPts val="5400"/>
                </a:lnSpc>
              </a:pPr>
              <a:r>
                <a:rPr lang="en-US" sz="5000">
                  <a:solidFill>
                    <a:srgbClr val="000000"/>
                  </a:solidFill>
                  <a:latin typeface="Th Sarabun New"/>
                </a:rPr>
                <a:t>    return a + b;</a:t>
              </a:r>
            </a:p>
            <a:p>
              <a:pPr>
                <a:lnSpc>
                  <a:spcPts val="5400"/>
                </a:lnSpc>
                <a:spcBef>
                  <a:spcPct val="0"/>
                </a:spcBef>
              </a:pPr>
              <a:r>
                <a:rPr lang="en-US" sz="5000">
                  <a:solidFill>
                    <a:srgbClr val="000000"/>
                  </a:solidFill>
                  <a:latin typeface="Th Sarabun New"/>
                </a:rPr>
                <a:t>  }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404950" y="2518899"/>
            <a:ext cx="8483560" cy="5249203"/>
            <a:chOff x="0" y="0"/>
            <a:chExt cx="11311413" cy="699893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311413" cy="6998937"/>
            </a:xfrm>
            <a:custGeom>
              <a:avLst/>
              <a:gdLst/>
              <a:ahLst/>
              <a:cxnLst/>
              <a:rect l="l" t="t" r="r" b="b"/>
              <a:pathLst>
                <a:path w="11311413" h="6998937">
                  <a:moveTo>
                    <a:pt x="0" y="0"/>
                  </a:moveTo>
                  <a:lnTo>
                    <a:pt x="11311413" y="0"/>
                  </a:lnTo>
                  <a:lnTo>
                    <a:pt x="11311413" y="6998937"/>
                  </a:lnTo>
                  <a:lnTo>
                    <a:pt x="0" y="69989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TextBox 11"/>
            <p:cNvSpPr txBox="1"/>
            <p:nvPr/>
          </p:nvSpPr>
          <p:spPr>
            <a:xfrm>
              <a:off x="181432" y="689579"/>
              <a:ext cx="10948549" cy="47137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26"/>
                </a:lnSpc>
              </a:pPr>
              <a:r>
                <a:rPr lang="en-US" sz="5117">
                  <a:solidFill>
                    <a:srgbClr val="000000"/>
                  </a:solidFill>
                  <a:latin typeface="Th Sarabun New"/>
                </a:rPr>
                <a:t>void main() {</a:t>
              </a:r>
            </a:p>
            <a:p>
              <a:pPr>
                <a:lnSpc>
                  <a:spcPts val="5526"/>
                </a:lnSpc>
              </a:pPr>
              <a:r>
                <a:rPr lang="en-US" sz="5117">
                  <a:solidFill>
                    <a:srgbClr val="000000"/>
                  </a:solidFill>
                  <a:latin typeface="Th Sarabun New"/>
                </a:rPr>
                <a:t>  MathUtils math = MathUtils();</a:t>
              </a:r>
            </a:p>
            <a:p>
              <a:pPr>
                <a:lnSpc>
                  <a:spcPts val="5526"/>
                </a:lnSpc>
              </a:pPr>
              <a:r>
                <a:rPr lang="en-US" sz="5117">
                  <a:solidFill>
                    <a:srgbClr val="000000"/>
                  </a:solidFill>
                  <a:latin typeface="Th Sarabun New"/>
                </a:rPr>
                <a:t>  print(math.add(2, 3));       // Output: 5</a:t>
              </a:r>
            </a:p>
            <a:p>
              <a:pPr>
                <a:lnSpc>
                  <a:spcPts val="5526"/>
                </a:lnSpc>
              </a:pPr>
              <a:r>
                <a:rPr lang="en-US" sz="5117">
                  <a:solidFill>
                    <a:srgbClr val="000000"/>
                  </a:solidFill>
                  <a:latin typeface="Th Sarabun New"/>
                </a:rPr>
                <a:t>  print(math.add(2.5, 3.7));   // Output: 6.2</a:t>
              </a:r>
            </a:p>
            <a:p>
              <a:pPr>
                <a:lnSpc>
                  <a:spcPts val="5526"/>
                </a:lnSpc>
                <a:spcBef>
                  <a:spcPct val="0"/>
                </a:spcBef>
              </a:pPr>
              <a:r>
                <a:rPr lang="en-US" sz="5117">
                  <a:solidFill>
                    <a:srgbClr val="000000"/>
                  </a:solidFill>
                  <a:latin typeface="Th Sarabun New"/>
                </a:rPr>
                <a:t>}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9404950" y="8084427"/>
            <a:ext cx="8359111" cy="1519838"/>
          </a:xfrm>
          <a:custGeom>
            <a:avLst/>
            <a:gdLst/>
            <a:ahLst/>
            <a:cxnLst/>
            <a:rect l="l" t="t" r="r" b="b"/>
            <a:pathLst>
              <a:path w="8359111" h="1519838">
                <a:moveTo>
                  <a:pt x="0" y="0"/>
                </a:moveTo>
                <a:lnTo>
                  <a:pt x="8359111" y="0"/>
                </a:lnTo>
                <a:lnTo>
                  <a:pt x="8359111" y="1519839"/>
                </a:lnTo>
                <a:lnTo>
                  <a:pt x="0" y="151983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8513080" y="8122527"/>
            <a:ext cx="3665496" cy="502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8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Th Sarabun New Bold"/>
              </a:rPr>
              <a:t>Output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133673" y="8615952"/>
            <a:ext cx="1143927" cy="10137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88"/>
              </a:lnSpc>
            </a:pPr>
            <a:r>
              <a:rPr lang="en-US" sz="3600" dirty="0">
                <a:solidFill>
                  <a:srgbClr val="000000"/>
                </a:solidFill>
                <a:latin typeface="Th Sarabun New Bold"/>
              </a:rPr>
              <a:t>5</a:t>
            </a:r>
          </a:p>
          <a:p>
            <a:pPr>
              <a:lnSpc>
                <a:spcPts val="3888"/>
              </a:lnSpc>
              <a:spcBef>
                <a:spcPct val="0"/>
              </a:spcBef>
            </a:pPr>
            <a:r>
              <a:rPr lang="en-US" sz="3600" dirty="0">
                <a:solidFill>
                  <a:srgbClr val="000000"/>
                </a:solidFill>
                <a:latin typeface="Th Sarabun New Bold"/>
              </a:rPr>
              <a:t>6.2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9525519" cy="1628150"/>
            <a:chOff x="0" y="0"/>
            <a:chExt cx="12700692" cy="21708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700692" cy="2170867"/>
            </a:xfrm>
            <a:custGeom>
              <a:avLst/>
              <a:gdLst/>
              <a:ahLst/>
              <a:cxnLst/>
              <a:rect l="l" t="t" r="r" b="b"/>
              <a:pathLst>
                <a:path w="12700692" h="2170867">
                  <a:moveTo>
                    <a:pt x="0" y="0"/>
                  </a:moveTo>
                  <a:lnTo>
                    <a:pt x="12700692" y="0"/>
                  </a:lnTo>
                  <a:lnTo>
                    <a:pt x="12700692" y="2170867"/>
                  </a:lnTo>
                  <a:lnTo>
                    <a:pt x="0" y="21708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t="-13823" b="-13823"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1656444" y="535523"/>
              <a:ext cx="9387803" cy="11569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480"/>
                </a:lnSpc>
                <a:spcBef>
                  <a:spcPct val="0"/>
                </a:spcBef>
              </a:pPr>
              <a:r>
                <a:rPr lang="en-US" sz="6000">
                  <a:solidFill>
                    <a:srgbClr val="000000"/>
                  </a:solidFill>
                  <a:latin typeface="Th Sarabun New Bold"/>
                </a:rPr>
                <a:t>2. Dynamic Polymorphism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58304" y="3229730"/>
            <a:ext cx="16200996" cy="4200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5999">
                <a:solidFill>
                  <a:srgbClr val="F89E2F"/>
                </a:solidFill>
                <a:latin typeface="Th Sarabun New Bold"/>
              </a:rPr>
              <a:t>Method Overriding ใน Dart รองรับการแทนที่เมธอด(Method Overriding) ซึ่งอนุญาตให้คลาสย่อยจัดเตรียมการใช้งานเมธอดที่กำหนดไว้ในซูเปอร์คลาสของตัวเอง วิธีการที่เหมาะสมจะถูกเลือกในขณะรันไทม์ตามประเภทที่แท้จริงของออบเจ็กต์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15360254" y="4179977"/>
            <a:ext cx="3812382" cy="1414462"/>
          </a:xfrm>
          <a:custGeom>
            <a:avLst/>
            <a:gdLst/>
            <a:ahLst/>
            <a:cxnLst/>
            <a:rect l="l" t="t" r="r" b="b"/>
            <a:pathLst>
              <a:path w="3812382" h="1414462">
                <a:moveTo>
                  <a:pt x="0" y="0"/>
                </a:moveTo>
                <a:lnTo>
                  <a:pt x="3812382" y="0"/>
                </a:lnTo>
                <a:lnTo>
                  <a:pt x="3812382" y="1414463"/>
                </a:lnTo>
                <a:lnTo>
                  <a:pt x="0" y="14144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35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376060" y="1028700"/>
            <a:ext cx="15345426" cy="1004428"/>
            <a:chOff x="0" y="0"/>
            <a:chExt cx="20460569" cy="133923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0460569" cy="1339237"/>
            </a:xfrm>
            <a:custGeom>
              <a:avLst/>
              <a:gdLst/>
              <a:ahLst/>
              <a:cxnLst/>
              <a:rect l="l" t="t" r="r" b="b"/>
              <a:pathLst>
                <a:path w="20460569" h="1339237">
                  <a:moveTo>
                    <a:pt x="0" y="0"/>
                  </a:moveTo>
                  <a:lnTo>
                    <a:pt x="20460569" y="0"/>
                  </a:lnTo>
                  <a:lnTo>
                    <a:pt x="20460569" y="1339237"/>
                  </a:lnTo>
                  <a:lnTo>
                    <a:pt x="0" y="13392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TextBox 6"/>
            <p:cNvSpPr txBox="1"/>
            <p:nvPr/>
          </p:nvSpPr>
          <p:spPr>
            <a:xfrm>
              <a:off x="505553" y="182267"/>
              <a:ext cx="19642270" cy="11569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480"/>
                </a:lnSpc>
                <a:spcBef>
                  <a:spcPct val="0"/>
                </a:spcBef>
              </a:pPr>
              <a:r>
                <a:rPr lang="en-US" sz="6000">
                  <a:solidFill>
                    <a:srgbClr val="FFFFFF"/>
                  </a:solidFill>
                  <a:latin typeface="Th Sarabun New Bold"/>
                </a:rPr>
                <a:t>Example 2 : Polymorphism By Method Overriding In Dart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609822" y="2518899"/>
            <a:ext cx="8229600" cy="7451918"/>
          </a:xfrm>
          <a:custGeom>
            <a:avLst/>
            <a:gdLst/>
            <a:ahLst/>
            <a:cxnLst/>
            <a:rect l="l" t="t" r="r" b="b"/>
            <a:pathLst>
              <a:path w="8229600" h="7451918">
                <a:moveTo>
                  <a:pt x="0" y="0"/>
                </a:moveTo>
                <a:lnTo>
                  <a:pt x="8229600" y="0"/>
                </a:lnTo>
                <a:lnTo>
                  <a:pt x="8229600" y="7451918"/>
                </a:lnTo>
                <a:lnTo>
                  <a:pt x="0" y="74519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6193" b="-4242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787064" y="2416925"/>
            <a:ext cx="7875116" cy="826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00"/>
              </a:lnSpc>
            </a:pPr>
            <a:r>
              <a:rPr lang="en-US" sz="5000">
                <a:solidFill>
                  <a:srgbClr val="000000"/>
                </a:solidFill>
                <a:latin typeface="Th Sarabun New"/>
              </a:rPr>
              <a:t>class Animal {</a:t>
            </a:r>
          </a:p>
          <a:p>
            <a:pPr>
              <a:lnSpc>
                <a:spcPts val="5400"/>
              </a:lnSpc>
            </a:pPr>
            <a:r>
              <a:rPr lang="en-US" sz="5000">
                <a:solidFill>
                  <a:srgbClr val="000000"/>
                </a:solidFill>
                <a:latin typeface="Th Sarabun New"/>
              </a:rPr>
              <a:t>  void makeSound() {</a:t>
            </a:r>
          </a:p>
          <a:p>
            <a:pPr>
              <a:lnSpc>
                <a:spcPts val="5400"/>
              </a:lnSpc>
            </a:pPr>
            <a:r>
              <a:rPr lang="en-US" sz="5000">
                <a:solidFill>
                  <a:srgbClr val="000000"/>
                </a:solidFill>
                <a:latin typeface="Th Sarabun New"/>
              </a:rPr>
              <a:t>    print('The animal makes a sound.');</a:t>
            </a:r>
          </a:p>
          <a:p>
            <a:pPr>
              <a:lnSpc>
                <a:spcPts val="5400"/>
              </a:lnSpc>
            </a:pPr>
            <a:r>
              <a:rPr lang="en-US" sz="5000">
                <a:solidFill>
                  <a:srgbClr val="000000"/>
                </a:solidFill>
                <a:latin typeface="Th Sarabun New"/>
              </a:rPr>
              <a:t>  }</a:t>
            </a:r>
          </a:p>
          <a:p>
            <a:pPr>
              <a:lnSpc>
                <a:spcPts val="5400"/>
              </a:lnSpc>
            </a:pPr>
            <a:r>
              <a:rPr lang="en-US" sz="5000">
                <a:solidFill>
                  <a:srgbClr val="000000"/>
                </a:solidFill>
                <a:latin typeface="Th Sarabun New"/>
              </a:rPr>
              <a:t>}</a:t>
            </a:r>
          </a:p>
          <a:p>
            <a:pPr>
              <a:lnSpc>
                <a:spcPts val="5400"/>
              </a:lnSpc>
            </a:pPr>
            <a:r>
              <a:rPr lang="en-US" sz="5000">
                <a:solidFill>
                  <a:srgbClr val="000000"/>
                </a:solidFill>
                <a:latin typeface="Th Sarabun New"/>
              </a:rPr>
              <a:t>class Cat extends Animal {</a:t>
            </a:r>
          </a:p>
          <a:p>
            <a:pPr>
              <a:lnSpc>
                <a:spcPts val="5400"/>
              </a:lnSpc>
            </a:pPr>
            <a:r>
              <a:rPr lang="en-US" sz="5000">
                <a:solidFill>
                  <a:srgbClr val="000000"/>
                </a:solidFill>
                <a:latin typeface="Th Sarabun New"/>
              </a:rPr>
              <a:t>  @override</a:t>
            </a:r>
          </a:p>
          <a:p>
            <a:pPr>
              <a:lnSpc>
                <a:spcPts val="5400"/>
              </a:lnSpc>
            </a:pPr>
            <a:r>
              <a:rPr lang="en-US" sz="5000">
                <a:solidFill>
                  <a:srgbClr val="000000"/>
                </a:solidFill>
                <a:latin typeface="Th Sarabun New"/>
              </a:rPr>
              <a:t>  void makeSound() {</a:t>
            </a:r>
          </a:p>
          <a:p>
            <a:pPr>
              <a:lnSpc>
                <a:spcPts val="5400"/>
              </a:lnSpc>
            </a:pPr>
            <a:r>
              <a:rPr lang="en-US" sz="5000">
                <a:solidFill>
                  <a:srgbClr val="000000"/>
                </a:solidFill>
                <a:latin typeface="Th Sarabun New"/>
              </a:rPr>
              <a:t>    print('Meow!');</a:t>
            </a:r>
          </a:p>
          <a:p>
            <a:pPr>
              <a:lnSpc>
                <a:spcPts val="5400"/>
              </a:lnSpc>
            </a:pPr>
            <a:r>
              <a:rPr lang="en-US" sz="5000">
                <a:solidFill>
                  <a:srgbClr val="000000"/>
                </a:solidFill>
                <a:latin typeface="Th Sarabun New"/>
              </a:rPr>
              <a:t>  }</a:t>
            </a:r>
          </a:p>
          <a:p>
            <a:pPr>
              <a:lnSpc>
                <a:spcPts val="5400"/>
              </a:lnSpc>
            </a:pPr>
            <a:r>
              <a:rPr lang="en-US" sz="5000">
                <a:solidFill>
                  <a:srgbClr val="000000"/>
                </a:solidFill>
                <a:latin typeface="Th Sarabun New"/>
              </a:rPr>
              <a:t>}</a:t>
            </a:r>
          </a:p>
          <a:p>
            <a:pPr>
              <a:lnSpc>
                <a:spcPts val="5400"/>
              </a:lnSpc>
              <a:spcBef>
                <a:spcPct val="0"/>
              </a:spcBef>
            </a:pPr>
            <a:endParaRPr lang="en-US" sz="5000">
              <a:solidFill>
                <a:srgbClr val="000000"/>
              </a:solidFill>
              <a:latin typeface="Th Sarabun New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9144000" y="2518899"/>
            <a:ext cx="7110414" cy="7451918"/>
          </a:xfrm>
          <a:custGeom>
            <a:avLst/>
            <a:gdLst/>
            <a:ahLst/>
            <a:cxnLst/>
            <a:rect l="l" t="t" r="r" b="b"/>
            <a:pathLst>
              <a:path w="7110414" h="7451918">
                <a:moveTo>
                  <a:pt x="0" y="0"/>
                </a:moveTo>
                <a:lnTo>
                  <a:pt x="7110414" y="0"/>
                </a:lnTo>
                <a:lnTo>
                  <a:pt x="7110414" y="7451918"/>
                </a:lnTo>
                <a:lnTo>
                  <a:pt x="0" y="74519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6193" r="-15740" b="-4242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306386" y="2416925"/>
            <a:ext cx="6778823" cy="7345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Th Sarabun New"/>
              </a:rPr>
              <a:t>class Cow extends Animal {</a:t>
            </a:r>
          </a:p>
          <a:p>
            <a:pPr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Th Sarabun New"/>
              </a:rPr>
              <a:t>  @override</a:t>
            </a:r>
          </a:p>
          <a:p>
            <a:pPr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Th Sarabun New"/>
              </a:rPr>
              <a:t>  void makeSound() {</a:t>
            </a:r>
          </a:p>
          <a:p>
            <a:pPr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Th Sarabun New"/>
              </a:rPr>
              <a:t>    print('Moow!');</a:t>
            </a:r>
          </a:p>
          <a:p>
            <a:pPr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Th Sarabun New"/>
              </a:rPr>
              <a:t>  }</a:t>
            </a:r>
          </a:p>
          <a:p>
            <a:pPr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Th Sarabun New"/>
              </a:rPr>
              <a:t>}</a:t>
            </a:r>
          </a:p>
          <a:p>
            <a:pPr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Th Sarabun New"/>
              </a:rPr>
              <a:t>void main() {</a:t>
            </a:r>
          </a:p>
          <a:p>
            <a:pPr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Th Sarabun New"/>
              </a:rPr>
              <a:t>  Animal cat = Cat();</a:t>
            </a:r>
          </a:p>
          <a:p>
            <a:pPr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Th Sarabun New"/>
              </a:rPr>
              <a:t>  Animal cow = Cow();</a:t>
            </a:r>
          </a:p>
          <a:p>
            <a:pPr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Th Sarabun New"/>
              </a:rPr>
              <a:t>  cat.makeSound();   // Output: Meow!</a:t>
            </a:r>
          </a:p>
          <a:p>
            <a:pPr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Th Sarabun New"/>
              </a:rPr>
              <a:t>  cow.makeSound();   // Output: Moow!</a:t>
            </a:r>
          </a:p>
          <a:p>
            <a:pPr>
              <a:lnSpc>
                <a:spcPts val="486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Th Sarabun New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4590578">
            <a:off x="14327029" y="1811667"/>
            <a:ext cx="3812382" cy="1414462"/>
          </a:xfrm>
          <a:custGeom>
            <a:avLst/>
            <a:gdLst/>
            <a:ahLst/>
            <a:cxnLst/>
            <a:rect l="l" t="t" r="r" b="b"/>
            <a:pathLst>
              <a:path w="3812382" h="1414462">
                <a:moveTo>
                  <a:pt x="0" y="0"/>
                </a:moveTo>
                <a:lnTo>
                  <a:pt x="3812382" y="0"/>
                </a:lnTo>
                <a:lnTo>
                  <a:pt x="3812382" y="1414463"/>
                </a:lnTo>
                <a:lnTo>
                  <a:pt x="0" y="14144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35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376060" y="1028700"/>
            <a:ext cx="15345426" cy="1004428"/>
            <a:chOff x="0" y="0"/>
            <a:chExt cx="20460569" cy="133923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0460569" cy="1339237"/>
            </a:xfrm>
            <a:custGeom>
              <a:avLst/>
              <a:gdLst/>
              <a:ahLst/>
              <a:cxnLst/>
              <a:rect l="l" t="t" r="r" b="b"/>
              <a:pathLst>
                <a:path w="20460569" h="1339237">
                  <a:moveTo>
                    <a:pt x="0" y="0"/>
                  </a:moveTo>
                  <a:lnTo>
                    <a:pt x="20460569" y="0"/>
                  </a:lnTo>
                  <a:lnTo>
                    <a:pt x="20460569" y="1339237"/>
                  </a:lnTo>
                  <a:lnTo>
                    <a:pt x="0" y="13392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TextBox 6"/>
            <p:cNvSpPr txBox="1"/>
            <p:nvPr/>
          </p:nvSpPr>
          <p:spPr>
            <a:xfrm>
              <a:off x="505553" y="182267"/>
              <a:ext cx="19642270" cy="11569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480"/>
                </a:lnSpc>
                <a:spcBef>
                  <a:spcPct val="0"/>
                </a:spcBef>
              </a:pPr>
              <a:r>
                <a:rPr lang="en-US" sz="6000">
                  <a:solidFill>
                    <a:srgbClr val="FFFFFF"/>
                  </a:solidFill>
                  <a:latin typeface="Th Sarabun New Bold"/>
                </a:rPr>
                <a:t>Example 2 : Polymorphism By Method Overriding In Dart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880781" y="3095149"/>
            <a:ext cx="6873717" cy="2367357"/>
            <a:chOff x="0" y="0"/>
            <a:chExt cx="9164956" cy="315647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164956" cy="3156476"/>
            </a:xfrm>
            <a:custGeom>
              <a:avLst/>
              <a:gdLst/>
              <a:ahLst/>
              <a:cxnLst/>
              <a:rect l="l" t="t" r="r" b="b"/>
              <a:pathLst>
                <a:path w="9164956" h="3156476">
                  <a:moveTo>
                    <a:pt x="0" y="0"/>
                  </a:moveTo>
                  <a:lnTo>
                    <a:pt x="9164956" y="0"/>
                  </a:lnTo>
                  <a:lnTo>
                    <a:pt x="9164956" y="3156476"/>
                  </a:lnTo>
                  <a:lnTo>
                    <a:pt x="0" y="31564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19494" r="-19725" b="-228133"/>
              </a:stretch>
            </a:blipFill>
          </p:spPr>
        </p:sp>
        <p:sp>
          <p:nvSpPr>
            <p:cNvPr id="9" name="TextBox 9"/>
            <p:cNvSpPr txBox="1"/>
            <p:nvPr/>
          </p:nvSpPr>
          <p:spPr>
            <a:xfrm>
              <a:off x="439705" y="193938"/>
              <a:ext cx="8285546" cy="2806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00"/>
                </a:lnSpc>
              </a:pPr>
              <a:r>
                <a:rPr lang="en-US" sz="5000">
                  <a:solidFill>
                    <a:srgbClr val="000000"/>
                  </a:solidFill>
                  <a:latin typeface="Th Sarabun New"/>
                </a:rPr>
                <a:t>Cat : Meow!</a:t>
              </a:r>
            </a:p>
            <a:p>
              <a:pPr>
                <a:lnSpc>
                  <a:spcPts val="5400"/>
                </a:lnSpc>
              </a:pPr>
              <a:r>
                <a:rPr lang="en-US" sz="5000">
                  <a:solidFill>
                    <a:srgbClr val="000000"/>
                  </a:solidFill>
                  <a:latin typeface="Th Sarabun New"/>
                </a:rPr>
                <a:t>Cow : Moow!</a:t>
              </a:r>
            </a:p>
            <a:p>
              <a:pPr>
                <a:lnSpc>
                  <a:spcPts val="5400"/>
                </a:lnSpc>
                <a:spcBef>
                  <a:spcPct val="0"/>
                </a:spcBef>
              </a:pPr>
              <a:endParaRPr lang="en-US" sz="5000">
                <a:solidFill>
                  <a:srgbClr val="000000"/>
                </a:solidFill>
                <a:latin typeface="Th Sarabun New"/>
              </a:endParaRPr>
            </a:p>
          </p:txBody>
        </p:sp>
      </p:grpSp>
      <p:sp>
        <p:nvSpPr>
          <p:cNvPr id="10" name="Freeform 10"/>
          <p:cNvSpPr/>
          <p:nvPr/>
        </p:nvSpPr>
        <p:spPr>
          <a:xfrm>
            <a:off x="5206220" y="5809586"/>
            <a:ext cx="4422778" cy="3448714"/>
          </a:xfrm>
          <a:custGeom>
            <a:avLst/>
            <a:gdLst/>
            <a:ahLst/>
            <a:cxnLst/>
            <a:rect l="l" t="t" r="r" b="b"/>
            <a:pathLst>
              <a:path w="4422778" h="3448714">
                <a:moveTo>
                  <a:pt x="0" y="0"/>
                </a:moveTo>
                <a:lnTo>
                  <a:pt x="4422778" y="0"/>
                </a:lnTo>
                <a:lnTo>
                  <a:pt x="4422778" y="3448714"/>
                </a:lnTo>
                <a:lnTo>
                  <a:pt x="0" y="344871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644044" y="3199924"/>
            <a:ext cx="5517834" cy="1874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39"/>
              </a:lnSpc>
              <a:spcBef>
                <a:spcPct val="0"/>
              </a:spcBef>
            </a:pPr>
            <a:r>
              <a:rPr lang="en-US" sz="12999">
                <a:solidFill>
                  <a:srgbClr val="FFC60B"/>
                </a:solidFill>
                <a:latin typeface="Th Sarabun New Bold"/>
              </a:rPr>
              <a:t>Output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63AFB19CB2603542B831011D24801000" ma:contentTypeVersion="7" ma:contentTypeDescription="สร้างเอกสารใหม่" ma:contentTypeScope="" ma:versionID="aad870df7123e53e282a41aa6b2141f4">
  <xsd:schema xmlns:xsd="http://www.w3.org/2001/XMLSchema" xmlns:xs="http://www.w3.org/2001/XMLSchema" xmlns:p="http://schemas.microsoft.com/office/2006/metadata/properties" xmlns:ns2="3cbc3368-532c-47e7-af6d-38bf4cbe08e4" targetNamespace="http://schemas.microsoft.com/office/2006/metadata/properties" ma:root="true" ma:fieldsID="cd1dd50c853b4d2f58e6c5568e97f4c5" ns2:_="">
    <xsd:import namespace="3cbc3368-532c-47e7-af6d-38bf4cbe08e4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bc3368-532c-47e7-af6d-38bf4cbe08e4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5fc7acaa-f919-463b-ae62-f5f9386dcdd5" ContentTypeId="0x0101" PreviousValue="false" LastSyncTimeStamp="2021-07-23T15:19:22.11Z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42F4BE-23C7-49CA-A6A8-132EF2645DFF}"/>
</file>

<file path=customXml/itemProps2.xml><?xml version="1.0" encoding="utf-8"?>
<ds:datastoreItem xmlns:ds="http://schemas.openxmlformats.org/officeDocument/2006/customXml" ds:itemID="{BACC8E62-148A-480A-A087-F3C920849449}"/>
</file>

<file path=customXml/itemProps3.xml><?xml version="1.0" encoding="utf-8"?>
<ds:datastoreItem xmlns:ds="http://schemas.openxmlformats.org/officeDocument/2006/customXml" ds:itemID="{7C25DB5E-57A3-4EEA-B27D-3D4859C6E9E4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419</Words>
  <Application>Microsoft Office PowerPoint</Application>
  <PresentationFormat>กำหนดเอง</PresentationFormat>
  <Paragraphs>64</Paragraphs>
  <Slides>10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10</vt:i4>
      </vt:variant>
    </vt:vector>
  </HeadingPairs>
  <TitlesOfParts>
    <vt:vector size="15" baseType="lpstr">
      <vt:lpstr>Th Sarabun New Bold</vt:lpstr>
      <vt:lpstr>Th Sarabun New</vt:lpstr>
      <vt:lpstr>Arial</vt:lpstr>
      <vt:lpstr>Calibri</vt:lpstr>
      <vt:lpstr>Office Theme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 in Dart.pptx</dc:title>
  <cp:lastModifiedBy>Jakkrin Sunsanasupphong</cp:lastModifiedBy>
  <cp:revision>2</cp:revision>
  <dcterms:created xsi:type="dcterms:W3CDTF">2006-08-16T00:00:00Z</dcterms:created>
  <dcterms:modified xsi:type="dcterms:W3CDTF">2023-09-30T12:56:34Z</dcterms:modified>
  <dc:identifier>DAFv5dIMDeU</dc:identifier>
</cp:coreProperties>
</file>