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Th Sarabun New" panose="020B0604020202020204" charset="-34"/>
      <p:regular r:id="rId14"/>
    </p:embeddedFont>
    <p:embeddedFont>
      <p:font typeface="Th Sarabun New Bold" panose="020B0604020202020204" charset="-3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20825" y="571500"/>
            <a:ext cx="3148012" cy="3471862"/>
          </a:xfrm>
          <a:custGeom>
            <a:avLst/>
            <a:gdLst/>
            <a:ahLst/>
            <a:cxnLst/>
            <a:rect l="l" t="t" r="r" b="b"/>
            <a:pathLst>
              <a:path w="3148012" h="3471862">
                <a:moveTo>
                  <a:pt x="0" y="0"/>
                </a:moveTo>
                <a:lnTo>
                  <a:pt x="3148013" y="0"/>
                </a:lnTo>
                <a:lnTo>
                  <a:pt x="3148013" y="3471862"/>
                </a:lnTo>
                <a:lnTo>
                  <a:pt x="0" y="34718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8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08953" y="5666417"/>
            <a:ext cx="15946110" cy="187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40"/>
              </a:lnSpc>
            </a:pPr>
            <a:r>
              <a:rPr lang="en-US" sz="13000">
                <a:solidFill>
                  <a:srgbClr val="FFC000"/>
                </a:solidFill>
                <a:latin typeface="Th Sarabun New Bold"/>
              </a:rPr>
              <a:t>Polymorphism in Dart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88211" y="829088"/>
            <a:ext cx="6653682" cy="2112544"/>
          </a:xfrm>
          <a:custGeom>
            <a:avLst/>
            <a:gdLst/>
            <a:ahLst/>
            <a:cxnLst/>
            <a:rect l="l" t="t" r="r" b="b"/>
            <a:pathLst>
              <a:path w="6653682" h="2112544">
                <a:moveTo>
                  <a:pt x="0" y="0"/>
                </a:moveTo>
                <a:lnTo>
                  <a:pt x="6653682" y="0"/>
                </a:lnTo>
                <a:lnTo>
                  <a:pt x="6653682" y="2112544"/>
                </a:lnTo>
                <a:lnTo>
                  <a:pt x="0" y="21125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036705" y="3333361"/>
            <a:ext cx="12214590" cy="5485461"/>
          </a:xfrm>
          <a:custGeom>
            <a:avLst/>
            <a:gdLst/>
            <a:ahLst/>
            <a:cxnLst/>
            <a:rect l="l" t="t" r="r" b="b"/>
            <a:pathLst>
              <a:path w="12214590" h="5485461">
                <a:moveTo>
                  <a:pt x="0" y="0"/>
                </a:moveTo>
                <a:lnTo>
                  <a:pt x="12214590" y="0"/>
                </a:lnTo>
                <a:lnTo>
                  <a:pt x="12214590" y="5485461"/>
                </a:lnTo>
                <a:lnTo>
                  <a:pt x="0" y="54854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76423" y="1309097"/>
            <a:ext cx="5877259" cy="1028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000000"/>
                </a:solidFill>
                <a:latin typeface="Th Sarabun New Bold"/>
              </a:rPr>
              <a:t>What is Polymorphism?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01176" y="4264709"/>
            <a:ext cx="11885649" cy="3085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48"/>
              </a:lnSpc>
              <a:spcBef>
                <a:spcPct val="0"/>
              </a:spcBef>
            </a:pPr>
            <a:r>
              <a:rPr lang="en-US" sz="5600">
                <a:solidFill>
                  <a:srgbClr val="FF3131"/>
                </a:solidFill>
                <a:latin typeface="Th Sarabun New Bold"/>
              </a:rPr>
              <a:t>Poly</a:t>
            </a:r>
            <a:r>
              <a:rPr lang="en-US" sz="5600">
                <a:solidFill>
                  <a:srgbClr val="000000"/>
                </a:solidFill>
                <a:latin typeface="Th Sarabun New Bold"/>
              </a:rPr>
              <a:t> แปลว่า มากมาย และ </a:t>
            </a:r>
            <a:r>
              <a:rPr lang="en-US" sz="5600">
                <a:solidFill>
                  <a:srgbClr val="FF3131"/>
                </a:solidFill>
                <a:latin typeface="Th Sarabun New Bold"/>
              </a:rPr>
              <a:t>morph</a:t>
            </a:r>
            <a:r>
              <a:rPr lang="en-US" sz="5600">
                <a:solidFill>
                  <a:srgbClr val="000000"/>
                </a:solidFill>
                <a:latin typeface="Th Sarabun New Bold"/>
              </a:rPr>
              <a:t> แปลว่า รูปร่าง Polymorphism คือความสามารถของวัตถุที่จะเกิดขึ้นได้หลายรูปแบบ ในการเขียนโปรแกรมเชิงวัตถุ polymorphism คือความสามารถของวัตถุในรูปแบบต่างๆ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9525519" cy="1628150"/>
            <a:chOff x="0" y="0"/>
            <a:chExt cx="12700692" cy="21708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700692" cy="2170867"/>
            </a:xfrm>
            <a:custGeom>
              <a:avLst/>
              <a:gdLst/>
              <a:ahLst/>
              <a:cxnLst/>
              <a:rect l="l" t="t" r="r" b="b"/>
              <a:pathLst>
                <a:path w="12700692" h="2170867">
                  <a:moveTo>
                    <a:pt x="0" y="0"/>
                  </a:moveTo>
                  <a:lnTo>
                    <a:pt x="12700692" y="0"/>
                  </a:lnTo>
                  <a:lnTo>
                    <a:pt x="12700692" y="2170867"/>
                  </a:lnTo>
                  <a:lnTo>
                    <a:pt x="0" y="21708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13823" b="-13823"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656444" y="535523"/>
              <a:ext cx="9387803" cy="1156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80"/>
                </a:lnSpc>
                <a:spcBef>
                  <a:spcPct val="0"/>
                </a:spcBef>
              </a:pPr>
              <a:r>
                <a:rPr lang="en-US" sz="6000">
                  <a:solidFill>
                    <a:srgbClr val="000000"/>
                  </a:solidFill>
                  <a:latin typeface="Th Sarabun New Bold"/>
                </a:rPr>
                <a:t>1. Polymorphism in Dart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58304" y="3229730"/>
            <a:ext cx="16200996" cy="3143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>
                <a:solidFill>
                  <a:srgbClr val="F89E2F"/>
                </a:solidFill>
                <a:cs typeface="Th Sarabun New Bold"/>
              </a:rPr>
              <a:t>ใน Dart รองรับการแทนที่เมธอด(Method Overriding) ซึ่งอนุญาตให้คลาสย่อยจัดเตรียมการใช้งานเมธอดที่กำหนดไว้ในซูเปอร์คลาสของตัวเอง วิธีการที่เหมาะสมจะถูกเลือกในขณะรันไทม์ตามประเภทที่แท้จริงของออบเจ็กต์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028700"/>
            <a:ext cx="7315200" cy="1442964"/>
          </a:xfrm>
          <a:custGeom>
            <a:avLst/>
            <a:gdLst/>
            <a:ahLst/>
            <a:cxnLst/>
            <a:rect l="l" t="t" r="r" b="b"/>
            <a:pathLst>
              <a:path w="7315200" h="1442964">
                <a:moveTo>
                  <a:pt x="0" y="0"/>
                </a:moveTo>
                <a:lnTo>
                  <a:pt x="7315200" y="0"/>
                </a:lnTo>
                <a:lnTo>
                  <a:pt x="7315200" y="1442964"/>
                </a:lnTo>
                <a:lnTo>
                  <a:pt x="0" y="14429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160169" y="2946688"/>
            <a:ext cx="10200585" cy="6311612"/>
          </a:xfrm>
          <a:custGeom>
            <a:avLst/>
            <a:gdLst/>
            <a:ahLst/>
            <a:cxnLst/>
            <a:rect l="l" t="t" r="r" b="b"/>
            <a:pathLst>
              <a:path w="10200585" h="6311612">
                <a:moveTo>
                  <a:pt x="0" y="0"/>
                </a:moveTo>
                <a:lnTo>
                  <a:pt x="10200585" y="0"/>
                </a:lnTo>
                <a:lnTo>
                  <a:pt x="10200585" y="6311612"/>
                </a:lnTo>
                <a:lnTo>
                  <a:pt x="0" y="63116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720203"/>
            <a:ext cx="7315200" cy="1911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98"/>
              </a:lnSpc>
            </a:pPr>
            <a:r>
              <a:rPr lang="en-US" sz="10999">
                <a:solidFill>
                  <a:srgbClr val="000000"/>
                </a:solidFill>
                <a:latin typeface="Th Sarabun New Bold"/>
              </a:rPr>
              <a:t>Syntax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22442" y="3363144"/>
            <a:ext cx="8484904" cy="5516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class ParentClass{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  void functionName() {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     }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}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class ChildClass extends ParentClass {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 Bold"/>
              </a:rPr>
              <a:t> @override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  void functionName() {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     }</a:t>
            </a:r>
          </a:p>
          <a:p>
            <a:pPr algn="l">
              <a:lnSpc>
                <a:spcPts val="486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15360254" y="4179977"/>
            <a:ext cx="3812382" cy="1414462"/>
          </a:xfrm>
          <a:custGeom>
            <a:avLst/>
            <a:gdLst/>
            <a:ahLst/>
            <a:cxnLst/>
            <a:rect l="l" t="t" r="r" b="b"/>
            <a:pathLst>
              <a:path w="3812382" h="1414462">
                <a:moveTo>
                  <a:pt x="0" y="0"/>
                </a:moveTo>
                <a:lnTo>
                  <a:pt x="3812382" y="0"/>
                </a:lnTo>
                <a:lnTo>
                  <a:pt x="3812382" y="1414463"/>
                </a:lnTo>
                <a:lnTo>
                  <a:pt x="0" y="14144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3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76060" y="1028700"/>
            <a:ext cx="15345426" cy="1004428"/>
            <a:chOff x="0" y="0"/>
            <a:chExt cx="20460569" cy="133923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460569" cy="1339237"/>
            </a:xfrm>
            <a:custGeom>
              <a:avLst/>
              <a:gdLst/>
              <a:ahLst/>
              <a:cxnLst/>
              <a:rect l="l" t="t" r="r" b="b"/>
              <a:pathLst>
                <a:path w="20460569" h="1339237">
                  <a:moveTo>
                    <a:pt x="0" y="0"/>
                  </a:moveTo>
                  <a:lnTo>
                    <a:pt x="20460569" y="0"/>
                  </a:lnTo>
                  <a:lnTo>
                    <a:pt x="20460569" y="1339237"/>
                  </a:lnTo>
                  <a:lnTo>
                    <a:pt x="0" y="13392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505553" y="182267"/>
              <a:ext cx="19642270" cy="1156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80"/>
                </a:lnSpc>
                <a:spcBef>
                  <a:spcPct val="0"/>
                </a:spcBef>
              </a:pPr>
              <a:r>
                <a:rPr lang="en-US" sz="6000">
                  <a:solidFill>
                    <a:srgbClr val="FFFFFF"/>
                  </a:solidFill>
                  <a:latin typeface="Th Sarabun New Bold"/>
                </a:rPr>
                <a:t>Example 1 : Polymorphism By Method Overriding In Dart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609822" y="2518899"/>
            <a:ext cx="8229600" cy="7451918"/>
          </a:xfrm>
          <a:custGeom>
            <a:avLst/>
            <a:gdLst/>
            <a:ahLst/>
            <a:cxnLst/>
            <a:rect l="l" t="t" r="r" b="b"/>
            <a:pathLst>
              <a:path w="8229600" h="7451918">
                <a:moveTo>
                  <a:pt x="0" y="0"/>
                </a:moveTo>
                <a:lnTo>
                  <a:pt x="8229600" y="0"/>
                </a:lnTo>
                <a:lnTo>
                  <a:pt x="8229600" y="7451918"/>
                </a:lnTo>
                <a:lnTo>
                  <a:pt x="0" y="74519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6193" b="-4242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87064" y="2416925"/>
            <a:ext cx="7875116" cy="826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class Animal {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  void makeSound() {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    print('The animal makes a sound.');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  }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}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class Cat extends Animal {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  @override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  void makeSound() {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    print('Meow!');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  }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}</a:t>
            </a:r>
          </a:p>
          <a:p>
            <a:pPr>
              <a:lnSpc>
                <a:spcPts val="5400"/>
              </a:lnSpc>
              <a:spcBef>
                <a:spcPct val="0"/>
              </a:spcBef>
            </a:pPr>
            <a:endParaRPr lang="en-US" sz="5000">
              <a:solidFill>
                <a:srgbClr val="000000"/>
              </a:solidFill>
              <a:latin typeface="Th Sarabun New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9144000" y="2518899"/>
            <a:ext cx="7110414" cy="7451918"/>
          </a:xfrm>
          <a:custGeom>
            <a:avLst/>
            <a:gdLst/>
            <a:ahLst/>
            <a:cxnLst/>
            <a:rect l="l" t="t" r="r" b="b"/>
            <a:pathLst>
              <a:path w="7110414" h="7451918">
                <a:moveTo>
                  <a:pt x="0" y="0"/>
                </a:moveTo>
                <a:lnTo>
                  <a:pt x="7110414" y="0"/>
                </a:lnTo>
                <a:lnTo>
                  <a:pt x="7110414" y="7451918"/>
                </a:lnTo>
                <a:lnTo>
                  <a:pt x="0" y="74519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6193" r="-15740" b="-424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306386" y="2416925"/>
            <a:ext cx="6778823" cy="7345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class Cow extends Animal {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@override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void makeSound() {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  print('Moow!');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}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}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void main() {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Animal cat = Cat();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Animal cow = Cow();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cat.makeSound();   // Output: Meow!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cow.makeSound();   // Output: Moow!</a:t>
            </a:r>
          </a:p>
          <a:p>
            <a:pPr>
              <a:lnSpc>
                <a:spcPts val="486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590578">
            <a:off x="14327029" y="1811667"/>
            <a:ext cx="3812382" cy="1414462"/>
          </a:xfrm>
          <a:custGeom>
            <a:avLst/>
            <a:gdLst/>
            <a:ahLst/>
            <a:cxnLst/>
            <a:rect l="l" t="t" r="r" b="b"/>
            <a:pathLst>
              <a:path w="3812382" h="1414462">
                <a:moveTo>
                  <a:pt x="0" y="0"/>
                </a:moveTo>
                <a:lnTo>
                  <a:pt x="3812382" y="0"/>
                </a:lnTo>
                <a:lnTo>
                  <a:pt x="3812382" y="1414463"/>
                </a:lnTo>
                <a:lnTo>
                  <a:pt x="0" y="14144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3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76060" y="1028700"/>
            <a:ext cx="15345426" cy="1004428"/>
            <a:chOff x="0" y="0"/>
            <a:chExt cx="20460569" cy="133923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460569" cy="1339237"/>
            </a:xfrm>
            <a:custGeom>
              <a:avLst/>
              <a:gdLst/>
              <a:ahLst/>
              <a:cxnLst/>
              <a:rect l="l" t="t" r="r" b="b"/>
              <a:pathLst>
                <a:path w="20460569" h="1339237">
                  <a:moveTo>
                    <a:pt x="0" y="0"/>
                  </a:moveTo>
                  <a:lnTo>
                    <a:pt x="20460569" y="0"/>
                  </a:lnTo>
                  <a:lnTo>
                    <a:pt x="20460569" y="1339237"/>
                  </a:lnTo>
                  <a:lnTo>
                    <a:pt x="0" y="13392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505553" y="182267"/>
              <a:ext cx="19642270" cy="1156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80"/>
                </a:lnSpc>
                <a:spcBef>
                  <a:spcPct val="0"/>
                </a:spcBef>
              </a:pPr>
              <a:r>
                <a:rPr lang="en-US" sz="6000">
                  <a:solidFill>
                    <a:srgbClr val="FFFFFF"/>
                  </a:solidFill>
                  <a:latin typeface="Th Sarabun New Bold"/>
                </a:rPr>
                <a:t>Example 2 : Polymorphism By Method Overriding In Dart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880781" y="3095149"/>
            <a:ext cx="6873717" cy="2367357"/>
            <a:chOff x="0" y="0"/>
            <a:chExt cx="9164956" cy="315647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64956" cy="3156476"/>
            </a:xfrm>
            <a:custGeom>
              <a:avLst/>
              <a:gdLst/>
              <a:ahLst/>
              <a:cxnLst/>
              <a:rect l="l" t="t" r="r" b="b"/>
              <a:pathLst>
                <a:path w="9164956" h="3156476">
                  <a:moveTo>
                    <a:pt x="0" y="0"/>
                  </a:moveTo>
                  <a:lnTo>
                    <a:pt x="9164956" y="0"/>
                  </a:lnTo>
                  <a:lnTo>
                    <a:pt x="9164956" y="3156476"/>
                  </a:lnTo>
                  <a:lnTo>
                    <a:pt x="0" y="31564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19494" r="-19725" b="-228133"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439705" y="193938"/>
              <a:ext cx="8285546" cy="2806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00"/>
                </a:lnSpc>
              </a:pPr>
              <a:r>
                <a:rPr lang="en-US" sz="5000">
                  <a:solidFill>
                    <a:srgbClr val="000000"/>
                  </a:solidFill>
                  <a:latin typeface="Th Sarabun New"/>
                </a:rPr>
                <a:t>Cat : Meow!</a:t>
              </a:r>
            </a:p>
            <a:p>
              <a:pPr>
                <a:lnSpc>
                  <a:spcPts val="5400"/>
                </a:lnSpc>
              </a:pPr>
              <a:r>
                <a:rPr lang="en-US" sz="5000">
                  <a:solidFill>
                    <a:srgbClr val="000000"/>
                  </a:solidFill>
                  <a:latin typeface="Th Sarabun New"/>
                </a:rPr>
                <a:t>Cow : Moow!</a:t>
              </a:r>
            </a:p>
            <a:p>
              <a:pPr>
                <a:lnSpc>
                  <a:spcPts val="5400"/>
                </a:lnSpc>
                <a:spcBef>
                  <a:spcPct val="0"/>
                </a:spcBef>
              </a:pPr>
              <a:endParaRPr lang="en-US" sz="5000">
                <a:solidFill>
                  <a:srgbClr val="000000"/>
                </a:solidFill>
                <a:latin typeface="Th Sarabun New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5206220" y="5809586"/>
            <a:ext cx="4422778" cy="3448714"/>
          </a:xfrm>
          <a:custGeom>
            <a:avLst/>
            <a:gdLst/>
            <a:ahLst/>
            <a:cxnLst/>
            <a:rect l="l" t="t" r="r" b="b"/>
            <a:pathLst>
              <a:path w="4422778" h="3448714">
                <a:moveTo>
                  <a:pt x="0" y="0"/>
                </a:moveTo>
                <a:lnTo>
                  <a:pt x="4422778" y="0"/>
                </a:lnTo>
                <a:lnTo>
                  <a:pt x="4422778" y="3448714"/>
                </a:lnTo>
                <a:lnTo>
                  <a:pt x="0" y="34487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44044" y="3199924"/>
            <a:ext cx="5517834" cy="1874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39"/>
              </a:lnSpc>
              <a:spcBef>
                <a:spcPct val="0"/>
              </a:spcBef>
            </a:pPr>
            <a:r>
              <a:rPr lang="en-US" sz="12999">
                <a:solidFill>
                  <a:srgbClr val="FFC60B"/>
                </a:solidFill>
                <a:latin typeface="Th Sarabun New Bold"/>
              </a:rPr>
              <a:t>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15360254" y="4179977"/>
            <a:ext cx="3812382" cy="1414462"/>
          </a:xfrm>
          <a:custGeom>
            <a:avLst/>
            <a:gdLst/>
            <a:ahLst/>
            <a:cxnLst/>
            <a:rect l="l" t="t" r="r" b="b"/>
            <a:pathLst>
              <a:path w="3812382" h="1414462">
                <a:moveTo>
                  <a:pt x="0" y="0"/>
                </a:moveTo>
                <a:lnTo>
                  <a:pt x="3812382" y="0"/>
                </a:lnTo>
                <a:lnTo>
                  <a:pt x="3812382" y="1414463"/>
                </a:lnTo>
                <a:lnTo>
                  <a:pt x="0" y="14144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3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76060" y="1028700"/>
            <a:ext cx="15345426" cy="1004428"/>
            <a:chOff x="0" y="0"/>
            <a:chExt cx="20460569" cy="133923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460569" cy="1339237"/>
            </a:xfrm>
            <a:custGeom>
              <a:avLst/>
              <a:gdLst/>
              <a:ahLst/>
              <a:cxnLst/>
              <a:rect l="l" t="t" r="r" b="b"/>
              <a:pathLst>
                <a:path w="20460569" h="1339237">
                  <a:moveTo>
                    <a:pt x="0" y="0"/>
                  </a:moveTo>
                  <a:lnTo>
                    <a:pt x="20460569" y="0"/>
                  </a:lnTo>
                  <a:lnTo>
                    <a:pt x="20460569" y="1339237"/>
                  </a:lnTo>
                  <a:lnTo>
                    <a:pt x="0" y="13392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505553" y="182267"/>
              <a:ext cx="19642270" cy="1156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480"/>
                </a:lnSpc>
                <a:spcBef>
                  <a:spcPct val="0"/>
                </a:spcBef>
              </a:pPr>
              <a:r>
                <a:rPr lang="en-US" sz="6000">
                  <a:solidFill>
                    <a:srgbClr val="FFFFFF"/>
                  </a:solidFill>
                  <a:latin typeface="Th Sarabun New Bold"/>
                </a:rPr>
                <a:t>Example 2 : Polymorphism By Method Overriding In Dart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609822" y="2518899"/>
            <a:ext cx="8229600" cy="7451918"/>
          </a:xfrm>
          <a:custGeom>
            <a:avLst/>
            <a:gdLst/>
            <a:ahLst/>
            <a:cxnLst/>
            <a:rect l="l" t="t" r="r" b="b"/>
            <a:pathLst>
              <a:path w="8229600" h="7451918">
                <a:moveTo>
                  <a:pt x="0" y="0"/>
                </a:moveTo>
                <a:lnTo>
                  <a:pt x="8229600" y="0"/>
                </a:lnTo>
                <a:lnTo>
                  <a:pt x="8229600" y="7451918"/>
                </a:lnTo>
                <a:lnTo>
                  <a:pt x="0" y="74519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6193" b="-4242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87064" y="2416925"/>
            <a:ext cx="7875116" cy="7581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class Vehicle {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  void run() {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    print("Vehicle is running");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  }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}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class Bus extends Vehicle {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  @override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  void run() {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    print("Bus is running");</a:t>
            </a:r>
          </a:p>
          <a:p>
            <a:pPr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  }</a:t>
            </a:r>
          </a:p>
          <a:p>
            <a:pPr>
              <a:lnSpc>
                <a:spcPts val="54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Th Sarabun New"/>
              </a:rPr>
              <a:t>}</a:t>
            </a:r>
          </a:p>
        </p:txBody>
      </p:sp>
      <p:sp>
        <p:nvSpPr>
          <p:cNvPr id="9" name="Freeform 9"/>
          <p:cNvSpPr/>
          <p:nvPr/>
        </p:nvSpPr>
        <p:spPr>
          <a:xfrm>
            <a:off x="9144000" y="2518899"/>
            <a:ext cx="7110414" cy="4502873"/>
          </a:xfrm>
          <a:custGeom>
            <a:avLst/>
            <a:gdLst/>
            <a:ahLst/>
            <a:cxnLst/>
            <a:rect l="l" t="t" r="r" b="b"/>
            <a:pathLst>
              <a:path w="7110414" h="4502873">
                <a:moveTo>
                  <a:pt x="0" y="0"/>
                </a:moveTo>
                <a:lnTo>
                  <a:pt x="7110414" y="0"/>
                </a:lnTo>
                <a:lnTo>
                  <a:pt x="7110414" y="4502872"/>
                </a:lnTo>
                <a:lnTo>
                  <a:pt x="0" y="45028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0248" r="-15740" b="-72514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374180" y="2556999"/>
            <a:ext cx="4909245" cy="4907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void main() {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Vehicle vehicle = Vehicle();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vehicle.run();</a:t>
            </a:r>
          </a:p>
          <a:p>
            <a:pPr>
              <a:lnSpc>
                <a:spcPts val="4860"/>
              </a:lnSpc>
            </a:pPr>
            <a:endParaRPr lang="en-US" sz="4500">
              <a:solidFill>
                <a:srgbClr val="000000"/>
              </a:solidFill>
              <a:latin typeface="Th Sarabun New"/>
            </a:endParaRP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Bus bus = Bus();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  bus.run();</a:t>
            </a:r>
          </a:p>
          <a:p>
            <a:pPr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Th Sarabun New"/>
              </a:rPr>
              <a:t>}</a:t>
            </a:r>
          </a:p>
          <a:p>
            <a:pPr>
              <a:lnSpc>
                <a:spcPts val="4860"/>
              </a:lnSpc>
              <a:spcBef>
                <a:spcPct val="0"/>
              </a:spcBef>
            </a:pPr>
            <a:endParaRPr lang="en-US" sz="4500">
              <a:solidFill>
                <a:srgbClr val="000000"/>
              </a:solidFill>
              <a:latin typeface="Th Sarabun New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9374180" y="7176104"/>
            <a:ext cx="5566512" cy="2822721"/>
            <a:chOff x="0" y="0"/>
            <a:chExt cx="7422016" cy="376362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422016" cy="3763628"/>
            </a:xfrm>
            <a:custGeom>
              <a:avLst/>
              <a:gdLst/>
              <a:ahLst/>
              <a:cxnLst/>
              <a:rect l="l" t="t" r="r" b="b"/>
              <a:pathLst>
                <a:path w="7422016" h="3763628">
                  <a:moveTo>
                    <a:pt x="0" y="0"/>
                  </a:moveTo>
                  <a:lnTo>
                    <a:pt x="7422016" y="0"/>
                  </a:lnTo>
                  <a:lnTo>
                    <a:pt x="7422016" y="3763628"/>
                  </a:lnTo>
                  <a:lnTo>
                    <a:pt x="0" y="37636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2966" r="-23862" b="-150112"/>
              </a:stretch>
            </a:blipFill>
          </p:spPr>
        </p:sp>
        <p:sp>
          <p:nvSpPr>
            <p:cNvPr id="13" name="TextBox 13"/>
            <p:cNvSpPr txBox="1"/>
            <p:nvPr/>
          </p:nvSpPr>
          <p:spPr>
            <a:xfrm>
              <a:off x="356084" y="183352"/>
              <a:ext cx="6709847" cy="34540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996"/>
                </a:lnSpc>
              </a:pPr>
              <a:r>
                <a:rPr lang="en-US" sz="6478">
                  <a:solidFill>
                    <a:srgbClr val="000000"/>
                  </a:solidFill>
                  <a:latin typeface="Th Sarabun New Bold"/>
                </a:rPr>
                <a:t>Output</a:t>
              </a:r>
            </a:p>
            <a:p>
              <a:pPr>
                <a:lnSpc>
                  <a:spcPts val="4373"/>
                </a:lnSpc>
              </a:pPr>
              <a:r>
                <a:rPr lang="en-US" sz="4049">
                  <a:solidFill>
                    <a:srgbClr val="000000"/>
                  </a:solidFill>
                  <a:latin typeface="Th Sarabun New Bold"/>
                </a:rPr>
                <a:t>Vehicle is running</a:t>
              </a:r>
            </a:p>
            <a:p>
              <a:pPr>
                <a:lnSpc>
                  <a:spcPts val="4373"/>
                </a:lnSpc>
              </a:pPr>
              <a:r>
                <a:rPr lang="en-US" sz="4049">
                  <a:solidFill>
                    <a:srgbClr val="000000"/>
                  </a:solidFill>
                  <a:latin typeface="Th Sarabun New Bold"/>
                </a:rPr>
                <a:t>Bus is running</a:t>
              </a:r>
            </a:p>
            <a:p>
              <a:pPr>
                <a:lnSpc>
                  <a:spcPts val="4373"/>
                </a:lnSpc>
                <a:spcBef>
                  <a:spcPct val="0"/>
                </a:spcBef>
              </a:pPr>
              <a:endParaRPr lang="en-US" sz="4049">
                <a:solidFill>
                  <a:srgbClr val="000000"/>
                </a:solidFill>
                <a:latin typeface="Th Sarabun New Bol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58346" y="4220202"/>
            <a:ext cx="7371308" cy="18465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39"/>
              </a:lnSpc>
              <a:spcBef>
                <a:spcPct val="0"/>
              </a:spcBef>
            </a:pPr>
            <a:r>
              <a:rPr lang="en-US" sz="12999" dirty="0">
                <a:solidFill>
                  <a:srgbClr val="F89E2F"/>
                </a:solidFill>
                <a:latin typeface="Th Sarabun New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กำหนดเอง</PresentationFormat>
  <Paragraphs>66</Paragraphs>
  <Slides>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8</vt:i4>
      </vt:variant>
    </vt:vector>
  </HeadingPairs>
  <TitlesOfParts>
    <vt:vector size="13" baseType="lpstr">
      <vt:lpstr>Arial</vt:lpstr>
      <vt:lpstr>Calibri</vt:lpstr>
      <vt:lpstr>Th Sarabun New</vt:lpstr>
      <vt:lpstr>Th Sarabun New Bold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 in Dart.pptx</dc:title>
  <cp:lastModifiedBy>Jakkrin Sunsanasupphong</cp:lastModifiedBy>
  <cp:revision>2</cp:revision>
  <dcterms:created xsi:type="dcterms:W3CDTF">2006-08-16T00:00:00Z</dcterms:created>
  <dcterms:modified xsi:type="dcterms:W3CDTF">2023-10-12T11:21:03Z</dcterms:modified>
  <dc:identifier>DAFv5dIMDeU</dc:identifier>
</cp:coreProperties>
</file>