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8" autoAdjust="0"/>
    <p:restoredTop sz="86399" autoAdjust="0"/>
  </p:normalViewPr>
  <p:slideViewPr>
    <p:cSldViewPr snapToGrid="0">
      <p:cViewPr>
        <p:scale>
          <a:sx n="66" d="100"/>
          <a:sy n="66" d="100"/>
        </p:scale>
        <p:origin x="96" y="258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85020-DB06-FA25-4917-F5372E23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1BF87-3B41-EF5A-8E51-B4730D605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2E481-91A6-6E24-01BA-FC31F113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96531-546F-9B6D-AECB-A9169E99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03459C-6693-2656-15FA-A02AD666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6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45937-6B35-FCF5-DD38-6033A684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E7B6CF-E9C9-BA3F-B990-4E7147360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57A24-98C1-9F5B-E7EE-0220CCC0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7DF9B-4B5C-0518-0790-F4FBF1EC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24BC7-6117-2A4A-0097-940E16AC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99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7F1EDD-6365-D8C1-229A-82E463631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184C90-D8FC-AB26-AF24-8E5DB94C9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179B3-083A-499D-9DF9-C23608BF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523758-922B-FBD2-7EA2-6AE50AD3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6F837-721F-D10C-5BC1-1AE22B6E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D2F8B-0A9F-7236-EF58-BB8EEA9F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02E26-0B50-A281-AF21-CB308ACB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ACC21-02A6-637C-FF10-92C4574F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667C8C-18ED-0014-90E7-0F3338DB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B9AD1C-51D7-2E2B-0F96-A2FC1813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0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CE393-5C62-2149-3583-CA0A8F2F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EAACA5-EAA0-AB1E-79C5-21409257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7BA9E8-CB23-5860-4C8F-731BD889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F6D57-CF06-EC71-16B9-D8A605D5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D715C0-2BB9-3F57-DC37-7B089B49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18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66AC4-2E8B-4E42-B824-351884D9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4BD37-3AF3-741B-02DA-7D4FE7995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9698B5-24AC-4B62-63C8-367D8E83A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CCBF72-C2AB-72AE-0CA0-14C25977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DF063-55FD-C100-5756-2D2A1AA5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5B018-F5BD-444C-7579-2255C3B8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25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4ADA1-1E31-EB75-8AD1-65D7CB24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B2D41F-3B2B-B7A1-A1E4-56D5EF63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0AF5B-E9F1-5053-DE26-FFBCBA15D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EE4306-6803-5BED-9C7A-7738F957A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8A921A-BCC5-66B7-5095-8A4360E86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D49D94-A9FB-5590-7151-BE7D2922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5A0F4F-195E-316C-B848-EE146F88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2643F0-2AB4-EF62-5C39-8E076BD1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2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C646E-4EE7-3334-0D85-08B9E6CF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904214-54EA-9F2D-7547-367D08EF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B1C4A1-AE79-09D8-C66F-E1E45A6C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8A9086-AC69-49B1-FC80-EE743F0D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01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4399CF-D7AB-2236-30B2-6799B25A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0C4CA6-451A-E1E7-83F1-1159504E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062EF5-F483-AE62-D589-9A284FA5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58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8A27F-43B7-1115-76DC-49E2247E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6DCF4-4E4A-4047-4F8C-CD419956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69883F-A070-9BD5-2E4E-98C3C6B64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D941C8-92F3-AC61-AE08-0D2E76C1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C806B1-6FA3-4076-702F-1D25F16B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7749DA-453A-28DC-A4A5-C65E9DE2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87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5BA8-57AB-4BD0-D15F-B1BA03A8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E12AA4-8C38-D2B7-DF34-465C46CB5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AA3DB5-FAB5-80BB-F352-D0DFD3D17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8357DA-001A-F182-F584-052612FF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1F58AE-B68E-2A5C-2FCD-C2B8BA1E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DFD1E8-FB14-758C-F37D-4C5245B8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10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263DCB-29EC-E30E-4796-AE51F08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21C9D6-5AD9-27F9-9F4B-0D6129EA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F59EB-043D-1386-B757-F598102D7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5DA7-3889-4E78-B076-46D7ECDDD97B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A545B-8B93-CB66-F074-93C4EBEC1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6BA39-D58E-FB37-ADEA-9DBF743B3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BD53-76AC-4B4C-8B1B-BBF6F804B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51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tos Barbearia, 75.000+ fotos de arquivo grátis de alta qualidade">
            <a:extLst>
              <a:ext uri="{FF2B5EF4-FFF2-40B4-BE49-F238E27FC236}">
                <a16:creationId xmlns:a16="http://schemas.microsoft.com/office/drawing/2014/main" id="{B8052C28-B933-DA84-A7C4-5734466A3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472"/>
            <a:ext cx="12192000" cy="6879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AE9CA9-3BB6-518A-3FFA-DAAE01421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954"/>
            <a:ext cx="9144000" cy="1655762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Century" panose="02040604050505020304" pitchFamily="18" charset="0"/>
              </a:rPr>
              <a:t>TRABALHO</a:t>
            </a:r>
            <a:r>
              <a:rPr lang="pt-BR" sz="6600" dirty="0">
                <a:latin typeface="Century" panose="02040604050505020304" pitchFamily="18" charset="0"/>
              </a:rPr>
              <a:t> </a:t>
            </a:r>
            <a:r>
              <a:rPr lang="pt-BR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A3</a:t>
            </a:r>
            <a:br>
              <a:rPr lang="pt-BR" dirty="0"/>
            </a:br>
            <a:r>
              <a:rPr lang="pt-BR" sz="3200" dirty="0">
                <a:solidFill>
                  <a:schemeClr val="bg1"/>
                </a:solidFill>
                <a:latin typeface="Century" panose="02040604050505020304" pitchFamily="18" charset="0"/>
              </a:rPr>
              <a:t>Programação e Soluções Computacionais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4EAA64-F7B1-5918-AA06-CCEEE7A6C662}"/>
              </a:ext>
            </a:extLst>
          </p:cNvPr>
          <p:cNvSpPr txBox="1"/>
          <p:nvPr/>
        </p:nvSpPr>
        <p:spPr>
          <a:xfrm>
            <a:off x="3833184" y="1876053"/>
            <a:ext cx="6280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Gabriola" panose="04040605051002020D02" pitchFamily="82" charset="0"/>
              </a:rPr>
              <a:t>TEMA:</a:t>
            </a:r>
            <a:r>
              <a:rPr lang="pt-BR" sz="4000" dirty="0">
                <a:latin typeface="Gabriola" panose="04040605051002020D02" pitchFamily="82" charset="0"/>
              </a:rPr>
              <a:t> </a:t>
            </a:r>
            <a:r>
              <a:rPr lang="pt-BR" sz="4000" i="1" dirty="0">
                <a:solidFill>
                  <a:schemeClr val="accent1">
                    <a:lumMod val="75000"/>
                  </a:schemeClr>
                </a:solidFill>
                <a:latin typeface="Haettenschweiler" panose="020B0706040902060204" pitchFamily="34" charset="0"/>
              </a:rPr>
              <a:t>Serviços de Barbearia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2F4497-600A-C6B2-82A8-E622E49F458A}"/>
              </a:ext>
            </a:extLst>
          </p:cNvPr>
          <p:cNvSpPr txBox="1"/>
          <p:nvPr/>
        </p:nvSpPr>
        <p:spPr>
          <a:xfrm>
            <a:off x="307909" y="4525347"/>
            <a:ext cx="65967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                        </a:t>
            </a:r>
            <a:r>
              <a:rPr lang="pt-BR" sz="2400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ALUNOS: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*Gabriel Vitor Monteiro dos Santos -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RA:</a:t>
            </a:r>
            <a:r>
              <a:rPr lang="pt-BR" dirty="0">
                <a:solidFill>
                  <a:schemeClr val="bg1"/>
                </a:solidFill>
              </a:rPr>
              <a:t> 42415372 </a:t>
            </a:r>
          </a:p>
          <a:p>
            <a:r>
              <a:rPr lang="pt-BR" dirty="0">
                <a:solidFill>
                  <a:schemeClr val="bg1"/>
                </a:solidFill>
              </a:rPr>
              <a:t>*Guilherme Morelo -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RA:</a:t>
            </a:r>
            <a:r>
              <a:rPr lang="pt-BR" dirty="0">
                <a:solidFill>
                  <a:schemeClr val="bg1"/>
                </a:solidFill>
              </a:rPr>
              <a:t> 42413758 </a:t>
            </a:r>
          </a:p>
          <a:p>
            <a:r>
              <a:rPr lang="pt-BR" dirty="0">
                <a:solidFill>
                  <a:schemeClr val="bg1"/>
                </a:solidFill>
              </a:rPr>
              <a:t>*Lucas Matos de Souza -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RA:</a:t>
            </a:r>
            <a:r>
              <a:rPr lang="pt-BR" dirty="0">
                <a:solidFill>
                  <a:schemeClr val="bg1"/>
                </a:solidFill>
              </a:rPr>
              <a:t> 42414141</a:t>
            </a:r>
          </a:p>
          <a:p>
            <a:r>
              <a:rPr lang="pt-BR" dirty="0">
                <a:solidFill>
                  <a:schemeClr val="bg1"/>
                </a:solidFill>
              </a:rPr>
              <a:t>*Cauã de Souza Miranda -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RA:</a:t>
            </a:r>
            <a:r>
              <a:rPr lang="pt-BR" dirty="0">
                <a:solidFill>
                  <a:schemeClr val="bg1"/>
                </a:solidFill>
              </a:rPr>
              <a:t> 324116625</a:t>
            </a:r>
          </a:p>
          <a:p>
            <a:r>
              <a:rPr lang="pt-BR" dirty="0">
                <a:solidFill>
                  <a:schemeClr val="bg1"/>
                </a:solidFill>
              </a:rPr>
              <a:t>*Cássio Oliveira Souza Diniz -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RA:</a:t>
            </a:r>
            <a:r>
              <a:rPr lang="pt-BR" dirty="0">
                <a:solidFill>
                  <a:schemeClr val="bg1"/>
                </a:solidFill>
              </a:rPr>
              <a:t> 324115150  </a:t>
            </a:r>
          </a:p>
        </p:txBody>
      </p:sp>
      <p:sp>
        <p:nvSpPr>
          <p:cNvPr id="12" name="AutoShape 4" descr="Fotos de Programação, Imagens de Programação sem royalties | Depositphotos">
            <a:extLst>
              <a:ext uri="{FF2B5EF4-FFF2-40B4-BE49-F238E27FC236}">
                <a16:creationId xmlns:a16="http://schemas.microsoft.com/office/drawing/2014/main" id="{1A85240C-6FD2-201A-0BDE-C5E8B6B9E8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131200D-A3E7-DB6D-5939-7BF6EAB3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48" y="3336752"/>
            <a:ext cx="4558597" cy="30390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6860D3D-8516-1773-C42F-6330C1775D6D}"/>
              </a:ext>
            </a:extLst>
          </p:cNvPr>
          <p:cNvSpPr txBox="1"/>
          <p:nvPr/>
        </p:nvSpPr>
        <p:spPr>
          <a:xfrm>
            <a:off x="819395" y="3684042"/>
            <a:ext cx="455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PROFESSORA: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Rafaela Moreira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6ECE0B-7E2C-251E-2D07-2D6AB1A64C82}"/>
              </a:ext>
            </a:extLst>
          </p:cNvPr>
          <p:cNvSpPr txBox="1"/>
          <p:nvPr/>
        </p:nvSpPr>
        <p:spPr>
          <a:xfrm>
            <a:off x="4477635" y="2590882"/>
            <a:ext cx="390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i="1" u="sng" dirty="0">
                <a:solidFill>
                  <a:schemeClr val="bg1"/>
                </a:solidFill>
                <a:latin typeface="Haettenschweiler" panose="020B0706040902060204" pitchFamily="34" charset="0"/>
              </a:rPr>
              <a:t>UNA BARBER</a:t>
            </a:r>
          </a:p>
        </p:txBody>
      </p:sp>
    </p:spTree>
    <p:extLst>
      <p:ext uri="{BB962C8B-B14F-4D97-AF65-F5344CB8AC3E}">
        <p14:creationId xmlns:p14="http://schemas.microsoft.com/office/powerpoint/2010/main" val="458739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A15F1-F9DA-F3ED-FB14-81A35F9C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38" y="251326"/>
            <a:ext cx="9575042" cy="1263283"/>
          </a:xfrm>
        </p:spPr>
        <p:txBody>
          <a:bodyPr>
            <a:normAutofit/>
          </a:bodyPr>
          <a:lstStyle/>
          <a:p>
            <a:r>
              <a:rPr lang="pt-BR" sz="7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INTRODUÇÃO e 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85DE5-DCC7-C29F-AE34-D2C298E8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59" y="16656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effectLst/>
                <a:latin typeface="Bahnschrift SemiBold Condensed" panose="020B0502040204020203" pitchFamily="34" charset="0"/>
              </a:rPr>
              <a:t> </a:t>
            </a:r>
            <a:r>
              <a:rPr lang="pt-BR" sz="2400" i="1" dirty="0">
                <a:effectLst/>
                <a:latin typeface="Bahnschrift SemiBold Condensed" panose="020B0502040204020203" pitchFamily="34" charset="0"/>
              </a:rPr>
              <a:t>Nosso trabalho apresenta um sistema de agendamento destinado á uma barbearia, abordando a concepção de como funcionaria os processos para agendar e escolher o tipo de serviço que for de maior agrado aos clientes, tudo isso de forma remota e prática, tudo isso como uma forma de modernizar e melhorar a organização e eficácia dos serviços prestados dentro das barbearias. O sistema aborda desde a criação de perfis de clientes e serviços até o gerenciamento de agendamentos e formas de pagamento, proporcionando uma interface interativa para clientes e barbeiros.</a:t>
            </a:r>
          </a:p>
          <a:p>
            <a:pPr marL="0" indent="0">
              <a:buNone/>
            </a:pPr>
            <a:r>
              <a:rPr lang="pt-BR" sz="2400" i="1" dirty="0">
                <a:latin typeface="Bahnschrift SemiBold Condensed" panose="020B0502040204020203" pitchFamily="34" charset="0"/>
              </a:rPr>
              <a:t> Neste contexto das barbearias, a gestão eficaz de agendamentos é essencial para proporcionar uma experiência mais clara aos clientes e otimizar o trabalho dos profissionais do local, essa questão frequentemente gera desafios e conflitos em nosso cotidiano, por esses e outros “N motivos” decidimos desenvolver este sistema voltado á este tipo de serviço.</a:t>
            </a:r>
          </a:p>
        </p:txBody>
      </p:sp>
      <p:pic>
        <p:nvPicPr>
          <p:cNvPr id="1032" name="Picture 8" descr="Bigode PNG Images | Vetores E Arquivos PSD | Download Grátis Em Pngtree">
            <a:extLst>
              <a:ext uri="{FF2B5EF4-FFF2-40B4-BE49-F238E27FC236}">
                <a16:creationId xmlns:a16="http://schemas.microsoft.com/office/drawing/2014/main" id="{A8ACC308-76BD-9B5E-B6E2-F3DFFDB47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004" y="318503"/>
            <a:ext cx="1045115" cy="104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drão de barbeiro grunge com listras de mastro de barbearia | Vetor Premium">
            <a:extLst>
              <a:ext uri="{FF2B5EF4-FFF2-40B4-BE49-F238E27FC236}">
                <a16:creationId xmlns:a16="http://schemas.microsoft.com/office/drawing/2014/main" id="{A97A117C-8615-B2D5-FD42-0D48B3D3D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9542"/>
            <a:ext cx="12192000" cy="7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23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FF224-A1A4-15C7-E515-4735F1F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7"/>
            <a:ext cx="10515600" cy="1325563"/>
          </a:xfrm>
        </p:spPr>
        <p:txBody>
          <a:bodyPr>
            <a:normAutofit/>
          </a:bodyPr>
          <a:lstStyle/>
          <a:p>
            <a:r>
              <a:rPr lang="pt-BR" sz="7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DESENVOLVIMENTO</a:t>
            </a:r>
            <a:r>
              <a:rPr lang="pt-BR" sz="5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3CCE00-5146-EC14-0836-430B24C5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36" y="1370015"/>
            <a:ext cx="10279743" cy="4400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>
                <a:latin typeface="Bahnschrift SemiBold Condensed" panose="020B0502040204020203" pitchFamily="34" charset="0"/>
              </a:rPr>
              <a:t> </a:t>
            </a:r>
            <a:r>
              <a:rPr lang="pt-BR" sz="2400" i="1" dirty="0">
                <a:latin typeface="Bahnschrift SemiBold Condensed" panose="020B0502040204020203" pitchFamily="34" charset="0"/>
              </a:rPr>
              <a:t>O sistema é composto por várias classes que modelam diferentes aspectos da barbearia. A classe Cliente armazena informações básicas como nome e telefone. A classe </a:t>
            </a:r>
            <a:r>
              <a:rPr lang="pt-BR" sz="2400" i="1" u="sng" dirty="0">
                <a:latin typeface="Bahnschrift SemiBold Condensed" panose="020B0502040204020203" pitchFamily="34" charset="0"/>
              </a:rPr>
              <a:t>Servico</a:t>
            </a:r>
            <a:r>
              <a:rPr lang="pt-BR" sz="2400" i="1" dirty="0">
                <a:latin typeface="Bahnschrift SemiBold Condensed" panose="020B0502040204020203" pitchFamily="34" charset="0"/>
              </a:rPr>
              <a:t> define os serviços oferecidos, com código, descrição e preço. A </a:t>
            </a:r>
            <a:r>
              <a:rPr lang="pt-BR" sz="2400" i="1" u="sng" dirty="0">
                <a:latin typeface="Bahnschrift SemiBold Condensed" panose="020B0502040204020203" pitchFamily="34" charset="0"/>
              </a:rPr>
              <a:t>ListaServicos</a:t>
            </a:r>
            <a:r>
              <a:rPr lang="pt-BR" sz="2400" i="1" dirty="0">
                <a:latin typeface="Bahnschrift SemiBold Condensed" panose="020B0502040204020203" pitchFamily="34" charset="0"/>
              </a:rPr>
              <a:t> mantém um catálogo desses serviços, enquanto </a:t>
            </a:r>
            <a:r>
              <a:rPr lang="pt-BR" sz="2400" i="1" u="sng" dirty="0">
                <a:latin typeface="Bahnschrift SemiBold Condensed" panose="020B0502040204020203" pitchFamily="34" charset="0"/>
              </a:rPr>
              <a:t>ListaFormasPagamento</a:t>
            </a:r>
            <a:r>
              <a:rPr lang="pt-BR" sz="2400" i="1" dirty="0">
                <a:latin typeface="Bahnschrift SemiBold Condensed" panose="020B0502040204020203" pitchFamily="34" charset="0"/>
              </a:rPr>
              <a:t> gerencia as formas de pagamento disponíveis, como dinheiro, cartão de crédito, cartão de débito e Pix.</a:t>
            </a:r>
          </a:p>
          <a:p>
            <a:pPr marL="0" indent="0">
              <a:buNone/>
            </a:pPr>
            <a:r>
              <a:rPr lang="pt-BR" sz="2400" i="1" dirty="0">
                <a:latin typeface="Bahnschrift SemiBold Condensed" panose="020B0502040204020203" pitchFamily="34" charset="0"/>
              </a:rPr>
              <a:t> Para o gerenciamento dos horários e dos barbeiros, as classes </a:t>
            </a:r>
            <a:r>
              <a:rPr lang="pt-BR" sz="2400" i="1" u="sng" dirty="0">
                <a:latin typeface="Bahnschrift SemiBold Condensed" panose="020B0502040204020203" pitchFamily="34" charset="0"/>
              </a:rPr>
              <a:t>Horario</a:t>
            </a:r>
            <a:r>
              <a:rPr lang="pt-BR" sz="2400" i="1" dirty="0">
                <a:latin typeface="Bahnschrift SemiBold Condensed" panose="020B0502040204020203" pitchFamily="34" charset="0"/>
              </a:rPr>
              <a:t> e </a:t>
            </a:r>
            <a:r>
              <a:rPr lang="pt-BR" sz="2400" i="1" u="sng" dirty="0">
                <a:latin typeface="Bahnschrift SemiBold Condensed" panose="020B0502040204020203" pitchFamily="34" charset="0"/>
              </a:rPr>
              <a:t>Barbeiro</a:t>
            </a:r>
            <a:r>
              <a:rPr lang="pt-BR" sz="2400" i="1" dirty="0">
                <a:latin typeface="Bahnschrift SemiBold Condensed" panose="020B0502040204020203" pitchFamily="34" charset="0"/>
              </a:rPr>
              <a:t> fornecem listas de horários e nomes dos barbeiros disponíveis. A classe </a:t>
            </a:r>
            <a:r>
              <a:rPr lang="pt-BR" sz="2400" i="1" u="sng" dirty="0">
                <a:latin typeface="Bahnschrift SemiBold Condensed" panose="020B0502040204020203" pitchFamily="34" charset="0"/>
              </a:rPr>
              <a:t>Agenda</a:t>
            </a:r>
            <a:r>
              <a:rPr lang="pt-BR" sz="2400" i="1" dirty="0">
                <a:latin typeface="Bahnschrift SemiBold Condensed" panose="020B0502040204020203" pitchFamily="34" charset="0"/>
              </a:rPr>
              <a:t> é responsável por armazenar os agendamentos em uma matriz, facilitando a verificação de horários e barbeiros disponíveis e a marcação ou desmarcação de compromissos.</a:t>
            </a:r>
          </a:p>
          <a:p>
            <a:pPr marL="0" indent="0">
              <a:buNone/>
            </a:pPr>
            <a:r>
              <a:rPr lang="pt-BR" sz="2400" i="1" dirty="0">
                <a:latin typeface="Bahnschrift SemiBold Condensed" panose="020B0502040204020203" pitchFamily="34" charset="0"/>
              </a:rPr>
              <a:t> O processo de agendamento é facilitado pela classe </a:t>
            </a:r>
            <a:r>
              <a:rPr lang="pt-BR" sz="2400" i="1" u="sng" dirty="0">
                <a:latin typeface="Bahnschrift SemiBold Condensed" panose="020B0502040204020203" pitchFamily="34" charset="0"/>
              </a:rPr>
              <a:t>Agendamento</a:t>
            </a:r>
            <a:r>
              <a:rPr lang="pt-BR" sz="2400" i="1" dirty="0">
                <a:latin typeface="Bahnschrift SemiBold Condensed" panose="020B0502040204020203" pitchFamily="34" charset="0"/>
              </a:rPr>
              <a:t>, que agrega informações do cliente, horário, dia, serviços escolhidos, barbeiro e forma de pagamento. A interface para clientes (</a:t>
            </a:r>
            <a:r>
              <a:rPr lang="pt-BR" sz="2400" i="1" u="sng" dirty="0">
                <a:latin typeface="Bahnschrift SemiBold Condensed" panose="020B0502040204020203" pitchFamily="34" charset="0"/>
              </a:rPr>
              <a:t>ClienteInterface</a:t>
            </a:r>
            <a:r>
              <a:rPr lang="pt-BR" sz="2400" i="1" dirty="0">
                <a:latin typeface="Bahnschrift SemiBold Condensed" panose="020B0502040204020203" pitchFamily="34" charset="0"/>
              </a:rPr>
              <a:t>) e barbeiros (</a:t>
            </a:r>
            <a:r>
              <a:rPr lang="pt-BR" sz="2400" i="1" u="sng" dirty="0">
                <a:latin typeface="Bahnschrift SemiBold Condensed" panose="020B0502040204020203" pitchFamily="34" charset="0"/>
              </a:rPr>
              <a:t>BarbeiroInterface</a:t>
            </a:r>
            <a:r>
              <a:rPr lang="pt-BR" sz="2400" i="1" dirty="0">
                <a:latin typeface="Bahnschrift SemiBold Condensed" panose="020B0502040204020203" pitchFamily="34" charset="0"/>
              </a:rPr>
              <a:t>) permite a interação com o sistema, oferecendo menus para visualizar serviços, agendar ou desmarcar horários, e gerar relatórios diários.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AE2F5-BD16-9DE6-67FC-6B20CE3C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79" y="151948"/>
            <a:ext cx="1104899" cy="11048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24" name="Picture 4" descr="Padrão de barbeiro grunge com listras de mastro de barbearia | Vetor Premium">
            <a:extLst>
              <a:ext uri="{FF2B5EF4-FFF2-40B4-BE49-F238E27FC236}">
                <a16:creationId xmlns:a16="http://schemas.microsoft.com/office/drawing/2014/main" id="{71316918-5A14-E71D-E006-743BCD08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2114"/>
            <a:ext cx="12191999" cy="6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55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A6838-A8CD-2963-F028-16120546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147411"/>
            <a:ext cx="10515600" cy="1325563"/>
          </a:xfrm>
        </p:spPr>
        <p:txBody>
          <a:bodyPr>
            <a:normAutofit/>
          </a:bodyPr>
          <a:lstStyle/>
          <a:p>
            <a:r>
              <a:rPr lang="pt-BR" sz="8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5D6CC-CDE6-D48F-E9B4-4E8DADCB797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547913" y="1472974"/>
            <a:ext cx="10003972" cy="4463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 </a:t>
            </a:r>
            <a:r>
              <a:rPr lang="pt-BR" i="1" dirty="0">
                <a:latin typeface="Bahnschrift SemiBold Condensed" panose="020B0502040204020203" pitchFamily="34" charset="0"/>
              </a:rPr>
              <a:t>A implementação do sistema resultou em uma aplicação funcional que atende às necessidades da barbearia para a qual foi desenvolvida. O sistema permite aos clientes visualizar os serviços disponíveis, selecionar horários, escolher barbeiros e formas de pagamento, e confirmar agendamentos. Também possibilita aos barbeiros verificar agendamentos, desmarcar compromissos e gerar relatórios diários, incluindo receita total e agendamentos realizados ou desmarcados.</a:t>
            </a:r>
          </a:p>
          <a:p>
            <a:pPr marL="0" indent="0">
              <a:buNone/>
            </a:pPr>
            <a:r>
              <a:rPr lang="pt-BR" i="1" dirty="0">
                <a:latin typeface="Bahnschrift SemiBold Condensed" panose="020B0502040204020203" pitchFamily="34" charset="0"/>
              </a:rPr>
              <a:t>  O relatório diário, gerado pela classe </a:t>
            </a:r>
            <a:r>
              <a:rPr lang="pt-BR" i="1" u="sng" dirty="0">
                <a:latin typeface="Bahnschrift SemiBold Condensed" panose="020B0502040204020203" pitchFamily="34" charset="0"/>
              </a:rPr>
              <a:t>RelatorioDiario</a:t>
            </a:r>
            <a:r>
              <a:rPr lang="pt-BR" i="1" dirty="0">
                <a:latin typeface="Bahnschrift SemiBold Condensed" panose="020B0502040204020203" pitchFamily="34" charset="0"/>
              </a:rPr>
              <a:t>, oferece uma visão clara dos agendamentos e das receitas, auxiliando na gestão financeira e operacional da barbearia. A autenticação básica, implementada na classe </a:t>
            </a:r>
            <a:r>
              <a:rPr lang="pt-BR" i="1" u="sng" dirty="0">
                <a:latin typeface="Bahnschrift SemiBold Condensed" panose="020B0502040204020203" pitchFamily="34" charset="0"/>
              </a:rPr>
              <a:t>Autenticacao</a:t>
            </a:r>
            <a:r>
              <a:rPr lang="pt-BR" i="1" dirty="0">
                <a:latin typeface="Bahnschrift SemiBold Condensed" panose="020B0502040204020203" pitchFamily="34" charset="0"/>
              </a:rPr>
              <a:t>, garante que apenas usuários autorizados possam acessar as funcionalidades do sistema, diferenciando entre clientes e barbeiros.</a:t>
            </a:r>
          </a:p>
        </p:txBody>
      </p:sp>
      <p:pic>
        <p:nvPicPr>
          <p:cNvPr id="6148" name="Picture 4" descr="Padrão de barbeiro grunge com listras de mastro de barbearia | Vetor Premium">
            <a:extLst>
              <a:ext uri="{FF2B5EF4-FFF2-40B4-BE49-F238E27FC236}">
                <a16:creationId xmlns:a16="http://schemas.microsoft.com/office/drawing/2014/main" id="{2BE8D6FC-52C0-81C1-B1E8-D13121625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1143"/>
            <a:ext cx="12192000" cy="61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esoura de ilustração vetorial e lâmina de barbear. 5885042 Vetor no  Vecteezy">
            <a:extLst>
              <a:ext uri="{FF2B5EF4-FFF2-40B4-BE49-F238E27FC236}">
                <a16:creationId xmlns:a16="http://schemas.microsoft.com/office/drawing/2014/main" id="{27DB0630-A90A-7901-3517-8AE7A4D0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302" y="233362"/>
            <a:ext cx="1153660" cy="11536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5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01578-F002-3C50-A804-A58F41ED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31" y="149962"/>
            <a:ext cx="10515600" cy="1325563"/>
          </a:xfrm>
        </p:spPr>
        <p:txBody>
          <a:bodyPr>
            <a:normAutofit/>
          </a:bodyPr>
          <a:lstStyle/>
          <a:p>
            <a:r>
              <a:rPr lang="pt-BR" sz="8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4F0C1-BE27-BE48-6FFA-F8095FF0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  </a:t>
            </a:r>
            <a:r>
              <a:rPr lang="pt-BR" i="1" dirty="0">
                <a:latin typeface="Bahnschrift Condensed" panose="020B0502040204020203" pitchFamily="34" charset="0"/>
              </a:rPr>
              <a:t>Este sistema de agendamento para barbearia demonstra como a automação e a digitalização podem melhorar a eficiência e a organização em estabelecimentos de serviços. Embora o sistema atenda bem às necessidades básicas, futuras melhorias poderiam incluir a integração com sistemas de pagamento online, notificações automatizadas para clientes e barbeiros, e uma interface gráfica mais amigável.</a:t>
            </a:r>
          </a:p>
          <a:p>
            <a:pPr marL="0" indent="0">
              <a:buNone/>
            </a:pPr>
            <a:r>
              <a:rPr lang="pt-BR" i="1" dirty="0">
                <a:latin typeface="Bahnschrift Condensed" panose="020B0502040204020203" pitchFamily="34" charset="0"/>
              </a:rPr>
              <a:t>  A modularidade do código facilita a manutenção e a expansão, permitindo adicionar novos serviços, formas de pagamento ou funcionalidades sem grandes modificações na estrutura existente. Em resumo, o projeto exemplifica uma solução prática e eficaz para a gestão de agendamentos em barbearias, com potencial para ser adaptado a outros tipos de negócios que necessitam de gerenciamento de horários e serviços.</a:t>
            </a:r>
          </a:p>
        </p:txBody>
      </p:sp>
      <p:pic>
        <p:nvPicPr>
          <p:cNvPr id="7170" name="Picture 2" descr="Padrão de barbeiro grunge com listras de mastro de barbearia | Vetor Premium">
            <a:extLst>
              <a:ext uri="{FF2B5EF4-FFF2-40B4-BE49-F238E27FC236}">
                <a16:creationId xmlns:a16="http://schemas.microsoft.com/office/drawing/2014/main" id="{A4A0760E-C87C-6F21-4E77-D843418D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6962"/>
            <a:ext cx="121920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Logo círculo barbearia - Baixar Imagens em PNG">
            <a:extLst>
              <a:ext uri="{FF2B5EF4-FFF2-40B4-BE49-F238E27FC236}">
                <a16:creationId xmlns:a16="http://schemas.microsoft.com/office/drawing/2014/main" id="{A3C87028-030A-D2DD-CC88-0693E338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49" y="257061"/>
            <a:ext cx="1111363" cy="11113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7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D065DDE-E1BD-DCBF-82E4-172CD612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CA2D58F-EAFD-FCC9-D187-1D75CBE32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FF40AA8-9670-9B00-5B6F-73FD314D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90" y="-1"/>
            <a:ext cx="2075919" cy="342627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A9A8508-A44E-E133-E21F-F899C3DA0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525" y="-2"/>
            <a:ext cx="2119090" cy="342627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586D6AD-8020-7AFC-697C-0C7F5C332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26" y="36231"/>
            <a:ext cx="2075919" cy="337738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345D9F0-E73A-24EF-499D-EF6EB4DE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919" y="2722"/>
            <a:ext cx="2075919" cy="342354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823DB17-E7FC-A0D6-F0F7-E7C61DC6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"/>
            <a:ext cx="1900988" cy="357866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5A9E423-A93C-C973-D954-67F760F6F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7838" y="-2"/>
            <a:ext cx="1944162" cy="342627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4E7D528-20FA-0986-C1A3-2EFA0B873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3581399"/>
            <a:ext cx="1900988" cy="327660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8B96812-761F-52A0-0553-D4B41BF44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7817" y="3581399"/>
            <a:ext cx="2119091" cy="32766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B306552-57E4-1410-415F-AF5118710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6907" y="3584124"/>
            <a:ext cx="2119090" cy="327114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D0DC432A-E940-F39E-51AF-E99DBA58C7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3265" y="3581399"/>
            <a:ext cx="2212673" cy="3279325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FD3B8753-4527-550D-6B34-ECF61D6B3B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1915" y="3578668"/>
            <a:ext cx="2075919" cy="3279332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B951851-B60F-B067-6E8B-30CD85407F5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47832" y="3584122"/>
            <a:ext cx="1944167" cy="3273878"/>
          </a:xfrm>
          <a:prstGeom prst="rect">
            <a:avLst/>
          </a:prstGeom>
        </p:spPr>
      </p:pic>
      <p:pic>
        <p:nvPicPr>
          <p:cNvPr id="4130" name="Picture 34" descr="Padrão de barbeiro grunge com listras de mastro de barbearia | Vetor Premium">
            <a:extLst>
              <a:ext uri="{FF2B5EF4-FFF2-40B4-BE49-F238E27FC236}">
                <a16:creationId xmlns:a16="http://schemas.microsoft.com/office/drawing/2014/main" id="{3DF7F722-C464-97BF-D900-2480694B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73875"/>
            <a:ext cx="12192000" cy="4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FA69233A-487C-60C9-BFF8-2EF6C8475BA6}"/>
              </a:ext>
            </a:extLst>
          </p:cNvPr>
          <p:cNvSpPr txBox="1">
            <a:spLocks/>
          </p:cNvSpPr>
          <p:nvPr/>
        </p:nvSpPr>
        <p:spPr>
          <a:xfrm>
            <a:off x="2736499" y="3171611"/>
            <a:ext cx="870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PROCESSO DE AGENDAMENTO NO SISTEMA</a:t>
            </a:r>
            <a:endParaRPr kumimoji="0" lang="pt-BR" sz="3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707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676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7" baseType="lpstr">
      <vt:lpstr>Arial</vt:lpstr>
      <vt:lpstr>Arial Black</vt:lpstr>
      <vt:lpstr>Bahnschrift Condensed</vt:lpstr>
      <vt:lpstr>Bahnschrift SemiBold Condensed</vt:lpstr>
      <vt:lpstr>Calibri</vt:lpstr>
      <vt:lpstr>Calibri Light</vt:lpstr>
      <vt:lpstr>Century</vt:lpstr>
      <vt:lpstr>Gabriola</vt:lpstr>
      <vt:lpstr>Haettenschweiler</vt:lpstr>
      <vt:lpstr>Impact</vt:lpstr>
      <vt:lpstr>Tema do Office</vt:lpstr>
      <vt:lpstr>TRABALHO A3 Programação e Soluções Computacionais</vt:lpstr>
      <vt:lpstr>INTRODUÇÃO e MOTIVAÇÃO</vt:lpstr>
      <vt:lpstr>DESENVOLVIMENTO </vt:lpstr>
      <vt:lpstr>RESULTADOS</vt:lpstr>
      <vt:lpstr>CONSIDERAÇÕES FINAIS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A3 Programação e Soluções Computacionais</dc:title>
  <dc:creator>User</dc:creator>
  <cp:lastModifiedBy>Fernanda Miranda</cp:lastModifiedBy>
  <cp:revision>6</cp:revision>
  <dcterms:created xsi:type="dcterms:W3CDTF">2024-06-14T19:57:10Z</dcterms:created>
  <dcterms:modified xsi:type="dcterms:W3CDTF">2024-06-17T00:09:10Z</dcterms:modified>
</cp:coreProperties>
</file>