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4" r:id="rId4"/>
    <p:sldId id="258" r:id="rId5"/>
    <p:sldId id="271" r:id="rId6"/>
    <p:sldId id="270" r:id="rId7"/>
    <p:sldId id="272" r:id="rId8"/>
    <p:sldId id="259" r:id="rId9"/>
    <p:sldId id="273" r:id="rId10"/>
    <p:sldId id="276" r:id="rId11"/>
    <p:sldId id="277" r:id="rId12"/>
    <p:sldId id="268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33E"/>
    <a:srgbClr val="FFFF97"/>
    <a:srgbClr val="EAA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>
            <a:extLst>
              <a:ext uri="{FF2B5EF4-FFF2-40B4-BE49-F238E27FC236}">
                <a16:creationId xmlns:a16="http://schemas.microsoft.com/office/drawing/2014/main" id="{1A1C2566-23F7-4965-92D6-1B9ACB810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2F8D518-C6DF-4AF2-9FF0-C22B924C4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F93A99C2-7748-46F8-B5B1-35EC1CABF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302A332E-0AA3-4813-80A5-127711A5F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21FC-E6E8-4ADC-8018-4603A8A93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737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6247-BA8F-4AD6-9588-F6777CCB4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035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>
            <a:extLst>
              <a:ext uri="{FF2B5EF4-FFF2-40B4-BE49-F238E27FC236}">
                <a16:creationId xmlns:a16="http://schemas.microsoft.com/office/drawing/2014/main" id="{C875F854-45BB-46E5-B01E-32C0E59EE663}"/>
              </a:ext>
            </a:extLst>
          </p:cNvPr>
          <p:cNvSpPr/>
          <p:nvPr userDrawn="1"/>
        </p:nvSpPr>
        <p:spPr>
          <a:xfrm>
            <a:off x="1" y="1106905"/>
            <a:ext cx="12192000" cy="2425567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D0F200-268B-430F-AD28-64CF4E320C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effectLst>
                  <a:glow rad="508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mpact" panose="020B0806030902050204" pitchFamily="34" charset="0"/>
              </a:defRPr>
            </a:lvl1pPr>
          </a:lstStyle>
          <a:p>
            <a:r>
              <a:rPr lang="sl-SI" dirty="0"/>
              <a:t>Uredite slog </a:t>
            </a:r>
            <a:r>
              <a:rPr lang="sl-SI" dirty="0" err="1"/>
              <a:t>čšž</a:t>
            </a:r>
            <a:r>
              <a:rPr lang="sl-SI" dirty="0"/>
              <a:t> naslova matrice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1FB5F60-81E7-4DB6-985A-F78EC942E0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03920"/>
            <a:ext cx="9144000" cy="155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hnschrift Light" panose="020B0502040204020203" pitchFamily="34" charset="0"/>
                <a:ea typeface="Gadugi" panose="020B0502040204020203" pitchFamily="34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/>
              <a:t>Kliknite, da uredite slog podnaslova matrice </a:t>
            </a:r>
            <a:r>
              <a:rPr lang="sl-SI" dirty="0" err="1"/>
              <a:t>čšž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2CAFF95-07E3-4671-97DD-B3D91B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BE2B782-7C34-4BAD-B234-47ADA362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B04598A-7832-4523-9AEE-766A01D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fld id="{F8D99867-FBE4-4848-83CC-9A906A3AD9B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1" name="Raven povezovalnik 30">
            <a:extLst>
              <a:ext uri="{FF2B5EF4-FFF2-40B4-BE49-F238E27FC236}">
                <a16:creationId xmlns:a16="http://schemas.microsoft.com/office/drawing/2014/main" id="{F0A1558B-FAB2-4CF9-860F-A201DBAB7D25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aven povezovalnik 31">
            <a:extLst>
              <a:ext uri="{FF2B5EF4-FFF2-40B4-BE49-F238E27FC236}">
                <a16:creationId xmlns:a16="http://schemas.microsoft.com/office/drawing/2014/main" id="{F7E3DAE5-DFED-4D8C-B8FA-EF811ECDC751}"/>
              </a:ext>
            </a:extLst>
          </p:cNvPr>
          <p:cNvCxnSpPr>
            <a:cxnSpLocks/>
          </p:cNvCxnSpPr>
          <p:nvPr userDrawn="1"/>
        </p:nvCxnSpPr>
        <p:spPr>
          <a:xfrm>
            <a:off x="1" y="3532472"/>
            <a:ext cx="121919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AC4AD-80D9-4F64-9D17-54C0E4C0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0B419433-896B-4720-8E52-EB3F4253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DC8C4B5-8B3B-46FF-9A7E-396F3BF6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6C54D71-B274-4115-BE17-D6C700A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8EB117-A243-4CE3-9925-99737B9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4D4185AF-B756-46B4-BBC3-20D22F58B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70C3CAD-8F2E-4359-A21D-C7DE4B76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697D2F-C1FF-4A61-AFCF-1A0995B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DE2598E-3B02-4CA4-9708-CCC97D2D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006FF59-517A-4643-8764-F0FC57E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E6E86D-7B54-4923-906E-E616483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 lang="en-GB" dirty="0"/>
            </a:lvl1pPr>
          </a:lstStyle>
          <a:p>
            <a:r>
              <a:rPr lang="sl-SI" dirty="0"/>
              <a:t>Uredite slog naslova matrice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1D5984-4C4B-44FB-BFD5-FA89C80B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782982B-661D-4450-B096-50BC95ED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A94FD1B-FFF9-4C98-AEFE-E74A0E0E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CF0152F-1556-41FD-B701-8B4AFC8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1F4C3-3FB2-4F61-8245-0C2CD54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4382F91-B020-4B9F-83E0-1A67813B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F2D6B3-BF56-4434-92A1-30A4216C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C1692CA-CB77-47AF-97FF-E2D6BEEE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DE98B16-96FE-4DE0-9185-067F931C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1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246FAD-1478-415E-8599-C8DE5FC7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17922D-383E-469C-80FB-5AD0B727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D5B1667-3466-47F5-BDA2-CF267D68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C5C6F37-DD80-4DC8-A8A4-22281BA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BAFDAEB-F537-4E81-AFD1-BA3C544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6B7F4D8-4457-42E0-84B1-F0F19E2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50262D-BA67-485D-8C64-5CA8B65A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0DB0053-30A7-4AD8-973E-810634BE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A5CA894-998F-4ACB-A420-9568D2BA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1BE4A7F-AA9F-4C3B-A0EE-A87B8A84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79A80450-31CF-4AC0-96E5-B4B48D85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0548186-FD86-4C38-A134-90F09F74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DE33A0F7-EB29-4DF6-883F-7CF0511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C3AA844-71F4-4928-9C0F-DE8C0A2E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F0556A-EF76-4767-939C-D4E0479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E5E58DE-7426-4981-BAE8-045CA5B1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2736747-AE7E-47E2-ACF9-42C70DCD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CC9DF19-D692-422E-94DD-B6F959E2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612C4CB-E5E4-4050-B445-4A80EE51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8E12B59-4463-4C13-AD6D-D8C43AD7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A587A656-CB6D-4F81-9583-EAF7069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2EF540-0EA1-4F8B-93E2-E319FB1B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8DA6BD-F8FC-49B8-B8B8-37924FBA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38E235C-6E5F-4281-B3FD-D593F695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0107BFB-9768-4CAE-822F-646A29C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199A976-0C75-46DE-A270-D184271F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5BDAC2B-4CB5-41D0-A939-11EB3ED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99F7AF-5E63-4EE4-A0A8-5709009A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0878EBF6-A11C-405C-BFE2-10F6D5A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EA19136-581F-443A-9E95-A45C382B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9999D78-B393-4549-8532-405EBD89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5B953A9-9D0D-423B-82C4-B2854380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7856BCA-BFF7-411B-B2A8-3AB87F5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01E3AC34-F737-4462-8D2F-58D002C8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dirty="0"/>
              <a:t>Uredite slog naslova matrice</a:t>
            </a:r>
            <a:endParaRPr lang="en-GB" dirty="0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274BB7D-823A-45F7-B669-49053151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AD41D5C-3F8A-4FFB-8809-B7A083EA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D507583-FD54-44A1-A6EA-AC75E5CF9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E04E49A-143B-4094-B779-24839E5E3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fld id="{F8D99867-FBE4-4848-83CC-9A906A3AD9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D1FA8E5E-E14D-42CB-93B4-8379C23E6435}"/>
              </a:ext>
            </a:extLst>
          </p:cNvPr>
          <p:cNvSpPr/>
          <p:nvPr userDrawn="1"/>
        </p:nvSpPr>
        <p:spPr>
          <a:xfrm>
            <a:off x="1" y="0"/>
            <a:ext cx="838199" cy="6857999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F7C4BEC9-E45B-46FE-9E3E-5669281E4EDB}"/>
              </a:ext>
            </a:extLst>
          </p:cNvPr>
          <p:cNvSpPr/>
          <p:nvPr userDrawn="1"/>
        </p:nvSpPr>
        <p:spPr>
          <a:xfrm>
            <a:off x="0" y="0"/>
            <a:ext cx="12192000" cy="1689101"/>
          </a:xfrm>
          <a:prstGeom prst="rect">
            <a:avLst/>
          </a:prstGeom>
          <a:solidFill>
            <a:schemeClr val="bg1">
              <a:alpha val="4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F:\Predstavitev\sudoku.jar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B183C4-1251-4BBC-A07B-3AC2375F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sl-SI"/>
              <a:t>IZDELAVA IGER - SUDOKU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3EA789-E4C7-4E56-8D3C-E7574453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920"/>
            <a:ext cx="9144000" cy="1553879"/>
          </a:xfrm>
        </p:spPr>
        <p:txBody>
          <a:bodyPr/>
          <a:lstStyle/>
          <a:p>
            <a:r>
              <a:rPr lang="sl-SI"/>
              <a:t>Barbara Kastelic, T4a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017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10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BF98238-7165-4A70-9043-011B0FF7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44978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11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292E44B-1E7C-444E-8C1B-933C2C711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64" b="16976"/>
          <a:stretch/>
        </p:blipFill>
        <p:spPr>
          <a:xfrm>
            <a:off x="6380836" y="365125"/>
            <a:ext cx="4972964" cy="159876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BF828D4-F348-4C46-88DC-32FC677F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55" y="2463990"/>
            <a:ext cx="8876545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6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>
            <a:extLst>
              <a:ext uri="{FF2B5EF4-FFF2-40B4-BE49-F238E27FC236}">
                <a16:creationId xmlns:a16="http://schemas.microsoft.com/office/drawing/2014/main" id="{0F3A4CB1-80C7-4F3A-9BC1-7EFE63727AC8}"/>
              </a:ext>
            </a:extLst>
          </p:cNvPr>
          <p:cNvSpPr/>
          <p:nvPr/>
        </p:nvSpPr>
        <p:spPr>
          <a:xfrm>
            <a:off x="5705114" y="2971646"/>
            <a:ext cx="586864" cy="5552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8010214-39FD-4F94-8533-46CDE7B6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B9690BD-C32D-4560-9519-137162E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C592B18-E423-4E92-89C0-657E0182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12</a:t>
            </a:fld>
            <a:endParaRPr lang="en-GB"/>
          </a:p>
        </p:txBody>
      </p:sp>
      <p:sp>
        <p:nvSpPr>
          <p:cNvPr id="9" name="Smeško 8">
            <a:extLst>
              <a:ext uri="{FF2B5EF4-FFF2-40B4-BE49-F238E27FC236}">
                <a16:creationId xmlns:a16="http://schemas.microsoft.com/office/drawing/2014/main" id="{4E1E8810-1273-4466-85D3-013AE853A4B7}"/>
              </a:ext>
            </a:extLst>
          </p:cNvPr>
          <p:cNvSpPr/>
          <p:nvPr/>
        </p:nvSpPr>
        <p:spPr>
          <a:xfrm>
            <a:off x="5818514" y="3059588"/>
            <a:ext cx="329515" cy="35267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nteraktivni gumb: prazno 7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B1B89CF-8E37-4046-82B0-2E7DE707B990}"/>
              </a:ext>
            </a:extLst>
          </p:cNvPr>
          <p:cNvSpPr/>
          <p:nvPr/>
        </p:nvSpPr>
        <p:spPr>
          <a:xfrm>
            <a:off x="5705060" y="2971799"/>
            <a:ext cx="586409" cy="556591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24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F78947-4991-45D9-9251-AD38BF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60A3AD-A950-41B0-BE47-7120019D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r>
              <a:rPr lang="en-GB" sz="1800" dirty="0"/>
              <a:t>1. Bellis, Mary. Thoughtco.com. The History of Early Computer and Video Games. [</a:t>
            </a:r>
            <a:r>
              <a:rPr lang="en-GB" sz="1800" dirty="0" err="1"/>
              <a:t>Elektronski</a:t>
            </a:r>
            <a:r>
              <a:rPr lang="en-GB" sz="1800" dirty="0"/>
              <a:t>] 16. </a:t>
            </a:r>
            <a:r>
              <a:rPr lang="en-GB" sz="1800" dirty="0" err="1"/>
              <a:t>februar</a:t>
            </a:r>
            <a:r>
              <a:rPr lang="en-GB" sz="1800" dirty="0"/>
              <a:t> 2021. https://www.thoughtco.com/history-of-computer-and-video-games-4066246.</a:t>
            </a:r>
          </a:p>
          <a:p>
            <a:r>
              <a:rPr lang="en-GB" sz="1800" dirty="0"/>
              <a:t>2. </a:t>
            </a:r>
            <a:r>
              <a:rPr lang="en-GB" sz="1800" dirty="0" err="1"/>
              <a:t>Horvat</a:t>
            </a:r>
            <a:r>
              <a:rPr lang="en-GB" sz="1800" dirty="0"/>
              <a:t>, Luka. </a:t>
            </a:r>
            <a:r>
              <a:rPr lang="en-GB" sz="1800" dirty="0" err="1"/>
              <a:t>Digitalna</a:t>
            </a:r>
            <a:r>
              <a:rPr lang="en-GB" sz="1800" dirty="0"/>
              <a:t> </a:t>
            </a:r>
            <a:r>
              <a:rPr lang="en-GB" sz="1800" dirty="0" err="1"/>
              <a:t>knjižnica</a:t>
            </a:r>
            <a:r>
              <a:rPr lang="en-GB" sz="1800" dirty="0"/>
              <a:t> </a:t>
            </a:r>
            <a:r>
              <a:rPr lang="en-GB" sz="1800" dirty="0" err="1"/>
              <a:t>univerze</a:t>
            </a:r>
            <a:r>
              <a:rPr lang="en-GB" sz="1800" dirty="0"/>
              <a:t> v </a:t>
            </a:r>
            <a:r>
              <a:rPr lang="en-GB" sz="1800" dirty="0" err="1"/>
              <a:t>Mariboru</a:t>
            </a:r>
            <a:r>
              <a:rPr lang="en-GB" sz="1800" dirty="0"/>
              <a:t>. </a:t>
            </a:r>
            <a:r>
              <a:rPr lang="en-GB" sz="1800" dirty="0" err="1"/>
              <a:t>Dobre</a:t>
            </a:r>
            <a:r>
              <a:rPr lang="en-GB" sz="1800" dirty="0"/>
              <a:t> </a:t>
            </a:r>
            <a:r>
              <a:rPr lang="en-GB" sz="1800" dirty="0" err="1"/>
              <a:t>prakse</a:t>
            </a:r>
            <a:r>
              <a:rPr lang="en-GB" sz="1800" dirty="0"/>
              <a:t> </a:t>
            </a:r>
            <a:r>
              <a:rPr lang="en-GB" sz="1800" dirty="0" err="1"/>
              <a:t>pri</a:t>
            </a:r>
            <a:r>
              <a:rPr lang="en-GB" sz="1800" dirty="0"/>
              <a:t> </a:t>
            </a:r>
            <a:r>
              <a:rPr lang="en-GB" sz="1800" dirty="0" err="1"/>
              <a:t>razvoju</a:t>
            </a:r>
            <a:r>
              <a:rPr lang="en-GB" sz="1800" dirty="0"/>
              <a:t> </a:t>
            </a:r>
            <a:r>
              <a:rPr lang="en-GB" sz="1800" dirty="0" err="1"/>
              <a:t>računalniških</a:t>
            </a:r>
            <a:r>
              <a:rPr lang="en-GB" sz="1800" dirty="0"/>
              <a:t> </a:t>
            </a:r>
            <a:r>
              <a:rPr lang="en-GB" sz="1800" dirty="0" err="1"/>
              <a:t>iger</a:t>
            </a:r>
            <a:r>
              <a:rPr lang="en-GB" sz="1800" dirty="0"/>
              <a:t>: </a:t>
            </a:r>
            <a:r>
              <a:rPr lang="en-GB" sz="1800" dirty="0" err="1"/>
              <a:t>Magistersko</a:t>
            </a:r>
            <a:r>
              <a:rPr lang="en-GB" sz="1800" dirty="0"/>
              <a:t> </a:t>
            </a:r>
            <a:r>
              <a:rPr lang="en-GB" sz="1800" dirty="0" err="1"/>
              <a:t>delo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2018. https://dk.um.si/IzpisGradiva.php?id=71096&amp;lang=slv&amp;prip=rul:10870889:d2.</a:t>
            </a:r>
          </a:p>
          <a:p>
            <a:r>
              <a:rPr lang="en-GB" sz="1800" dirty="0"/>
              <a:t>3. </a:t>
            </a:r>
            <a:r>
              <a:rPr lang="en-GB" sz="1800" dirty="0" err="1"/>
              <a:t>Hvasti</a:t>
            </a:r>
            <a:r>
              <a:rPr lang="en-GB" sz="1800" dirty="0"/>
              <a:t>, </a:t>
            </a:r>
            <a:r>
              <a:rPr lang="en-GB" sz="1800" dirty="0" err="1"/>
              <a:t>Aleš</a:t>
            </a:r>
            <a:r>
              <a:rPr lang="en-GB" sz="1800" dirty="0"/>
              <a:t>. </a:t>
            </a:r>
            <a:r>
              <a:rPr lang="en-GB" sz="1800" dirty="0" err="1"/>
              <a:t>Upravljanje</a:t>
            </a:r>
            <a:r>
              <a:rPr lang="en-GB" sz="1800" dirty="0"/>
              <a:t> s PROGRAMLJIVIMI NAPRAVAMI 1: </a:t>
            </a:r>
            <a:r>
              <a:rPr lang="en-GB" sz="1800" dirty="0" err="1"/>
              <a:t>Učbenik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modul</a:t>
            </a:r>
            <a:r>
              <a:rPr lang="en-GB" sz="1800" dirty="0"/>
              <a:t> </a:t>
            </a:r>
            <a:r>
              <a:rPr lang="en-GB" sz="1800" dirty="0" err="1"/>
              <a:t>Upravljanje</a:t>
            </a:r>
            <a:r>
              <a:rPr lang="en-GB" sz="1800" dirty="0"/>
              <a:t> s </a:t>
            </a:r>
            <a:r>
              <a:rPr lang="en-GB" sz="1800" dirty="0" err="1"/>
              <a:t>programljivimi</a:t>
            </a:r>
            <a:r>
              <a:rPr lang="en-GB" sz="1800" dirty="0"/>
              <a:t> </a:t>
            </a:r>
            <a:r>
              <a:rPr lang="en-GB" sz="1800" dirty="0" err="1"/>
              <a:t>napravami</a:t>
            </a:r>
            <a:r>
              <a:rPr lang="en-GB" sz="1800" dirty="0"/>
              <a:t> (</a:t>
            </a:r>
            <a:r>
              <a:rPr lang="en-GB" sz="1800" dirty="0" err="1"/>
              <a:t>Osnove</a:t>
            </a:r>
            <a:r>
              <a:rPr lang="en-GB" sz="1800" dirty="0"/>
              <a:t> </a:t>
            </a:r>
            <a:r>
              <a:rPr lang="en-GB" sz="1800" dirty="0" err="1"/>
              <a:t>programiranja</a:t>
            </a:r>
            <a:r>
              <a:rPr lang="en-GB" sz="1800" dirty="0"/>
              <a:t>) v </a:t>
            </a:r>
            <a:r>
              <a:rPr lang="en-GB" sz="1800" dirty="0" err="1"/>
              <a:t>programih</a:t>
            </a:r>
            <a:r>
              <a:rPr lang="en-GB" sz="1800" dirty="0"/>
              <a:t>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računalništva</a:t>
            </a:r>
            <a:r>
              <a:rPr lang="en-GB" sz="1800" dirty="0"/>
              <a:t>, </a:t>
            </a:r>
            <a:r>
              <a:rPr lang="en-GB" sz="1800" dirty="0" err="1"/>
              <a:t>Elektrotehnik</a:t>
            </a:r>
            <a:r>
              <a:rPr lang="en-GB" sz="1800" dirty="0"/>
              <a:t> in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elektronskih</a:t>
            </a:r>
            <a:r>
              <a:rPr lang="en-GB" sz="1800" dirty="0"/>
              <a:t> </a:t>
            </a:r>
            <a:r>
              <a:rPr lang="en-GB" sz="1800" dirty="0" err="1"/>
              <a:t>Komunikacij</a:t>
            </a:r>
            <a:r>
              <a:rPr lang="en-GB" sz="1800" dirty="0"/>
              <a:t>. </a:t>
            </a:r>
            <a:r>
              <a:rPr lang="en-GB" sz="1800" dirty="0" err="1"/>
              <a:t>Podsmreka</a:t>
            </a:r>
            <a:r>
              <a:rPr lang="en-GB" sz="1800" dirty="0"/>
              <a:t> : </a:t>
            </a:r>
            <a:r>
              <a:rPr lang="en-GB" sz="1800" dirty="0" err="1"/>
              <a:t>Pipova</a:t>
            </a:r>
            <a:r>
              <a:rPr lang="en-GB" sz="1800" dirty="0"/>
              <a:t> </a:t>
            </a:r>
            <a:r>
              <a:rPr lang="en-GB" sz="1800" dirty="0" err="1"/>
              <a:t>knjiga</a:t>
            </a:r>
            <a:r>
              <a:rPr lang="en-GB" sz="1800" dirty="0"/>
              <a:t>, 2017. ISBN 978-961-94079-1-2.</a:t>
            </a:r>
          </a:p>
          <a:p>
            <a:r>
              <a:rPr lang="en-GB" sz="1800" dirty="0"/>
              <a:t>4. Eclipse. Eclipse. Download Eclipse Technology. [</a:t>
            </a:r>
            <a:r>
              <a:rPr lang="en-GB" sz="1800" dirty="0" err="1"/>
              <a:t>Elektronski</a:t>
            </a:r>
            <a:r>
              <a:rPr lang="en-GB" sz="1800" dirty="0"/>
              <a:t>] </a:t>
            </a:r>
            <a:r>
              <a:rPr lang="en-GB" sz="1800" dirty="0" err="1"/>
              <a:t>marec</a:t>
            </a:r>
            <a:r>
              <a:rPr lang="en-GB" sz="1800" dirty="0"/>
              <a:t> 2021. https://www.eclipse.org/downloads/.</a:t>
            </a:r>
          </a:p>
          <a:p>
            <a:r>
              <a:rPr lang="en-GB" sz="1800" dirty="0"/>
              <a:t>5. Sun, Karl. Lucid Software. Intelligent diagramming for every team. [</a:t>
            </a:r>
            <a:r>
              <a:rPr lang="en-GB" sz="1800" dirty="0" err="1"/>
              <a:t>Elektronski</a:t>
            </a:r>
            <a:r>
              <a:rPr lang="en-GB" sz="1800" dirty="0"/>
              <a:t>] 2021. https://www.lucidchart.com/pages/.</a:t>
            </a:r>
          </a:p>
          <a:p>
            <a:r>
              <a:rPr lang="en-GB" sz="1800" dirty="0"/>
              <a:t>6. </a:t>
            </a:r>
            <a:r>
              <a:rPr lang="en-GB" sz="1800" dirty="0" err="1"/>
              <a:t>Mahnič</a:t>
            </a:r>
            <a:r>
              <a:rPr lang="en-GB" sz="1800" dirty="0"/>
              <a:t>, </a:t>
            </a:r>
            <a:r>
              <a:rPr lang="en-GB" sz="1800" dirty="0" err="1"/>
              <a:t>Viljan</a:t>
            </a:r>
            <a:r>
              <a:rPr lang="en-GB" sz="1800" dirty="0"/>
              <a:t>, </a:t>
            </a:r>
            <a:r>
              <a:rPr lang="en-GB" sz="1800" dirty="0" err="1"/>
              <a:t>Fürst</a:t>
            </a:r>
            <a:r>
              <a:rPr lang="en-GB" sz="1800" dirty="0"/>
              <a:t>, Luka in </a:t>
            </a:r>
            <a:r>
              <a:rPr lang="en-GB" sz="1800" dirty="0" err="1"/>
              <a:t>Rožanc</a:t>
            </a:r>
            <a:r>
              <a:rPr lang="en-GB" sz="1800" dirty="0"/>
              <a:t>, Igor. Java </a:t>
            </a:r>
            <a:r>
              <a:rPr lang="en-GB" sz="1800" dirty="0" err="1"/>
              <a:t>skozi</a:t>
            </a:r>
            <a:r>
              <a:rPr lang="en-GB" sz="1800" dirty="0"/>
              <a:t> </a:t>
            </a:r>
            <a:r>
              <a:rPr lang="en-GB" sz="1800" dirty="0" err="1"/>
              <a:t>primere</a:t>
            </a:r>
            <a:r>
              <a:rPr lang="en-GB" sz="1800" dirty="0"/>
              <a:t>. </a:t>
            </a:r>
            <a:r>
              <a:rPr lang="en-GB" sz="1800" dirty="0" err="1"/>
              <a:t>Šenčur</a:t>
            </a:r>
            <a:r>
              <a:rPr lang="en-GB" sz="1800" dirty="0"/>
              <a:t> : Bi-Tim, 2008. ISBN 978-061-6046-10-7.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D91AA5D-9F14-4F0C-9647-6ECED02C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A9CCD7F-375D-4ED6-ADD1-7A0079D2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432C6BE-B5C7-4DBE-9901-6F76AA2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</p:spTree>
    <p:extLst>
      <p:ext uri="{BB962C8B-B14F-4D97-AF65-F5344CB8AC3E}">
        <p14:creationId xmlns:p14="http://schemas.microsoft.com/office/powerpoint/2010/main" val="352010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2E0A87-6B16-43BE-AA68-4BAA0933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62500" lnSpcReduction="20000"/>
          </a:bodyPr>
          <a:lstStyle/>
          <a:p>
            <a:r>
              <a:rPr lang="sl-SI" sz="3200" dirty="0"/>
              <a:t>7. </a:t>
            </a:r>
            <a:r>
              <a:rPr lang="en-GB" sz="3200" dirty="0" err="1"/>
              <a:t>Ferbežar</a:t>
            </a:r>
            <a:r>
              <a:rPr lang="en-GB" sz="3200" dirty="0"/>
              <a:t>, </a:t>
            </a:r>
            <a:r>
              <a:rPr lang="en-GB" sz="3200" dirty="0" err="1"/>
              <a:t>Tomaž</a:t>
            </a:r>
            <a:r>
              <a:rPr lang="en-GB" sz="3200" dirty="0"/>
              <a:t>. </a:t>
            </a:r>
            <a:r>
              <a:rPr lang="en-GB" sz="3200" dirty="0" err="1"/>
              <a:t>Laboratorijske</a:t>
            </a:r>
            <a:r>
              <a:rPr lang="en-GB" sz="3200" dirty="0"/>
              <a:t> </a:t>
            </a:r>
            <a:r>
              <a:rPr lang="en-GB" sz="3200" dirty="0" err="1"/>
              <a:t>vaje</a:t>
            </a:r>
            <a:r>
              <a:rPr lang="en-GB" sz="3200" dirty="0"/>
              <a:t>: </a:t>
            </a:r>
            <a:r>
              <a:rPr lang="en-GB" sz="3200" dirty="0" err="1"/>
              <a:t>Interno</a:t>
            </a:r>
            <a:r>
              <a:rPr lang="en-GB" sz="3200" dirty="0"/>
              <a:t> </a:t>
            </a:r>
            <a:r>
              <a:rPr lang="en-GB" sz="3200" dirty="0" err="1"/>
              <a:t>gradivo</a:t>
            </a:r>
            <a:r>
              <a:rPr lang="en-GB" sz="3200" dirty="0"/>
              <a:t>. Novo </a:t>
            </a:r>
            <a:r>
              <a:rPr lang="en-GB" sz="3200" dirty="0" err="1"/>
              <a:t>mesto</a:t>
            </a:r>
            <a:r>
              <a:rPr lang="en-GB" sz="3200" dirty="0"/>
              <a:t> : </a:t>
            </a:r>
            <a:r>
              <a:rPr lang="en-GB" sz="3200" dirty="0" err="1"/>
              <a:t>s.n</a:t>
            </a:r>
            <a:r>
              <a:rPr lang="en-GB" sz="3200" dirty="0"/>
              <a:t>., 2020.</a:t>
            </a:r>
            <a:endParaRPr lang="sl-SI" sz="2900" dirty="0"/>
          </a:p>
          <a:p>
            <a:r>
              <a:rPr lang="en-GB" sz="2900" dirty="0"/>
              <a:t>8. Evans, Benjamin J. in Flanagan, David. Java in a </a:t>
            </a:r>
            <a:r>
              <a:rPr lang="en-GB" sz="2900" dirty="0" err="1"/>
              <a:t>Nushell</a:t>
            </a:r>
            <a:r>
              <a:rPr lang="en-GB" sz="2900" dirty="0"/>
              <a:t>: A desktop quick reference. </a:t>
            </a:r>
            <a:r>
              <a:rPr lang="en-GB" sz="2900" dirty="0" err="1"/>
              <a:t>šesta</a:t>
            </a:r>
            <a:r>
              <a:rPr lang="en-GB" sz="2900" dirty="0"/>
              <a:t>. Sebastopol : O'Reilly, 2014. ISBN 978-1-449-37082-4.</a:t>
            </a:r>
          </a:p>
          <a:p>
            <a:r>
              <a:rPr lang="en-GB" sz="2900" dirty="0"/>
              <a:t>9. </a:t>
            </a:r>
            <a:r>
              <a:rPr lang="en-GB" sz="2900" dirty="0" err="1"/>
              <a:t>Finžgar</a:t>
            </a:r>
            <a:r>
              <a:rPr lang="en-GB" sz="2900" dirty="0"/>
              <a:t>, Petra, in </a:t>
            </a:r>
            <a:r>
              <a:rPr lang="en-GB" sz="2900" dirty="0" err="1"/>
              <a:t>drugi</a:t>
            </a:r>
            <a:r>
              <a:rPr lang="en-GB" sz="2900" dirty="0"/>
              <a:t>. </a:t>
            </a:r>
            <a:r>
              <a:rPr lang="en-GB" sz="2900" dirty="0" err="1"/>
              <a:t>Šolski</a:t>
            </a:r>
            <a:r>
              <a:rPr lang="en-GB" sz="2900" dirty="0"/>
              <a:t> </a:t>
            </a:r>
            <a:r>
              <a:rPr lang="en-GB" sz="2900" dirty="0" err="1"/>
              <a:t>slovar</a:t>
            </a:r>
            <a:r>
              <a:rPr lang="en-GB" sz="2900" dirty="0"/>
              <a:t> </a:t>
            </a:r>
            <a:r>
              <a:rPr lang="en-GB" sz="2900" dirty="0" err="1"/>
              <a:t>Angleščina:angleško-slovenski</a:t>
            </a:r>
            <a:r>
              <a:rPr lang="en-GB" sz="2900" dirty="0"/>
              <a:t> in </a:t>
            </a:r>
            <a:r>
              <a:rPr lang="en-GB" sz="2900" dirty="0" err="1"/>
              <a:t>slovensko-angleški</a:t>
            </a:r>
            <a:r>
              <a:rPr lang="en-GB" sz="2900" dirty="0"/>
              <a:t>. </a:t>
            </a:r>
            <a:r>
              <a:rPr lang="en-GB" sz="2900" dirty="0" err="1"/>
              <a:t>prva</a:t>
            </a:r>
            <a:r>
              <a:rPr lang="en-GB" sz="2900" dirty="0"/>
              <a:t>. Ljubljana : </a:t>
            </a:r>
            <a:r>
              <a:rPr lang="en-GB" sz="2900" dirty="0" err="1"/>
              <a:t>Založba</a:t>
            </a:r>
            <a:r>
              <a:rPr lang="en-GB" sz="2900" dirty="0"/>
              <a:t> Rokus </a:t>
            </a:r>
            <a:r>
              <a:rPr lang="en-GB" sz="2900" dirty="0" err="1"/>
              <a:t>Klett</a:t>
            </a:r>
            <a:r>
              <a:rPr lang="en-GB" sz="2900" dirty="0"/>
              <a:t>, 2013. str. 68, 102. ISBN 978-961-209-863-6.</a:t>
            </a:r>
          </a:p>
          <a:p>
            <a:r>
              <a:rPr lang="en-GB" sz="2900" dirty="0"/>
              <a:t>10. Oracle. Oracle. Java SE Downloads: Java Platform, Standard Edition. [</a:t>
            </a:r>
            <a:r>
              <a:rPr lang="en-GB" sz="2900" dirty="0" err="1"/>
              <a:t>Elektronski</a:t>
            </a:r>
            <a:r>
              <a:rPr lang="en-GB" sz="2900" dirty="0"/>
              <a:t>] 16. </a:t>
            </a:r>
            <a:r>
              <a:rPr lang="en-GB" sz="2900" dirty="0" err="1"/>
              <a:t>marec</a:t>
            </a:r>
            <a:r>
              <a:rPr lang="en-GB" sz="2900" dirty="0"/>
              <a:t> 2021. </a:t>
            </a:r>
          </a:p>
          <a:p>
            <a:r>
              <a:rPr lang="en-GB" sz="2900" dirty="0"/>
              <a:t>11. Davison, Andrew. Killer Game Programming in Java. [</a:t>
            </a:r>
            <a:r>
              <a:rPr lang="en-GB" sz="2900" dirty="0" err="1"/>
              <a:t>ured</a:t>
            </a:r>
            <a:r>
              <a:rPr lang="en-GB" sz="2900" dirty="0"/>
              <a:t>.] Brett McLaughlin. </a:t>
            </a:r>
            <a:r>
              <a:rPr lang="en-GB" sz="2900" dirty="0" err="1"/>
              <a:t>prva</a:t>
            </a:r>
            <a:r>
              <a:rPr lang="en-GB" sz="2900" dirty="0"/>
              <a:t>. Sebastopol : O'Reilly Media, 2005. ISBN 978-0-596-00730-0.</a:t>
            </a:r>
          </a:p>
          <a:p>
            <a:r>
              <a:rPr lang="en-GB" sz="2900" dirty="0"/>
              <a:t>12. </a:t>
            </a:r>
            <a:r>
              <a:rPr lang="en-GB" sz="2900" dirty="0" err="1"/>
              <a:t>Mesojedec</a:t>
            </a:r>
            <a:r>
              <a:rPr lang="en-GB" sz="2900" dirty="0"/>
              <a:t>, </a:t>
            </a:r>
            <a:r>
              <a:rPr lang="en-GB" sz="2900" dirty="0" err="1"/>
              <a:t>Uroš</a:t>
            </a:r>
            <a:r>
              <a:rPr lang="en-GB" sz="2900" dirty="0"/>
              <a:t> in </a:t>
            </a:r>
            <a:r>
              <a:rPr lang="en-GB" sz="2900" dirty="0" err="1"/>
              <a:t>Fabjan</a:t>
            </a:r>
            <a:r>
              <a:rPr lang="en-GB" sz="2900" dirty="0"/>
              <a:t>, </a:t>
            </a:r>
            <a:r>
              <a:rPr lang="en-GB" sz="2900" dirty="0" err="1"/>
              <a:t>Borut</a:t>
            </a:r>
            <a:r>
              <a:rPr lang="en-GB" sz="2900" dirty="0"/>
              <a:t>. Java 2: </a:t>
            </a:r>
            <a:r>
              <a:rPr lang="en-GB" sz="2900" dirty="0" err="1"/>
              <a:t>temelji</a:t>
            </a:r>
            <a:r>
              <a:rPr lang="en-GB" sz="2900" dirty="0"/>
              <a:t> </a:t>
            </a:r>
            <a:r>
              <a:rPr lang="en-GB" sz="2900" dirty="0" err="1"/>
              <a:t>programiranja</a:t>
            </a:r>
            <a:r>
              <a:rPr lang="en-GB" sz="2900" dirty="0"/>
              <a:t>. Ljubljana : Pasadena, 2004. ISBN 961-6361-30-9.</a:t>
            </a:r>
          </a:p>
          <a:p>
            <a:r>
              <a:rPr lang="en-GB" sz="2900" dirty="0"/>
              <a:t>13. Vertex Academy. Vertex computer science academy. What is the Java Library? . [</a:t>
            </a:r>
            <a:r>
              <a:rPr lang="en-GB" sz="2900" dirty="0" err="1"/>
              <a:t>Elektronski</a:t>
            </a:r>
            <a:r>
              <a:rPr lang="en-GB" sz="2900" dirty="0"/>
              <a:t>] 5. </a:t>
            </a:r>
            <a:r>
              <a:rPr lang="en-GB" sz="2900" dirty="0" err="1"/>
              <a:t>avgust</a:t>
            </a:r>
            <a:r>
              <a:rPr lang="en-GB" sz="2900" dirty="0"/>
              <a:t> 2016. https://vertex-academy.com/tutorials/en/what-is-java-library/.</a:t>
            </a:r>
          </a:p>
          <a:p>
            <a:r>
              <a:rPr lang="en-GB" sz="2900" dirty="0"/>
              <a:t>14. </a:t>
            </a:r>
            <a:r>
              <a:rPr lang="en-GB" sz="2900" dirty="0" err="1"/>
              <a:t>Zorko</a:t>
            </a:r>
            <a:r>
              <a:rPr lang="en-GB" sz="2900" dirty="0"/>
              <a:t>, Albert. </a:t>
            </a:r>
            <a:r>
              <a:rPr lang="en-GB" sz="2900" dirty="0" err="1"/>
              <a:t>Računalništvo</a:t>
            </a:r>
            <a:r>
              <a:rPr lang="en-GB" sz="2900" dirty="0"/>
              <a:t>: </a:t>
            </a:r>
            <a:r>
              <a:rPr lang="en-GB" sz="2900" dirty="0" err="1"/>
              <a:t>Interno</a:t>
            </a:r>
            <a:r>
              <a:rPr lang="en-GB" sz="2900" dirty="0"/>
              <a:t> </a:t>
            </a:r>
            <a:r>
              <a:rPr lang="en-GB" sz="2900" dirty="0" err="1"/>
              <a:t>gradivo</a:t>
            </a:r>
            <a:r>
              <a:rPr lang="en-GB" sz="2900" dirty="0"/>
              <a:t>. Novo </a:t>
            </a:r>
            <a:r>
              <a:rPr lang="en-GB" sz="2900" dirty="0" err="1"/>
              <a:t>mesto</a:t>
            </a:r>
            <a:r>
              <a:rPr lang="en-GB" sz="2900" dirty="0"/>
              <a:t> : </a:t>
            </a:r>
            <a:r>
              <a:rPr lang="en-GB" sz="2900" dirty="0" err="1"/>
              <a:t>s.n</a:t>
            </a:r>
            <a:r>
              <a:rPr lang="en-GB" sz="2900" dirty="0"/>
              <a:t>., 2020.</a:t>
            </a:r>
          </a:p>
          <a:p>
            <a:r>
              <a:rPr lang="en-GB" sz="2900" dirty="0"/>
              <a:t>15. Smith, David. The Guardian. So you thought Sudoku came from the Land of the Rising Sun ... [</a:t>
            </a:r>
            <a:r>
              <a:rPr lang="en-GB" sz="2900" dirty="0" err="1"/>
              <a:t>Elektronski</a:t>
            </a:r>
            <a:r>
              <a:rPr lang="en-GB" sz="2900" dirty="0"/>
              <a:t>] 15. </a:t>
            </a:r>
            <a:r>
              <a:rPr lang="en-GB" sz="2900" dirty="0" err="1"/>
              <a:t>maj</a:t>
            </a:r>
            <a:r>
              <a:rPr lang="en-GB" sz="2900" dirty="0"/>
              <a:t> 2005. https://www.theguardian.com/media/2005/may/15/pressandpublishing.usnews.</a:t>
            </a:r>
          </a:p>
          <a:p>
            <a:r>
              <a:rPr lang="en-GB" sz="2900" dirty="0"/>
              <a:t>16. </a:t>
            </a:r>
            <a:r>
              <a:rPr lang="en-GB" sz="2900" dirty="0" err="1"/>
              <a:t>Sporceblog</a:t>
            </a:r>
            <a:r>
              <a:rPr lang="en-GB" sz="2900" dirty="0"/>
              <a:t> Inc. A Brief History of Sudoku. </a:t>
            </a:r>
            <a:r>
              <a:rPr lang="en-GB" sz="2900" dirty="0" err="1"/>
              <a:t>Sporcleblog</a:t>
            </a:r>
            <a:r>
              <a:rPr lang="en-GB" sz="2900" dirty="0"/>
              <a:t>. [</a:t>
            </a:r>
            <a:r>
              <a:rPr lang="en-GB" sz="2900" dirty="0" err="1"/>
              <a:t>Elektronski</a:t>
            </a:r>
            <a:r>
              <a:rPr lang="en-GB" sz="2900" dirty="0"/>
              <a:t>] 11. </a:t>
            </a:r>
            <a:r>
              <a:rPr lang="en-GB" sz="2900" dirty="0" err="1"/>
              <a:t>junij</a:t>
            </a:r>
            <a:r>
              <a:rPr lang="en-GB" sz="2900" dirty="0"/>
              <a:t> 2019. https://www.sporcle.com/blog/2019/05/history-of-sudoku/.</a:t>
            </a:r>
          </a:p>
          <a:p>
            <a:r>
              <a:rPr lang="en-GB" sz="2900" dirty="0"/>
              <a:t>17. </a:t>
            </a:r>
            <a:r>
              <a:rPr lang="en-GB" sz="2900" dirty="0" err="1"/>
              <a:t>Dhatwalia</a:t>
            </a:r>
            <a:r>
              <a:rPr lang="en-GB" sz="2900" dirty="0"/>
              <a:t>, Prajwal, Khan, </a:t>
            </a:r>
            <a:r>
              <a:rPr lang="en-GB" sz="2900" dirty="0" err="1"/>
              <a:t>Asaad</a:t>
            </a:r>
            <a:r>
              <a:rPr lang="en-GB" sz="2900" dirty="0"/>
              <a:t> in </a:t>
            </a:r>
            <a:r>
              <a:rPr lang="en-GB" sz="2900" dirty="0" err="1"/>
              <a:t>Fiaidhi</a:t>
            </a:r>
            <a:r>
              <a:rPr lang="en-GB" sz="2900" dirty="0"/>
              <a:t>, Jinan. </a:t>
            </a:r>
            <a:r>
              <a:rPr lang="en-GB" sz="2900" dirty="0" err="1"/>
              <a:t>TechRxiv</a:t>
            </a:r>
            <a:r>
              <a:rPr lang="en-GB" sz="2900" dirty="0"/>
              <a:t>. Preprint. Online Sudoku Generator and Solver for Competitions using Java Server Faces. [</a:t>
            </a:r>
            <a:r>
              <a:rPr lang="en-GB" sz="2900" dirty="0" err="1"/>
              <a:t>Elektronski</a:t>
            </a:r>
            <a:r>
              <a:rPr lang="en-GB" sz="2900" dirty="0"/>
              <a:t>] 2020. https://doi.org/10.36227/techrxiv.12093732.v1 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964ECC-1492-4407-9234-F84A7C2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077109F-51CB-4661-AE70-44BF1834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53BA2DB-D872-4BEA-B67F-FE00DE00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227586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959299-D1DA-4CE6-BD03-8039E30D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r>
              <a:rPr lang="en-GB" sz="1800" dirty="0"/>
              <a:t>18. </a:t>
            </a:r>
            <a:r>
              <a:rPr lang="en-GB" sz="1800" dirty="0" err="1"/>
              <a:t>Gligić</a:t>
            </a:r>
            <a:r>
              <a:rPr lang="en-GB" sz="1800" dirty="0"/>
              <a:t>, </a:t>
            </a:r>
            <a:r>
              <a:rPr lang="en-GB" sz="1800" dirty="0" err="1"/>
              <a:t>Alja</a:t>
            </a:r>
            <a:r>
              <a:rPr lang="en-GB" sz="1800" dirty="0"/>
              <a:t>. </a:t>
            </a:r>
            <a:r>
              <a:rPr lang="en-GB" sz="1800" dirty="0" err="1"/>
              <a:t>MaFiRa</a:t>
            </a:r>
            <a:r>
              <a:rPr lang="en-GB" sz="1800" dirty="0"/>
              <a:t>-Wiki. Index of /images/8/80. [</a:t>
            </a:r>
            <a:r>
              <a:rPr lang="en-GB" sz="1800" dirty="0" err="1"/>
              <a:t>Elektronski</a:t>
            </a:r>
            <a:r>
              <a:rPr lang="en-GB" sz="1800" dirty="0"/>
              <a:t>] 23. </a:t>
            </a:r>
            <a:r>
              <a:rPr lang="en-GB" sz="1800" dirty="0" err="1"/>
              <a:t>maj</a:t>
            </a:r>
            <a:r>
              <a:rPr lang="en-GB" sz="1800" dirty="0"/>
              <a:t> 2011. http://wiki.fmf.uni-lj.si/images/8/80/Predstavitev-Sudoku.pdf.</a:t>
            </a:r>
          </a:p>
          <a:p>
            <a:r>
              <a:rPr lang="en-GB" sz="1800" dirty="0"/>
              <a:t>19. </a:t>
            </a:r>
            <a:r>
              <a:rPr lang="en-GB" sz="1800" dirty="0" err="1"/>
              <a:t>Skrekovski</a:t>
            </a:r>
            <a:r>
              <a:rPr lang="en-GB" sz="1800" dirty="0"/>
              <a:t>, </a:t>
            </a:r>
            <a:r>
              <a:rPr lang="en-GB" sz="1800" dirty="0" err="1"/>
              <a:t>Riste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 </a:t>
            </a:r>
            <a:r>
              <a:rPr lang="en-GB" sz="1800" dirty="0" err="1"/>
              <a:t>Fakulteta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matematiko</a:t>
            </a:r>
            <a:r>
              <a:rPr lang="en-GB" sz="1800" dirty="0"/>
              <a:t> in </a:t>
            </a:r>
            <a:r>
              <a:rPr lang="en-GB" sz="1800" dirty="0" err="1"/>
              <a:t>fiziko</a:t>
            </a:r>
            <a:r>
              <a:rPr lang="en-GB" sz="1800" dirty="0"/>
              <a:t>. Index of /~</a:t>
            </a:r>
            <a:r>
              <a:rPr lang="en-GB" sz="1800" dirty="0" err="1"/>
              <a:t>skreko</a:t>
            </a:r>
            <a:r>
              <a:rPr lang="en-GB" sz="1800" dirty="0"/>
              <a:t>/Pouk/dm2/2006-7/</a:t>
            </a:r>
            <a:r>
              <a:rPr lang="en-GB" sz="1800" dirty="0" err="1"/>
              <a:t>Predavanja</a:t>
            </a:r>
            <a:r>
              <a:rPr lang="en-GB" sz="1800" dirty="0"/>
              <a:t>/</a:t>
            </a:r>
            <a:r>
              <a:rPr lang="en-GB" sz="1800" dirty="0" err="1"/>
              <a:t>Seminarske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23. </a:t>
            </a:r>
            <a:r>
              <a:rPr lang="en-GB" sz="1800" dirty="0" err="1"/>
              <a:t>maj</a:t>
            </a:r>
            <a:r>
              <a:rPr lang="en-GB" sz="1800" dirty="0"/>
              <a:t> 2007. https://www.fmf.uni-lj.si/~skreko/Pouk/dm2/2006-7/Predavanja/Seminarske/Latinski_kvadrati.pdf.</a:t>
            </a:r>
            <a:endParaRPr lang="sl-SI" sz="1800" dirty="0"/>
          </a:p>
          <a:p>
            <a:r>
              <a:rPr lang="en-GB" sz="1800" dirty="0"/>
              <a:t>20. </a:t>
            </a:r>
            <a:r>
              <a:rPr lang="en-GB" sz="1800" dirty="0" err="1"/>
              <a:t>Konvalinka</a:t>
            </a:r>
            <a:r>
              <a:rPr lang="en-GB" sz="1800" dirty="0"/>
              <a:t>, </a:t>
            </a:r>
            <a:r>
              <a:rPr lang="en-GB" sz="1800" dirty="0" err="1"/>
              <a:t>Matjaž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 </a:t>
            </a:r>
            <a:r>
              <a:rPr lang="en-GB" sz="1800" dirty="0" err="1"/>
              <a:t>Fakulteta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matematiko</a:t>
            </a:r>
            <a:r>
              <a:rPr lang="en-GB" sz="1800" dirty="0"/>
              <a:t> in </a:t>
            </a:r>
            <a:r>
              <a:rPr lang="en-GB" sz="1800" dirty="0" err="1"/>
              <a:t>fiziko</a:t>
            </a:r>
            <a:r>
              <a:rPr lang="en-GB" sz="1800" dirty="0"/>
              <a:t>. </a:t>
            </a:r>
            <a:r>
              <a:rPr lang="en-GB" sz="1800" dirty="0" err="1"/>
              <a:t>Matjaž</a:t>
            </a:r>
            <a:r>
              <a:rPr lang="en-GB" sz="1800" dirty="0"/>
              <a:t> </a:t>
            </a:r>
            <a:r>
              <a:rPr lang="en-GB" sz="1800" dirty="0" err="1"/>
              <a:t>Konvalinka</a:t>
            </a:r>
            <a:r>
              <a:rPr lang="en-GB" sz="1800" dirty="0"/>
              <a:t> Home Page. [</a:t>
            </a:r>
            <a:r>
              <a:rPr lang="en-GB" sz="1800" dirty="0" err="1"/>
              <a:t>Elektronski</a:t>
            </a:r>
            <a:r>
              <a:rPr lang="en-GB" sz="1800" dirty="0"/>
              <a:t>] 2004. https://www.fmf.uni-lj.si/~konvalinka/latin.pdf.</a:t>
            </a:r>
          </a:p>
          <a:p>
            <a:r>
              <a:rPr lang="en-GB" sz="1800" dirty="0"/>
              <a:t>21. </a:t>
            </a:r>
            <a:r>
              <a:rPr lang="en-GB" sz="1800" dirty="0" err="1"/>
              <a:t>Tuma</a:t>
            </a:r>
            <a:r>
              <a:rPr lang="en-GB" sz="1800" dirty="0"/>
              <a:t>, Katja. </a:t>
            </a:r>
            <a:r>
              <a:rPr lang="en-GB" sz="1800" dirty="0" err="1"/>
              <a:t>Repozitorij</a:t>
            </a:r>
            <a:r>
              <a:rPr lang="en-GB" sz="1800" dirty="0"/>
              <a:t> </a:t>
            </a:r>
            <a:r>
              <a:rPr lang="en-GB" sz="1800" dirty="0" err="1"/>
              <a:t>univerze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. </a:t>
            </a:r>
            <a:r>
              <a:rPr lang="en-GB" sz="1800" dirty="0" err="1"/>
              <a:t>Generiranje</a:t>
            </a:r>
            <a:r>
              <a:rPr lang="en-GB" sz="1800" dirty="0"/>
              <a:t> in </a:t>
            </a:r>
            <a:r>
              <a:rPr lang="en-GB" sz="1800" dirty="0" err="1"/>
              <a:t>reševanje</a:t>
            </a:r>
            <a:r>
              <a:rPr lang="en-GB" sz="1800" dirty="0"/>
              <a:t> </a:t>
            </a:r>
            <a:r>
              <a:rPr lang="en-GB" sz="1800" dirty="0" err="1"/>
              <a:t>sudokuja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2014. https://repozitorij.uni-lj.si/Dokument.php?id=29461&amp;lang=slv.</a:t>
            </a:r>
          </a:p>
          <a:p>
            <a:r>
              <a:rPr lang="en-GB" sz="1800" dirty="0"/>
              <a:t>22. </a:t>
            </a:r>
            <a:r>
              <a:rPr lang="en-GB" sz="1800" dirty="0" err="1"/>
              <a:t>Forstnerič</a:t>
            </a:r>
            <a:r>
              <a:rPr lang="en-GB" sz="1800" dirty="0"/>
              <a:t>, France. </a:t>
            </a:r>
            <a:r>
              <a:rPr lang="en-GB" sz="1800" dirty="0" err="1"/>
              <a:t>Laboratorij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kriptografijo</a:t>
            </a:r>
            <a:r>
              <a:rPr lang="en-GB" sz="1800" dirty="0"/>
              <a:t> in </a:t>
            </a:r>
            <a:r>
              <a:rPr lang="en-GB" sz="1800" dirty="0" err="1"/>
              <a:t>računalniško</a:t>
            </a:r>
            <a:r>
              <a:rPr lang="en-GB" sz="1800" dirty="0"/>
              <a:t> </a:t>
            </a:r>
            <a:r>
              <a:rPr lang="en-GB" sz="1800" dirty="0" err="1"/>
              <a:t>varnost</a:t>
            </a:r>
            <a:r>
              <a:rPr lang="en-GB" sz="1800" dirty="0"/>
              <a:t>. </a:t>
            </a:r>
            <a:r>
              <a:rPr lang="en-GB" sz="1800" dirty="0" err="1"/>
              <a:t>Matematika</a:t>
            </a:r>
            <a:r>
              <a:rPr lang="en-GB" sz="1800" dirty="0"/>
              <a:t>: O </a:t>
            </a:r>
            <a:r>
              <a:rPr lang="en-GB" sz="1800" dirty="0" err="1"/>
              <a:t>kongruencah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1979. http://lkrv.fri.uni-lj.si/peter/presek/Forstenic_O_Kongruencah.pdf.</a:t>
            </a:r>
          </a:p>
          <a:p>
            <a:r>
              <a:rPr lang="en-GB" sz="1800" dirty="0"/>
              <a:t>23. Team2280. </a:t>
            </a:r>
            <a:r>
              <a:rPr lang="en-GB" sz="1800" dirty="0" err="1"/>
              <a:t>CiteSeerX</a:t>
            </a:r>
            <a:r>
              <a:rPr lang="en-GB" sz="1800" dirty="0"/>
              <a:t>. Sudoku: Bagging a Difficulty Metric &amp; Building Up Puzzles. [</a:t>
            </a:r>
            <a:r>
              <a:rPr lang="en-GB" sz="1800" dirty="0" err="1"/>
              <a:t>Elektronski</a:t>
            </a:r>
            <a:r>
              <a:rPr lang="en-GB" sz="1800" dirty="0"/>
              <a:t>] 18. </a:t>
            </a:r>
            <a:r>
              <a:rPr lang="en-GB" sz="1800" dirty="0" err="1"/>
              <a:t>februar</a:t>
            </a:r>
            <a:r>
              <a:rPr lang="en-GB" sz="1800" dirty="0"/>
              <a:t> 2008. http://citeseerx.ist.psu.edu/viewdoc/download?doi=10.1.1.142.9486&amp;rep=rep1&amp;type=pdf.</a:t>
            </a:r>
          </a:p>
          <a:p>
            <a:r>
              <a:rPr lang="en-GB" sz="1800" dirty="0"/>
              <a:t>24. </a:t>
            </a:r>
            <a:r>
              <a:rPr lang="en-GB" sz="1800" dirty="0" err="1"/>
              <a:t>Tepeš</a:t>
            </a:r>
            <a:r>
              <a:rPr lang="en-GB" sz="1800" dirty="0"/>
              <a:t>, </a:t>
            </a:r>
            <a:r>
              <a:rPr lang="en-GB" sz="1800" dirty="0" err="1"/>
              <a:t>Nejc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Mariboru</a:t>
            </a:r>
            <a:r>
              <a:rPr lang="en-GB" sz="1800" dirty="0"/>
              <a:t>. </a:t>
            </a:r>
            <a:r>
              <a:rPr lang="en-GB" sz="1800" dirty="0" err="1"/>
              <a:t>Sestavljanje</a:t>
            </a:r>
            <a:r>
              <a:rPr lang="en-GB" sz="1800" dirty="0"/>
              <a:t> in </a:t>
            </a:r>
            <a:r>
              <a:rPr lang="en-GB" sz="1800" dirty="0" err="1"/>
              <a:t>reševanje</a:t>
            </a:r>
            <a:r>
              <a:rPr lang="en-GB" sz="1800" dirty="0"/>
              <a:t> </a:t>
            </a:r>
            <a:r>
              <a:rPr lang="en-GB" sz="1800" dirty="0" err="1"/>
              <a:t>kombinatorčine</a:t>
            </a:r>
            <a:r>
              <a:rPr lang="en-GB" sz="1800" dirty="0"/>
              <a:t> </a:t>
            </a:r>
            <a:r>
              <a:rPr lang="en-GB" sz="1800" dirty="0" err="1"/>
              <a:t>igre</a:t>
            </a:r>
            <a:r>
              <a:rPr lang="en-GB" sz="1800" dirty="0"/>
              <a:t> s </a:t>
            </a:r>
            <a:r>
              <a:rPr lang="en-GB" sz="1800" dirty="0" err="1"/>
              <a:t>programiranjem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</a:t>
            </a:r>
            <a:r>
              <a:rPr lang="en-GB" sz="1800" dirty="0" err="1"/>
              <a:t>september</a:t>
            </a:r>
            <a:r>
              <a:rPr lang="en-GB" sz="1800" dirty="0"/>
              <a:t> 2014. https://dk.um.si/IzpisGradiva.php?id=46258&amp;lang=slv.</a:t>
            </a:r>
          </a:p>
          <a:p>
            <a:r>
              <a:rPr lang="en-GB" sz="1800" dirty="0"/>
              <a:t>25. </a:t>
            </a:r>
            <a:r>
              <a:rPr lang="en-GB" sz="1800" dirty="0" err="1"/>
              <a:t>Živković</a:t>
            </a:r>
            <a:r>
              <a:rPr lang="en-GB" sz="1800" dirty="0"/>
              <a:t>, </a:t>
            </a:r>
            <a:r>
              <a:rPr lang="en-GB" sz="1800" dirty="0" err="1"/>
              <a:t>Dejan</a:t>
            </a:r>
            <a:r>
              <a:rPr lang="en-GB" sz="1800" dirty="0"/>
              <a:t>. </a:t>
            </a:r>
            <a:r>
              <a:rPr lang="en-GB" sz="1800" dirty="0" err="1"/>
              <a:t>Singipedia</a:t>
            </a:r>
            <a:r>
              <a:rPr lang="en-GB" sz="1800" dirty="0"/>
              <a:t>. Java </a:t>
            </a:r>
            <a:r>
              <a:rPr lang="en-GB" sz="1800" dirty="0" err="1"/>
              <a:t>programiranje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2019. https://singipedia.singidunum.ac.rs/izdanje/43019-java-programiranje. ISBN 978-86-7912-521-7.</a:t>
            </a:r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30B12AA-053B-41EF-B156-18D119A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41BE5B0-2FDE-4555-B6BE-8380D6B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FFB4AA-D379-4659-B1A8-FFBD5348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</p:spTree>
    <p:extLst>
      <p:ext uri="{BB962C8B-B14F-4D97-AF65-F5344CB8AC3E}">
        <p14:creationId xmlns:p14="http://schemas.microsoft.com/office/powerpoint/2010/main" val="49093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D680A6-235A-4AC7-857F-AF942A83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en-GB" sz="2300" dirty="0"/>
              <a:t>26. Oracle. </a:t>
            </a:r>
            <a:r>
              <a:rPr lang="en-GB" sz="2300" dirty="0" err="1"/>
              <a:t>Oracle:Documentation</a:t>
            </a:r>
            <a:r>
              <a:rPr lang="en-GB" sz="2300" dirty="0"/>
              <a:t>. Class </a:t>
            </a:r>
            <a:r>
              <a:rPr lang="en-GB" sz="2300" dirty="0" err="1"/>
              <a:t>MouseEvent</a:t>
            </a:r>
            <a:r>
              <a:rPr lang="en-GB" sz="2300" dirty="0"/>
              <a:t>. [</a:t>
            </a:r>
            <a:r>
              <a:rPr lang="en-GB" sz="2300" dirty="0" err="1"/>
              <a:t>Elektronski</a:t>
            </a:r>
            <a:r>
              <a:rPr lang="en-GB" sz="2300" dirty="0"/>
              <a:t>] 2021. https://docs.oracle.com/javase/7/docs/api/java/awt/event/MouseEvent.html.</a:t>
            </a:r>
          </a:p>
          <a:p>
            <a:r>
              <a:rPr lang="en-GB" sz="2300" dirty="0"/>
              <a:t>27. </a:t>
            </a:r>
            <a:r>
              <a:rPr lang="en-GB" sz="2300" dirty="0" err="1"/>
              <a:t>Slovenska</a:t>
            </a:r>
            <a:r>
              <a:rPr lang="en-GB" sz="2300" dirty="0"/>
              <a:t> </a:t>
            </a:r>
            <a:r>
              <a:rPr lang="en-GB" sz="2300" dirty="0" err="1"/>
              <a:t>akademija</a:t>
            </a:r>
            <a:r>
              <a:rPr lang="en-GB" sz="2300" dirty="0"/>
              <a:t> </a:t>
            </a:r>
            <a:r>
              <a:rPr lang="en-GB" sz="2300" dirty="0" err="1"/>
              <a:t>za</a:t>
            </a:r>
            <a:r>
              <a:rPr lang="en-GB" sz="2300" dirty="0"/>
              <a:t> </a:t>
            </a:r>
            <a:r>
              <a:rPr lang="en-GB" sz="2300" dirty="0" err="1"/>
              <a:t>znanost</a:t>
            </a:r>
            <a:r>
              <a:rPr lang="en-GB" sz="2300" dirty="0"/>
              <a:t> in </a:t>
            </a:r>
            <a:r>
              <a:rPr lang="en-GB" sz="2300" dirty="0" err="1"/>
              <a:t>umetnost</a:t>
            </a:r>
            <a:r>
              <a:rPr lang="en-GB" sz="2300" dirty="0"/>
              <a:t> in </a:t>
            </a:r>
            <a:r>
              <a:rPr lang="en-GB" sz="2300" dirty="0" err="1"/>
              <a:t>Znanstveno</a:t>
            </a:r>
            <a:r>
              <a:rPr lang="en-GB" sz="2300" dirty="0"/>
              <a:t> </a:t>
            </a:r>
            <a:r>
              <a:rPr lang="en-GB" sz="2300" dirty="0" err="1"/>
              <a:t>raziskovalni</a:t>
            </a:r>
            <a:r>
              <a:rPr lang="en-GB" sz="2300" dirty="0"/>
              <a:t> </a:t>
            </a:r>
            <a:r>
              <a:rPr lang="en-GB" sz="2300" dirty="0" err="1"/>
              <a:t>center</a:t>
            </a:r>
            <a:r>
              <a:rPr lang="en-GB" sz="2300" dirty="0"/>
              <a:t> </a:t>
            </a:r>
            <a:r>
              <a:rPr lang="en-GB" sz="2300" dirty="0" err="1"/>
              <a:t>Slovenske</a:t>
            </a:r>
            <a:r>
              <a:rPr lang="en-GB" sz="2300" dirty="0"/>
              <a:t> </a:t>
            </a:r>
            <a:r>
              <a:rPr lang="en-GB" sz="2300" dirty="0" err="1"/>
              <a:t>akademije</a:t>
            </a:r>
            <a:r>
              <a:rPr lang="en-GB" sz="2300" dirty="0"/>
              <a:t> </a:t>
            </a:r>
            <a:r>
              <a:rPr lang="en-GB" sz="2300" dirty="0" err="1"/>
              <a:t>znanosti</a:t>
            </a:r>
            <a:r>
              <a:rPr lang="en-GB" sz="2300" dirty="0"/>
              <a:t> in </a:t>
            </a:r>
            <a:r>
              <a:rPr lang="en-GB" sz="2300" dirty="0" err="1"/>
              <a:t>umetnosti</a:t>
            </a:r>
            <a:r>
              <a:rPr lang="en-GB" sz="2300" dirty="0"/>
              <a:t> </a:t>
            </a:r>
            <a:r>
              <a:rPr lang="en-GB" sz="2300" dirty="0" err="1"/>
              <a:t>Inštitut</a:t>
            </a:r>
            <a:r>
              <a:rPr lang="en-GB" sz="2300" dirty="0"/>
              <a:t> </a:t>
            </a:r>
            <a:r>
              <a:rPr lang="en-GB" sz="2300" dirty="0" err="1"/>
              <a:t>za</a:t>
            </a:r>
            <a:r>
              <a:rPr lang="en-GB" sz="2300" dirty="0"/>
              <a:t> </a:t>
            </a:r>
            <a:r>
              <a:rPr lang="en-GB" sz="2300" dirty="0" err="1"/>
              <a:t>slovenski</a:t>
            </a:r>
            <a:r>
              <a:rPr lang="en-GB" sz="2300" dirty="0"/>
              <a:t> </a:t>
            </a:r>
            <a:r>
              <a:rPr lang="en-GB" sz="2300" dirty="0" err="1"/>
              <a:t>jezik</a:t>
            </a:r>
            <a:r>
              <a:rPr lang="en-GB" sz="2300" dirty="0"/>
              <a:t> </a:t>
            </a:r>
            <a:r>
              <a:rPr lang="en-GB" sz="2300" dirty="0" err="1"/>
              <a:t>Frana</a:t>
            </a:r>
            <a:r>
              <a:rPr lang="en-GB" sz="2300" dirty="0"/>
              <a:t> </a:t>
            </a:r>
            <a:r>
              <a:rPr lang="en-GB" sz="2300" dirty="0" err="1"/>
              <a:t>Ramovška</a:t>
            </a:r>
            <a:r>
              <a:rPr lang="en-GB" sz="2300" dirty="0"/>
              <a:t> in </a:t>
            </a:r>
            <a:r>
              <a:rPr lang="en-GB" sz="2300" dirty="0" err="1"/>
              <a:t>avtorji</a:t>
            </a:r>
            <a:r>
              <a:rPr lang="en-GB" sz="2300" dirty="0"/>
              <a:t>. </a:t>
            </a:r>
            <a:r>
              <a:rPr lang="en-GB" sz="2300" dirty="0" err="1"/>
              <a:t>Slovar</a:t>
            </a:r>
            <a:r>
              <a:rPr lang="en-GB" sz="2300" dirty="0"/>
              <a:t> </a:t>
            </a:r>
            <a:r>
              <a:rPr lang="en-GB" sz="2300" dirty="0" err="1"/>
              <a:t>slovenskega</a:t>
            </a:r>
            <a:r>
              <a:rPr lang="en-GB" sz="2300" dirty="0"/>
              <a:t> </a:t>
            </a:r>
            <a:r>
              <a:rPr lang="en-GB" sz="2300" dirty="0" err="1"/>
              <a:t>knjižnega</a:t>
            </a:r>
            <a:r>
              <a:rPr lang="en-GB" sz="2300" dirty="0"/>
              <a:t> </a:t>
            </a:r>
            <a:r>
              <a:rPr lang="en-GB" sz="2300" dirty="0" err="1"/>
              <a:t>jezika</a:t>
            </a:r>
            <a:r>
              <a:rPr lang="en-GB" sz="2300" dirty="0"/>
              <a:t> 2. </a:t>
            </a:r>
            <a:r>
              <a:rPr lang="en-GB" sz="2300" dirty="0" err="1"/>
              <a:t>druga</a:t>
            </a:r>
            <a:r>
              <a:rPr lang="en-GB" sz="2300" dirty="0"/>
              <a:t> </a:t>
            </a:r>
            <a:r>
              <a:rPr lang="en-GB" sz="2300" dirty="0" err="1"/>
              <a:t>dopoljena</a:t>
            </a:r>
            <a:r>
              <a:rPr lang="en-GB" sz="2300" dirty="0"/>
              <a:t> in </a:t>
            </a:r>
            <a:r>
              <a:rPr lang="en-GB" sz="2300" dirty="0" err="1"/>
              <a:t>deloma</a:t>
            </a:r>
            <a:r>
              <a:rPr lang="en-GB" sz="2300" dirty="0"/>
              <a:t> </a:t>
            </a:r>
            <a:r>
              <a:rPr lang="en-GB" sz="2300" dirty="0" err="1"/>
              <a:t>prenoljena</a:t>
            </a:r>
            <a:r>
              <a:rPr lang="en-GB" sz="2300" dirty="0"/>
              <a:t> </a:t>
            </a:r>
            <a:r>
              <a:rPr lang="en-GB" sz="2300" dirty="0" err="1"/>
              <a:t>izdaja</a:t>
            </a:r>
            <a:r>
              <a:rPr lang="en-GB" sz="2300" dirty="0"/>
              <a:t>. Ljubljana : </a:t>
            </a:r>
            <a:r>
              <a:rPr lang="en-GB" sz="2300" dirty="0" err="1"/>
              <a:t>Cankarjeva</a:t>
            </a:r>
            <a:r>
              <a:rPr lang="en-GB" sz="2300" dirty="0"/>
              <a:t> </a:t>
            </a:r>
            <a:r>
              <a:rPr lang="en-GB" sz="2300" dirty="0" err="1"/>
              <a:t>založba</a:t>
            </a:r>
            <a:r>
              <a:rPr lang="en-GB" sz="2300" dirty="0"/>
              <a:t>, 2015. ISBN 978-961-282-010-7.</a:t>
            </a:r>
          </a:p>
          <a:p>
            <a:r>
              <a:rPr lang="en-GB" sz="2300" dirty="0"/>
              <a:t>28. </a:t>
            </a:r>
            <a:r>
              <a:rPr lang="en-GB" sz="2300" dirty="0" err="1"/>
              <a:t>GeeksforGeeks</a:t>
            </a:r>
            <a:r>
              <a:rPr lang="en-GB" sz="2300" dirty="0"/>
              <a:t>. </a:t>
            </a:r>
            <a:r>
              <a:rPr lang="en-GB" sz="2300" dirty="0" err="1"/>
              <a:t>GeeksforGeeks</a:t>
            </a:r>
            <a:r>
              <a:rPr lang="en-GB" sz="2300" dirty="0"/>
              <a:t>. Differences between JDK, JRE and JVM. [</a:t>
            </a:r>
            <a:r>
              <a:rPr lang="en-GB" sz="2300" dirty="0" err="1"/>
              <a:t>Elektronski</a:t>
            </a:r>
            <a:r>
              <a:rPr lang="en-GB" sz="2300" dirty="0"/>
              <a:t>] 10. </a:t>
            </a:r>
            <a:r>
              <a:rPr lang="en-GB" sz="2300" dirty="0" err="1"/>
              <a:t>avgust</a:t>
            </a:r>
            <a:r>
              <a:rPr lang="en-GB" sz="2300" dirty="0"/>
              <a:t> 2018. https://www.geeksforgeeks.org/differences-jdk-jre-jvm/.</a:t>
            </a:r>
          </a:p>
          <a:p>
            <a:r>
              <a:rPr lang="en-GB" sz="2300" dirty="0"/>
              <a:t>26. Oracle. </a:t>
            </a:r>
            <a:r>
              <a:rPr lang="en-GB" sz="2300" dirty="0" err="1"/>
              <a:t>Oracle:Documentation</a:t>
            </a:r>
            <a:r>
              <a:rPr lang="en-GB" sz="2300" dirty="0"/>
              <a:t>. Class </a:t>
            </a:r>
            <a:r>
              <a:rPr lang="en-GB" sz="2300" dirty="0" err="1"/>
              <a:t>MouseEvent</a:t>
            </a:r>
            <a:r>
              <a:rPr lang="en-GB" sz="2300" dirty="0"/>
              <a:t>. [</a:t>
            </a:r>
            <a:r>
              <a:rPr lang="en-GB" sz="2300" dirty="0" err="1"/>
              <a:t>Elektronski</a:t>
            </a:r>
            <a:r>
              <a:rPr lang="en-GB" sz="2300" dirty="0"/>
              <a:t>] 2021. https://docs.oracle.com/javase/7/docs/api/java/awt/event/MouseEvent.html.</a:t>
            </a:r>
          </a:p>
          <a:p>
            <a:r>
              <a:rPr lang="en-GB" sz="2300" dirty="0"/>
              <a:t>27. </a:t>
            </a:r>
            <a:r>
              <a:rPr lang="en-GB" sz="2300" dirty="0" err="1"/>
              <a:t>Slovenska</a:t>
            </a:r>
            <a:r>
              <a:rPr lang="en-GB" sz="2300" dirty="0"/>
              <a:t> </a:t>
            </a:r>
            <a:r>
              <a:rPr lang="en-GB" sz="2300" dirty="0" err="1"/>
              <a:t>akademija</a:t>
            </a:r>
            <a:r>
              <a:rPr lang="en-GB" sz="2300" dirty="0"/>
              <a:t> </a:t>
            </a:r>
            <a:r>
              <a:rPr lang="en-GB" sz="2300" dirty="0" err="1"/>
              <a:t>za</a:t>
            </a:r>
            <a:r>
              <a:rPr lang="en-GB" sz="2300" dirty="0"/>
              <a:t> </a:t>
            </a:r>
            <a:r>
              <a:rPr lang="en-GB" sz="2300" dirty="0" err="1"/>
              <a:t>znanost</a:t>
            </a:r>
            <a:r>
              <a:rPr lang="en-GB" sz="2300" dirty="0"/>
              <a:t> in </a:t>
            </a:r>
            <a:r>
              <a:rPr lang="en-GB" sz="2300" dirty="0" err="1"/>
              <a:t>umetnost</a:t>
            </a:r>
            <a:r>
              <a:rPr lang="en-GB" sz="2300" dirty="0"/>
              <a:t> in </a:t>
            </a:r>
            <a:r>
              <a:rPr lang="en-GB" sz="2300" dirty="0" err="1"/>
              <a:t>Znanstveno</a:t>
            </a:r>
            <a:r>
              <a:rPr lang="en-GB" sz="2300" dirty="0"/>
              <a:t> </a:t>
            </a:r>
            <a:r>
              <a:rPr lang="en-GB" sz="2300" dirty="0" err="1"/>
              <a:t>raziskovalni</a:t>
            </a:r>
            <a:r>
              <a:rPr lang="en-GB" sz="2300" dirty="0"/>
              <a:t> </a:t>
            </a:r>
            <a:r>
              <a:rPr lang="en-GB" sz="2300" dirty="0" err="1"/>
              <a:t>center</a:t>
            </a:r>
            <a:r>
              <a:rPr lang="en-GB" sz="2300" dirty="0"/>
              <a:t> </a:t>
            </a:r>
            <a:r>
              <a:rPr lang="en-GB" sz="2300" dirty="0" err="1"/>
              <a:t>Slovenske</a:t>
            </a:r>
            <a:r>
              <a:rPr lang="en-GB" sz="2300" dirty="0"/>
              <a:t> </a:t>
            </a:r>
            <a:r>
              <a:rPr lang="en-GB" sz="2300" dirty="0" err="1"/>
              <a:t>akademije</a:t>
            </a:r>
            <a:r>
              <a:rPr lang="en-GB" sz="2300" dirty="0"/>
              <a:t> </a:t>
            </a:r>
            <a:r>
              <a:rPr lang="en-GB" sz="2300" dirty="0" err="1"/>
              <a:t>znanosti</a:t>
            </a:r>
            <a:r>
              <a:rPr lang="en-GB" sz="2300" dirty="0"/>
              <a:t> in </a:t>
            </a:r>
            <a:r>
              <a:rPr lang="en-GB" sz="2300" dirty="0" err="1"/>
              <a:t>umetnosti</a:t>
            </a:r>
            <a:r>
              <a:rPr lang="en-GB" sz="2300" dirty="0"/>
              <a:t> </a:t>
            </a:r>
            <a:r>
              <a:rPr lang="en-GB" sz="2300" dirty="0" err="1"/>
              <a:t>Inštitut</a:t>
            </a:r>
            <a:r>
              <a:rPr lang="en-GB" sz="2300" dirty="0"/>
              <a:t> </a:t>
            </a:r>
            <a:r>
              <a:rPr lang="en-GB" sz="2300" dirty="0" err="1"/>
              <a:t>za</a:t>
            </a:r>
            <a:r>
              <a:rPr lang="en-GB" sz="2300" dirty="0"/>
              <a:t> </a:t>
            </a:r>
            <a:r>
              <a:rPr lang="en-GB" sz="2300" dirty="0" err="1"/>
              <a:t>slovenski</a:t>
            </a:r>
            <a:r>
              <a:rPr lang="en-GB" sz="2300" dirty="0"/>
              <a:t> </a:t>
            </a:r>
            <a:r>
              <a:rPr lang="en-GB" sz="2300" dirty="0" err="1"/>
              <a:t>jezik</a:t>
            </a:r>
            <a:r>
              <a:rPr lang="en-GB" sz="2300" dirty="0"/>
              <a:t> </a:t>
            </a:r>
            <a:r>
              <a:rPr lang="en-GB" sz="2300" dirty="0" err="1"/>
              <a:t>Frana</a:t>
            </a:r>
            <a:r>
              <a:rPr lang="en-GB" sz="2300" dirty="0"/>
              <a:t> </a:t>
            </a:r>
            <a:r>
              <a:rPr lang="en-GB" sz="2300" dirty="0" err="1"/>
              <a:t>Ramovška</a:t>
            </a:r>
            <a:r>
              <a:rPr lang="en-GB" sz="2300" dirty="0"/>
              <a:t> in </a:t>
            </a:r>
            <a:r>
              <a:rPr lang="en-GB" sz="2300" dirty="0" err="1"/>
              <a:t>avtorji</a:t>
            </a:r>
            <a:r>
              <a:rPr lang="en-GB" sz="2300" dirty="0"/>
              <a:t>. </a:t>
            </a:r>
            <a:r>
              <a:rPr lang="en-GB" sz="2300" dirty="0" err="1"/>
              <a:t>Slovar</a:t>
            </a:r>
            <a:r>
              <a:rPr lang="en-GB" sz="2300" dirty="0"/>
              <a:t> </a:t>
            </a:r>
            <a:r>
              <a:rPr lang="en-GB" sz="2300" dirty="0" err="1"/>
              <a:t>slovenskega</a:t>
            </a:r>
            <a:r>
              <a:rPr lang="en-GB" sz="2300" dirty="0"/>
              <a:t> </a:t>
            </a:r>
            <a:r>
              <a:rPr lang="en-GB" sz="2300" dirty="0" err="1"/>
              <a:t>knjižnega</a:t>
            </a:r>
            <a:r>
              <a:rPr lang="en-GB" sz="2300" dirty="0"/>
              <a:t> </a:t>
            </a:r>
            <a:r>
              <a:rPr lang="en-GB" sz="2300" dirty="0" err="1"/>
              <a:t>jezika</a:t>
            </a:r>
            <a:r>
              <a:rPr lang="en-GB" sz="2300" dirty="0"/>
              <a:t> 2. </a:t>
            </a:r>
            <a:r>
              <a:rPr lang="en-GB" sz="2300" dirty="0" err="1"/>
              <a:t>druga</a:t>
            </a:r>
            <a:r>
              <a:rPr lang="en-GB" sz="2300" dirty="0"/>
              <a:t> </a:t>
            </a:r>
            <a:r>
              <a:rPr lang="en-GB" sz="2300" dirty="0" err="1"/>
              <a:t>dopoljena</a:t>
            </a:r>
            <a:r>
              <a:rPr lang="en-GB" sz="2300" dirty="0"/>
              <a:t> in </a:t>
            </a:r>
            <a:r>
              <a:rPr lang="en-GB" sz="2300" dirty="0" err="1"/>
              <a:t>deloma</a:t>
            </a:r>
            <a:r>
              <a:rPr lang="en-GB" sz="2300" dirty="0"/>
              <a:t> </a:t>
            </a:r>
            <a:r>
              <a:rPr lang="en-GB" sz="2300" dirty="0" err="1"/>
              <a:t>prenoljena</a:t>
            </a:r>
            <a:r>
              <a:rPr lang="en-GB" sz="2300" dirty="0"/>
              <a:t> </a:t>
            </a:r>
            <a:r>
              <a:rPr lang="en-GB" sz="2300" dirty="0" err="1"/>
              <a:t>izdaja</a:t>
            </a:r>
            <a:r>
              <a:rPr lang="en-GB" sz="2300" dirty="0"/>
              <a:t>. Ljubljana : </a:t>
            </a:r>
            <a:r>
              <a:rPr lang="en-GB" sz="2300" dirty="0" err="1"/>
              <a:t>Cankarjeva</a:t>
            </a:r>
            <a:r>
              <a:rPr lang="en-GB" sz="2300" dirty="0"/>
              <a:t> </a:t>
            </a:r>
            <a:r>
              <a:rPr lang="en-GB" sz="2300" dirty="0" err="1"/>
              <a:t>založba</a:t>
            </a:r>
            <a:r>
              <a:rPr lang="en-GB" sz="2300" dirty="0"/>
              <a:t>, 2015. ISBN 978-961-282-010-7.</a:t>
            </a:r>
          </a:p>
          <a:p>
            <a:r>
              <a:rPr lang="en-GB" sz="2300" dirty="0"/>
              <a:t>28. </a:t>
            </a:r>
            <a:r>
              <a:rPr lang="en-GB" sz="2300" dirty="0" err="1"/>
              <a:t>GeeksforGeeks</a:t>
            </a:r>
            <a:r>
              <a:rPr lang="en-GB" sz="2300" dirty="0"/>
              <a:t>. </a:t>
            </a:r>
            <a:r>
              <a:rPr lang="en-GB" sz="2300" dirty="0" err="1"/>
              <a:t>GeeksforGeeks</a:t>
            </a:r>
            <a:r>
              <a:rPr lang="en-GB" sz="2300" dirty="0"/>
              <a:t>. Differences between JDK, JRE and JVM. [</a:t>
            </a:r>
            <a:r>
              <a:rPr lang="en-GB" sz="2300" dirty="0" err="1"/>
              <a:t>Elektronski</a:t>
            </a:r>
            <a:r>
              <a:rPr lang="en-GB" sz="2300" dirty="0"/>
              <a:t>] 10. </a:t>
            </a:r>
            <a:r>
              <a:rPr lang="en-GB" sz="2300" dirty="0" err="1"/>
              <a:t>avgust</a:t>
            </a:r>
            <a:r>
              <a:rPr lang="en-GB" sz="2300" dirty="0"/>
              <a:t> 2018. https://www.geeksforgeeks.org/differences-jdk-jre-jvm/.</a:t>
            </a:r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70F39B5-3B39-4725-948E-97D8B31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55355D-D21D-49CB-B71B-8D91F89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Barbara </a:t>
            </a:r>
            <a:r>
              <a:rPr lang="en-GB" dirty="0" err="1">
                <a:solidFill>
                  <a:prstClr val="white">
                    <a:lumMod val="65000"/>
                  </a:prstClr>
                </a:solidFill>
              </a:rPr>
              <a:t>Kastelic</a:t>
            </a:r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5CC6AC3-C9AE-418D-B046-4D4E61C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BF8110-145E-47BF-8B9A-E9F8080D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/>
              <a:t>JAVA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A069345-B63A-473E-8597-216D2520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201EA79-2400-4AAD-AAA2-3B24F74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B9BBE10-114E-4F42-9D3D-FE00C358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D99867-FBE4-4848-83CC-9A906A3AD9B7}" type="slidenum">
              <a:rPr lang="en-GB" smtClean="0"/>
              <a:t>2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205041F-C8C7-49F6-B0CF-BD537C49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Barbara Kastelic, T4a</a:t>
            </a:r>
            <a:endParaRPr lang="en-GB" dirty="0"/>
          </a:p>
        </p:txBody>
      </p:sp>
      <p:pic>
        <p:nvPicPr>
          <p:cNvPr id="18" name="Slika 17">
            <a:extLst>
              <a:ext uri="{FF2B5EF4-FFF2-40B4-BE49-F238E27FC236}">
                <a16:creationId xmlns:a16="http://schemas.microsoft.com/office/drawing/2014/main" id="{4DE478CC-F9F7-4948-A25E-1747B785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3" b="9199"/>
          <a:stretch/>
        </p:blipFill>
        <p:spPr>
          <a:xfrm>
            <a:off x="845508" y="0"/>
            <a:ext cx="11346492" cy="346710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9A6A56BD-6940-4C76-897A-61B3A8E0C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0" t="20416" r="20704" b="21251"/>
          <a:stretch/>
        </p:blipFill>
        <p:spPr>
          <a:xfrm>
            <a:off x="5472112" y="3545228"/>
            <a:ext cx="5362575" cy="2553607"/>
          </a:xfrm>
          <a:prstGeom prst="roundRect">
            <a:avLst>
              <a:gd name="adj" fmla="val 3397"/>
            </a:avLst>
          </a:prstGeom>
        </p:spPr>
      </p:pic>
      <p:sp>
        <p:nvSpPr>
          <p:cNvPr id="21" name="PoljeZBesedilom 20">
            <a:extLst>
              <a:ext uri="{FF2B5EF4-FFF2-40B4-BE49-F238E27FC236}">
                <a16:creationId xmlns:a16="http://schemas.microsoft.com/office/drawing/2014/main" id="{022C1577-792D-45B3-B8A9-6E31BF45846A}"/>
              </a:ext>
            </a:extLst>
          </p:cNvPr>
          <p:cNvSpPr txBox="1"/>
          <p:nvPr/>
        </p:nvSpPr>
        <p:spPr>
          <a:xfrm>
            <a:off x="7624762" y="2712138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bg1">
                    <a:lumMod val="65000"/>
                  </a:schemeClr>
                </a:solidFill>
              </a:rPr>
              <a:t>Vir slike: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https://training.infnet.edu.br/segmentos/java/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E330683-F370-471A-8C93-1733A363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07" y="3563098"/>
            <a:ext cx="3877392" cy="2517866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054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F005C5B-F0CA-4D76-BC2E-23C8CB5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C307B6-D110-481A-ADF1-330B637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5F8F66B-3444-43EB-9429-4C9559FD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3</a:t>
            </a:fld>
            <a:endParaRPr lang="en-GB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F9B0FE6-7567-44B5-9A69-DA081E73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77" y="365125"/>
            <a:ext cx="5316173" cy="5919729"/>
          </a:xfrm>
          <a:prstGeom prst="rect">
            <a:avLst/>
          </a:prstGeom>
        </p:spPr>
      </p:pic>
      <p:sp>
        <p:nvSpPr>
          <p:cNvPr id="13" name="Pravokotnik: zaokroženi vogali 12">
            <a:extLst>
              <a:ext uri="{FF2B5EF4-FFF2-40B4-BE49-F238E27FC236}">
                <a16:creationId xmlns:a16="http://schemas.microsoft.com/office/drawing/2014/main" id="{B277AAC3-6193-4093-8384-0F8D1A4BD84D}"/>
              </a:ext>
            </a:extLst>
          </p:cNvPr>
          <p:cNvSpPr/>
          <p:nvPr/>
        </p:nvSpPr>
        <p:spPr>
          <a:xfrm>
            <a:off x="3161078" y="365125"/>
            <a:ext cx="1868124" cy="2016125"/>
          </a:xfrm>
          <a:prstGeom prst="roundRect">
            <a:avLst>
              <a:gd name="adj" fmla="val 5889"/>
            </a:avLst>
          </a:prstGeom>
          <a:solidFill>
            <a:schemeClr val="accent4">
              <a:alpha val="50000"/>
            </a:schemeClr>
          </a:soli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avokotnik: zaokroženi vogali 11">
            <a:extLst>
              <a:ext uri="{FF2B5EF4-FFF2-40B4-BE49-F238E27FC236}">
                <a16:creationId xmlns:a16="http://schemas.microsoft.com/office/drawing/2014/main" id="{A1807AE8-BF34-4B8E-9C2D-A5008B641886}"/>
              </a:ext>
            </a:extLst>
          </p:cNvPr>
          <p:cNvSpPr/>
          <p:nvPr/>
        </p:nvSpPr>
        <p:spPr>
          <a:xfrm>
            <a:off x="4343399" y="365125"/>
            <a:ext cx="619125" cy="591972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76200">
            <a:solidFill>
              <a:srgbClr val="F483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ravokotnik: zaokroženi vogali 10">
            <a:extLst>
              <a:ext uri="{FF2B5EF4-FFF2-40B4-BE49-F238E27FC236}">
                <a16:creationId xmlns:a16="http://schemas.microsoft.com/office/drawing/2014/main" id="{2526783D-0C33-4674-A931-74FC796C506E}"/>
              </a:ext>
            </a:extLst>
          </p:cNvPr>
          <p:cNvSpPr/>
          <p:nvPr/>
        </p:nvSpPr>
        <p:spPr>
          <a:xfrm>
            <a:off x="3161077" y="1066860"/>
            <a:ext cx="5316173" cy="62382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762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Označba mesta vsebine 9" descr="Zapri">
            <a:extLst>
              <a:ext uri="{FF2B5EF4-FFF2-40B4-BE49-F238E27FC236}">
                <a16:creationId xmlns:a16="http://schemas.microsoft.com/office/drawing/2014/main" id="{748E1C71-2836-4171-97D6-1182263289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298" y="1025524"/>
            <a:ext cx="695325" cy="695325"/>
          </a:xfrm>
        </p:spPr>
      </p:pic>
    </p:spTree>
    <p:extLst>
      <p:ext uri="{BB962C8B-B14F-4D97-AF65-F5344CB8AC3E}">
        <p14:creationId xmlns:p14="http://schemas.microsoft.com/office/powerpoint/2010/main" val="35155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7DF9A46D-B934-4AFD-AF45-10FD49DF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43" y="1690688"/>
            <a:ext cx="4993057" cy="4523624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 SUDOKU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cxnSp>
        <p:nvCxnSpPr>
          <p:cNvPr id="13" name="Raven puščični povezovalnik 12">
            <a:extLst>
              <a:ext uri="{FF2B5EF4-FFF2-40B4-BE49-F238E27FC236}">
                <a16:creationId xmlns:a16="http://schemas.microsoft.com/office/drawing/2014/main" id="{F9187BE3-FBA3-4ABB-AEB1-2FA6D280F5AD}"/>
              </a:ext>
            </a:extLst>
          </p:cNvPr>
          <p:cNvCxnSpPr>
            <a:cxnSpLocks/>
          </p:cNvCxnSpPr>
          <p:nvPr/>
        </p:nvCxnSpPr>
        <p:spPr>
          <a:xfrm>
            <a:off x="7966085" y="4143307"/>
            <a:ext cx="836544" cy="0"/>
          </a:xfrm>
          <a:prstGeom prst="straightConnector1">
            <a:avLst/>
          </a:prstGeom>
          <a:ln w="19050">
            <a:solidFill>
              <a:srgbClr val="F48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en puščični povezovalnik 14">
            <a:extLst>
              <a:ext uri="{FF2B5EF4-FFF2-40B4-BE49-F238E27FC236}">
                <a16:creationId xmlns:a16="http://schemas.microsoft.com/office/drawing/2014/main" id="{B29292FA-1C1D-457E-AB6C-77620113C1FD}"/>
              </a:ext>
            </a:extLst>
          </p:cNvPr>
          <p:cNvCxnSpPr>
            <a:cxnSpLocks/>
          </p:cNvCxnSpPr>
          <p:nvPr/>
        </p:nvCxnSpPr>
        <p:spPr>
          <a:xfrm>
            <a:off x="7966085" y="3477144"/>
            <a:ext cx="824948" cy="0"/>
          </a:xfrm>
          <a:prstGeom prst="straightConnector1">
            <a:avLst/>
          </a:prstGeom>
          <a:ln w="19050">
            <a:solidFill>
              <a:srgbClr val="F48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otnik: zaokroženi vogali 17">
            <a:extLst>
              <a:ext uri="{FF2B5EF4-FFF2-40B4-BE49-F238E27FC236}">
                <a16:creationId xmlns:a16="http://schemas.microsoft.com/office/drawing/2014/main" id="{A7EB1365-C033-44DF-9426-8A9D1CA355BD}"/>
              </a:ext>
            </a:extLst>
          </p:cNvPr>
          <p:cNvSpPr/>
          <p:nvPr/>
        </p:nvSpPr>
        <p:spPr>
          <a:xfrm>
            <a:off x="3276473" y="4994137"/>
            <a:ext cx="4770782" cy="111318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sni zaviti oklepaj 18">
            <a:extLst>
              <a:ext uri="{FF2B5EF4-FFF2-40B4-BE49-F238E27FC236}">
                <a16:creationId xmlns:a16="http://schemas.microsoft.com/office/drawing/2014/main" id="{6A68E372-1C2A-46E2-88BB-677C4A1B183B}"/>
              </a:ext>
            </a:extLst>
          </p:cNvPr>
          <p:cNvSpPr/>
          <p:nvPr/>
        </p:nvSpPr>
        <p:spPr>
          <a:xfrm>
            <a:off x="8146216" y="4994137"/>
            <a:ext cx="544200" cy="1103243"/>
          </a:xfrm>
          <a:prstGeom prst="rightBrace">
            <a:avLst>
              <a:gd name="adj1" fmla="val 87005"/>
              <a:gd name="adj2" fmla="val 50000"/>
            </a:avLst>
          </a:prstGeom>
          <a:ln w="19050">
            <a:solidFill>
              <a:srgbClr val="F48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oljeZBesedilom 23">
            <a:extLst>
              <a:ext uri="{FF2B5EF4-FFF2-40B4-BE49-F238E27FC236}">
                <a16:creationId xmlns:a16="http://schemas.microsoft.com/office/drawing/2014/main" id="{236EBF64-625E-4F42-AB16-380E611043F8}"/>
              </a:ext>
            </a:extLst>
          </p:cNvPr>
          <p:cNvSpPr txBox="1"/>
          <p:nvPr/>
        </p:nvSpPr>
        <p:spPr>
          <a:xfrm>
            <a:off x="8802628" y="3952500"/>
            <a:ext cx="17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>
                <a:solidFill>
                  <a:schemeClr val="bg1"/>
                </a:solidFill>
              </a:rPr>
              <a:t>GUImreza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89D5B2B7-F450-4E2B-83D6-CD441702E1E3}"/>
              </a:ext>
            </a:extLst>
          </p:cNvPr>
          <p:cNvSpPr txBox="1"/>
          <p:nvPr/>
        </p:nvSpPr>
        <p:spPr>
          <a:xfrm>
            <a:off x="8802628" y="3292478"/>
            <a:ext cx="17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bg1"/>
                </a:solidFill>
              </a:rPr>
              <a:t>GUI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PoljeZBesedilom 25">
            <a:extLst>
              <a:ext uri="{FF2B5EF4-FFF2-40B4-BE49-F238E27FC236}">
                <a16:creationId xmlns:a16="http://schemas.microsoft.com/office/drawing/2014/main" id="{E5969472-EEF3-444E-895A-701B56827FA9}"/>
              </a:ext>
            </a:extLst>
          </p:cNvPr>
          <p:cNvSpPr txBox="1"/>
          <p:nvPr/>
        </p:nvSpPr>
        <p:spPr>
          <a:xfrm>
            <a:off x="8802629" y="5355807"/>
            <a:ext cx="17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bg1"/>
                </a:solidFill>
              </a:rPr>
              <a:t>generiraj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Metoda</a:t>
            </a:r>
            <a:br>
              <a:rPr lang="sl-SI" dirty="0"/>
            </a:br>
            <a:r>
              <a:rPr lang="sl-SI" dirty="0"/>
              <a:t> </a:t>
            </a:r>
            <a:r>
              <a:rPr lang="sl-S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latinski_kvadrat</a:t>
            </a:r>
            <a:r>
              <a:rPr lang="sl-SI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01DCD-F596-4353-89B2-C532030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BBE4D15-A083-44D2-9C64-AF64E024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15" y="365125"/>
            <a:ext cx="3011685" cy="595630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DD0F1AAF-539A-42C6-BCCB-DBE728D6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49" r="6407" b="4919"/>
          <a:stretch/>
        </p:blipFill>
        <p:spPr>
          <a:xfrm>
            <a:off x="1014654" y="1690688"/>
            <a:ext cx="6670922" cy="46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Metoda </a:t>
            </a:r>
            <a:r>
              <a:rPr lang="sl-SI" b="1" dirty="0">
                <a:latin typeface="Courier New" panose="02070309020205020404" pitchFamily="49" charset="0"/>
                <a:cs typeface="Courier New" panose="02070309020205020404" pitchFamily="49" charset="0"/>
              </a:rPr>
              <a:t>zapolni1()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01DCD-F596-4353-89B2-C532030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6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AEEDF0D-23F2-45F8-BA1B-A95C3D350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1949"/>
            <a:ext cx="2982051" cy="5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Metoda </a:t>
            </a:r>
            <a:r>
              <a:rPr lang="sl-SI" b="1" dirty="0">
                <a:latin typeface="Courier New" panose="02070309020205020404" pitchFamily="49" charset="0"/>
                <a:cs typeface="Courier New" panose="02070309020205020404" pitchFamily="49" charset="0"/>
              </a:rPr>
              <a:t>zapolni1()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01DCD-F596-4353-89B2-C532030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7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E859E83-EC19-45D8-AF0B-E26852334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 b="50725"/>
          <a:stretch/>
        </p:blipFill>
        <p:spPr>
          <a:xfrm>
            <a:off x="0" y="1690688"/>
            <a:ext cx="6158948" cy="453315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A1AEF0C-3F31-4134-9872-20A3B1DBA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31" r="6709" b="3188"/>
          <a:stretch/>
        </p:blipFill>
        <p:spPr>
          <a:xfrm>
            <a:off x="6158948" y="1870075"/>
            <a:ext cx="6159543" cy="43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GUI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8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C30DCB6-D58C-44C7-B287-90679DE88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002" b="23910"/>
          <a:stretch/>
        </p:blipFill>
        <p:spPr>
          <a:xfrm>
            <a:off x="6082748" y="365125"/>
            <a:ext cx="5271052" cy="1152961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9C55C2C-682F-44C5-8E7A-A6A1BA38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319"/>
            <a:ext cx="5029624" cy="493733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49034A67-AAF6-4EB4-9603-D99A085D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7779"/>
            <a:ext cx="487722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9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BA0F20D7-AA51-4339-9106-A0AC616A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8" y="1707896"/>
            <a:ext cx="6630325" cy="472505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292E44B-1E7C-444E-8C1B-933C2C711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64" b="16976"/>
          <a:stretch/>
        </p:blipFill>
        <p:spPr>
          <a:xfrm>
            <a:off x="6380836" y="365125"/>
            <a:ext cx="4972964" cy="1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1327</Words>
  <Application>Microsoft Office PowerPoint</Application>
  <PresentationFormat>Širokozaslonsko</PresentationFormat>
  <Paragraphs>90</Paragraphs>
  <Slides>16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3" baseType="lpstr">
      <vt:lpstr>Arial</vt:lpstr>
      <vt:lpstr>Bahnschrift Light</vt:lpstr>
      <vt:lpstr>Calibri</vt:lpstr>
      <vt:lpstr>Courier New</vt:lpstr>
      <vt:lpstr>Gadugi</vt:lpstr>
      <vt:lpstr>Impact</vt:lpstr>
      <vt:lpstr>Officeova tema</vt:lpstr>
      <vt:lpstr>IZDELAVA IGER - SUDOKU</vt:lpstr>
      <vt:lpstr>JAVA</vt:lpstr>
      <vt:lpstr>PowerPointova predstavitev</vt:lpstr>
      <vt:lpstr>PROGRAM SUDOKU</vt:lpstr>
      <vt:lpstr>Metoda  latinski_kvadrat()</vt:lpstr>
      <vt:lpstr>Metoda zapolni1()</vt:lpstr>
      <vt:lpstr>Metoda zapolni1()</vt:lpstr>
      <vt:lpstr>Razred GUI</vt:lpstr>
      <vt:lpstr>Razred GUImreza</vt:lpstr>
      <vt:lpstr>Razred GUImreza</vt:lpstr>
      <vt:lpstr>Razred GUImreza</vt:lpstr>
      <vt:lpstr>PowerPointova predstavitev</vt:lpstr>
      <vt:lpstr>VIRI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IGER - SUDOKU</dc:title>
  <dc:creator>BARBIE</dc:creator>
  <cp:lastModifiedBy>BARBIE</cp:lastModifiedBy>
  <cp:revision>37</cp:revision>
  <dcterms:created xsi:type="dcterms:W3CDTF">2021-04-14T18:45:11Z</dcterms:created>
  <dcterms:modified xsi:type="dcterms:W3CDTF">2021-04-14T23:38:42Z</dcterms:modified>
</cp:coreProperties>
</file>