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>
            <a:extLst>
              <a:ext uri="{FF2B5EF4-FFF2-40B4-BE49-F238E27FC236}">
                <a16:creationId xmlns:a16="http://schemas.microsoft.com/office/drawing/2014/main" id="{1A1C2566-23F7-4965-92D6-1B9ACB810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2F8D518-C6DF-4AF2-9FF0-C22B924C4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april 2021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F93A99C2-7748-46F8-B5B1-35EC1CABF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302A332E-0AA3-4813-80A5-127711A5F9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21FC-E6E8-4ADC-8018-4603A8A93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737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april 2021</a:t>
            </a:r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6247-BA8F-4AD6-9588-F6777CCB4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035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D0F200-268B-430F-AD28-64CF4E320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1FB5F60-81E7-4DB6-985A-F78EC942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2CAFF95-07E3-4671-97DD-B3D91BD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BE2B782-7C34-4BAD-B234-47ADA362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  <a:endParaRPr lang="en-GB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B04598A-7832-4523-9AEE-766A01D5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AC4AD-80D9-4F64-9D17-54C0E4C0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0B419433-896B-4720-8E52-EB3F42539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DC8C4B5-8B3B-46FF-9A7E-396F3BF6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6C54D71-B274-4115-BE17-D6C700A5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A8EB117-A243-4CE3-9925-99737B9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5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4D4185AF-B756-46B4-BBC3-20D22F58B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70C3CAD-8F2E-4359-A21D-C7DE4B767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697D2F-C1FF-4A61-AFCF-1A0995B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DE2598E-3B02-4CA4-9708-CCC97D2D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006FF59-517A-4643-8764-F0FC57E7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E6E86D-7B54-4923-906E-E616483D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B1D5984-4C4B-44FB-BFD5-FA89C80B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Uredite sloge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782982B-661D-4450-B096-50BC95ED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A94FD1B-FFF9-4C98-AEFE-E74A0E0E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CF0152F-1556-41FD-B701-8B4AFC8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21F4C3-3FB2-4F61-8245-0C2CD54F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4382F91-B020-4B9F-83E0-1A67813B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4F2D6B3-BF56-4434-92A1-30A4216C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C1692CA-CB77-47AF-97FF-E2D6BEEE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DE98B16-96FE-4DE0-9185-067F931C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1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246FAD-1478-415E-8599-C8DE5FC7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17922D-383E-469C-80FB-5AD0B727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D5B1667-3466-47F5-BDA2-CF267D68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C5C6F37-DD80-4DC8-A8A4-22281BAB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BAFDAEB-F537-4E81-AFD1-BA3C5448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6B7F4D8-4457-42E0-84B1-F0F19E2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50262D-BA67-485D-8C64-5CA8B65A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0DB0053-30A7-4AD8-973E-810634BE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A5CA894-998F-4ACB-A420-9568D2BA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1BE4A7F-AA9F-4C3B-A0EE-A87B8A84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79A80450-31CF-4AC0-96E5-B4B48D85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C0548186-FD86-4C38-A134-90F09F74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DE33A0F7-EB29-4DF6-883F-7CF0511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8C3AA844-71F4-4928-9C0F-DE8C0A2E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4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F0556A-EF76-4767-939C-D4E0479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E5E58DE-7426-4981-BAE8-045CA5B1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32736747-AE7E-47E2-ACF9-42C70DCD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CC9DF19-D692-422E-94DD-B6F959E2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5612C4CB-E5E4-4050-B445-4A80EE51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8E12B59-4463-4C13-AD6D-D8C43AD7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A587A656-CB6D-4F81-9583-EAF7069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2EF540-0EA1-4F8B-93E2-E319FB1B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D8DA6BD-F8FC-49B8-B8B8-37924FBA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38E235C-6E5F-4281-B3FD-D593F695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E0107BFB-9768-4CAE-822F-646A29C1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199A976-0C75-46DE-A270-D184271F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5BDAC2B-4CB5-41D0-A939-11EB3ED1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99F7AF-5E63-4EE4-A0A8-5709009A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0878EBF6-A11C-405C-BFE2-10F6D5A0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EA19136-581F-443A-9E95-A45C382B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9999D78-B393-4549-8532-405EBD89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5B953A9-9D0D-423B-82C4-B2854380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7856BCA-BFF7-411B-B2A8-3AB87F54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4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01E3AC34-F737-4462-8D2F-58D002C8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274BB7D-823A-45F7-B669-49053151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AD41D5C-3F8A-4FFB-8809-B7A083EA5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l-SI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D507583-FD54-44A1-A6EA-AC75E5CF9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Barbara Kastelic, T4a</a:t>
            </a:r>
            <a:endParaRPr lang="en-GB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E04E49A-143B-4094-B779-24839E5E3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B183C4-1251-4BBC-A07B-3AC2375FB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IZDELAVA IGER - SUDOKU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83EA789-E4C7-4E56-8D3C-E7574453A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0172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BF8110-145E-47BF-8B9A-E9F8080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A069345-B63A-473E-8597-216D2520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201EA79-2400-4AAD-AAA2-3B24F74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B9BBE10-114E-4F42-9D3D-FE00C358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2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205041F-C8C7-49F6-B0CF-BD537C49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</p:spTree>
    <p:extLst>
      <p:ext uri="{BB962C8B-B14F-4D97-AF65-F5344CB8AC3E}">
        <p14:creationId xmlns:p14="http://schemas.microsoft.com/office/powerpoint/2010/main" val="40546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12F555-8CF6-4D4A-A66C-02907E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A01DCD-F596-4353-89B2-C532030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A657A5E-EE36-4126-AA0A-8543BA1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9CA5843-3892-4369-BE92-DF64B24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7A0F4CF-E368-4C7B-BC2E-71A5C36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</p:spTree>
    <p:extLst>
      <p:ext uri="{BB962C8B-B14F-4D97-AF65-F5344CB8AC3E}">
        <p14:creationId xmlns:p14="http://schemas.microsoft.com/office/powerpoint/2010/main" val="8148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</p:spTree>
    <p:extLst>
      <p:ext uri="{BB962C8B-B14F-4D97-AF65-F5344CB8AC3E}">
        <p14:creationId xmlns:p14="http://schemas.microsoft.com/office/powerpoint/2010/main" val="250686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F78947-4991-45D9-9251-AD38BF7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A60A3AD-A950-41B0-BE47-7120019D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r>
              <a:rPr lang="en-GB" sz="1800" dirty="0"/>
              <a:t>1. Bellis, Mary. Thoughtco.com. The History of Early Computer and Video Games. [</a:t>
            </a:r>
            <a:r>
              <a:rPr lang="en-GB" sz="1800" dirty="0" err="1"/>
              <a:t>Elektronski</a:t>
            </a:r>
            <a:r>
              <a:rPr lang="en-GB" sz="1800" dirty="0"/>
              <a:t>] 16. </a:t>
            </a:r>
            <a:r>
              <a:rPr lang="en-GB" sz="1800" dirty="0" err="1"/>
              <a:t>februar</a:t>
            </a:r>
            <a:r>
              <a:rPr lang="en-GB" sz="1800" dirty="0"/>
              <a:t> 2021. https://www.thoughtco.com/history-of-computer-and-video-games-4066246.</a:t>
            </a:r>
          </a:p>
          <a:p>
            <a:r>
              <a:rPr lang="en-GB" sz="1800" dirty="0"/>
              <a:t>2. </a:t>
            </a:r>
            <a:r>
              <a:rPr lang="en-GB" sz="1800" dirty="0" err="1"/>
              <a:t>Horvat</a:t>
            </a:r>
            <a:r>
              <a:rPr lang="en-GB" sz="1800" dirty="0"/>
              <a:t>, Luka. </a:t>
            </a:r>
            <a:r>
              <a:rPr lang="en-GB" sz="1800" dirty="0" err="1"/>
              <a:t>Digitalna</a:t>
            </a:r>
            <a:r>
              <a:rPr lang="en-GB" sz="1800" dirty="0"/>
              <a:t> </a:t>
            </a:r>
            <a:r>
              <a:rPr lang="en-GB" sz="1800" dirty="0" err="1"/>
              <a:t>knjižnica</a:t>
            </a:r>
            <a:r>
              <a:rPr lang="en-GB" sz="1800" dirty="0"/>
              <a:t> </a:t>
            </a:r>
            <a:r>
              <a:rPr lang="en-GB" sz="1800" dirty="0" err="1"/>
              <a:t>univerze</a:t>
            </a:r>
            <a:r>
              <a:rPr lang="en-GB" sz="1800" dirty="0"/>
              <a:t> v </a:t>
            </a:r>
            <a:r>
              <a:rPr lang="en-GB" sz="1800" dirty="0" err="1"/>
              <a:t>Mariboru</a:t>
            </a:r>
            <a:r>
              <a:rPr lang="en-GB" sz="1800" dirty="0"/>
              <a:t>. </a:t>
            </a:r>
            <a:r>
              <a:rPr lang="en-GB" sz="1800" dirty="0" err="1"/>
              <a:t>Dobre</a:t>
            </a:r>
            <a:r>
              <a:rPr lang="en-GB" sz="1800" dirty="0"/>
              <a:t> </a:t>
            </a:r>
            <a:r>
              <a:rPr lang="en-GB" sz="1800" dirty="0" err="1"/>
              <a:t>prakse</a:t>
            </a:r>
            <a:r>
              <a:rPr lang="en-GB" sz="1800" dirty="0"/>
              <a:t> </a:t>
            </a:r>
            <a:r>
              <a:rPr lang="en-GB" sz="1800" dirty="0" err="1"/>
              <a:t>pri</a:t>
            </a:r>
            <a:r>
              <a:rPr lang="en-GB" sz="1800" dirty="0"/>
              <a:t> </a:t>
            </a:r>
            <a:r>
              <a:rPr lang="en-GB" sz="1800" dirty="0" err="1"/>
              <a:t>razvoju</a:t>
            </a:r>
            <a:r>
              <a:rPr lang="en-GB" sz="1800" dirty="0"/>
              <a:t> </a:t>
            </a:r>
            <a:r>
              <a:rPr lang="en-GB" sz="1800" dirty="0" err="1"/>
              <a:t>računalniških</a:t>
            </a:r>
            <a:r>
              <a:rPr lang="en-GB" sz="1800" dirty="0"/>
              <a:t> </a:t>
            </a:r>
            <a:r>
              <a:rPr lang="en-GB" sz="1800" dirty="0" err="1"/>
              <a:t>iger</a:t>
            </a:r>
            <a:r>
              <a:rPr lang="en-GB" sz="1800" dirty="0"/>
              <a:t>: </a:t>
            </a:r>
            <a:r>
              <a:rPr lang="en-GB" sz="1800" dirty="0" err="1"/>
              <a:t>Magistersko</a:t>
            </a:r>
            <a:r>
              <a:rPr lang="en-GB" sz="1800" dirty="0"/>
              <a:t> </a:t>
            </a:r>
            <a:r>
              <a:rPr lang="en-GB" sz="1800" dirty="0" err="1"/>
              <a:t>delo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2018. https://dk.um.si/IzpisGradiva.php?id=71096&amp;lang=slv&amp;prip=rul:10870889:d2.</a:t>
            </a:r>
          </a:p>
          <a:p>
            <a:r>
              <a:rPr lang="en-GB" sz="1800" dirty="0"/>
              <a:t>3. </a:t>
            </a:r>
            <a:r>
              <a:rPr lang="en-GB" sz="1800" dirty="0" err="1"/>
              <a:t>Hvasti</a:t>
            </a:r>
            <a:r>
              <a:rPr lang="en-GB" sz="1800" dirty="0"/>
              <a:t>, </a:t>
            </a:r>
            <a:r>
              <a:rPr lang="en-GB" sz="1800" dirty="0" err="1"/>
              <a:t>Aleš</a:t>
            </a:r>
            <a:r>
              <a:rPr lang="en-GB" sz="1800" dirty="0"/>
              <a:t>. </a:t>
            </a:r>
            <a:r>
              <a:rPr lang="en-GB" sz="1800" dirty="0" err="1"/>
              <a:t>Upravljanje</a:t>
            </a:r>
            <a:r>
              <a:rPr lang="en-GB" sz="1800" dirty="0"/>
              <a:t> s PROGRAMLJIVIMI NAPRAVAMI 1: </a:t>
            </a:r>
            <a:r>
              <a:rPr lang="en-GB" sz="1800" dirty="0" err="1"/>
              <a:t>Učbenik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modul</a:t>
            </a:r>
            <a:r>
              <a:rPr lang="en-GB" sz="1800" dirty="0"/>
              <a:t> </a:t>
            </a:r>
            <a:r>
              <a:rPr lang="en-GB" sz="1800" dirty="0" err="1"/>
              <a:t>Upravljanje</a:t>
            </a:r>
            <a:r>
              <a:rPr lang="en-GB" sz="1800" dirty="0"/>
              <a:t> s </a:t>
            </a:r>
            <a:r>
              <a:rPr lang="en-GB" sz="1800" dirty="0" err="1"/>
              <a:t>programljivimi</a:t>
            </a:r>
            <a:r>
              <a:rPr lang="en-GB" sz="1800" dirty="0"/>
              <a:t> </a:t>
            </a:r>
            <a:r>
              <a:rPr lang="en-GB" sz="1800" dirty="0" err="1"/>
              <a:t>napravami</a:t>
            </a:r>
            <a:r>
              <a:rPr lang="en-GB" sz="1800" dirty="0"/>
              <a:t> (</a:t>
            </a:r>
            <a:r>
              <a:rPr lang="en-GB" sz="1800" dirty="0" err="1"/>
              <a:t>Osnove</a:t>
            </a:r>
            <a:r>
              <a:rPr lang="en-GB" sz="1800" dirty="0"/>
              <a:t> </a:t>
            </a:r>
            <a:r>
              <a:rPr lang="en-GB" sz="1800" dirty="0" err="1"/>
              <a:t>programiranja</a:t>
            </a:r>
            <a:r>
              <a:rPr lang="en-GB" sz="1800" dirty="0"/>
              <a:t>) v </a:t>
            </a:r>
            <a:r>
              <a:rPr lang="en-GB" sz="1800" dirty="0" err="1"/>
              <a:t>programih</a:t>
            </a:r>
            <a:r>
              <a:rPr lang="en-GB" sz="1800" dirty="0"/>
              <a:t> </a:t>
            </a:r>
            <a:r>
              <a:rPr lang="en-GB" sz="1800" dirty="0" err="1"/>
              <a:t>Tehnik</a:t>
            </a:r>
            <a:r>
              <a:rPr lang="en-GB" sz="1800" dirty="0"/>
              <a:t> </a:t>
            </a:r>
            <a:r>
              <a:rPr lang="en-GB" sz="1800" dirty="0" err="1"/>
              <a:t>računalništva</a:t>
            </a:r>
            <a:r>
              <a:rPr lang="en-GB" sz="1800" dirty="0"/>
              <a:t>, </a:t>
            </a:r>
            <a:r>
              <a:rPr lang="en-GB" sz="1800" dirty="0" err="1"/>
              <a:t>Elektrotehnik</a:t>
            </a:r>
            <a:r>
              <a:rPr lang="en-GB" sz="1800" dirty="0"/>
              <a:t> in </a:t>
            </a:r>
            <a:r>
              <a:rPr lang="en-GB" sz="1800" dirty="0" err="1"/>
              <a:t>Tehnik</a:t>
            </a:r>
            <a:r>
              <a:rPr lang="en-GB" sz="1800" dirty="0"/>
              <a:t> </a:t>
            </a:r>
            <a:r>
              <a:rPr lang="en-GB" sz="1800" dirty="0" err="1"/>
              <a:t>elektronskih</a:t>
            </a:r>
            <a:r>
              <a:rPr lang="en-GB" sz="1800" dirty="0"/>
              <a:t> </a:t>
            </a:r>
            <a:r>
              <a:rPr lang="en-GB" sz="1800" dirty="0" err="1"/>
              <a:t>Komunikacij</a:t>
            </a:r>
            <a:r>
              <a:rPr lang="en-GB" sz="1800" dirty="0"/>
              <a:t>. </a:t>
            </a:r>
            <a:r>
              <a:rPr lang="en-GB" sz="1800" dirty="0" err="1"/>
              <a:t>Podsmreka</a:t>
            </a:r>
            <a:r>
              <a:rPr lang="en-GB" sz="1800" dirty="0"/>
              <a:t> : </a:t>
            </a:r>
            <a:r>
              <a:rPr lang="en-GB" sz="1800" dirty="0" err="1"/>
              <a:t>Pipova</a:t>
            </a:r>
            <a:r>
              <a:rPr lang="en-GB" sz="1800" dirty="0"/>
              <a:t> </a:t>
            </a:r>
            <a:r>
              <a:rPr lang="en-GB" sz="1800" dirty="0" err="1"/>
              <a:t>knjiga</a:t>
            </a:r>
            <a:r>
              <a:rPr lang="en-GB" sz="1800" dirty="0"/>
              <a:t>, 2017. ISBN 978-961-94079-1-2.</a:t>
            </a:r>
          </a:p>
          <a:p>
            <a:r>
              <a:rPr lang="en-GB" sz="1800" dirty="0"/>
              <a:t>4. Eclipse. Eclipse. Download Eclipse Technology. [</a:t>
            </a:r>
            <a:r>
              <a:rPr lang="en-GB" sz="1800" dirty="0" err="1"/>
              <a:t>Elektronski</a:t>
            </a:r>
            <a:r>
              <a:rPr lang="en-GB" sz="1800" dirty="0"/>
              <a:t>] </a:t>
            </a:r>
            <a:r>
              <a:rPr lang="en-GB" sz="1800" dirty="0" err="1"/>
              <a:t>marec</a:t>
            </a:r>
            <a:r>
              <a:rPr lang="en-GB" sz="1800" dirty="0"/>
              <a:t> 2021. https://www.eclipse.org/downloads/.</a:t>
            </a:r>
          </a:p>
          <a:p>
            <a:r>
              <a:rPr lang="en-GB" sz="1800" dirty="0"/>
              <a:t>5. Sun, Karl. Lucid Software. Intelligent diagramming for every team. [</a:t>
            </a:r>
            <a:r>
              <a:rPr lang="en-GB" sz="1800" dirty="0" err="1"/>
              <a:t>Elektronski</a:t>
            </a:r>
            <a:r>
              <a:rPr lang="en-GB" sz="1800" dirty="0"/>
              <a:t>] 2021. https://www.lucidchart.com/pages/.</a:t>
            </a:r>
          </a:p>
          <a:p>
            <a:r>
              <a:rPr lang="en-GB" sz="1800" dirty="0"/>
              <a:t>6. </a:t>
            </a:r>
            <a:r>
              <a:rPr lang="en-GB" sz="1800" dirty="0" err="1"/>
              <a:t>Mahnič</a:t>
            </a:r>
            <a:r>
              <a:rPr lang="en-GB" sz="1800" dirty="0"/>
              <a:t>, </a:t>
            </a:r>
            <a:r>
              <a:rPr lang="en-GB" sz="1800" dirty="0" err="1"/>
              <a:t>Viljan</a:t>
            </a:r>
            <a:r>
              <a:rPr lang="en-GB" sz="1800" dirty="0"/>
              <a:t>, </a:t>
            </a:r>
            <a:r>
              <a:rPr lang="en-GB" sz="1800" dirty="0" err="1"/>
              <a:t>Fürst</a:t>
            </a:r>
            <a:r>
              <a:rPr lang="en-GB" sz="1800" dirty="0"/>
              <a:t>, Luka in </a:t>
            </a:r>
            <a:r>
              <a:rPr lang="en-GB" sz="1800" dirty="0" err="1"/>
              <a:t>Rožanc</a:t>
            </a:r>
            <a:r>
              <a:rPr lang="en-GB" sz="1800" dirty="0"/>
              <a:t>, Igor. Java </a:t>
            </a:r>
            <a:r>
              <a:rPr lang="en-GB" sz="1800" dirty="0" err="1"/>
              <a:t>skozi</a:t>
            </a:r>
            <a:r>
              <a:rPr lang="en-GB" sz="1800" dirty="0"/>
              <a:t> </a:t>
            </a:r>
            <a:r>
              <a:rPr lang="en-GB" sz="1800" dirty="0" err="1"/>
              <a:t>primere</a:t>
            </a:r>
            <a:r>
              <a:rPr lang="en-GB" sz="1800" dirty="0"/>
              <a:t>. </a:t>
            </a:r>
            <a:r>
              <a:rPr lang="en-GB" sz="1800" dirty="0" err="1"/>
              <a:t>Šenčur</a:t>
            </a:r>
            <a:r>
              <a:rPr lang="en-GB" sz="1800" dirty="0"/>
              <a:t> : Bi-Tim, 2008. ISBN 978-061-6046-10-7.</a:t>
            </a:r>
          </a:p>
          <a:p>
            <a:r>
              <a:rPr lang="en-GB" sz="1800" dirty="0"/>
              <a:t>7. </a:t>
            </a:r>
            <a:r>
              <a:rPr lang="en-GB" sz="1800" dirty="0" err="1"/>
              <a:t>Ferbežar</a:t>
            </a:r>
            <a:r>
              <a:rPr lang="en-GB" sz="1800" dirty="0"/>
              <a:t>, </a:t>
            </a:r>
            <a:r>
              <a:rPr lang="en-GB" sz="1800" dirty="0" err="1"/>
              <a:t>Tomaž</a:t>
            </a:r>
            <a:r>
              <a:rPr lang="en-GB" sz="1800" dirty="0"/>
              <a:t>. </a:t>
            </a:r>
            <a:r>
              <a:rPr lang="en-GB" sz="1800" dirty="0" err="1"/>
              <a:t>Laboratorijske</a:t>
            </a:r>
            <a:r>
              <a:rPr lang="en-GB" sz="1800" dirty="0"/>
              <a:t> </a:t>
            </a:r>
            <a:r>
              <a:rPr lang="en-GB" sz="1800" dirty="0" err="1"/>
              <a:t>vaje</a:t>
            </a:r>
            <a:r>
              <a:rPr lang="en-GB" sz="1800" dirty="0"/>
              <a:t>: </a:t>
            </a:r>
            <a:r>
              <a:rPr lang="en-GB" sz="1800" dirty="0" err="1"/>
              <a:t>Interno</a:t>
            </a:r>
            <a:r>
              <a:rPr lang="en-GB" sz="1800" dirty="0"/>
              <a:t> </a:t>
            </a:r>
            <a:r>
              <a:rPr lang="en-GB" sz="1800" dirty="0" err="1"/>
              <a:t>gradivo</a:t>
            </a:r>
            <a:r>
              <a:rPr lang="en-GB" sz="1800" dirty="0"/>
              <a:t>. Novo </a:t>
            </a:r>
            <a:r>
              <a:rPr lang="en-GB" sz="1800" dirty="0" err="1"/>
              <a:t>mesto</a:t>
            </a:r>
            <a:r>
              <a:rPr lang="en-GB" sz="1800" dirty="0"/>
              <a:t> : </a:t>
            </a:r>
            <a:r>
              <a:rPr lang="en-GB" sz="1800" dirty="0" err="1"/>
              <a:t>s.n</a:t>
            </a:r>
            <a:r>
              <a:rPr lang="en-GB" sz="1800" dirty="0"/>
              <a:t>., 2020.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D91AA5D-9F14-4F0C-9647-6ECED02C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A9CCD7F-375D-4ED6-ADD1-7A0079D2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432C6BE-B5C7-4DBE-9901-6F76AA2A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</p:spTree>
    <p:extLst>
      <p:ext uri="{BB962C8B-B14F-4D97-AF65-F5344CB8AC3E}">
        <p14:creationId xmlns:p14="http://schemas.microsoft.com/office/powerpoint/2010/main" val="35201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2E0A87-6B16-43BE-AA68-4BAA0933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8. Evans, Benjamin J. in Flanagan, David. Java in a </a:t>
            </a:r>
            <a:r>
              <a:rPr lang="en-GB" sz="2900" dirty="0" err="1"/>
              <a:t>Nushell</a:t>
            </a:r>
            <a:r>
              <a:rPr lang="en-GB" sz="2900" dirty="0"/>
              <a:t>: A desktop quick reference. </a:t>
            </a:r>
            <a:r>
              <a:rPr lang="en-GB" sz="2900" dirty="0" err="1"/>
              <a:t>šesta</a:t>
            </a:r>
            <a:r>
              <a:rPr lang="en-GB" sz="2900" dirty="0"/>
              <a:t>. Sebastopol : O'Reilly, 2014. ISBN 978-1-449-37082-4.</a:t>
            </a:r>
          </a:p>
          <a:p>
            <a:r>
              <a:rPr lang="en-GB" sz="2900" dirty="0"/>
              <a:t>9. </a:t>
            </a:r>
            <a:r>
              <a:rPr lang="en-GB" sz="2900" dirty="0" err="1"/>
              <a:t>Finžgar</a:t>
            </a:r>
            <a:r>
              <a:rPr lang="en-GB" sz="2900" dirty="0"/>
              <a:t>, Petra, in </a:t>
            </a:r>
            <a:r>
              <a:rPr lang="en-GB" sz="2900" dirty="0" err="1"/>
              <a:t>drugi</a:t>
            </a:r>
            <a:r>
              <a:rPr lang="en-GB" sz="2900" dirty="0"/>
              <a:t>. </a:t>
            </a:r>
            <a:r>
              <a:rPr lang="en-GB" sz="2900" dirty="0" err="1"/>
              <a:t>Šolski</a:t>
            </a:r>
            <a:r>
              <a:rPr lang="en-GB" sz="2900" dirty="0"/>
              <a:t> </a:t>
            </a:r>
            <a:r>
              <a:rPr lang="en-GB" sz="2900" dirty="0" err="1"/>
              <a:t>slovar</a:t>
            </a:r>
            <a:r>
              <a:rPr lang="en-GB" sz="2900" dirty="0"/>
              <a:t> </a:t>
            </a:r>
            <a:r>
              <a:rPr lang="en-GB" sz="2900" dirty="0" err="1"/>
              <a:t>Angleščina:angleško-slovenski</a:t>
            </a:r>
            <a:r>
              <a:rPr lang="en-GB" sz="2900" dirty="0"/>
              <a:t> in </a:t>
            </a:r>
            <a:r>
              <a:rPr lang="en-GB" sz="2900" dirty="0" err="1"/>
              <a:t>slovensko-angleški</a:t>
            </a:r>
            <a:r>
              <a:rPr lang="en-GB" sz="2900" dirty="0"/>
              <a:t>. </a:t>
            </a:r>
            <a:r>
              <a:rPr lang="en-GB" sz="2900" dirty="0" err="1"/>
              <a:t>prva</a:t>
            </a:r>
            <a:r>
              <a:rPr lang="en-GB" sz="2900" dirty="0"/>
              <a:t>. Ljubljana : </a:t>
            </a:r>
            <a:r>
              <a:rPr lang="en-GB" sz="2900" dirty="0" err="1"/>
              <a:t>Založba</a:t>
            </a:r>
            <a:r>
              <a:rPr lang="en-GB" sz="2900" dirty="0"/>
              <a:t> Rokus </a:t>
            </a:r>
            <a:r>
              <a:rPr lang="en-GB" sz="2900" dirty="0" err="1"/>
              <a:t>Klett</a:t>
            </a:r>
            <a:r>
              <a:rPr lang="en-GB" sz="2900" dirty="0"/>
              <a:t>, 2013. str. 68, 102. ISBN 978-961-209-863-6.</a:t>
            </a:r>
          </a:p>
          <a:p>
            <a:r>
              <a:rPr lang="en-GB" sz="2900" dirty="0"/>
              <a:t>10. Oracle. Oracle. Java SE Downloads: Java Platform, Standard Edition. [</a:t>
            </a:r>
            <a:r>
              <a:rPr lang="en-GB" sz="2900" dirty="0" err="1"/>
              <a:t>Elektronski</a:t>
            </a:r>
            <a:r>
              <a:rPr lang="en-GB" sz="2900" dirty="0"/>
              <a:t>] 16. </a:t>
            </a:r>
            <a:r>
              <a:rPr lang="en-GB" sz="2900" dirty="0" err="1"/>
              <a:t>marec</a:t>
            </a:r>
            <a:r>
              <a:rPr lang="en-GB" sz="2900" dirty="0"/>
              <a:t> 2021. </a:t>
            </a:r>
          </a:p>
          <a:p>
            <a:r>
              <a:rPr lang="en-GB" sz="2900" dirty="0"/>
              <a:t>11. Davison, Andrew. Killer Game Programming in Java. [</a:t>
            </a:r>
            <a:r>
              <a:rPr lang="en-GB" sz="2900" dirty="0" err="1"/>
              <a:t>ured</a:t>
            </a:r>
            <a:r>
              <a:rPr lang="en-GB" sz="2900" dirty="0"/>
              <a:t>.] Brett McLaughlin. </a:t>
            </a:r>
            <a:r>
              <a:rPr lang="en-GB" sz="2900" dirty="0" err="1"/>
              <a:t>prva</a:t>
            </a:r>
            <a:r>
              <a:rPr lang="en-GB" sz="2900" dirty="0"/>
              <a:t>. Sebastopol : O'Reilly Media, 2005. ISBN 978-0-596-00730-0.</a:t>
            </a:r>
          </a:p>
          <a:p>
            <a:r>
              <a:rPr lang="en-GB" sz="2900" dirty="0"/>
              <a:t>12. </a:t>
            </a:r>
            <a:r>
              <a:rPr lang="en-GB" sz="2900" dirty="0" err="1"/>
              <a:t>Mesojedec</a:t>
            </a:r>
            <a:r>
              <a:rPr lang="en-GB" sz="2900" dirty="0"/>
              <a:t>, </a:t>
            </a:r>
            <a:r>
              <a:rPr lang="en-GB" sz="2900" dirty="0" err="1"/>
              <a:t>Uroš</a:t>
            </a:r>
            <a:r>
              <a:rPr lang="en-GB" sz="2900" dirty="0"/>
              <a:t> in </a:t>
            </a:r>
            <a:r>
              <a:rPr lang="en-GB" sz="2900" dirty="0" err="1"/>
              <a:t>Fabjan</a:t>
            </a:r>
            <a:r>
              <a:rPr lang="en-GB" sz="2900" dirty="0"/>
              <a:t>, </a:t>
            </a:r>
            <a:r>
              <a:rPr lang="en-GB" sz="2900" dirty="0" err="1"/>
              <a:t>Borut</a:t>
            </a:r>
            <a:r>
              <a:rPr lang="en-GB" sz="2900" dirty="0"/>
              <a:t>. Java 2: </a:t>
            </a:r>
            <a:r>
              <a:rPr lang="en-GB" sz="2900" dirty="0" err="1"/>
              <a:t>temelji</a:t>
            </a:r>
            <a:r>
              <a:rPr lang="en-GB" sz="2900" dirty="0"/>
              <a:t> </a:t>
            </a:r>
            <a:r>
              <a:rPr lang="en-GB" sz="2900" dirty="0" err="1"/>
              <a:t>programiranja</a:t>
            </a:r>
            <a:r>
              <a:rPr lang="en-GB" sz="2900" dirty="0"/>
              <a:t>. Ljubljana : Pasadena, 2004. ISBN 961-6361-30-9.</a:t>
            </a:r>
          </a:p>
          <a:p>
            <a:r>
              <a:rPr lang="en-GB" sz="2900" dirty="0"/>
              <a:t>13. Vertex Academy. Vertex computer science academy. What is the Java Library? . [</a:t>
            </a:r>
            <a:r>
              <a:rPr lang="en-GB" sz="2900" dirty="0" err="1"/>
              <a:t>Elektronski</a:t>
            </a:r>
            <a:r>
              <a:rPr lang="en-GB" sz="2900" dirty="0"/>
              <a:t>] 5. </a:t>
            </a:r>
            <a:r>
              <a:rPr lang="en-GB" sz="2900" dirty="0" err="1"/>
              <a:t>avgust</a:t>
            </a:r>
            <a:r>
              <a:rPr lang="en-GB" sz="2900" dirty="0"/>
              <a:t> 2016. https://vertex-academy.com/tutorials/en/what-is-java-library/.</a:t>
            </a:r>
          </a:p>
          <a:p>
            <a:r>
              <a:rPr lang="en-GB" sz="2900" dirty="0"/>
              <a:t>14. </a:t>
            </a:r>
            <a:r>
              <a:rPr lang="en-GB" sz="2900" dirty="0" err="1"/>
              <a:t>Zorko</a:t>
            </a:r>
            <a:r>
              <a:rPr lang="en-GB" sz="2900" dirty="0"/>
              <a:t>, Albert. </a:t>
            </a:r>
            <a:r>
              <a:rPr lang="en-GB" sz="2900" dirty="0" err="1"/>
              <a:t>Računalništvo</a:t>
            </a:r>
            <a:r>
              <a:rPr lang="en-GB" sz="2900" dirty="0"/>
              <a:t>: </a:t>
            </a:r>
            <a:r>
              <a:rPr lang="en-GB" sz="2900" dirty="0" err="1"/>
              <a:t>Interno</a:t>
            </a:r>
            <a:r>
              <a:rPr lang="en-GB" sz="2900" dirty="0"/>
              <a:t> </a:t>
            </a:r>
            <a:r>
              <a:rPr lang="en-GB" sz="2900" dirty="0" err="1"/>
              <a:t>gradivo</a:t>
            </a:r>
            <a:r>
              <a:rPr lang="en-GB" sz="2900" dirty="0"/>
              <a:t>. Novo </a:t>
            </a:r>
            <a:r>
              <a:rPr lang="en-GB" sz="2900" dirty="0" err="1"/>
              <a:t>mesto</a:t>
            </a:r>
            <a:r>
              <a:rPr lang="en-GB" sz="2900" dirty="0"/>
              <a:t> : </a:t>
            </a:r>
            <a:r>
              <a:rPr lang="en-GB" sz="2900" dirty="0" err="1"/>
              <a:t>s.n</a:t>
            </a:r>
            <a:r>
              <a:rPr lang="en-GB" sz="2900" dirty="0"/>
              <a:t>., 2020.</a:t>
            </a:r>
          </a:p>
          <a:p>
            <a:r>
              <a:rPr lang="en-GB" sz="2900" dirty="0"/>
              <a:t>15. Smith, David. The Guardian. So you thought Sudoku came from the Land of the Rising Sun ... [</a:t>
            </a:r>
            <a:r>
              <a:rPr lang="en-GB" sz="2900" dirty="0" err="1"/>
              <a:t>Elektronski</a:t>
            </a:r>
            <a:r>
              <a:rPr lang="en-GB" sz="2900" dirty="0"/>
              <a:t>] 15. </a:t>
            </a:r>
            <a:r>
              <a:rPr lang="en-GB" sz="2900" dirty="0" err="1"/>
              <a:t>maj</a:t>
            </a:r>
            <a:r>
              <a:rPr lang="en-GB" sz="2900" dirty="0"/>
              <a:t> 2005. https://www.theguardian.com/media/2005/may/15/pressandpublishing.usnews.</a:t>
            </a:r>
          </a:p>
          <a:p>
            <a:r>
              <a:rPr lang="en-GB" sz="2900" dirty="0"/>
              <a:t>16. </a:t>
            </a:r>
            <a:r>
              <a:rPr lang="en-GB" sz="2900" dirty="0" err="1"/>
              <a:t>Sporceblog</a:t>
            </a:r>
            <a:r>
              <a:rPr lang="en-GB" sz="2900" dirty="0"/>
              <a:t> Inc. A Brief History of Sudoku. </a:t>
            </a:r>
            <a:r>
              <a:rPr lang="en-GB" sz="2900" dirty="0" err="1"/>
              <a:t>Sporcleblog</a:t>
            </a:r>
            <a:r>
              <a:rPr lang="en-GB" sz="2900" dirty="0"/>
              <a:t>. [</a:t>
            </a:r>
            <a:r>
              <a:rPr lang="en-GB" sz="2900" dirty="0" err="1"/>
              <a:t>Elektronski</a:t>
            </a:r>
            <a:r>
              <a:rPr lang="en-GB" sz="2900" dirty="0"/>
              <a:t>] 11. </a:t>
            </a:r>
            <a:r>
              <a:rPr lang="en-GB" sz="2900" dirty="0" err="1"/>
              <a:t>junij</a:t>
            </a:r>
            <a:r>
              <a:rPr lang="en-GB" sz="2900" dirty="0"/>
              <a:t> 2019. https://www.sporcle.com/blog/2019/05/history-of-sudoku/.</a:t>
            </a:r>
          </a:p>
          <a:p>
            <a:r>
              <a:rPr lang="en-GB" sz="2900" dirty="0"/>
              <a:t>17. </a:t>
            </a:r>
            <a:r>
              <a:rPr lang="en-GB" sz="2900" dirty="0" err="1"/>
              <a:t>Dhatwalia</a:t>
            </a:r>
            <a:r>
              <a:rPr lang="en-GB" sz="2900" dirty="0"/>
              <a:t>, Prajwal, Khan, </a:t>
            </a:r>
            <a:r>
              <a:rPr lang="en-GB" sz="2900" dirty="0" err="1"/>
              <a:t>Asaad</a:t>
            </a:r>
            <a:r>
              <a:rPr lang="en-GB" sz="2900" dirty="0"/>
              <a:t> in </a:t>
            </a:r>
            <a:r>
              <a:rPr lang="en-GB" sz="2900" dirty="0" err="1"/>
              <a:t>Fiaidhi</a:t>
            </a:r>
            <a:r>
              <a:rPr lang="en-GB" sz="2900" dirty="0"/>
              <a:t>, Jinan. </a:t>
            </a:r>
            <a:r>
              <a:rPr lang="en-GB" sz="2900" dirty="0" err="1"/>
              <a:t>TechRxiv</a:t>
            </a:r>
            <a:r>
              <a:rPr lang="en-GB" sz="2900" dirty="0"/>
              <a:t>. Preprint. Online Sudoku Generator and Solver for Competitions using Java Server Faces. [</a:t>
            </a:r>
            <a:r>
              <a:rPr lang="en-GB" sz="2900" dirty="0" err="1"/>
              <a:t>Elektronski</a:t>
            </a:r>
            <a:r>
              <a:rPr lang="en-GB" sz="2900" dirty="0"/>
              <a:t>] 2020. https://doi.org/10.36227/techrxiv.12093732.v1 .</a:t>
            </a:r>
          </a:p>
          <a:p>
            <a:r>
              <a:rPr lang="en-GB" sz="2900" dirty="0"/>
              <a:t>18. </a:t>
            </a:r>
            <a:r>
              <a:rPr lang="en-GB" sz="2900" dirty="0" err="1"/>
              <a:t>Gligić</a:t>
            </a:r>
            <a:r>
              <a:rPr lang="en-GB" sz="2900" dirty="0"/>
              <a:t>, </a:t>
            </a:r>
            <a:r>
              <a:rPr lang="en-GB" sz="2900" dirty="0" err="1"/>
              <a:t>Alja</a:t>
            </a:r>
            <a:r>
              <a:rPr lang="en-GB" sz="2900" dirty="0"/>
              <a:t>. </a:t>
            </a:r>
            <a:r>
              <a:rPr lang="en-GB" sz="2900" dirty="0" err="1"/>
              <a:t>MaFiRa</a:t>
            </a:r>
            <a:r>
              <a:rPr lang="en-GB" sz="2900" dirty="0"/>
              <a:t>-Wiki. Index of /images/8/80. [</a:t>
            </a:r>
            <a:r>
              <a:rPr lang="en-GB" sz="2900" dirty="0" err="1"/>
              <a:t>Elektronski</a:t>
            </a:r>
            <a:r>
              <a:rPr lang="en-GB" sz="2900" dirty="0"/>
              <a:t>] 23. </a:t>
            </a:r>
            <a:r>
              <a:rPr lang="en-GB" sz="2900" dirty="0" err="1"/>
              <a:t>maj</a:t>
            </a:r>
            <a:r>
              <a:rPr lang="en-GB" sz="2900" dirty="0"/>
              <a:t> 2011. http://wiki.fmf.uni-lj.si/images/8/80/Predstavitev-Sudoku.pdf.</a:t>
            </a:r>
          </a:p>
          <a:p>
            <a:r>
              <a:rPr lang="en-GB" sz="2900" dirty="0"/>
              <a:t>19. </a:t>
            </a:r>
            <a:r>
              <a:rPr lang="en-GB" sz="2900" dirty="0" err="1"/>
              <a:t>Skrekovski</a:t>
            </a:r>
            <a:r>
              <a:rPr lang="en-GB" sz="2900" dirty="0"/>
              <a:t>, </a:t>
            </a:r>
            <a:r>
              <a:rPr lang="en-GB" sz="2900" dirty="0" err="1"/>
              <a:t>Riste</a:t>
            </a:r>
            <a:r>
              <a:rPr lang="en-GB" sz="2900" dirty="0"/>
              <a:t>. </a:t>
            </a:r>
            <a:r>
              <a:rPr lang="en-GB" sz="2900" dirty="0" err="1"/>
              <a:t>Univerza</a:t>
            </a:r>
            <a:r>
              <a:rPr lang="en-GB" sz="2900" dirty="0"/>
              <a:t> v </a:t>
            </a:r>
            <a:r>
              <a:rPr lang="en-GB" sz="2900" dirty="0" err="1"/>
              <a:t>Ljubljani</a:t>
            </a:r>
            <a:r>
              <a:rPr lang="en-GB" sz="2900" dirty="0"/>
              <a:t> </a:t>
            </a:r>
            <a:r>
              <a:rPr lang="en-GB" sz="2900" dirty="0" err="1"/>
              <a:t>Fakulteta</a:t>
            </a:r>
            <a:r>
              <a:rPr lang="en-GB" sz="2900" dirty="0"/>
              <a:t> </a:t>
            </a:r>
            <a:r>
              <a:rPr lang="en-GB" sz="2900" dirty="0" err="1"/>
              <a:t>za</a:t>
            </a:r>
            <a:r>
              <a:rPr lang="en-GB" sz="2900" dirty="0"/>
              <a:t> </a:t>
            </a:r>
            <a:r>
              <a:rPr lang="en-GB" sz="2900" dirty="0" err="1"/>
              <a:t>matematiko</a:t>
            </a:r>
            <a:r>
              <a:rPr lang="en-GB" sz="2900" dirty="0"/>
              <a:t> in </a:t>
            </a:r>
            <a:r>
              <a:rPr lang="en-GB" sz="2900" dirty="0" err="1"/>
              <a:t>fiziko</a:t>
            </a:r>
            <a:r>
              <a:rPr lang="en-GB" sz="2900" dirty="0"/>
              <a:t>. Index of /~</a:t>
            </a:r>
            <a:r>
              <a:rPr lang="en-GB" sz="2900" dirty="0" err="1"/>
              <a:t>skreko</a:t>
            </a:r>
            <a:r>
              <a:rPr lang="en-GB" sz="2900" dirty="0"/>
              <a:t>/Pouk/dm2/2006-7/</a:t>
            </a:r>
            <a:r>
              <a:rPr lang="en-GB" sz="2900" dirty="0" err="1"/>
              <a:t>Predavanja</a:t>
            </a:r>
            <a:r>
              <a:rPr lang="en-GB" sz="2900" dirty="0"/>
              <a:t>/</a:t>
            </a:r>
            <a:r>
              <a:rPr lang="en-GB" sz="2900" dirty="0" err="1"/>
              <a:t>Seminarske</a:t>
            </a:r>
            <a:r>
              <a:rPr lang="en-GB" sz="2900" dirty="0"/>
              <a:t>. [</a:t>
            </a:r>
            <a:r>
              <a:rPr lang="en-GB" sz="2900" dirty="0" err="1"/>
              <a:t>Elektronski</a:t>
            </a:r>
            <a:r>
              <a:rPr lang="en-GB" sz="2900" dirty="0"/>
              <a:t>] 23. </a:t>
            </a:r>
            <a:r>
              <a:rPr lang="en-GB" sz="2900" dirty="0" err="1"/>
              <a:t>maj</a:t>
            </a:r>
            <a:r>
              <a:rPr lang="en-GB" sz="2900" dirty="0"/>
              <a:t> 2007. https://www.fmf.uni-lj.si/~skreko/Pouk/dm2/2006-7/Predavanja/Seminarske/Latinski_kvadrati.pdf.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D964ECC-1492-4407-9234-F84A7C27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077109F-51CB-4661-AE70-44BF1834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6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53BA2DB-D872-4BEA-B67F-FE00DE00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</p:spTree>
    <p:extLst>
      <p:ext uri="{BB962C8B-B14F-4D97-AF65-F5344CB8AC3E}">
        <p14:creationId xmlns:p14="http://schemas.microsoft.com/office/powerpoint/2010/main" val="22758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959299-D1DA-4CE6-BD03-8039E30D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20. </a:t>
            </a:r>
            <a:r>
              <a:rPr lang="en-GB" dirty="0" err="1"/>
              <a:t>Konvalinka</a:t>
            </a:r>
            <a:r>
              <a:rPr lang="en-GB" dirty="0"/>
              <a:t>, </a:t>
            </a:r>
            <a:r>
              <a:rPr lang="en-GB" dirty="0" err="1"/>
              <a:t>Matjaž</a:t>
            </a:r>
            <a:r>
              <a:rPr lang="en-GB" dirty="0"/>
              <a:t>. </a:t>
            </a:r>
            <a:r>
              <a:rPr lang="en-GB" dirty="0" err="1"/>
              <a:t>Univerza</a:t>
            </a:r>
            <a:r>
              <a:rPr lang="en-GB" dirty="0"/>
              <a:t> v </a:t>
            </a:r>
            <a:r>
              <a:rPr lang="en-GB" dirty="0" err="1"/>
              <a:t>Ljubljani</a:t>
            </a:r>
            <a:r>
              <a:rPr lang="en-GB" dirty="0"/>
              <a:t> </a:t>
            </a:r>
            <a:r>
              <a:rPr lang="en-GB" dirty="0" err="1"/>
              <a:t>Fakulteta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matematiko</a:t>
            </a:r>
            <a:r>
              <a:rPr lang="en-GB" dirty="0"/>
              <a:t> in </a:t>
            </a:r>
            <a:r>
              <a:rPr lang="en-GB" dirty="0" err="1"/>
              <a:t>fiziko</a:t>
            </a:r>
            <a:r>
              <a:rPr lang="en-GB" dirty="0"/>
              <a:t>. </a:t>
            </a:r>
            <a:r>
              <a:rPr lang="en-GB" dirty="0" err="1"/>
              <a:t>Matjaž</a:t>
            </a:r>
            <a:r>
              <a:rPr lang="en-GB" dirty="0"/>
              <a:t> </a:t>
            </a:r>
            <a:r>
              <a:rPr lang="en-GB" dirty="0" err="1"/>
              <a:t>Konvalinka</a:t>
            </a:r>
            <a:r>
              <a:rPr lang="en-GB" dirty="0"/>
              <a:t> Home Page. [</a:t>
            </a:r>
            <a:r>
              <a:rPr lang="en-GB" dirty="0" err="1"/>
              <a:t>Elektronski</a:t>
            </a:r>
            <a:r>
              <a:rPr lang="en-GB" dirty="0"/>
              <a:t>] 2004. https://www.fmf.uni-lj.si/~konvalinka/latin.pdf.</a:t>
            </a:r>
          </a:p>
          <a:p>
            <a:r>
              <a:rPr lang="en-GB" dirty="0"/>
              <a:t>21. </a:t>
            </a:r>
            <a:r>
              <a:rPr lang="en-GB" dirty="0" err="1"/>
              <a:t>Tuma</a:t>
            </a:r>
            <a:r>
              <a:rPr lang="en-GB" dirty="0"/>
              <a:t>, Katja. </a:t>
            </a:r>
            <a:r>
              <a:rPr lang="en-GB" dirty="0" err="1"/>
              <a:t>Repozitorij</a:t>
            </a:r>
            <a:r>
              <a:rPr lang="en-GB" dirty="0"/>
              <a:t> </a:t>
            </a:r>
            <a:r>
              <a:rPr lang="en-GB" dirty="0" err="1"/>
              <a:t>univerze</a:t>
            </a:r>
            <a:r>
              <a:rPr lang="en-GB" dirty="0"/>
              <a:t> v </a:t>
            </a:r>
            <a:r>
              <a:rPr lang="en-GB" dirty="0" err="1"/>
              <a:t>Ljubljani</a:t>
            </a:r>
            <a:r>
              <a:rPr lang="en-GB" dirty="0"/>
              <a:t>. </a:t>
            </a:r>
            <a:r>
              <a:rPr lang="en-GB" dirty="0" err="1"/>
              <a:t>Generiranje</a:t>
            </a:r>
            <a:r>
              <a:rPr lang="en-GB" dirty="0"/>
              <a:t> in </a:t>
            </a:r>
            <a:r>
              <a:rPr lang="en-GB" dirty="0" err="1"/>
              <a:t>reševanje</a:t>
            </a:r>
            <a:r>
              <a:rPr lang="en-GB" dirty="0"/>
              <a:t> </a:t>
            </a:r>
            <a:r>
              <a:rPr lang="en-GB" dirty="0" err="1"/>
              <a:t>sudokuja</a:t>
            </a:r>
            <a:r>
              <a:rPr lang="en-GB" dirty="0"/>
              <a:t>. [</a:t>
            </a:r>
            <a:r>
              <a:rPr lang="en-GB" dirty="0" err="1"/>
              <a:t>Elektronski</a:t>
            </a:r>
            <a:r>
              <a:rPr lang="en-GB" dirty="0"/>
              <a:t>] 2014. https://repozitorij.uni-lj.si/Dokument.php?id=29461&amp;lang=slv.</a:t>
            </a:r>
          </a:p>
          <a:p>
            <a:r>
              <a:rPr lang="en-GB" dirty="0"/>
              <a:t>22. </a:t>
            </a:r>
            <a:r>
              <a:rPr lang="en-GB" dirty="0" err="1"/>
              <a:t>Forstnerič</a:t>
            </a:r>
            <a:r>
              <a:rPr lang="en-GB" dirty="0"/>
              <a:t>, France. </a:t>
            </a:r>
            <a:r>
              <a:rPr lang="en-GB" dirty="0" err="1"/>
              <a:t>Laboratorij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kriptografijo</a:t>
            </a:r>
            <a:r>
              <a:rPr lang="en-GB" dirty="0"/>
              <a:t> in </a:t>
            </a:r>
            <a:r>
              <a:rPr lang="en-GB" dirty="0" err="1"/>
              <a:t>računalniško</a:t>
            </a:r>
            <a:r>
              <a:rPr lang="en-GB" dirty="0"/>
              <a:t> </a:t>
            </a:r>
            <a:r>
              <a:rPr lang="en-GB" dirty="0" err="1"/>
              <a:t>varnost</a:t>
            </a:r>
            <a:r>
              <a:rPr lang="en-GB" dirty="0"/>
              <a:t>. </a:t>
            </a:r>
            <a:r>
              <a:rPr lang="en-GB" dirty="0" err="1"/>
              <a:t>Matematika</a:t>
            </a:r>
            <a:r>
              <a:rPr lang="en-GB" dirty="0"/>
              <a:t>: O </a:t>
            </a:r>
            <a:r>
              <a:rPr lang="en-GB" dirty="0" err="1"/>
              <a:t>kongruencah</a:t>
            </a:r>
            <a:r>
              <a:rPr lang="en-GB" dirty="0"/>
              <a:t>. [</a:t>
            </a:r>
            <a:r>
              <a:rPr lang="en-GB" dirty="0" err="1"/>
              <a:t>Elektronski</a:t>
            </a:r>
            <a:r>
              <a:rPr lang="en-GB" dirty="0"/>
              <a:t>] 1979. http://lkrv.fri.uni-lj.si/peter/presek/Forstenic_O_Kongruencah.pdf.</a:t>
            </a:r>
          </a:p>
          <a:p>
            <a:r>
              <a:rPr lang="en-GB" dirty="0"/>
              <a:t>23. Team2280. </a:t>
            </a:r>
            <a:r>
              <a:rPr lang="en-GB" dirty="0" err="1"/>
              <a:t>CiteSeerX</a:t>
            </a:r>
            <a:r>
              <a:rPr lang="en-GB" dirty="0"/>
              <a:t>. Sudoku: Bagging a Difficulty Metric &amp; Building Up Puzzles. [</a:t>
            </a:r>
            <a:r>
              <a:rPr lang="en-GB" dirty="0" err="1"/>
              <a:t>Elektronski</a:t>
            </a:r>
            <a:r>
              <a:rPr lang="en-GB" dirty="0"/>
              <a:t>] 18. </a:t>
            </a:r>
            <a:r>
              <a:rPr lang="en-GB" dirty="0" err="1"/>
              <a:t>februar</a:t>
            </a:r>
            <a:r>
              <a:rPr lang="en-GB" dirty="0"/>
              <a:t> 2008. http://citeseerx.ist.psu.edu/viewdoc/download?doi=10.1.1.142.9486&amp;rep=rep1&amp;type=pdf.</a:t>
            </a:r>
          </a:p>
          <a:p>
            <a:r>
              <a:rPr lang="en-GB" dirty="0"/>
              <a:t>24. </a:t>
            </a:r>
            <a:r>
              <a:rPr lang="en-GB" dirty="0" err="1"/>
              <a:t>Tepeš</a:t>
            </a:r>
            <a:r>
              <a:rPr lang="en-GB" dirty="0"/>
              <a:t>, </a:t>
            </a:r>
            <a:r>
              <a:rPr lang="en-GB" dirty="0" err="1"/>
              <a:t>Nejc</a:t>
            </a:r>
            <a:r>
              <a:rPr lang="en-GB" dirty="0"/>
              <a:t>. </a:t>
            </a:r>
            <a:r>
              <a:rPr lang="en-GB" dirty="0" err="1"/>
              <a:t>Univerza</a:t>
            </a:r>
            <a:r>
              <a:rPr lang="en-GB" dirty="0"/>
              <a:t> v </a:t>
            </a:r>
            <a:r>
              <a:rPr lang="en-GB" dirty="0" err="1"/>
              <a:t>Mariboru</a:t>
            </a:r>
            <a:r>
              <a:rPr lang="en-GB" dirty="0"/>
              <a:t>. </a:t>
            </a:r>
            <a:r>
              <a:rPr lang="en-GB" dirty="0" err="1"/>
              <a:t>Sestavljanje</a:t>
            </a:r>
            <a:r>
              <a:rPr lang="en-GB" dirty="0"/>
              <a:t> in </a:t>
            </a:r>
            <a:r>
              <a:rPr lang="en-GB" dirty="0" err="1"/>
              <a:t>reševanje</a:t>
            </a:r>
            <a:r>
              <a:rPr lang="en-GB" dirty="0"/>
              <a:t> </a:t>
            </a:r>
            <a:r>
              <a:rPr lang="en-GB" dirty="0" err="1"/>
              <a:t>kombinatorčine</a:t>
            </a:r>
            <a:r>
              <a:rPr lang="en-GB" dirty="0"/>
              <a:t> </a:t>
            </a:r>
            <a:r>
              <a:rPr lang="en-GB" dirty="0" err="1"/>
              <a:t>igre</a:t>
            </a:r>
            <a:r>
              <a:rPr lang="en-GB" dirty="0"/>
              <a:t> s </a:t>
            </a:r>
            <a:r>
              <a:rPr lang="en-GB" dirty="0" err="1"/>
              <a:t>programiranjem</a:t>
            </a:r>
            <a:r>
              <a:rPr lang="en-GB" dirty="0"/>
              <a:t>. [</a:t>
            </a:r>
            <a:r>
              <a:rPr lang="en-GB" dirty="0" err="1"/>
              <a:t>Elektronski</a:t>
            </a:r>
            <a:r>
              <a:rPr lang="en-GB" dirty="0"/>
              <a:t>] </a:t>
            </a:r>
            <a:r>
              <a:rPr lang="en-GB" dirty="0" err="1"/>
              <a:t>september</a:t>
            </a:r>
            <a:r>
              <a:rPr lang="en-GB" dirty="0"/>
              <a:t> 2014. https://dk.um.si/IzpisGradiva.php?id=46258&amp;lang=slv.</a:t>
            </a:r>
          </a:p>
          <a:p>
            <a:r>
              <a:rPr lang="en-GB" dirty="0"/>
              <a:t>25. </a:t>
            </a:r>
            <a:r>
              <a:rPr lang="en-GB" dirty="0" err="1"/>
              <a:t>Živković</a:t>
            </a:r>
            <a:r>
              <a:rPr lang="en-GB" dirty="0"/>
              <a:t>, </a:t>
            </a:r>
            <a:r>
              <a:rPr lang="en-GB" dirty="0" err="1"/>
              <a:t>Dejan</a:t>
            </a:r>
            <a:r>
              <a:rPr lang="en-GB" dirty="0"/>
              <a:t>. </a:t>
            </a:r>
            <a:r>
              <a:rPr lang="en-GB" dirty="0" err="1"/>
              <a:t>Singipedia</a:t>
            </a:r>
            <a:r>
              <a:rPr lang="en-GB" dirty="0"/>
              <a:t>. Java </a:t>
            </a:r>
            <a:r>
              <a:rPr lang="en-GB" dirty="0" err="1"/>
              <a:t>programiranje</a:t>
            </a:r>
            <a:r>
              <a:rPr lang="en-GB" dirty="0"/>
              <a:t>. [</a:t>
            </a:r>
            <a:r>
              <a:rPr lang="en-GB" dirty="0" err="1"/>
              <a:t>Elektronski</a:t>
            </a:r>
            <a:r>
              <a:rPr lang="en-GB" dirty="0"/>
              <a:t>] 2019. https://singipedia.singidunum.ac.rs/izdanje/43019-java-programiranje. ISBN 978-86-7912-521-7.</a:t>
            </a:r>
          </a:p>
          <a:p>
            <a:r>
              <a:rPr lang="en-GB" dirty="0"/>
              <a:t>26. Oracle. </a:t>
            </a:r>
            <a:r>
              <a:rPr lang="en-GB" dirty="0" err="1"/>
              <a:t>Oracle:Documentation</a:t>
            </a:r>
            <a:r>
              <a:rPr lang="en-GB" dirty="0"/>
              <a:t>. Class </a:t>
            </a:r>
            <a:r>
              <a:rPr lang="en-GB" dirty="0" err="1"/>
              <a:t>MouseEvent</a:t>
            </a:r>
            <a:r>
              <a:rPr lang="en-GB" dirty="0"/>
              <a:t>. [</a:t>
            </a:r>
            <a:r>
              <a:rPr lang="en-GB" dirty="0" err="1"/>
              <a:t>Elektronski</a:t>
            </a:r>
            <a:r>
              <a:rPr lang="en-GB" dirty="0"/>
              <a:t>] 2021. https://docs.oracle.com/javase/7/docs/api/java/awt/event/MouseEvent.html.</a:t>
            </a:r>
          </a:p>
          <a:p>
            <a:r>
              <a:rPr lang="en-GB" dirty="0"/>
              <a:t>27. </a:t>
            </a:r>
            <a:r>
              <a:rPr lang="en-GB" dirty="0" err="1"/>
              <a:t>Slovenska</a:t>
            </a:r>
            <a:r>
              <a:rPr lang="en-GB" dirty="0"/>
              <a:t> </a:t>
            </a:r>
            <a:r>
              <a:rPr lang="en-GB" dirty="0" err="1"/>
              <a:t>akademija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znanost</a:t>
            </a:r>
            <a:r>
              <a:rPr lang="en-GB" dirty="0"/>
              <a:t> in </a:t>
            </a:r>
            <a:r>
              <a:rPr lang="en-GB" dirty="0" err="1"/>
              <a:t>umetnost</a:t>
            </a:r>
            <a:r>
              <a:rPr lang="en-GB" dirty="0"/>
              <a:t> in </a:t>
            </a:r>
            <a:r>
              <a:rPr lang="en-GB" dirty="0" err="1"/>
              <a:t>Znanstveno</a:t>
            </a:r>
            <a:r>
              <a:rPr lang="en-GB" dirty="0"/>
              <a:t> </a:t>
            </a:r>
            <a:r>
              <a:rPr lang="en-GB" dirty="0" err="1"/>
              <a:t>raziskovalni</a:t>
            </a:r>
            <a:r>
              <a:rPr lang="en-GB" dirty="0"/>
              <a:t> </a:t>
            </a:r>
            <a:r>
              <a:rPr lang="en-GB" dirty="0" err="1"/>
              <a:t>center</a:t>
            </a:r>
            <a:r>
              <a:rPr lang="en-GB" dirty="0"/>
              <a:t> </a:t>
            </a:r>
            <a:r>
              <a:rPr lang="en-GB" dirty="0" err="1"/>
              <a:t>Slovenske</a:t>
            </a:r>
            <a:r>
              <a:rPr lang="en-GB" dirty="0"/>
              <a:t> </a:t>
            </a:r>
            <a:r>
              <a:rPr lang="en-GB" dirty="0" err="1"/>
              <a:t>akademije</a:t>
            </a:r>
            <a:r>
              <a:rPr lang="en-GB" dirty="0"/>
              <a:t> </a:t>
            </a:r>
            <a:r>
              <a:rPr lang="en-GB" dirty="0" err="1"/>
              <a:t>znanosti</a:t>
            </a:r>
            <a:r>
              <a:rPr lang="en-GB" dirty="0"/>
              <a:t> in </a:t>
            </a:r>
            <a:r>
              <a:rPr lang="en-GB" dirty="0" err="1"/>
              <a:t>umetnosti</a:t>
            </a:r>
            <a:r>
              <a:rPr lang="en-GB" dirty="0"/>
              <a:t> </a:t>
            </a:r>
            <a:r>
              <a:rPr lang="en-GB" dirty="0" err="1"/>
              <a:t>Inštitut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slovenski</a:t>
            </a:r>
            <a:r>
              <a:rPr lang="en-GB" dirty="0"/>
              <a:t> </a:t>
            </a:r>
            <a:r>
              <a:rPr lang="en-GB" dirty="0" err="1"/>
              <a:t>jezik</a:t>
            </a:r>
            <a:r>
              <a:rPr lang="en-GB" dirty="0"/>
              <a:t> </a:t>
            </a:r>
            <a:r>
              <a:rPr lang="en-GB" dirty="0" err="1"/>
              <a:t>Frana</a:t>
            </a:r>
            <a:r>
              <a:rPr lang="en-GB" dirty="0"/>
              <a:t> </a:t>
            </a:r>
            <a:r>
              <a:rPr lang="en-GB" dirty="0" err="1"/>
              <a:t>Ramovška</a:t>
            </a:r>
            <a:r>
              <a:rPr lang="en-GB" dirty="0"/>
              <a:t> in </a:t>
            </a:r>
            <a:r>
              <a:rPr lang="en-GB" dirty="0" err="1"/>
              <a:t>avtorji</a:t>
            </a:r>
            <a:r>
              <a:rPr lang="en-GB" dirty="0"/>
              <a:t>. </a:t>
            </a:r>
            <a:r>
              <a:rPr lang="en-GB" dirty="0" err="1"/>
              <a:t>Slovar</a:t>
            </a:r>
            <a:r>
              <a:rPr lang="en-GB" dirty="0"/>
              <a:t> </a:t>
            </a:r>
            <a:r>
              <a:rPr lang="en-GB" dirty="0" err="1"/>
              <a:t>slovenskega</a:t>
            </a:r>
            <a:r>
              <a:rPr lang="en-GB" dirty="0"/>
              <a:t> </a:t>
            </a:r>
            <a:r>
              <a:rPr lang="en-GB" dirty="0" err="1"/>
              <a:t>knjižnega</a:t>
            </a:r>
            <a:r>
              <a:rPr lang="en-GB" dirty="0"/>
              <a:t> </a:t>
            </a:r>
            <a:r>
              <a:rPr lang="en-GB" dirty="0" err="1"/>
              <a:t>jezika</a:t>
            </a:r>
            <a:r>
              <a:rPr lang="en-GB" dirty="0"/>
              <a:t> 2. </a:t>
            </a:r>
            <a:r>
              <a:rPr lang="en-GB" dirty="0" err="1"/>
              <a:t>druga</a:t>
            </a:r>
            <a:r>
              <a:rPr lang="en-GB" dirty="0"/>
              <a:t> </a:t>
            </a:r>
            <a:r>
              <a:rPr lang="en-GB" dirty="0" err="1"/>
              <a:t>dopoljena</a:t>
            </a:r>
            <a:r>
              <a:rPr lang="en-GB" dirty="0"/>
              <a:t> in </a:t>
            </a:r>
            <a:r>
              <a:rPr lang="en-GB" dirty="0" err="1"/>
              <a:t>deloma</a:t>
            </a:r>
            <a:r>
              <a:rPr lang="en-GB" dirty="0"/>
              <a:t> </a:t>
            </a:r>
            <a:r>
              <a:rPr lang="en-GB" dirty="0" err="1"/>
              <a:t>prenoljena</a:t>
            </a:r>
            <a:r>
              <a:rPr lang="en-GB" dirty="0"/>
              <a:t> </a:t>
            </a:r>
            <a:r>
              <a:rPr lang="en-GB" dirty="0" err="1"/>
              <a:t>izdaja</a:t>
            </a:r>
            <a:r>
              <a:rPr lang="en-GB" dirty="0"/>
              <a:t>. Ljubljana : </a:t>
            </a:r>
            <a:r>
              <a:rPr lang="en-GB" dirty="0" err="1"/>
              <a:t>Cankarjeva</a:t>
            </a:r>
            <a:r>
              <a:rPr lang="en-GB" dirty="0"/>
              <a:t> </a:t>
            </a:r>
            <a:r>
              <a:rPr lang="en-GB" dirty="0" err="1"/>
              <a:t>založba</a:t>
            </a:r>
            <a:r>
              <a:rPr lang="en-GB" dirty="0"/>
              <a:t>, 2015. ISBN 978-961-282-010-7.</a:t>
            </a:r>
          </a:p>
          <a:p>
            <a:r>
              <a:rPr lang="en-GB" dirty="0"/>
              <a:t>28. </a:t>
            </a:r>
            <a:r>
              <a:rPr lang="en-GB" dirty="0" err="1"/>
              <a:t>GeeksforGeeks</a:t>
            </a:r>
            <a:r>
              <a:rPr lang="en-GB" dirty="0"/>
              <a:t>. </a:t>
            </a:r>
            <a:r>
              <a:rPr lang="en-GB" dirty="0" err="1"/>
              <a:t>GeeksforGeeks</a:t>
            </a:r>
            <a:r>
              <a:rPr lang="en-GB" dirty="0"/>
              <a:t>. Differences between JDK, JRE and JVM. [</a:t>
            </a:r>
            <a:r>
              <a:rPr lang="en-GB" dirty="0" err="1"/>
              <a:t>Elektronski</a:t>
            </a:r>
            <a:r>
              <a:rPr lang="en-GB" dirty="0"/>
              <a:t>] 10. </a:t>
            </a:r>
            <a:r>
              <a:rPr lang="en-GB" dirty="0" err="1"/>
              <a:t>avgust</a:t>
            </a:r>
            <a:r>
              <a:rPr lang="en-GB" dirty="0"/>
              <a:t> 2018. https://www.geeksforgeeks.org/differences-jdk-jre-jvm/.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30B12AA-053B-41EF-B156-18D119AF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541BE5B0-2FDE-4555-B6BE-8380D6B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7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3FFB4AA-D379-4659-B1A8-FFBD5348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</p:spTree>
    <p:extLst>
      <p:ext uri="{BB962C8B-B14F-4D97-AF65-F5344CB8AC3E}">
        <p14:creationId xmlns:p14="http://schemas.microsoft.com/office/powerpoint/2010/main" val="49093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1107</Words>
  <Application>Microsoft Office PowerPoint</Application>
  <PresentationFormat>Širokozaslonsko</PresentationFormat>
  <Paragraphs>48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Officeova tema</vt:lpstr>
      <vt:lpstr>IZDELAVA IGER - SUDOKU</vt:lpstr>
      <vt:lpstr>PowerPointova predstavitev</vt:lpstr>
      <vt:lpstr>PowerPointova predstavitev</vt:lpstr>
      <vt:lpstr>PowerPointova predstavitev</vt:lpstr>
      <vt:lpstr>VIRI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IGER - SUDOKU</dc:title>
  <dc:creator>BARBIE</dc:creator>
  <cp:lastModifiedBy>BARBIE</cp:lastModifiedBy>
  <cp:revision>5</cp:revision>
  <dcterms:created xsi:type="dcterms:W3CDTF">2021-04-14T18:45:11Z</dcterms:created>
  <dcterms:modified xsi:type="dcterms:W3CDTF">2021-04-14T19:21:33Z</dcterms:modified>
</cp:coreProperties>
</file>