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94660"/>
  </p:normalViewPr>
  <p:slideViewPr>
    <p:cSldViewPr snapToGrid="0">
      <p:cViewPr varScale="1">
        <p:scale>
          <a:sx n="46" d="100"/>
          <a:sy n="46" d="100"/>
        </p:scale>
        <p:origin x="29" y="8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 TargetMode="External"/><Relationship Id="rId2" Type="http://schemas.openxmlformats.org/officeDocument/2006/relationships/hyperlink" Target="https://archve.ics.uci.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AEB8-7A79-44CC-BBE2-233416E23857}"/>
              </a:ext>
            </a:extLst>
          </p:cNvPr>
          <p:cNvSpPr>
            <a:spLocks noGrp="1"/>
          </p:cNvSpPr>
          <p:nvPr>
            <p:ph type="ctrTitle"/>
          </p:nvPr>
        </p:nvSpPr>
        <p:spPr/>
        <p:txBody>
          <a:bodyPr>
            <a:normAutofit/>
          </a:bodyPr>
          <a:lstStyle/>
          <a:p>
            <a:r>
              <a:rPr lang="en-US" sz="3200" dirty="0"/>
              <a:t>REAL ESTATE PREDICTION: A DATA-DRIVEN APPROACH</a:t>
            </a:r>
            <a:endParaRPr lang="en-IN" sz="3200" dirty="0"/>
          </a:p>
        </p:txBody>
      </p:sp>
      <p:sp>
        <p:nvSpPr>
          <p:cNvPr id="3" name="Subtitle 2">
            <a:extLst>
              <a:ext uri="{FF2B5EF4-FFF2-40B4-BE49-F238E27FC236}">
                <a16:creationId xmlns:a16="http://schemas.microsoft.com/office/drawing/2014/main" id="{366DC864-9336-44C6-9771-501E77C4F227}"/>
              </a:ext>
            </a:extLst>
          </p:cNvPr>
          <p:cNvSpPr>
            <a:spLocks noGrp="1"/>
          </p:cNvSpPr>
          <p:nvPr>
            <p:ph type="subTitle" idx="1"/>
          </p:nvPr>
        </p:nvSpPr>
        <p:spPr/>
        <p:txBody>
          <a:bodyPr/>
          <a:lstStyle/>
          <a:p>
            <a:r>
              <a:rPr lang="en-US" dirty="0"/>
              <a:t>                               NAVIGATING THE FUTURE OF REAL ESTATE WITH PREDICTIVE ANALYTICS</a:t>
            </a:r>
            <a:endParaRPr lang="en-IN" dirty="0"/>
          </a:p>
        </p:txBody>
      </p:sp>
      <p:sp>
        <p:nvSpPr>
          <p:cNvPr id="4" name="Rectangle 3">
            <a:extLst>
              <a:ext uri="{FF2B5EF4-FFF2-40B4-BE49-F238E27FC236}">
                <a16:creationId xmlns:a16="http://schemas.microsoft.com/office/drawing/2014/main" id="{C2538C3A-4B34-47C5-9D07-AE64E46E8547}"/>
              </a:ext>
            </a:extLst>
          </p:cNvPr>
          <p:cNvSpPr/>
          <p:nvPr/>
        </p:nvSpPr>
        <p:spPr>
          <a:xfrm>
            <a:off x="4854634" y="4106487"/>
            <a:ext cx="7706039" cy="1938992"/>
          </a:xfrm>
          <a:prstGeom prst="rect">
            <a:avLst/>
          </a:prstGeom>
          <a:noFill/>
        </p:spPr>
        <p:txBody>
          <a:bodyPr wrap="square" lIns="91440" tIns="45720" rIns="91440" bIns="45720">
            <a:spAutoFit/>
          </a:bodyPr>
          <a:lstStyle/>
          <a:p>
            <a:pPr algn="ctr"/>
            <a:r>
              <a:rPr lang="en-US" sz="2400" b="1" dirty="0">
                <a:ln w="6600">
                  <a:solidFill>
                    <a:schemeClr val="accent2"/>
                  </a:solidFill>
                  <a:prstDash val="solid"/>
                </a:ln>
                <a:solidFill>
                  <a:srgbClr val="FFFFFF"/>
                </a:solidFill>
                <a:effectLst>
                  <a:outerShdw dist="38100" dir="2700000" algn="tl" rotWithShape="0">
                    <a:schemeClr val="accent2"/>
                  </a:outerShdw>
                </a:effectLst>
              </a:rPr>
              <a:t>NAME: BARBIE RAWAT</a:t>
            </a:r>
          </a:p>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COURSE: BTECH CSE</a:t>
            </a:r>
          </a:p>
          <a:p>
            <a:pPr algn="ctr"/>
            <a:r>
              <a:rPr lang="en-US" sz="2400" b="1" dirty="0">
                <a:ln w="6600">
                  <a:solidFill>
                    <a:schemeClr val="accent2"/>
                  </a:solidFill>
                  <a:prstDash val="solid"/>
                </a:ln>
                <a:solidFill>
                  <a:srgbClr val="FFFFFF"/>
                </a:solidFill>
                <a:effectLst>
                  <a:outerShdw dist="38100" dir="2700000" algn="tl" rotWithShape="0">
                    <a:schemeClr val="accent2"/>
                  </a:outerShdw>
                </a:effectLst>
              </a:rPr>
              <a:t>SECTION: K</a:t>
            </a:r>
          </a:p>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ST</a:t>
            </a:r>
            <a:r>
              <a:rPr lang="en-US" sz="2400" b="1" dirty="0">
                <a:ln w="6600">
                  <a:solidFill>
                    <a:schemeClr val="accent2"/>
                  </a:solidFill>
                  <a:prstDash val="solid"/>
                </a:ln>
                <a:solidFill>
                  <a:srgbClr val="FFFFFF"/>
                </a:solidFill>
                <a:effectLst>
                  <a:outerShdw dist="38100" dir="2700000" algn="tl" rotWithShape="0">
                    <a:schemeClr val="accent2"/>
                  </a:outerShdw>
                </a:effectLst>
              </a:rPr>
              <a:t>UDENT ID: 21012915</a:t>
            </a:r>
          </a:p>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ROLL NO. : 15</a:t>
            </a:r>
          </a:p>
        </p:txBody>
      </p:sp>
    </p:spTree>
    <p:extLst>
      <p:ext uri="{BB962C8B-B14F-4D97-AF65-F5344CB8AC3E}">
        <p14:creationId xmlns:p14="http://schemas.microsoft.com/office/powerpoint/2010/main" val="78037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E23F-2C87-4B68-98A0-D43A0DA5CFAD}"/>
              </a:ext>
            </a:extLst>
          </p:cNvPr>
          <p:cNvSpPr>
            <a:spLocks noGrp="1"/>
          </p:cNvSpPr>
          <p:nvPr>
            <p:ph type="title"/>
          </p:nvPr>
        </p:nvSpPr>
        <p:spPr>
          <a:xfrm>
            <a:off x="3224640" y="2680246"/>
            <a:ext cx="11029615" cy="1497507"/>
          </a:xfrm>
        </p:spPr>
        <p:txBody>
          <a:bodyPr>
            <a:noAutofit/>
          </a:bodyPr>
          <a:lstStyle/>
          <a:p>
            <a:r>
              <a:rPr lang="en-US" sz="8000" dirty="0"/>
              <a:t>                                                                           THANKYOU</a:t>
            </a:r>
            <a:endParaRPr lang="en-IN" sz="8000" dirty="0"/>
          </a:p>
        </p:txBody>
      </p:sp>
    </p:spTree>
    <p:extLst>
      <p:ext uri="{BB962C8B-B14F-4D97-AF65-F5344CB8AC3E}">
        <p14:creationId xmlns:p14="http://schemas.microsoft.com/office/powerpoint/2010/main" val="176399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3498-C82A-4001-AAC1-C6480BCAABFB}"/>
              </a:ext>
            </a:extLst>
          </p:cNvPr>
          <p:cNvSpPr>
            <a:spLocks noGrp="1"/>
          </p:cNvSpPr>
          <p:nvPr>
            <p:ph type="title"/>
          </p:nvPr>
        </p:nvSpPr>
        <p:spPr/>
        <p:txBody>
          <a:bodyPr/>
          <a:lstStyle/>
          <a:p>
            <a:r>
              <a:rPr lang="en-US" b="1" u="sng" dirty="0"/>
              <a:t>AGENDA</a:t>
            </a:r>
            <a:endParaRPr lang="en-IN" b="1" u="sng" dirty="0"/>
          </a:p>
        </p:txBody>
      </p:sp>
      <p:sp>
        <p:nvSpPr>
          <p:cNvPr id="3" name="Content Placeholder 2">
            <a:extLst>
              <a:ext uri="{FF2B5EF4-FFF2-40B4-BE49-F238E27FC236}">
                <a16:creationId xmlns:a16="http://schemas.microsoft.com/office/drawing/2014/main" id="{FBC2CB38-2F28-4921-95B3-E04639422D3B}"/>
              </a:ext>
            </a:extLst>
          </p:cNvPr>
          <p:cNvSpPr>
            <a:spLocks noGrp="1"/>
          </p:cNvSpPr>
          <p:nvPr>
            <p:ph idx="1"/>
          </p:nvPr>
        </p:nvSpPr>
        <p:spPr>
          <a:xfrm>
            <a:off x="581192" y="2477541"/>
            <a:ext cx="11029615" cy="3678303"/>
          </a:xfrm>
        </p:spPr>
        <p:txBody>
          <a:bodyPr/>
          <a:lstStyle/>
          <a:p>
            <a:pPr marL="0" indent="0">
              <a:buNone/>
            </a:pPr>
            <a:r>
              <a:rPr lang="en-US" sz="2400" dirty="0">
                <a:latin typeface="Bahnschrift SemiBold SemiConden" panose="020B0502040204020203" pitchFamily="34" charset="0"/>
              </a:rPr>
              <a:t> 1. INTRODUCTION</a:t>
            </a:r>
          </a:p>
          <a:p>
            <a:pPr marL="0" indent="0">
              <a:buNone/>
            </a:pPr>
            <a:r>
              <a:rPr lang="en-US" sz="2400" dirty="0">
                <a:latin typeface="Bahnschrift SemiBold SemiConden" panose="020B0502040204020203" pitchFamily="34" charset="0"/>
              </a:rPr>
              <a:t>2. IMPORTANCE OF REAL ESTATE PREDICTION</a:t>
            </a:r>
          </a:p>
          <a:p>
            <a:pPr marL="0" indent="0">
              <a:buNone/>
            </a:pPr>
            <a:r>
              <a:rPr lang="en-US" sz="2400" dirty="0">
                <a:latin typeface="Bahnschrift SemiBold SemiConden" panose="020B0502040204020203" pitchFamily="34" charset="0"/>
              </a:rPr>
              <a:t>3. DATA SOURCES</a:t>
            </a:r>
          </a:p>
          <a:p>
            <a:pPr marL="0" indent="0">
              <a:buNone/>
            </a:pPr>
            <a:r>
              <a:rPr lang="en-US" sz="2400" dirty="0">
                <a:latin typeface="Bahnschrift SemiBold SemiConden" panose="020B0502040204020203" pitchFamily="34" charset="0"/>
              </a:rPr>
              <a:t>4. PREDICTIVE ANALYTICS TECHNIQUES</a:t>
            </a:r>
          </a:p>
          <a:p>
            <a:pPr marL="0" indent="0">
              <a:buNone/>
            </a:pPr>
            <a:r>
              <a:rPr lang="en-US" sz="2400" dirty="0">
                <a:latin typeface="Bahnschrift SemiBold SemiConden" panose="020B0502040204020203" pitchFamily="34" charset="0"/>
              </a:rPr>
              <a:t>5.CHALLENGES AND CONSIDERATIONS</a:t>
            </a:r>
          </a:p>
          <a:p>
            <a:pPr marL="0" indent="0">
              <a:buNone/>
            </a:pPr>
            <a:r>
              <a:rPr lang="en-US" sz="2400" dirty="0">
                <a:latin typeface="Bahnschrift SemiBold SemiConden" panose="020B0502040204020203" pitchFamily="34" charset="0"/>
              </a:rPr>
              <a:t>6. FUTURE TREANDS</a:t>
            </a:r>
          </a:p>
          <a:p>
            <a:pPr marL="0" indent="0">
              <a:buNone/>
            </a:pPr>
            <a:r>
              <a:rPr lang="en-US" sz="2400" dirty="0">
                <a:latin typeface="Bahnschrift SemiBold SemiConden" panose="020B0502040204020203" pitchFamily="34" charset="0"/>
              </a:rPr>
              <a:t>7. CONCLUSION</a:t>
            </a:r>
          </a:p>
          <a:p>
            <a:endParaRPr lang="en-IN" dirty="0"/>
          </a:p>
        </p:txBody>
      </p:sp>
    </p:spTree>
    <p:extLst>
      <p:ext uri="{BB962C8B-B14F-4D97-AF65-F5344CB8AC3E}">
        <p14:creationId xmlns:p14="http://schemas.microsoft.com/office/powerpoint/2010/main" val="146994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9FB6-1D8A-4599-BF75-E9E874F3D895}"/>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B2C8ADA5-07D0-411C-BE61-47C488ECF8F4}"/>
              </a:ext>
            </a:extLst>
          </p:cNvPr>
          <p:cNvSpPr>
            <a:spLocks noGrp="1"/>
          </p:cNvSpPr>
          <p:nvPr>
            <p:ph idx="1"/>
          </p:nvPr>
        </p:nvSpPr>
        <p:spPr>
          <a:xfrm>
            <a:off x="581192" y="2679259"/>
            <a:ext cx="11029615" cy="3678303"/>
          </a:xfrm>
        </p:spPr>
        <p:txBody>
          <a:bodyPr>
            <a:normAutofit lnSpcReduction="10000"/>
          </a:bodyPr>
          <a:lstStyle/>
          <a:p>
            <a:r>
              <a:rPr lang="en-US" sz="2400" dirty="0"/>
              <a:t>Real estate is defined as the land and any permanent structures, like a home, or improvements attached to the land, whether natural or man-made.</a:t>
            </a:r>
          </a:p>
          <a:p>
            <a:r>
              <a:rPr lang="en-US" sz="2400" dirty="0"/>
              <a:t>Real estate is a form of real property . It differs from personal property, which is not permanently attached to the land, such as vehicles, boats, jewelry, furniture, and farm equipment.</a:t>
            </a:r>
          </a:p>
          <a:p>
            <a:r>
              <a:rPr lang="en-US" sz="2400" dirty="0"/>
              <a:t>Real estate is considered real property that includes land and anything permanently attached to it or built on it, whether natural or man-made.</a:t>
            </a:r>
          </a:p>
          <a:p>
            <a:r>
              <a:rPr lang="en-US" sz="2400" dirty="0"/>
              <a:t>There are five main categories of real estate which include residential, commercial, industrial, raw land, and special use.</a:t>
            </a:r>
          </a:p>
          <a:p>
            <a:endParaRPr lang="en-US" sz="2400" dirty="0"/>
          </a:p>
          <a:p>
            <a:endParaRPr lang="en-IN" dirty="0"/>
          </a:p>
        </p:txBody>
      </p:sp>
    </p:spTree>
    <p:extLst>
      <p:ext uri="{BB962C8B-B14F-4D97-AF65-F5344CB8AC3E}">
        <p14:creationId xmlns:p14="http://schemas.microsoft.com/office/powerpoint/2010/main" val="186514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22A8-58A2-4778-AFB9-D9E4092C81EA}"/>
              </a:ext>
            </a:extLst>
          </p:cNvPr>
          <p:cNvSpPr>
            <a:spLocks noGrp="1"/>
          </p:cNvSpPr>
          <p:nvPr>
            <p:ph type="title"/>
          </p:nvPr>
        </p:nvSpPr>
        <p:spPr/>
        <p:txBody>
          <a:bodyPr/>
          <a:lstStyle/>
          <a:p>
            <a:r>
              <a:rPr lang="en-US" b="1" u="sng" dirty="0"/>
              <a:t>IMPORTANCE OF REAL ESTATE</a:t>
            </a:r>
            <a:endParaRPr lang="en-IN" b="1" u="sng" dirty="0"/>
          </a:p>
        </p:txBody>
      </p:sp>
      <p:sp>
        <p:nvSpPr>
          <p:cNvPr id="3" name="Content Placeholder 2">
            <a:extLst>
              <a:ext uri="{FF2B5EF4-FFF2-40B4-BE49-F238E27FC236}">
                <a16:creationId xmlns:a16="http://schemas.microsoft.com/office/drawing/2014/main" id="{AD628AF7-94C0-4F58-AB46-28F13AB5517B}"/>
              </a:ext>
            </a:extLst>
          </p:cNvPr>
          <p:cNvSpPr>
            <a:spLocks noGrp="1"/>
          </p:cNvSpPr>
          <p:nvPr>
            <p:ph idx="1"/>
          </p:nvPr>
        </p:nvSpPr>
        <p:spPr>
          <a:xfrm>
            <a:off x="581193" y="2477541"/>
            <a:ext cx="11029615" cy="3678303"/>
          </a:xfrm>
        </p:spPr>
        <p:txBody>
          <a:bodyPr>
            <a:normAutofit fontScale="85000" lnSpcReduction="20000"/>
          </a:bodyPr>
          <a:lstStyle/>
          <a:p>
            <a:r>
              <a:rPr lang="en-US" sz="2800" dirty="0"/>
              <a:t>Residential real estate provides housing for families and is the greatest source of wealth and savings for many Americans.</a:t>
            </a:r>
          </a:p>
          <a:p>
            <a:r>
              <a:rPr lang="en-US" sz="2800" dirty="0"/>
              <a:t>Commercial real estate, which includes apartment buildings, creates jobs and spaces for retail, offices, and manufacturing.</a:t>
            </a:r>
          </a:p>
          <a:p>
            <a:r>
              <a:rPr lang="en-US" sz="2800" dirty="0"/>
              <a:t>Real estate offers cash flow, tax breaks, equity building, competitive risk-adjusted returns, and a hedge against inflation.</a:t>
            </a:r>
          </a:p>
          <a:p>
            <a:r>
              <a:rPr lang="en-US" sz="2800" dirty="0"/>
              <a:t>Investing in real estate can generate wealth, use equity as leverage, and protect your money from inflation.</a:t>
            </a:r>
          </a:p>
          <a:p>
            <a:r>
              <a:rPr lang="en-US" sz="2800" dirty="0"/>
              <a:t>Real estate can improve your community, provide housing, and build a network.</a:t>
            </a:r>
          </a:p>
          <a:p>
            <a:endParaRPr lang="en-IN" dirty="0"/>
          </a:p>
        </p:txBody>
      </p:sp>
    </p:spTree>
    <p:extLst>
      <p:ext uri="{BB962C8B-B14F-4D97-AF65-F5344CB8AC3E}">
        <p14:creationId xmlns:p14="http://schemas.microsoft.com/office/powerpoint/2010/main" val="83665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1071-688C-4575-BF97-DF904E111962}"/>
              </a:ext>
            </a:extLst>
          </p:cNvPr>
          <p:cNvSpPr>
            <a:spLocks noGrp="1"/>
          </p:cNvSpPr>
          <p:nvPr>
            <p:ph type="title"/>
          </p:nvPr>
        </p:nvSpPr>
        <p:spPr/>
        <p:txBody>
          <a:bodyPr/>
          <a:lstStyle/>
          <a:p>
            <a:r>
              <a:rPr lang="en-US" b="1" u="sng" dirty="0"/>
              <a:t>DATA SOURCES</a:t>
            </a:r>
            <a:endParaRPr lang="en-IN" b="1" u="sng" dirty="0"/>
          </a:p>
        </p:txBody>
      </p:sp>
      <p:sp>
        <p:nvSpPr>
          <p:cNvPr id="3" name="Content Placeholder 2">
            <a:extLst>
              <a:ext uri="{FF2B5EF4-FFF2-40B4-BE49-F238E27FC236}">
                <a16:creationId xmlns:a16="http://schemas.microsoft.com/office/drawing/2014/main" id="{7DFCF6D7-6DF5-4F78-B99F-BA57688AEA1F}"/>
              </a:ext>
            </a:extLst>
          </p:cNvPr>
          <p:cNvSpPr>
            <a:spLocks noGrp="1"/>
          </p:cNvSpPr>
          <p:nvPr>
            <p:ph idx="1"/>
          </p:nvPr>
        </p:nvSpPr>
        <p:spPr/>
        <p:txBody>
          <a:bodyPr/>
          <a:lstStyle/>
          <a:p>
            <a:r>
              <a:rPr lang="en-US" sz="2800" dirty="0"/>
              <a:t>UCI Machine Learning Repository (</a:t>
            </a:r>
            <a:r>
              <a:rPr lang="en-US" sz="2800" dirty="0">
                <a:hlinkClick r:id="rId2"/>
              </a:rPr>
              <a:t>https://archve.ics.uci.edu</a:t>
            </a:r>
            <a:r>
              <a:rPr lang="en-US" sz="2800" dirty="0"/>
              <a:t>)</a:t>
            </a:r>
          </a:p>
          <a:p>
            <a:r>
              <a:rPr lang="en-US" sz="2800" dirty="0"/>
              <a:t>Kaggle (</a:t>
            </a:r>
            <a:r>
              <a:rPr lang="en-US" sz="2800" dirty="0">
                <a:hlinkClick r:id="rId3"/>
              </a:rPr>
              <a:t>https://www.Kaggle.com/data</a:t>
            </a:r>
            <a:r>
              <a:rPr lang="en-US" sz="2800" dirty="0"/>
              <a:t>)</a:t>
            </a:r>
          </a:p>
          <a:p>
            <a:pPr marL="0" indent="0">
              <a:buNone/>
            </a:pPr>
            <a:endParaRPr lang="en-US" dirty="0"/>
          </a:p>
          <a:p>
            <a:endParaRPr lang="en-IN" dirty="0"/>
          </a:p>
        </p:txBody>
      </p:sp>
    </p:spTree>
    <p:extLst>
      <p:ext uri="{BB962C8B-B14F-4D97-AF65-F5344CB8AC3E}">
        <p14:creationId xmlns:p14="http://schemas.microsoft.com/office/powerpoint/2010/main" val="95025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E3B5-B065-4F74-A162-8D72B5CABB46}"/>
              </a:ext>
            </a:extLst>
          </p:cNvPr>
          <p:cNvSpPr>
            <a:spLocks noGrp="1"/>
          </p:cNvSpPr>
          <p:nvPr>
            <p:ph type="title"/>
          </p:nvPr>
        </p:nvSpPr>
        <p:spPr/>
        <p:txBody>
          <a:bodyPr/>
          <a:lstStyle/>
          <a:p>
            <a:r>
              <a:rPr lang="en-US" b="1" u="sng" dirty="0"/>
              <a:t>Predictive analytics techniques</a:t>
            </a:r>
            <a:endParaRPr lang="en-IN" b="1" u="sng" dirty="0"/>
          </a:p>
        </p:txBody>
      </p:sp>
      <p:sp>
        <p:nvSpPr>
          <p:cNvPr id="3" name="Content Placeholder 2">
            <a:extLst>
              <a:ext uri="{FF2B5EF4-FFF2-40B4-BE49-F238E27FC236}">
                <a16:creationId xmlns:a16="http://schemas.microsoft.com/office/drawing/2014/main" id="{AE3CF467-47D1-4B8D-AA8F-5F12180C06F2}"/>
              </a:ext>
            </a:extLst>
          </p:cNvPr>
          <p:cNvSpPr>
            <a:spLocks noGrp="1"/>
          </p:cNvSpPr>
          <p:nvPr>
            <p:ph idx="1"/>
          </p:nvPr>
        </p:nvSpPr>
        <p:spPr/>
        <p:txBody>
          <a:bodyPr/>
          <a:lstStyle/>
          <a:p>
            <a:r>
              <a:rPr lang="en-US" sz="2800" dirty="0"/>
              <a:t>Regression analysis</a:t>
            </a:r>
          </a:p>
          <a:p>
            <a:r>
              <a:rPr lang="en-US" sz="2800" dirty="0"/>
              <a:t>Machine learning algorithms (e.g., Decision tree,  Neural networks)</a:t>
            </a:r>
          </a:p>
          <a:p>
            <a:r>
              <a:rPr lang="en-US" sz="2800" dirty="0"/>
              <a:t>Time series analysis</a:t>
            </a:r>
          </a:p>
          <a:p>
            <a:r>
              <a:rPr lang="en-US" sz="2800" dirty="0"/>
              <a:t>Feature engineering and selection</a:t>
            </a:r>
          </a:p>
          <a:p>
            <a:endParaRPr lang="en-IN" dirty="0"/>
          </a:p>
        </p:txBody>
      </p:sp>
    </p:spTree>
    <p:extLst>
      <p:ext uri="{BB962C8B-B14F-4D97-AF65-F5344CB8AC3E}">
        <p14:creationId xmlns:p14="http://schemas.microsoft.com/office/powerpoint/2010/main" val="105373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D81D-0BC5-45DE-A195-7EC2488931F2}"/>
              </a:ext>
            </a:extLst>
          </p:cNvPr>
          <p:cNvSpPr>
            <a:spLocks noGrp="1"/>
          </p:cNvSpPr>
          <p:nvPr>
            <p:ph type="title"/>
          </p:nvPr>
        </p:nvSpPr>
        <p:spPr/>
        <p:txBody>
          <a:bodyPr/>
          <a:lstStyle/>
          <a:p>
            <a:r>
              <a:rPr lang="en-US" b="1" u="sng" dirty="0"/>
              <a:t>Challenges and considerations</a:t>
            </a:r>
            <a:endParaRPr lang="en-IN" b="1" u="sng" dirty="0"/>
          </a:p>
        </p:txBody>
      </p:sp>
      <p:sp>
        <p:nvSpPr>
          <p:cNvPr id="3" name="Content Placeholder 2">
            <a:extLst>
              <a:ext uri="{FF2B5EF4-FFF2-40B4-BE49-F238E27FC236}">
                <a16:creationId xmlns:a16="http://schemas.microsoft.com/office/drawing/2014/main" id="{09742782-FD51-44EB-9724-280DC0DF3045}"/>
              </a:ext>
            </a:extLst>
          </p:cNvPr>
          <p:cNvSpPr>
            <a:spLocks noGrp="1"/>
          </p:cNvSpPr>
          <p:nvPr>
            <p:ph idx="1"/>
          </p:nvPr>
        </p:nvSpPr>
        <p:spPr/>
        <p:txBody>
          <a:bodyPr/>
          <a:lstStyle/>
          <a:p>
            <a:r>
              <a:rPr lang="en-US" sz="2400" dirty="0"/>
              <a:t>Economic Volatility And Market Fluctuations.</a:t>
            </a:r>
          </a:p>
          <a:p>
            <a:r>
              <a:rPr lang="en-US" sz="2400" dirty="0"/>
              <a:t> Regulatory Hurdles And Legal Complexities.</a:t>
            </a:r>
          </a:p>
          <a:p>
            <a:r>
              <a:rPr lang="en-US" sz="2400" dirty="0"/>
              <a:t>Technological Disruption and Innovation.</a:t>
            </a:r>
          </a:p>
          <a:p>
            <a:r>
              <a:rPr lang="en-US" sz="2400" dirty="0"/>
              <a:t> Rising Costs And Affordability Concerns.</a:t>
            </a:r>
          </a:p>
          <a:p>
            <a:r>
              <a:rPr lang="en-US" sz="2400" dirty="0"/>
              <a:t>Changing Consumer Preferences And Expectations</a:t>
            </a:r>
            <a:r>
              <a:rPr lang="en-US" dirty="0"/>
              <a:t>.</a:t>
            </a:r>
            <a:endParaRPr lang="en-IN" dirty="0"/>
          </a:p>
        </p:txBody>
      </p:sp>
    </p:spTree>
    <p:extLst>
      <p:ext uri="{BB962C8B-B14F-4D97-AF65-F5344CB8AC3E}">
        <p14:creationId xmlns:p14="http://schemas.microsoft.com/office/powerpoint/2010/main" val="238217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4E74-59E2-4ACA-8BE5-E323CE1B2056}"/>
              </a:ext>
            </a:extLst>
          </p:cNvPr>
          <p:cNvSpPr>
            <a:spLocks noGrp="1"/>
          </p:cNvSpPr>
          <p:nvPr>
            <p:ph type="title"/>
          </p:nvPr>
        </p:nvSpPr>
        <p:spPr/>
        <p:txBody>
          <a:bodyPr/>
          <a:lstStyle/>
          <a:p>
            <a:r>
              <a:rPr lang="en-US" b="1" u="sng" dirty="0"/>
              <a:t>Future trends</a:t>
            </a:r>
            <a:endParaRPr lang="en-IN" b="1" u="sng" dirty="0"/>
          </a:p>
        </p:txBody>
      </p:sp>
      <p:sp>
        <p:nvSpPr>
          <p:cNvPr id="3" name="Content Placeholder 2">
            <a:extLst>
              <a:ext uri="{FF2B5EF4-FFF2-40B4-BE49-F238E27FC236}">
                <a16:creationId xmlns:a16="http://schemas.microsoft.com/office/drawing/2014/main" id="{CC6FEC35-67E2-4B9D-AA0B-7DAE994CC8CA}"/>
              </a:ext>
            </a:extLst>
          </p:cNvPr>
          <p:cNvSpPr>
            <a:spLocks noGrp="1"/>
          </p:cNvSpPr>
          <p:nvPr>
            <p:ph idx="1"/>
          </p:nvPr>
        </p:nvSpPr>
        <p:spPr/>
        <p:txBody>
          <a:bodyPr/>
          <a:lstStyle/>
          <a:p>
            <a:r>
              <a:rPr lang="en-US" sz="2800" dirty="0"/>
              <a:t> Less Urgency To Buy Residential Real Estate.</a:t>
            </a:r>
          </a:p>
          <a:p>
            <a:r>
              <a:rPr lang="en-US" sz="2800" dirty="0"/>
              <a:t> The Workforce Will Face Homebuying Challenges.</a:t>
            </a:r>
          </a:p>
          <a:p>
            <a:r>
              <a:rPr lang="en-US" sz="2800" dirty="0"/>
              <a:t> The Market Will Appreciate Significantly.</a:t>
            </a:r>
          </a:p>
          <a:p>
            <a:r>
              <a:rPr lang="en-US" sz="2800" dirty="0"/>
              <a:t> There Will Be Fewer Showings And Offers.</a:t>
            </a:r>
          </a:p>
          <a:p>
            <a:r>
              <a:rPr lang="en-US" sz="2800" dirty="0"/>
              <a:t> Demand For Multifamily Homes Will Increase.</a:t>
            </a:r>
          </a:p>
          <a:p>
            <a:endParaRPr lang="en-IN" dirty="0"/>
          </a:p>
        </p:txBody>
      </p:sp>
    </p:spTree>
    <p:extLst>
      <p:ext uri="{BB962C8B-B14F-4D97-AF65-F5344CB8AC3E}">
        <p14:creationId xmlns:p14="http://schemas.microsoft.com/office/powerpoint/2010/main" val="162249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A631-CD3F-40EB-9147-5567A30210B8}"/>
              </a:ext>
            </a:extLst>
          </p:cNvPr>
          <p:cNvSpPr>
            <a:spLocks noGrp="1"/>
          </p:cNvSpPr>
          <p:nvPr>
            <p:ph type="title"/>
          </p:nvPr>
        </p:nvSpPr>
        <p:spPr/>
        <p:txBody>
          <a:bodyPr/>
          <a:lstStyle/>
          <a:p>
            <a:r>
              <a:rPr lang="en-US" b="1" u="sng" dirty="0"/>
              <a:t>conclusion</a:t>
            </a:r>
            <a:endParaRPr lang="en-IN" b="1" u="sng" dirty="0"/>
          </a:p>
        </p:txBody>
      </p:sp>
      <p:sp>
        <p:nvSpPr>
          <p:cNvPr id="3" name="Content Placeholder 2">
            <a:extLst>
              <a:ext uri="{FF2B5EF4-FFF2-40B4-BE49-F238E27FC236}">
                <a16:creationId xmlns:a16="http://schemas.microsoft.com/office/drawing/2014/main" id="{CF9D532A-6582-4EBA-BD9F-72AC470A66AE}"/>
              </a:ext>
            </a:extLst>
          </p:cNvPr>
          <p:cNvSpPr>
            <a:spLocks noGrp="1"/>
          </p:cNvSpPr>
          <p:nvPr>
            <p:ph idx="1"/>
          </p:nvPr>
        </p:nvSpPr>
        <p:spPr/>
        <p:txBody>
          <a:bodyPr/>
          <a:lstStyle/>
          <a:p>
            <a:pPr marL="0" indent="0">
              <a:buNone/>
            </a:pPr>
            <a:r>
              <a:rPr lang="en-US" sz="2800" dirty="0"/>
              <a:t>The project has given lot of practice in a very wide subject like Machine Learning. This project has given us a great opportunity to explore our skills, to think towards problem. To accept them and solved them efficiently. It made us implement everything in practice that we had learned and also other more useful parts.</a:t>
            </a:r>
          </a:p>
          <a:p>
            <a:endParaRPr lang="en-IN" dirty="0"/>
          </a:p>
        </p:txBody>
      </p:sp>
    </p:spTree>
    <p:extLst>
      <p:ext uri="{BB962C8B-B14F-4D97-AF65-F5344CB8AC3E}">
        <p14:creationId xmlns:p14="http://schemas.microsoft.com/office/powerpoint/2010/main" val="26235018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45</TotalTime>
  <Words>483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Bahnschrift SemiBold SemiConden</vt:lpstr>
      <vt:lpstr>Gill Sans MT</vt:lpstr>
      <vt:lpstr>Wingdings 2</vt:lpstr>
      <vt:lpstr>Dividend</vt:lpstr>
      <vt:lpstr>REAL ESTATE PREDICTION: A DATA-DRIVEN APPROACH</vt:lpstr>
      <vt:lpstr>AGENDA</vt:lpstr>
      <vt:lpstr>INTRODUCTION</vt:lpstr>
      <vt:lpstr>IMPORTANCE OF REAL ESTATE</vt:lpstr>
      <vt:lpstr>DATA SOURCES</vt:lpstr>
      <vt:lpstr>Predictive analytics techniques</vt:lpstr>
      <vt:lpstr>Challenges and considerations</vt:lpstr>
      <vt:lpstr>Future trends</vt:lpstr>
      <vt:lpstr>conclusion</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PREDICTION: A DATA-DRIVEN APPROACH</dc:title>
  <dc:creator>BARBIE RAWAT</dc:creator>
  <cp:lastModifiedBy>BARBIE RAWAT</cp:lastModifiedBy>
  <cp:revision>5</cp:revision>
  <dcterms:created xsi:type="dcterms:W3CDTF">2024-01-11T03:29:23Z</dcterms:created>
  <dcterms:modified xsi:type="dcterms:W3CDTF">2024-01-11T04:14:31Z</dcterms:modified>
</cp:coreProperties>
</file>