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9.jpeg" ContentType="image/jpeg"/>
  <Override PartName="/ppt/media/image8.jpeg" ContentType="image/jpeg"/>
  <Override PartName="/ppt/media/image7.jpeg" ContentType="image/jpeg"/>
  <Override PartName="/ppt/media/image6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10.jpeg" ContentType="image/jpeg"/>
  <Override PartName="/ppt/media/image4.jpeg" ContentType="image/jpeg"/>
  <Override PartName="/ppt/media/image5.jpeg" ContentType="image/jpeg"/>
  <Override PartName="/ppt/presentation.xml" ContentType="application/vnd.openxmlformats-officedocument.presentationml.presentation.main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7" name="CustomShape 28"/>
          <p:cNvSpPr/>
          <p:nvPr/>
        </p:nvSpPr>
        <p:spPr>
          <a:xfrm>
            <a:off x="0" y="4323960"/>
            <a:ext cx="1743840" cy="77796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PlaceHolder 29"/>
          <p:cNvSpPr>
            <a:spLocks noGrp="1"/>
          </p:cNvSpPr>
          <p:nvPr>
            <p:ph type="title"/>
          </p:nvPr>
        </p:nvSpPr>
        <p:spPr>
          <a:xfrm>
            <a:off x="2593080" y="691560"/>
            <a:ext cx="8911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67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9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80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133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5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146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8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9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29"/>
          <p:cNvSpPr>
            <a:spLocks noGrp="1"/>
          </p:cNvSpPr>
          <p:nvPr>
            <p:ph type="title"/>
          </p:nvPr>
        </p:nvSpPr>
        <p:spPr>
          <a:xfrm>
            <a:off x="2593080" y="691560"/>
            <a:ext cx="89110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PlaceHolder 30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49880" cy="37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PlaceHolder 31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49880" cy="3776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200" name="CustomShape 2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3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4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5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6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7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8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9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0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1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2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3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2" name="Group 14"/>
          <p:cNvGrpSpPr/>
          <p:nvPr/>
        </p:nvGrpSpPr>
        <p:grpSpPr>
          <a:xfrm>
            <a:off x="27360" y="-720"/>
            <a:ext cx="2355840" cy="6853320"/>
            <a:chOff x="27360" y="-720"/>
            <a:chExt cx="2355840" cy="6853320"/>
          </a:xfrm>
        </p:grpSpPr>
        <p:sp>
          <p:nvSpPr>
            <p:cNvPr id="213" name="CustomShape 15"/>
            <p:cNvSpPr/>
            <p:nvPr/>
          </p:nvSpPr>
          <p:spPr>
            <a:xfrm>
              <a:off x="27360" y="-720"/>
              <a:ext cx="493560" cy="44002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6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17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18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19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20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21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2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23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24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25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26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5" name="CustomShape 27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6" name="CustomShape 28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29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30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planetpixelemporium.com/tutorialpages/light.html" TargetMode="External"/><Relationship Id="rId2" Type="http://schemas.openxmlformats.org/officeDocument/2006/relationships/hyperlink" Target="https://moodle.uns.edu.ar/moodle/pluginfile.php/432353/mod_resource/content/2/13-MaterialesBRDF.pdf" TargetMode="External"/><Relationship Id="rId3" Type="http://schemas.openxmlformats.org/officeDocument/2006/relationships/hyperlink" Target="https://moodle.uns.edu.ar/moodle/pluginfile.php/431467/mod_resource/content/1/12-Iluminaci%C3%B3nSombreado.pdf" TargetMode="External"/><Relationship Id="rId4" Type="http://schemas.openxmlformats.org/officeDocument/2006/relationships/hyperlink" Target="https://moodle.uns.edu.ar/moodle/pluginfile.php/137208/mod_folder/content/0/s2012_pbs_disney_brdf_notes_v2.pdf?forcedownload=1" TargetMode="External"/><Relationship Id="rId5" Type="http://schemas.openxmlformats.org/officeDocument/2006/relationships/hyperlink" Target="https://moodle.uns.edu.ar/moodle/pluginfile.php/137208/mod_folder/content/0/Iluminacion_Disney.pdf?forcedownload=1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554480" y="756720"/>
            <a:ext cx="8777880" cy="125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br/>
            <a:br/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	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	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	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PROYECTO  2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14280" y="3992400"/>
            <a:ext cx="4467600" cy="258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595959"/>
                </a:solidFill>
                <a:latin typeface="Century Gothic"/>
              </a:rPr>
              <a:t>INTEGRANTES: 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latin typeface="Century Gothic"/>
              </a:rPr>
              <a:t>Mattioli, Bárbara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latin typeface="Century Gothic"/>
              </a:rPr>
              <a:t>Garat, Manuel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595959"/>
                </a:solidFill>
                <a:latin typeface="Century Gothic"/>
              </a:rPr>
              <a:t>Cerdá, Gianni Lucas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2580120" y="830160"/>
            <a:ext cx="563580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	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Escena B : ?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303" name="Marcador de contenido 5" descr=""/>
          <p:cNvPicPr/>
          <p:nvPr/>
        </p:nvPicPr>
        <p:blipFill>
          <a:blip r:embed="rId1"/>
          <a:stretch/>
        </p:blipFill>
        <p:spPr>
          <a:xfrm>
            <a:off x="3011040" y="1982160"/>
            <a:ext cx="6705720" cy="473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2593080" y="624240"/>
            <a:ext cx="3034440" cy="80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Referencias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2332080" y="2286000"/>
            <a:ext cx="8914680" cy="263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1"/>
              </a:rPr>
              <a:t>planetpixelemporium.com/tutorialpages/light.html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2"/>
              </a:rPr>
              <a:t>moodle.uns.edu.ar/moodle/pluginfile.php/432353/mod_resource/content/2/13-MaterialesBRDF.pdf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3"/>
              </a:rPr>
              <a:t>moodle.uns.edu.ar/moodle/pluginfile.php/431467/mod_resource/content/1/12-Iluminaci%C3%B3nSombreado.pdf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4"/>
              </a:rPr>
              <a:t>s2012_pbs_disney_brdf_notes_v2.pdf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 u="sng">
                <a:solidFill>
                  <a:srgbClr val="fb4a18"/>
                </a:solidFill>
                <a:uFillTx/>
                <a:latin typeface="Century Gothic"/>
                <a:hlinkClick r:id="rId5"/>
              </a:rPr>
              <a:t>Iluminacion_Disney.pdf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2593080" y="624240"/>
            <a:ext cx="306036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ÍNDICE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2377440" y="1098000"/>
            <a:ext cx="891468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7000"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Implementando la Escena A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Objetos en la escena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Materiales Utilizados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Iluminación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Implementando la Escena B</a:t>
            </a:r>
            <a:endParaRPr b="0" lang="en-US" sz="1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Objetos en la escena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Materiales Utilizados</a:t>
            </a:r>
            <a:endParaRPr b="0" lang="en-US" sz="16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404040"/>
                </a:solidFill>
                <a:latin typeface="Century Gothic"/>
              </a:rPr>
              <a:t>Iluminación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Conclusiones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Referencias</a:t>
            </a: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880800" y="852840"/>
            <a:ext cx="53139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	</a:t>
            </a:r>
            <a:r>
              <a:rPr b="0" lang="en-US" sz="5400" spc="-1" strike="noStrike">
                <a:solidFill>
                  <a:srgbClr val="262626"/>
                </a:solidFill>
                <a:latin typeface="Century Gothic"/>
              </a:rPr>
              <a:t>Escena A : ?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270" name="Marcador de contenido 3" descr=""/>
          <p:cNvPicPr/>
          <p:nvPr/>
        </p:nvPicPr>
        <p:blipFill>
          <a:blip r:embed="rId1"/>
          <a:stretch/>
        </p:blipFill>
        <p:spPr>
          <a:xfrm>
            <a:off x="3390840" y="2133720"/>
            <a:ext cx="6293880" cy="443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101120" y="624240"/>
            <a:ext cx="544752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Objetos en la Escena 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355760" y="1800720"/>
            <a:ext cx="4313160" cy="377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4000"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Para la escena A se dibuja un plano sobre cual se encuentran 24 esferas, ocho de las cuales tienen un aspecto metálico, otras ocho uno satinado y el resto uno rugoso. Los valores de cada material se obtienen de la tabla de materiales proporcionada por la cátedra en la Clase 12 de “Iluminación y Sombreado.”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Posteriormente se agregan a la escena  las luces de tipo direccional, puntual y spot con sus respectivos parámetros.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3" name="Marcador de contenido 4" descr=""/>
          <p:cNvPicPr/>
          <p:nvPr/>
        </p:nvPicPr>
        <p:blipFill>
          <a:blip r:embed="rId1"/>
          <a:stretch/>
        </p:blipFill>
        <p:spPr>
          <a:xfrm>
            <a:off x="5852160" y="1921320"/>
            <a:ext cx="5521680" cy="347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206600" y="597240"/>
            <a:ext cx="50979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Materiales Utilizados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120840" y="1741320"/>
            <a:ext cx="39920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Esferas Metálicas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2589120" y="2548800"/>
            <a:ext cx="434232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Las esferas de aspecto metálico son de plata pulida (</a:t>
            </a:r>
            <a:r>
              <a:rPr b="1" lang="en-US" sz="1800" spc="-1" strike="noStrike">
                <a:solidFill>
                  <a:srgbClr val="000000"/>
                </a:solidFill>
                <a:latin typeface="Century Gothic"/>
              </a:rPr>
              <a:t>Polished Silver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).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El modelo de iluminación utilizado para este caso es el de Cook-Torrance para el término especular y Phong  para el difuso.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7" name="Marcador de contenido 7" descr=""/>
          <p:cNvPicPr/>
          <p:nvPr/>
        </p:nvPicPr>
        <p:blipFill>
          <a:blip r:embed="rId1"/>
          <a:stretch/>
        </p:blipFill>
        <p:spPr>
          <a:xfrm>
            <a:off x="7113600" y="1741320"/>
            <a:ext cx="3797640" cy="41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2822760" y="617760"/>
            <a:ext cx="5354640" cy="66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Materiales Utilizados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2939400" y="1706040"/>
            <a:ext cx="39920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Esferas Satinadas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589120" y="2548800"/>
            <a:ext cx="434232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Las esferas de aspecto satinado son de un material símil a una piedra preciosa (</a:t>
            </a: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Turquiose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).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Al igual que las esferas metálicas, el modelo de iluminación utilizado es el de Cook-Torrance para el término especular y Phong para el difuso.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81" name="Marcador de contenido 6" descr=""/>
          <p:cNvPicPr/>
          <p:nvPr/>
        </p:nvPicPr>
        <p:blipFill>
          <a:blip r:embed="rId1"/>
          <a:stretch/>
        </p:blipFill>
        <p:spPr>
          <a:xfrm>
            <a:off x="7278480" y="1898640"/>
            <a:ext cx="2970360" cy="4003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Materiales Utilizados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3233880" y="1905120"/>
            <a:ext cx="27284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Esferas Rugosas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2589120" y="2548800"/>
            <a:ext cx="434232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Las esferas de aspecto ruguso son  de estaño (</a:t>
            </a:r>
            <a:r>
              <a:rPr b="1" lang="en-US" sz="1800" spc="-1" strike="noStrike">
                <a:solidFill>
                  <a:srgbClr val="404040"/>
                </a:solidFill>
                <a:latin typeface="Century Gothic"/>
              </a:rPr>
              <a:t>Pewter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).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A diferencia del resto, el modelo de iluminación utilizado aquí es el de Ward para el término especular y Phong  para el término difuso.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85" name="Marcador de contenido 6" descr=""/>
          <p:cNvPicPr/>
          <p:nvPr/>
        </p:nvPicPr>
        <p:blipFill>
          <a:blip r:embed="rId1"/>
          <a:stretch/>
        </p:blipFill>
        <p:spPr>
          <a:xfrm>
            <a:off x="7321680" y="2106000"/>
            <a:ext cx="3096720" cy="32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956480" y="600480"/>
            <a:ext cx="2896920" cy="84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Iluminación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2406600" y="1768680"/>
            <a:ext cx="509940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Tipos de luces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8" name="Marcador de contenido 7" descr=""/>
          <p:cNvPicPr/>
          <p:nvPr/>
        </p:nvPicPr>
        <p:blipFill>
          <a:blip r:embed="rId1"/>
          <a:stretch/>
        </p:blipFill>
        <p:spPr>
          <a:xfrm>
            <a:off x="7704720" y="3603960"/>
            <a:ext cx="1285200" cy="894600"/>
          </a:xfrm>
          <a:prstGeom prst="rect">
            <a:avLst/>
          </a:prstGeom>
          <a:ln>
            <a:noFill/>
          </a:ln>
        </p:spPr>
      </p:pic>
      <p:pic>
        <p:nvPicPr>
          <p:cNvPr id="289" name="Marcador de contenido 6" descr=""/>
          <p:cNvPicPr/>
          <p:nvPr/>
        </p:nvPicPr>
        <p:blipFill>
          <a:blip r:embed="rId2"/>
          <a:stretch/>
        </p:blipFill>
        <p:spPr>
          <a:xfrm>
            <a:off x="7704720" y="5271120"/>
            <a:ext cx="1675800" cy="646920"/>
          </a:xfrm>
          <a:prstGeom prst="rect">
            <a:avLst/>
          </a:prstGeom>
          <a:ln>
            <a:noFill/>
          </a:ln>
        </p:spPr>
      </p:pic>
      <p:pic>
        <p:nvPicPr>
          <p:cNvPr id="290" name="Imagen 8" descr=""/>
          <p:cNvPicPr/>
          <p:nvPr/>
        </p:nvPicPr>
        <p:blipFill>
          <a:blip r:embed="rId3"/>
          <a:stretch/>
        </p:blipFill>
        <p:spPr>
          <a:xfrm>
            <a:off x="7704720" y="1761840"/>
            <a:ext cx="990360" cy="1165320"/>
          </a:xfrm>
          <a:prstGeom prst="rect">
            <a:avLst/>
          </a:prstGeom>
          <a:ln>
            <a:noFill/>
          </a:ln>
        </p:spPr>
      </p:pic>
      <p:sp>
        <p:nvSpPr>
          <p:cNvPr id="291" name="CustomShape 3"/>
          <p:cNvSpPr/>
          <p:nvPr/>
        </p:nvSpPr>
        <p:spPr>
          <a:xfrm>
            <a:off x="8979120" y="2160360"/>
            <a:ext cx="1137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Spot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9236520" y="3867120"/>
            <a:ext cx="1555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Puntual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9548280" y="5410080"/>
            <a:ext cx="18774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Luz Direccional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2589120" y="2548800"/>
            <a:ext cx="4342320" cy="33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2000"/>
          </a:bodyPr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Para la escena A se incorporan tres tipos de luces (mostradas a la derecha) que, en conjunto, reúnen los siguientes parámetros: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Intensidad 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Dirección 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Posición 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Atenuación</a:t>
            </a:r>
            <a:endParaRPr b="0" lang="en-US" sz="1800" spc="-1" strike="noStrike">
              <a:latin typeface="Arial"/>
            </a:endParaRPr>
          </a:p>
          <a:p>
            <a:pPr marL="343080" indent="-342360" algn="just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Ángulo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5155920" y="919080"/>
            <a:ext cx="2905560" cy="7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latin typeface="Century Gothic"/>
              </a:rPr>
              <a:t>Iluminación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2578680" y="1946880"/>
            <a:ext cx="245628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Century Gothic"/>
              </a:rPr>
              <a:t>Color de la luz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1761480" y="2837160"/>
            <a:ext cx="4342320" cy="17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Tipo de fuentes de luz utilizadas: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b050"/>
                </a:solidFill>
                <a:latin typeface="Century Gothic"/>
              </a:rPr>
              <a:t>Luz Puntual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: Luz de Vela    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ff0000"/>
                </a:solidFill>
                <a:latin typeface="Century Gothic"/>
              </a:rPr>
              <a:t>Luz Spot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: Luz Fluorescente</a:t>
            </a: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a5301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7030a0"/>
                </a:solidFill>
                <a:latin typeface="Century Gothic"/>
              </a:rPr>
              <a:t>Luz Direccional</a:t>
            </a:r>
            <a:r>
              <a:rPr b="0" lang="en-US" sz="1800" spc="-1" strike="noStrike">
                <a:solidFill>
                  <a:srgbClr val="404040"/>
                </a:solidFill>
                <a:latin typeface="Century Gothic"/>
              </a:rPr>
              <a:t>: Cielo Cubierto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98" name="Marcador de contenido 6" descr=""/>
          <p:cNvPicPr/>
          <p:nvPr/>
        </p:nvPicPr>
        <p:blipFill>
          <a:blip r:embed="rId1"/>
          <a:stretch/>
        </p:blipFill>
        <p:spPr>
          <a:xfrm>
            <a:off x="7162920" y="1913760"/>
            <a:ext cx="5215320" cy="42768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6531840" y="2559960"/>
            <a:ext cx="63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00b05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6486480" y="5223960"/>
            <a:ext cx="63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7030a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6531840" y="3768480"/>
            <a:ext cx="630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Application>LibreOffice/6.2.3.2$Linux_X86_64 LibreOffice_project/20$Build-2</Application>
  <Words>384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2019-05-15T19:49:31Z</dcterms:created>
  <dc:creator>Lucas Cerdá</dc:creator>
  <dc:description/>
  <dc:language>en-US</dc:language>
  <cp:lastModifiedBy/>
  <dcterms:modified xsi:type="dcterms:W3CDTF">2019-05-16T12:38:35Z</dcterms:modified>
  <cp:revision>25</cp:revision>
  <dc:subject/>
  <dc:title>PROYECTO  2 : Marble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