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9" r:id="rId16"/>
    <p:sldId id="270" r:id="rId17"/>
    <p:sldId id="271" r:id="rId18"/>
    <p:sldId id="272" r:id="rId19"/>
    <p:sldId id="266" r:id="rId20"/>
  </p:sldIdLst>
  <p:sldSz cx="12192000" cy="6858000"/>
  <p:notesSz cx="7559675" cy="106918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Group 1"/>
          <p:cNvGrpSpPr/>
          <p:nvPr/>
        </p:nvGrpSpPr>
        <p:grpSpPr>
          <a:xfrm>
            <a:off x="0" y="228600"/>
            <a:ext cx="2850840" cy="6638040"/>
            <a:chOff x="0" y="228600"/>
            <a:chExt cx="2850840" cy="6638040"/>
          </a:xfrm>
        </p:grpSpPr>
        <p:sp>
          <p:nvSpPr>
            <p:cNvPr id="31"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5840" cy="6853320"/>
            <a:chOff x="27360" y="-720"/>
            <a:chExt cx="2355840" cy="6853320"/>
          </a:xfrm>
        </p:grpSpPr>
        <p:sp>
          <p:nvSpPr>
            <p:cNvPr id="14"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2593080" y="691560"/>
            <a:ext cx="8911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29"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720"/>
            <a:ext cx="2355840" cy="6853320"/>
            <a:chOff x="27360" y="-720"/>
            <a:chExt cx="2355840" cy="6853320"/>
          </a:xfrm>
        </p:grpSpPr>
        <p:sp>
          <p:nvSpPr>
            <p:cNvPr id="80"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5"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2" name="Group 1"/>
          <p:cNvGrpSpPr/>
          <p:nvPr/>
        </p:nvGrpSpPr>
        <p:grpSpPr>
          <a:xfrm>
            <a:off x="0" y="228600"/>
            <a:ext cx="2850840" cy="6638040"/>
            <a:chOff x="0" y="228600"/>
            <a:chExt cx="2850840" cy="6638040"/>
          </a:xfrm>
        </p:grpSpPr>
        <p:sp>
          <p:nvSpPr>
            <p:cNvPr id="133"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45" name="Group 14"/>
          <p:cNvGrpSpPr/>
          <p:nvPr/>
        </p:nvGrpSpPr>
        <p:grpSpPr>
          <a:xfrm>
            <a:off x="27360" y="-720"/>
            <a:ext cx="2355840" cy="6853320"/>
            <a:chOff x="27360" y="-720"/>
            <a:chExt cx="2355840" cy="6853320"/>
          </a:xfrm>
        </p:grpSpPr>
        <p:sp>
          <p:nvSpPr>
            <p:cNvPr id="146"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58"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 name="PlaceHolder 29"/>
          <p:cNvSpPr>
            <a:spLocks noGrp="1"/>
          </p:cNvSpPr>
          <p:nvPr>
            <p:ph type="title"/>
          </p:nvPr>
        </p:nvSpPr>
        <p:spPr>
          <a:xfrm>
            <a:off x="2593080" y="691560"/>
            <a:ext cx="8911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61" name="PlaceHolder 30"/>
          <p:cNvSpPr>
            <a:spLocks noGrp="1"/>
          </p:cNvSpPr>
          <p:nvPr>
            <p:ph type="body"/>
          </p:nvPr>
        </p:nvSpPr>
        <p:spPr>
          <a:xfrm>
            <a:off x="2589120" y="2133720"/>
            <a:ext cx="4349880" cy="3776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62" name="PlaceHolder 31"/>
          <p:cNvSpPr>
            <a:spLocks noGrp="1"/>
          </p:cNvSpPr>
          <p:nvPr>
            <p:ph type="body"/>
          </p:nvPr>
        </p:nvSpPr>
        <p:spPr>
          <a:xfrm>
            <a:off x="7157160" y="2133720"/>
            <a:ext cx="4349880" cy="3776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9" name="Group 1"/>
          <p:cNvGrpSpPr/>
          <p:nvPr/>
        </p:nvGrpSpPr>
        <p:grpSpPr>
          <a:xfrm>
            <a:off x="0" y="228600"/>
            <a:ext cx="2850840" cy="6638040"/>
            <a:chOff x="0" y="228600"/>
            <a:chExt cx="2850840" cy="6638040"/>
          </a:xfrm>
        </p:grpSpPr>
        <p:sp>
          <p:nvSpPr>
            <p:cNvPr id="200"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1"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3"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4"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5"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6"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7"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8"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9"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0"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1"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12" name="Group 14"/>
          <p:cNvGrpSpPr/>
          <p:nvPr/>
        </p:nvGrpSpPr>
        <p:grpSpPr>
          <a:xfrm>
            <a:off x="27360" y="-720"/>
            <a:ext cx="2355840" cy="6853320"/>
            <a:chOff x="27360" y="-720"/>
            <a:chExt cx="2355840" cy="6853320"/>
          </a:xfrm>
        </p:grpSpPr>
        <p:sp>
          <p:nvSpPr>
            <p:cNvPr id="213"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4"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5"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6"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7"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8"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9"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0"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1"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2"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3"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4"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25"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6"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7" name="PlaceHolder 2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28"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moodle.uns.edu.ar/moodle/pluginfile.php/432353/mod_resource/content/2/13-MaterialesBRDF.pdf" TargetMode="External"/><Relationship Id="rId2" Type="http://schemas.openxmlformats.org/officeDocument/2006/relationships/hyperlink" Target="http://planetpixelemporium.com/tutorialpages/light.html" TargetMode="External"/><Relationship Id="rId1" Type="http://schemas.openxmlformats.org/officeDocument/2006/relationships/slideLayout" Target="../slideLayouts/slideLayout13.xml"/><Relationship Id="rId6" Type="http://schemas.openxmlformats.org/officeDocument/2006/relationships/hyperlink" Target="https://moodle.uns.edu.ar/moodle/pluginfile.php/137208/mod_folder/content/0/Iluminacion_Disney.pdf?forcedownload=1" TargetMode="External"/><Relationship Id="rId5" Type="http://schemas.openxmlformats.org/officeDocument/2006/relationships/hyperlink" Target="https://moodle.uns.edu.ar/moodle/pluginfile.php/137208/mod_folder/content/0/s2012_pbs_disney_brdf_notes_v2.pdf?forcedownload=1" TargetMode="External"/><Relationship Id="rId4" Type="http://schemas.openxmlformats.org/officeDocument/2006/relationships/hyperlink" Target="https://moodle.uns.edu.ar/moodle/pluginfile.php/431467/mod_resource/content/1/12-Iluminaci%C3%B3nSombread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481516" y="771887"/>
            <a:ext cx="6496002" cy="12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dirty="0"/>
              <a:t/>
            </a:r>
            <a:br>
              <a:rPr dirty="0"/>
            </a:br>
            <a:r>
              <a:rPr dirty="0"/>
              <a:t/>
            </a:r>
            <a:br>
              <a:rPr dirty="0"/>
            </a:br>
            <a:r>
              <a:rPr lang="en-US" sz="5400" b="0" strike="noStrike" spc="-1" dirty="0">
                <a:solidFill>
                  <a:srgbClr val="262626"/>
                </a:solidFill>
                <a:latin typeface="Century Gothic"/>
              </a:rPr>
              <a:t>		</a:t>
            </a:r>
            <a:r>
              <a:rPr lang="en-US" sz="6000" b="0" strike="noStrike" spc="-1" dirty="0">
                <a:solidFill>
                  <a:srgbClr val="262626"/>
                </a:solidFill>
                <a:latin typeface="Century Gothic"/>
              </a:rPr>
              <a:t>	</a:t>
            </a:r>
            <a:r>
              <a:rPr lang="en-US" sz="6600" b="1" strike="noStrike" spc="-1" dirty="0">
                <a:solidFill>
                  <a:srgbClr val="262626"/>
                </a:solidFill>
                <a:latin typeface="Century Gothic"/>
              </a:rPr>
              <a:t>PROYECTO  2</a:t>
            </a:r>
            <a:endParaRPr lang="en-US" sz="6600" b="1" strike="noStrike" spc="-1" dirty="0">
              <a:latin typeface="Arial"/>
            </a:endParaRPr>
          </a:p>
        </p:txBody>
      </p:sp>
      <p:sp>
        <p:nvSpPr>
          <p:cNvPr id="266" name="CustomShape 2"/>
          <p:cNvSpPr/>
          <p:nvPr/>
        </p:nvSpPr>
        <p:spPr>
          <a:xfrm>
            <a:off x="3014280" y="3992400"/>
            <a:ext cx="4467600" cy="258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2800" b="0" strike="noStrike" spc="-1">
                <a:solidFill>
                  <a:srgbClr val="595959"/>
                </a:solidFill>
                <a:latin typeface="Century Gothic"/>
              </a:rPr>
              <a:t>INTEGRANTES: </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Mattioli, Bárbara</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Garat, Manuel</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Cerdá, Gianni Lucas</a:t>
            </a:r>
            <a:endParaRPr lang="en-US" sz="2800" b="0" strike="noStrike" spc="-1">
              <a:latin typeface="Arial"/>
            </a:endParaRPr>
          </a:p>
        </p:txBody>
      </p:sp>
      <p:sp>
        <p:nvSpPr>
          <p:cNvPr id="2" name="CuadroTexto 1"/>
          <p:cNvSpPr txBox="1"/>
          <p:nvPr/>
        </p:nvSpPr>
        <p:spPr>
          <a:xfrm>
            <a:off x="3740823" y="2182535"/>
            <a:ext cx="6496001" cy="646331"/>
          </a:xfrm>
          <a:prstGeom prst="rect">
            <a:avLst/>
          </a:prstGeom>
          <a:noFill/>
        </p:spPr>
        <p:txBody>
          <a:bodyPr wrap="square" rtlCol="0">
            <a:spAutoFit/>
          </a:bodyPr>
          <a:lstStyle/>
          <a:p>
            <a:r>
              <a:rPr lang="es-AR" sz="3600" i="1" dirty="0" smtClean="0">
                <a:effectLst>
                  <a:outerShdw blurRad="38100" dist="38100" dir="2700000" algn="tl">
                    <a:srgbClr val="000000">
                      <a:alpha val="43137"/>
                    </a:srgbClr>
                  </a:outerShdw>
                </a:effectLst>
                <a:latin typeface="Century Gothic" panose="020B0502020202020204" pitchFamily="34" charset="0"/>
              </a:rPr>
              <a:t>Computación Gráfica 2019</a:t>
            </a:r>
            <a:endParaRPr lang="es-AR" sz="3600" i="1" dirty="0">
              <a:effectLst>
                <a:outerShdw blurRad="38100" dist="38100" dir="2700000" algn="tl">
                  <a:srgbClr val="000000">
                    <a:alpha val="43137"/>
                  </a:srgbClr>
                </a:outerShdw>
              </a:effectLst>
              <a:latin typeface="Century Gothic" panose="020B0502020202020204" pitchFamily="34" charset="0"/>
            </a:endParaRPr>
          </a:p>
        </p:txBody>
      </p:sp>
      <p:sp>
        <p:nvSpPr>
          <p:cNvPr id="5" name="CuadroTexto 4"/>
          <p:cNvSpPr txBox="1"/>
          <p:nvPr/>
        </p:nvSpPr>
        <p:spPr>
          <a:xfrm>
            <a:off x="4628865" y="2859941"/>
            <a:ext cx="4490114" cy="461665"/>
          </a:xfrm>
          <a:prstGeom prst="rect">
            <a:avLst/>
          </a:prstGeom>
          <a:noFill/>
        </p:spPr>
        <p:txBody>
          <a:bodyPr wrap="square" rtlCol="0">
            <a:spAutoFit/>
          </a:bodyPr>
          <a:lstStyle/>
          <a:p>
            <a:r>
              <a:rPr lang="es-AR" sz="2400" i="1" dirty="0" smtClean="0">
                <a:solidFill>
                  <a:srgbClr val="00B050"/>
                </a:solidFill>
                <a:effectLst>
                  <a:outerShdw blurRad="38100" dist="38100" dir="2700000" algn="tl">
                    <a:srgbClr val="000000">
                      <a:alpha val="43137"/>
                    </a:srgbClr>
                  </a:outerShdw>
                </a:effectLst>
                <a:latin typeface="Century Gothic" panose="020B0502020202020204" pitchFamily="34" charset="0"/>
              </a:rPr>
              <a:t>Universidad Nacional del Sur</a:t>
            </a:r>
            <a:endParaRPr lang="es-AR" sz="2400" i="1" dirty="0">
              <a:solidFill>
                <a:srgbClr val="00B050"/>
              </a:solidFill>
              <a:effectLst>
                <a:outerShdw blurRad="38100" dist="38100" dir="2700000" algn="tl">
                  <a:srgbClr val="000000">
                    <a:alpha val="43137"/>
                  </a:srgbClr>
                </a:outerShdw>
              </a:effectLst>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2334460" y="434375"/>
            <a:ext cx="8365384" cy="8151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5400" b="0" strike="noStrike" spc="-1" dirty="0">
                <a:solidFill>
                  <a:srgbClr val="262626"/>
                </a:solidFill>
                <a:latin typeface="Century Gothic"/>
              </a:rPr>
              <a:t>	Escena B : </a:t>
            </a:r>
            <a:r>
              <a:rPr lang="en-US" sz="5400" b="0" strike="noStrike" spc="-1" dirty="0" smtClean="0">
                <a:solidFill>
                  <a:srgbClr val="262626"/>
                </a:solidFill>
                <a:latin typeface="Century Gothic"/>
              </a:rPr>
              <a:t>Fire at Will</a:t>
            </a:r>
            <a:endParaRPr lang="en-US" sz="5400" b="0" strike="noStrike" spc="-1" dirty="0">
              <a:latin typeface="Aria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267" y="1682051"/>
            <a:ext cx="7846114" cy="47801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88406" y="719531"/>
            <a:ext cx="6228048" cy="498598"/>
          </a:xfrm>
        </p:spPr>
        <p:txBody>
          <a:bodyPr/>
          <a:lstStyle/>
          <a:p>
            <a:r>
              <a:rPr lang="es-AR" sz="3600" dirty="0" smtClean="0">
                <a:latin typeface="Century Gothic" panose="020B0502020202020204" pitchFamily="34" charset="0"/>
              </a:rPr>
              <a:t>Objetos en la Escena B</a:t>
            </a:r>
            <a:endParaRPr lang="es-AR" sz="3600" dirty="0">
              <a:latin typeface="Century Gothic" panose="020B0502020202020204" pitchFamily="34" charset="0"/>
            </a:endParaRPr>
          </a:p>
        </p:txBody>
      </p:sp>
      <p:sp>
        <p:nvSpPr>
          <p:cNvPr id="7" name="Marcador de contenido 3"/>
          <p:cNvSpPr txBox="1">
            <a:spLocks/>
          </p:cNvSpPr>
          <p:nvPr/>
        </p:nvSpPr>
        <p:spPr>
          <a:xfrm>
            <a:off x="541633" y="1770502"/>
            <a:ext cx="5554067" cy="44303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AR" sz="1800" dirty="0" smtClean="0">
                <a:latin typeface="Century Gothic" panose="020B0502020202020204" pitchFamily="34" charset="0"/>
              </a:rPr>
              <a:t>Para el proceso de implementación de la escena B, se modelo una superficie plana simulando agua sobre la escena, sobre este plano,  se modelaron un castillo con plataforma (dicho castillo posee banderas y una puerta , cada una de ellas con una apariencia de material atípica. </a:t>
            </a:r>
          </a:p>
          <a:p>
            <a:pPr>
              <a:buFont typeface="Wingdings" panose="05000000000000000000" pitchFamily="2" charset="2"/>
              <a:buChar char="Ø"/>
            </a:pPr>
            <a:r>
              <a:rPr lang="es-AR" sz="1800" dirty="0" smtClean="0">
                <a:latin typeface="Century Gothic" panose="020B0502020202020204" pitchFamily="34" charset="0"/>
              </a:rPr>
              <a:t>Por otro lado ,otro actor importante en la escena , es el bote en la deriva, en dirección al castillo . En su interior posee un soporte con un cañón y balas simulando disparar hacia al castillo </a:t>
            </a:r>
          </a:p>
          <a:p>
            <a:pPr>
              <a:buFont typeface="Wingdings" panose="05000000000000000000" pitchFamily="2" charset="2"/>
              <a:buChar char="Ø"/>
            </a:pPr>
            <a:r>
              <a:rPr lang="es-AR" sz="1800" dirty="0" smtClean="0">
                <a:latin typeface="Century Gothic" panose="020B0502020202020204" pitchFamily="34" charset="0"/>
              </a:rPr>
              <a:t>Para la iluminación de la escena , se agregó como tipo de luz una Luz puntual.</a:t>
            </a:r>
          </a:p>
          <a:p>
            <a:endParaRPr lang="es-AR"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92" y="1770502"/>
            <a:ext cx="5724525" cy="4067175"/>
          </a:xfrm>
          <a:prstGeom prst="rect">
            <a:avLst/>
          </a:prstGeom>
        </p:spPr>
      </p:pic>
    </p:spTree>
    <p:extLst>
      <p:ext uri="{BB962C8B-B14F-4D97-AF65-F5344CB8AC3E}">
        <p14:creationId xmlns:p14="http://schemas.microsoft.com/office/powerpoint/2010/main" val="304170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91860" y="665281"/>
            <a:ext cx="5486220" cy="498598"/>
          </a:xfrm>
        </p:spPr>
        <p:txBody>
          <a:bodyPr/>
          <a:lstStyle/>
          <a:p>
            <a:r>
              <a:rPr lang="es-AR" sz="3600" dirty="0" smtClean="0">
                <a:latin typeface="Century Gothic" panose="020B0502020202020204" pitchFamily="34" charset="0"/>
              </a:rPr>
              <a:t>Materiales Utilizados </a:t>
            </a:r>
            <a:endParaRPr lang="es-AR" sz="3600" dirty="0">
              <a:latin typeface="Century Gothic" panose="020B0502020202020204" pitchFamily="34" charset="0"/>
            </a:endParaRPr>
          </a:p>
        </p:txBody>
      </p:sp>
      <p:sp>
        <p:nvSpPr>
          <p:cNvPr id="3" name="Marcador de texto 2"/>
          <p:cNvSpPr>
            <a:spLocks noGrp="1"/>
          </p:cNvSpPr>
          <p:nvPr>
            <p:ph type="body"/>
          </p:nvPr>
        </p:nvSpPr>
        <p:spPr>
          <a:xfrm>
            <a:off x="1314720" y="2610360"/>
            <a:ext cx="5354280" cy="3977280"/>
          </a:xfrm>
        </p:spPr>
        <p:txBody>
          <a:bodyPr/>
          <a:lstStyle/>
          <a:p>
            <a:endParaRPr lang="es-AR" dirty="0"/>
          </a:p>
        </p:txBody>
      </p:sp>
      <p:sp>
        <p:nvSpPr>
          <p:cNvPr id="5" name="Marcador de texto 2"/>
          <p:cNvSpPr>
            <a:spLocks noGrp="1"/>
          </p:cNvSpPr>
          <p:nvPr>
            <p:ph type="body" idx="4294967295"/>
          </p:nvPr>
        </p:nvSpPr>
        <p:spPr>
          <a:xfrm>
            <a:off x="2937190" y="1925791"/>
            <a:ext cx="1757640" cy="437528"/>
          </a:xfrm>
          <a:prstGeom prst="rect">
            <a:avLst/>
          </a:prstGeom>
        </p:spPr>
        <p:txBody>
          <a:bodyPr/>
          <a:lstStyle/>
          <a:p>
            <a:r>
              <a:rPr lang="es-AR" dirty="0" smtClean="0">
                <a:effectLst>
                  <a:outerShdw blurRad="38100" dist="38100" dir="2700000" algn="tl">
                    <a:srgbClr val="000000">
                      <a:alpha val="43137"/>
                    </a:srgbClr>
                  </a:outerShdw>
                </a:effectLst>
                <a:latin typeface="Century Gothic" panose="020B0502020202020204" pitchFamily="34" charset="0"/>
              </a:rPr>
              <a:t>Castillo </a:t>
            </a:r>
            <a:endParaRPr lang="es-AR" dirty="0">
              <a:effectLst>
                <a:outerShdw blurRad="38100" dist="38100" dir="2700000" algn="tl">
                  <a:srgbClr val="000000">
                    <a:alpha val="43137"/>
                  </a:srgbClr>
                </a:outerShdw>
              </a:effectLst>
              <a:latin typeface="Century Gothic" panose="020B0502020202020204" pitchFamily="34" charset="0"/>
            </a:endParaRPr>
          </a:p>
        </p:txBody>
      </p:sp>
      <p:sp>
        <p:nvSpPr>
          <p:cNvPr id="8" name="CuadroTexto 7"/>
          <p:cNvSpPr txBox="1"/>
          <p:nvPr/>
        </p:nvSpPr>
        <p:spPr>
          <a:xfrm>
            <a:off x="7600320" y="6249959"/>
            <a:ext cx="1312545" cy="369332"/>
          </a:xfrm>
          <a:prstGeom prst="rect">
            <a:avLst/>
          </a:prstGeom>
          <a:noFill/>
        </p:spPr>
        <p:txBody>
          <a:bodyPr wrap="square" rtlCol="0">
            <a:spAutoFit/>
          </a:bodyPr>
          <a:lstStyle/>
          <a:p>
            <a:r>
              <a:rPr lang="es-AR" dirty="0" smtClean="0"/>
              <a:t>Banderas</a:t>
            </a:r>
            <a:endParaRPr lang="es-AR" dirty="0"/>
          </a:p>
        </p:txBody>
      </p:sp>
      <p:sp>
        <p:nvSpPr>
          <p:cNvPr id="9" name="CuadroTexto 8"/>
          <p:cNvSpPr txBox="1"/>
          <p:nvPr/>
        </p:nvSpPr>
        <p:spPr>
          <a:xfrm>
            <a:off x="10589163" y="6244307"/>
            <a:ext cx="1304925" cy="369332"/>
          </a:xfrm>
          <a:prstGeom prst="rect">
            <a:avLst/>
          </a:prstGeom>
          <a:noFill/>
        </p:spPr>
        <p:txBody>
          <a:bodyPr wrap="square" rtlCol="0">
            <a:spAutoFit/>
          </a:bodyPr>
          <a:lstStyle/>
          <a:p>
            <a:r>
              <a:rPr lang="es-AR" dirty="0" smtClean="0"/>
              <a:t>Puerta</a:t>
            </a:r>
            <a:endParaRPr lang="es-AR" dirty="0"/>
          </a:p>
        </p:txBody>
      </p:sp>
      <p:sp>
        <p:nvSpPr>
          <p:cNvPr id="11" name="CuadroTexto 10"/>
          <p:cNvSpPr txBox="1"/>
          <p:nvPr/>
        </p:nvSpPr>
        <p:spPr>
          <a:xfrm>
            <a:off x="8985783" y="4180148"/>
            <a:ext cx="1312545" cy="369332"/>
          </a:xfrm>
          <a:prstGeom prst="rect">
            <a:avLst/>
          </a:prstGeom>
          <a:noFill/>
        </p:spPr>
        <p:txBody>
          <a:bodyPr wrap="square" rtlCol="0">
            <a:spAutoFit/>
          </a:bodyPr>
          <a:lstStyle/>
          <a:p>
            <a:r>
              <a:rPr lang="es-AR" dirty="0" smtClean="0"/>
              <a:t>Castillo</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808" y="4858602"/>
            <a:ext cx="1438057" cy="1261247"/>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534" y="1755272"/>
            <a:ext cx="3527092" cy="2424876"/>
          </a:xfrm>
          <a:prstGeom prst="rect">
            <a:avLst/>
          </a:prstGeom>
        </p:spPr>
      </p:pic>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8328" y="4858603"/>
            <a:ext cx="1335660" cy="1261247"/>
          </a:xfrm>
          <a:prstGeom prst="rect">
            <a:avLst/>
          </a:prstGeom>
        </p:spPr>
      </p:pic>
    </p:spTree>
    <p:extLst>
      <p:ext uri="{BB962C8B-B14F-4D97-AF65-F5344CB8AC3E}">
        <p14:creationId xmlns:p14="http://schemas.microsoft.com/office/powerpoint/2010/main" val="404286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2520" y="669618"/>
            <a:ext cx="5622480" cy="498598"/>
          </a:xfrm>
        </p:spPr>
        <p:txBody>
          <a:bodyPr/>
          <a:lstStyle/>
          <a:p>
            <a:r>
              <a:rPr lang="es-AR" sz="3600" dirty="0" smtClean="0">
                <a:latin typeface="Century Gothic" panose="020B0502020202020204" pitchFamily="34" charset="0"/>
              </a:rPr>
              <a:t>Materiales Utilizados </a:t>
            </a:r>
            <a:endParaRPr lang="es-AR" sz="3600" dirty="0"/>
          </a:p>
        </p:txBody>
      </p:sp>
      <p:sp>
        <p:nvSpPr>
          <p:cNvPr id="3" name="Marcador de texto 2"/>
          <p:cNvSpPr>
            <a:spLocks noGrp="1"/>
          </p:cNvSpPr>
          <p:nvPr>
            <p:ph type="body"/>
          </p:nvPr>
        </p:nvSpPr>
        <p:spPr>
          <a:xfrm>
            <a:off x="1319163" y="2437033"/>
            <a:ext cx="5354280" cy="3977280"/>
          </a:xfrm>
        </p:spPr>
        <p:txBody>
          <a:bodyPr/>
          <a:lstStyle/>
          <a:p>
            <a:endParaRPr lang="es-AR" dirty="0"/>
          </a:p>
        </p:txBody>
      </p:sp>
      <p:sp>
        <p:nvSpPr>
          <p:cNvPr id="5" name="Marcador de texto 2"/>
          <p:cNvSpPr>
            <a:spLocks noGrp="1"/>
          </p:cNvSpPr>
          <p:nvPr>
            <p:ph type="body" idx="4294967295"/>
          </p:nvPr>
        </p:nvSpPr>
        <p:spPr>
          <a:xfrm>
            <a:off x="2646635" y="1843904"/>
            <a:ext cx="2699335" cy="437528"/>
          </a:xfrm>
          <a:prstGeom prst="rect">
            <a:avLst/>
          </a:prstGeom>
        </p:spPr>
        <p:txBody>
          <a:bodyPr>
            <a:normAutofit/>
          </a:bodyPr>
          <a:lstStyle/>
          <a:p>
            <a:r>
              <a:rPr lang="es-AR" dirty="0" smtClean="0">
                <a:effectLst>
                  <a:outerShdw blurRad="38100" dist="38100" dir="2700000" algn="tl">
                    <a:srgbClr val="000000">
                      <a:alpha val="43137"/>
                    </a:srgbClr>
                  </a:outerShdw>
                </a:effectLst>
                <a:latin typeface="Century Gothic" panose="020B0502020202020204" pitchFamily="34" charset="0"/>
              </a:rPr>
              <a:t>Bote Y </a:t>
            </a:r>
            <a:r>
              <a:rPr lang="es-AR" dirty="0" err="1" smtClean="0">
                <a:effectLst>
                  <a:outerShdw blurRad="38100" dist="38100" dir="2700000" algn="tl">
                    <a:srgbClr val="000000">
                      <a:alpha val="43137"/>
                    </a:srgbClr>
                  </a:outerShdw>
                </a:effectLst>
                <a:latin typeface="Century Gothic" panose="020B0502020202020204" pitchFamily="34" charset="0"/>
              </a:rPr>
              <a:t>Cáñon</a:t>
            </a:r>
            <a:endParaRPr lang="es-AR" dirty="0">
              <a:effectLst>
                <a:outerShdw blurRad="38100" dist="38100" dir="2700000" algn="tl">
                  <a:srgbClr val="000000">
                    <a:alpha val="43137"/>
                  </a:srgbClr>
                </a:outerShdw>
              </a:effectLst>
              <a:latin typeface="Century Gothic" panose="020B0502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741" y="2675032"/>
            <a:ext cx="4524375" cy="2790825"/>
          </a:xfrm>
          <a:prstGeom prst="rect">
            <a:avLst/>
          </a:prstGeom>
        </p:spPr>
      </p:pic>
    </p:spTree>
    <p:extLst>
      <p:ext uri="{BB962C8B-B14F-4D97-AF65-F5344CB8AC3E}">
        <p14:creationId xmlns:p14="http://schemas.microsoft.com/office/powerpoint/2010/main" val="45979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5450" y="658622"/>
            <a:ext cx="4767738" cy="498598"/>
          </a:xfrm>
        </p:spPr>
        <p:txBody>
          <a:bodyPr/>
          <a:lstStyle/>
          <a:p>
            <a:r>
              <a:rPr lang="es-AR" sz="3600" dirty="0" smtClean="0">
                <a:latin typeface="Century Gothic" panose="020B0502020202020204" pitchFamily="34" charset="0"/>
              </a:rPr>
              <a:t>		Iluminación</a:t>
            </a:r>
            <a:endParaRPr lang="es-AR" sz="3600" dirty="0">
              <a:latin typeface="Century Gothic" panose="020B0502020202020204" pitchFamily="34" charset="0"/>
            </a:endParaRPr>
          </a:p>
        </p:txBody>
      </p:sp>
      <p:pic>
        <p:nvPicPr>
          <p:cNvPr id="5" name="Marcador de contenido 6"/>
          <p:cNvPicPr/>
          <p:nvPr/>
        </p:nvPicPr>
        <p:blipFill>
          <a:blip r:embed="rId2"/>
          <a:stretch/>
        </p:blipFill>
        <p:spPr>
          <a:xfrm>
            <a:off x="6862669" y="2423751"/>
            <a:ext cx="5215320" cy="4276800"/>
          </a:xfrm>
          <a:prstGeom prst="rect">
            <a:avLst/>
          </a:prstGeom>
          <a:ln>
            <a:noFill/>
          </a:ln>
        </p:spPr>
      </p:pic>
      <p:sp>
        <p:nvSpPr>
          <p:cNvPr id="7" name="CuadroTexto 6"/>
          <p:cNvSpPr txBox="1"/>
          <p:nvPr/>
        </p:nvSpPr>
        <p:spPr>
          <a:xfrm>
            <a:off x="9470329" y="1698153"/>
            <a:ext cx="1556083" cy="369332"/>
          </a:xfrm>
          <a:prstGeom prst="rect">
            <a:avLst/>
          </a:prstGeom>
          <a:noFill/>
        </p:spPr>
        <p:txBody>
          <a:bodyPr wrap="square" rtlCol="0">
            <a:spAutoFit/>
          </a:bodyPr>
          <a:lstStyle/>
          <a:p>
            <a:r>
              <a:rPr lang="es-AR" dirty="0" smtClean="0"/>
              <a:t>Luz Puntual</a:t>
            </a:r>
            <a:endParaRPr lang="es-AR" dirty="0"/>
          </a:p>
        </p:txBody>
      </p:sp>
      <p:cxnSp>
        <p:nvCxnSpPr>
          <p:cNvPr id="8" name="Conector recto de flecha 7"/>
          <p:cNvCxnSpPr/>
          <p:nvPr/>
        </p:nvCxnSpPr>
        <p:spPr>
          <a:xfrm>
            <a:off x="6231604" y="6700551"/>
            <a:ext cx="631065"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texto 2"/>
          <p:cNvSpPr>
            <a:spLocks noGrp="1"/>
          </p:cNvSpPr>
          <p:nvPr>
            <p:ph type="body" idx="4294967295"/>
          </p:nvPr>
        </p:nvSpPr>
        <p:spPr>
          <a:xfrm>
            <a:off x="2036857" y="2559994"/>
            <a:ext cx="3006853" cy="576262"/>
          </a:xfrm>
          <a:prstGeom prst="rect">
            <a:avLst/>
          </a:prstGeom>
        </p:spPr>
        <p:txBody>
          <a:bodyPr/>
          <a:lstStyle/>
          <a:p>
            <a:r>
              <a:rPr lang="es-AR" dirty="0">
                <a:latin typeface="Century Gothic" panose="020B0502020202020204" pitchFamily="34" charset="0"/>
              </a:rPr>
              <a:t>Color de la luz </a:t>
            </a:r>
          </a:p>
        </p:txBody>
      </p:sp>
      <p:sp>
        <p:nvSpPr>
          <p:cNvPr id="10" name="Marcador de contenido 3"/>
          <p:cNvSpPr txBox="1">
            <a:spLocks/>
          </p:cNvSpPr>
          <p:nvPr/>
        </p:nvSpPr>
        <p:spPr>
          <a:xfrm>
            <a:off x="739887" y="3770560"/>
            <a:ext cx="5807249" cy="1743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2400" dirty="0" smtClean="0">
                <a:latin typeface="Century Gothic" panose="020B0502020202020204" pitchFamily="34" charset="0"/>
              </a:rPr>
              <a:t>Para la escena B se incorporó una luz puntual como fuente de luz,  con tipo de fuente </a:t>
            </a:r>
            <a:r>
              <a:rPr lang="es-AR" sz="2400" dirty="0" smtClean="0">
                <a:latin typeface="Century Gothic" panose="020B0502020202020204" pitchFamily="34" charset="0"/>
              </a:rPr>
              <a:t>de luz cielo azul (grados kelvin alrededor de los 20000K).</a:t>
            </a:r>
            <a:endParaRPr lang="es-AR" sz="2400" dirty="0" smtClean="0">
              <a:latin typeface="Century Gothic" panose="020B0502020202020204" pitchFamily="34" charset="0"/>
            </a:endParaRPr>
          </a:p>
          <a:p>
            <a:pPr marL="0" indent="0">
              <a:buNone/>
            </a:pPr>
            <a:endParaRPr lang="es-AR"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442" y="1170633"/>
            <a:ext cx="1514752" cy="1074985"/>
          </a:xfrm>
          <a:prstGeom prst="rect">
            <a:avLst/>
          </a:prstGeom>
        </p:spPr>
      </p:pic>
    </p:spTree>
    <p:extLst>
      <p:ext uri="{BB962C8B-B14F-4D97-AF65-F5344CB8AC3E}">
        <p14:creationId xmlns:p14="http://schemas.microsoft.com/office/powerpoint/2010/main" val="33130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4897" y="1297855"/>
            <a:ext cx="3848220" cy="498598"/>
          </a:xfrm>
        </p:spPr>
        <p:txBody>
          <a:bodyPr/>
          <a:lstStyle/>
          <a:p>
            <a:r>
              <a:rPr lang="es-AR" sz="3600" dirty="0" smtClean="0">
                <a:latin typeface="Century Gothic" panose="020B0502020202020204" pitchFamily="34" charset="0"/>
              </a:rPr>
              <a:t>Conclusiones</a:t>
            </a:r>
            <a:endParaRPr lang="es-AR" sz="3600" dirty="0">
              <a:latin typeface="Century Gothic" panose="020B0502020202020204" pitchFamily="34" charset="0"/>
            </a:endParaRPr>
          </a:p>
        </p:txBody>
      </p:sp>
      <p:sp>
        <p:nvSpPr>
          <p:cNvPr id="3" name="Subtítulo 2"/>
          <p:cNvSpPr>
            <a:spLocks noGrp="1"/>
          </p:cNvSpPr>
          <p:nvPr>
            <p:ph type="subTitle"/>
          </p:nvPr>
        </p:nvSpPr>
        <p:spPr>
          <a:xfrm>
            <a:off x="609480" y="2762164"/>
            <a:ext cx="10972440" cy="1661993"/>
          </a:xfrm>
        </p:spPr>
        <p:txBody>
          <a:bodyPr/>
          <a:lstStyle/>
          <a:p>
            <a:pPr marL="0" indent="0">
              <a:buNone/>
            </a:pPr>
            <a:r>
              <a:rPr lang="es-AR" sz="2400" dirty="0" smtClean="0">
                <a:latin typeface="Century Gothic" panose="020B0502020202020204" pitchFamily="34" charset="0"/>
              </a:rPr>
              <a:t>Como conclusión,  se observó que con diferentes materiales y combinaciones  de modelos BRDF se tienen comportamientos de  reflectancia distintos según como sean las propiedades de la superficie del material y  si su longitud de onda es mayor  frente a la longitud de onda de la luz. </a:t>
            </a:r>
            <a:endParaRPr lang="es-AR" sz="2400" dirty="0">
              <a:latin typeface="Century Gothic" panose="020B0502020202020204" pitchFamily="34" charset="0"/>
            </a:endParaRPr>
          </a:p>
        </p:txBody>
      </p:sp>
    </p:spTree>
    <p:extLst>
      <p:ext uri="{BB962C8B-B14F-4D97-AF65-F5344CB8AC3E}">
        <p14:creationId xmlns:p14="http://schemas.microsoft.com/office/powerpoint/2010/main" val="9987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593080" y="624240"/>
            <a:ext cx="3034440" cy="80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262626"/>
                </a:solidFill>
                <a:latin typeface="Century Gothic"/>
              </a:rPr>
              <a:t>Referencias</a:t>
            </a:r>
            <a:endParaRPr lang="en-US" sz="3600" b="0" strike="noStrike" spc="-1">
              <a:latin typeface="Arial"/>
            </a:endParaRPr>
          </a:p>
        </p:txBody>
      </p:sp>
      <p:sp>
        <p:nvSpPr>
          <p:cNvPr id="305" name="CustomShape 2"/>
          <p:cNvSpPr/>
          <p:nvPr/>
        </p:nvSpPr>
        <p:spPr>
          <a:xfrm>
            <a:off x="2332080" y="2286000"/>
            <a:ext cx="8914680" cy="263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2"/>
              </a:rPr>
              <a:t>planetpixelemporium.com/tutorialpages/light.html</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3"/>
              </a:rPr>
              <a:t>moodle.uns.edu.ar/moodle/pluginfile.php/432353/mod_resource/content/2/13-MaterialesBRDF.pdf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4"/>
              </a:rPr>
              <a:t>moodle.uns.edu.ar/moodle/pluginfile.php/431467/mod_resource/content/1/12-Iluminaci%C3%B3nSombreado.pdf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5"/>
              </a:rPr>
              <a:t>s2012_pbs_disney_brdf_notes_v2.pdf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6"/>
              </a:rPr>
              <a:t>Iluminacion_Disney.pdf</a:t>
            </a:r>
            <a:endParaRPr lang="en-US" sz="1800" b="0" strike="noStrike" spc="-1">
              <a:latin typeface="Arial"/>
            </a:endParaRPr>
          </a:p>
          <a:p>
            <a:pPr>
              <a:lnSpc>
                <a:spcPct val="100000"/>
              </a:lnSpc>
              <a:spcBef>
                <a:spcPts val="1001"/>
              </a:spcBef>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593080" y="624240"/>
            <a:ext cx="3060360" cy="6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ÍNDICE </a:t>
            </a:r>
            <a:endParaRPr lang="en-US" sz="3600" b="0" strike="noStrike" spc="-1">
              <a:latin typeface="Arial"/>
            </a:endParaRPr>
          </a:p>
        </p:txBody>
      </p:sp>
      <p:sp>
        <p:nvSpPr>
          <p:cNvPr id="268" name="CustomShape 2"/>
          <p:cNvSpPr/>
          <p:nvPr/>
        </p:nvSpPr>
        <p:spPr>
          <a:xfrm>
            <a:off x="2377440" y="1098000"/>
            <a:ext cx="891468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a:lnSpc>
                <a:spcPct val="100000"/>
              </a:lnSpc>
              <a:spcBef>
                <a:spcPts val="1001"/>
              </a:spcBef>
            </a:pP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Implementando</a:t>
            </a:r>
            <a:r>
              <a:rPr lang="en-US" sz="1800" b="0" strike="noStrike" spc="-1" dirty="0">
                <a:solidFill>
                  <a:srgbClr val="404040"/>
                </a:solidFill>
                <a:latin typeface="Century Gothic"/>
              </a:rPr>
              <a:t> la Escena A</a:t>
            </a:r>
            <a:endParaRPr lang="en-US" sz="18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Objetos</a:t>
            </a:r>
            <a:r>
              <a:rPr lang="en-US" sz="1600" b="0" strike="noStrike" spc="-1" dirty="0">
                <a:solidFill>
                  <a:srgbClr val="404040"/>
                </a:solidFill>
                <a:latin typeface="Century Gothic"/>
              </a:rPr>
              <a:t> en la </a:t>
            </a:r>
            <a:r>
              <a:rPr lang="en-US" sz="1600" b="0" strike="noStrike" spc="-1" dirty="0" err="1">
                <a:solidFill>
                  <a:srgbClr val="404040"/>
                </a:solidFill>
                <a:latin typeface="Century Gothic"/>
              </a:rPr>
              <a:t>escena</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Materiales</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Utilizados</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Iluminación</a:t>
            </a:r>
            <a:endParaRPr lang="en-US" sz="1600" b="0" strike="noStrike" spc="-1" dirty="0">
              <a:latin typeface="Arial"/>
            </a:endParaRPr>
          </a:p>
          <a:p>
            <a:pPr>
              <a:lnSpc>
                <a:spcPct val="100000"/>
              </a:lnSpc>
            </a:pPr>
            <a:endParaRPr lang="en-US" sz="16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Implementando</a:t>
            </a:r>
            <a:r>
              <a:rPr lang="en-US" sz="1800" b="0" strike="noStrike" spc="-1" dirty="0">
                <a:solidFill>
                  <a:srgbClr val="404040"/>
                </a:solidFill>
                <a:latin typeface="Century Gothic"/>
              </a:rPr>
              <a:t> la Escena B</a:t>
            </a:r>
            <a:endParaRPr lang="en-US" sz="18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Objetos</a:t>
            </a:r>
            <a:r>
              <a:rPr lang="en-US" sz="1600" b="0" strike="noStrike" spc="-1" dirty="0">
                <a:solidFill>
                  <a:srgbClr val="404040"/>
                </a:solidFill>
                <a:latin typeface="Century Gothic"/>
              </a:rPr>
              <a:t> en la </a:t>
            </a:r>
            <a:r>
              <a:rPr lang="en-US" sz="1600" b="0" strike="noStrike" spc="-1" dirty="0" err="1">
                <a:solidFill>
                  <a:srgbClr val="404040"/>
                </a:solidFill>
                <a:latin typeface="Century Gothic"/>
              </a:rPr>
              <a:t>escena</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Materiales</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Utilizados</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Iluminación</a:t>
            </a:r>
            <a:endParaRPr lang="en-US" sz="1600" b="0" strike="noStrike" spc="-1" dirty="0">
              <a:latin typeface="Arial"/>
            </a:endParaRPr>
          </a:p>
          <a:p>
            <a:pPr>
              <a:lnSpc>
                <a:spcPct val="100000"/>
              </a:lnSpc>
            </a:pPr>
            <a:endParaRPr lang="en-US" sz="16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Conclusiones</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Referencias</a:t>
            </a:r>
            <a:endParaRPr lang="en-US" sz="1800" b="0" strike="noStrike" spc="-1" dirty="0">
              <a:latin typeface="Arial"/>
            </a:endParaRPr>
          </a:p>
          <a:p>
            <a:pPr marL="457200">
              <a:lnSpc>
                <a:spcPct val="100000"/>
              </a:lnSpc>
              <a:spcBef>
                <a:spcPts val="1001"/>
              </a:spcBef>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2074460" y="853560"/>
            <a:ext cx="9935569" cy="8660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pPr>
            <a:r>
              <a:rPr lang="en-US" sz="5400" spc="-1" dirty="0" smtClean="0">
                <a:solidFill>
                  <a:srgbClr val="262626"/>
                </a:solidFill>
                <a:latin typeface="Century Gothic"/>
              </a:rPr>
              <a:t>24  :Jack Bauer´s Marbles</a:t>
            </a:r>
            <a:endParaRPr lang="en-US" sz="5400" b="0" strike="noStrike" spc="-1" dirty="0">
              <a:latin typeface="Arial"/>
            </a:endParaRPr>
          </a:p>
        </p:txBody>
      </p:sp>
      <p:pic>
        <p:nvPicPr>
          <p:cNvPr id="270" name="Marcador de contenido 3"/>
          <p:cNvPicPr/>
          <p:nvPr/>
        </p:nvPicPr>
        <p:blipFill>
          <a:blip r:embed="rId2"/>
          <a:stretch/>
        </p:blipFill>
        <p:spPr>
          <a:xfrm>
            <a:off x="3390840" y="2133720"/>
            <a:ext cx="6293880" cy="4439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101120" y="624240"/>
            <a:ext cx="544752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262626"/>
                </a:solidFill>
                <a:latin typeface="Century Gothic"/>
              </a:rPr>
              <a:t>Objetos</a:t>
            </a:r>
            <a:r>
              <a:rPr lang="en-US" sz="3600" b="0" strike="noStrike" spc="-1" dirty="0">
                <a:solidFill>
                  <a:srgbClr val="262626"/>
                </a:solidFill>
                <a:latin typeface="Century Gothic"/>
              </a:rPr>
              <a:t> en la Escena A</a:t>
            </a:r>
            <a:endParaRPr lang="en-US" sz="3600" b="0" strike="noStrike" spc="-1" dirty="0">
              <a:latin typeface="Arial"/>
            </a:endParaRPr>
          </a:p>
        </p:txBody>
      </p:sp>
      <p:sp>
        <p:nvSpPr>
          <p:cNvPr id="272" name="CustomShape 2"/>
          <p:cNvSpPr/>
          <p:nvPr/>
        </p:nvSpPr>
        <p:spPr>
          <a:xfrm>
            <a:off x="1355760" y="1800720"/>
            <a:ext cx="431316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000" lnSpcReduction="10000"/>
          </a:bodyPr>
          <a:lstStyle/>
          <a:p>
            <a:pPr marL="343080" indent="-342360" algn="just">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Para la </a:t>
            </a:r>
            <a:r>
              <a:rPr lang="en-US" sz="1800" b="0" strike="noStrike" spc="-1" dirty="0" err="1">
                <a:solidFill>
                  <a:srgbClr val="404040"/>
                </a:solidFill>
                <a:latin typeface="Century Gothic"/>
              </a:rPr>
              <a:t>escena</a:t>
            </a:r>
            <a:r>
              <a:rPr lang="en-US" sz="1800" b="0" strike="noStrike" spc="-1" dirty="0">
                <a:solidFill>
                  <a:srgbClr val="404040"/>
                </a:solidFill>
                <a:latin typeface="Century Gothic"/>
              </a:rPr>
              <a:t> A se </a:t>
            </a:r>
            <a:r>
              <a:rPr lang="en-US" sz="1800" b="0" strike="noStrike" spc="-1" dirty="0" err="1">
                <a:solidFill>
                  <a:srgbClr val="404040"/>
                </a:solidFill>
                <a:latin typeface="Century Gothic"/>
              </a:rPr>
              <a:t>dibuja</a:t>
            </a:r>
            <a:r>
              <a:rPr lang="en-US" sz="1800" b="0" strike="noStrike" spc="-1" dirty="0">
                <a:solidFill>
                  <a:srgbClr val="404040"/>
                </a:solidFill>
                <a:latin typeface="Century Gothic"/>
              </a:rPr>
              <a:t> un </a:t>
            </a:r>
            <a:r>
              <a:rPr lang="en-US" sz="1800" b="0" strike="noStrike" spc="-1" dirty="0" err="1">
                <a:solidFill>
                  <a:srgbClr val="404040"/>
                </a:solidFill>
                <a:latin typeface="Century Gothic"/>
              </a:rPr>
              <a:t>plano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sobre</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cual</a:t>
            </a:r>
            <a:r>
              <a:rPr lang="en-US" sz="1800" b="0" strike="noStrike" spc="-1" dirty="0">
                <a:solidFill>
                  <a:srgbClr val="404040"/>
                </a:solidFill>
                <a:latin typeface="Century Gothic"/>
              </a:rPr>
              <a:t> se </a:t>
            </a:r>
            <a:r>
              <a:rPr lang="en-US" sz="1800" b="0" strike="noStrike" spc="-1" dirty="0" err="1">
                <a:solidFill>
                  <a:srgbClr val="404040"/>
                </a:solidFill>
                <a:latin typeface="Century Gothic"/>
              </a:rPr>
              <a:t>encuentran</a:t>
            </a:r>
            <a:r>
              <a:rPr lang="en-US" sz="1800" b="0" strike="noStrike" spc="-1" dirty="0">
                <a:solidFill>
                  <a:srgbClr val="404040"/>
                </a:solidFill>
                <a:latin typeface="Century Gothic"/>
              </a:rPr>
              <a:t> 24 </a:t>
            </a:r>
            <a:r>
              <a:rPr lang="en-US" sz="1800" b="0" strike="noStrike" spc="-1" dirty="0" err="1">
                <a:solidFill>
                  <a:srgbClr val="404040"/>
                </a:solidFill>
                <a:latin typeface="Century Gothic"/>
              </a:rPr>
              <a:t>esferas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ocho</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las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cuales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tienen</a:t>
            </a:r>
            <a:r>
              <a:rPr lang="en-US" sz="1800" b="0" strike="noStrike" spc="-1" dirty="0">
                <a:solidFill>
                  <a:srgbClr val="404040"/>
                </a:solidFill>
                <a:latin typeface="Century Gothic"/>
              </a:rPr>
              <a:t> un </a:t>
            </a:r>
            <a:r>
              <a:rPr lang="en-US" sz="1800" b="0" strike="noStrike" spc="-1" dirty="0" err="1">
                <a:solidFill>
                  <a:srgbClr val="404040"/>
                </a:solidFill>
                <a:latin typeface="Century Gothic"/>
              </a:rPr>
              <a:t>aspecto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metálico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otras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ocho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satinado</a:t>
            </a:r>
            <a:r>
              <a:rPr lang="en-US" sz="1800" b="0" strike="noStrike" spc="-1" dirty="0">
                <a:solidFill>
                  <a:srgbClr val="404040"/>
                </a:solidFill>
                <a:latin typeface="Century Gothic"/>
              </a:rPr>
              <a:t> y el </a:t>
            </a:r>
            <a:r>
              <a:rPr lang="en-US" sz="1800" b="0" strike="noStrike" spc="-1" dirty="0" err="1">
                <a:solidFill>
                  <a:srgbClr val="404040"/>
                </a:solidFill>
                <a:latin typeface="Century Gothic"/>
              </a:rPr>
              <a:t>resto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rugoso</a:t>
            </a:r>
            <a:r>
              <a:rPr lang="en-US" sz="1800" b="0" strike="noStrike" spc="-1" dirty="0">
                <a:solidFill>
                  <a:srgbClr val="404040"/>
                </a:solidFill>
                <a:latin typeface="Century Gothic"/>
              </a:rPr>
              <a:t>. Los </a:t>
            </a:r>
            <a:r>
              <a:rPr lang="en-US" sz="1800" b="0" strike="noStrike" spc="-1" dirty="0" err="1">
                <a:solidFill>
                  <a:srgbClr val="404040"/>
                </a:solidFill>
                <a:latin typeface="Century Gothic"/>
              </a:rPr>
              <a:t>valores</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cada</a:t>
            </a:r>
            <a:r>
              <a:rPr lang="en-US" sz="1800" b="0" strike="noStrike" spc="-1" dirty="0">
                <a:solidFill>
                  <a:srgbClr val="404040"/>
                </a:solidFill>
                <a:latin typeface="Century Gothic"/>
              </a:rPr>
              <a:t> material se </a:t>
            </a:r>
            <a:r>
              <a:rPr lang="en-US" sz="1800" b="0" strike="noStrike" spc="-1" dirty="0" err="1">
                <a:solidFill>
                  <a:srgbClr val="404040"/>
                </a:solidFill>
                <a:latin typeface="Century Gothic"/>
              </a:rPr>
              <a:t>obtienen</a:t>
            </a:r>
            <a:r>
              <a:rPr lang="en-US" sz="1800" b="0" strike="noStrike" spc="-1" dirty="0">
                <a:solidFill>
                  <a:srgbClr val="404040"/>
                </a:solidFill>
                <a:latin typeface="Century Gothic"/>
              </a:rPr>
              <a:t> de la </a:t>
            </a:r>
            <a:r>
              <a:rPr lang="en-US" sz="1800" b="0" strike="noStrike" spc="-1" dirty="0" err="1">
                <a:solidFill>
                  <a:srgbClr val="404040"/>
                </a:solidFill>
                <a:latin typeface="Century Gothic"/>
              </a:rPr>
              <a:t>tabla</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materiales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proporcionada</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por</a:t>
            </a:r>
            <a:r>
              <a:rPr lang="en-US" sz="1800" b="0" strike="noStrike" spc="-1" dirty="0">
                <a:solidFill>
                  <a:srgbClr val="404040"/>
                </a:solidFill>
                <a:latin typeface="Century Gothic"/>
              </a:rPr>
              <a:t> la </a:t>
            </a:r>
            <a:r>
              <a:rPr lang="en-US" sz="1800" b="0" strike="noStrike" spc="-1" dirty="0" err="1">
                <a:solidFill>
                  <a:srgbClr val="404040"/>
                </a:solidFill>
                <a:latin typeface="Century Gothic"/>
              </a:rPr>
              <a:t>cátedra</a:t>
            </a:r>
            <a:r>
              <a:rPr lang="en-US" sz="1800" b="0" strike="noStrike" spc="-1" dirty="0">
                <a:solidFill>
                  <a:srgbClr val="404040"/>
                </a:solidFill>
                <a:latin typeface="Century Gothic"/>
              </a:rPr>
              <a:t> en la </a:t>
            </a:r>
            <a:r>
              <a:rPr lang="en-US" sz="1800" b="0" strike="noStrike" spc="-1" dirty="0" err="1">
                <a:solidFill>
                  <a:srgbClr val="404040"/>
                </a:solidFill>
                <a:latin typeface="Century Gothic"/>
              </a:rPr>
              <a:t>Clase</a:t>
            </a:r>
            <a:r>
              <a:rPr lang="en-US" sz="1800" b="0" strike="noStrike" spc="-1" dirty="0">
                <a:solidFill>
                  <a:srgbClr val="404040"/>
                </a:solidFill>
                <a:latin typeface="Century Gothic"/>
              </a:rPr>
              <a:t> 12 de “</a:t>
            </a:r>
            <a:r>
              <a:rPr lang="en-US" sz="1800" b="0" strike="noStrike" spc="-1" dirty="0" err="1">
                <a:solidFill>
                  <a:srgbClr val="404040"/>
                </a:solidFill>
                <a:latin typeface="Century Gothic"/>
              </a:rPr>
              <a:t>Iluminación</a:t>
            </a:r>
            <a:r>
              <a:rPr lang="en-US" sz="1800" b="0" strike="noStrike" spc="-1" dirty="0">
                <a:solidFill>
                  <a:srgbClr val="404040"/>
                </a:solidFill>
                <a:latin typeface="Century Gothic"/>
              </a:rPr>
              <a:t> y </a:t>
            </a:r>
            <a:r>
              <a:rPr lang="en-US" sz="1800" b="0" strike="noStrike" spc="-1" dirty="0" err="1">
                <a:solidFill>
                  <a:srgbClr val="404040"/>
                </a:solidFill>
                <a:latin typeface="Century Gothic"/>
              </a:rPr>
              <a:t>Sombreado</a:t>
            </a:r>
            <a:r>
              <a:rPr lang="en-US" sz="1800" b="0" strike="noStrike" spc="-1" dirty="0">
                <a:solidFill>
                  <a:srgbClr val="404040"/>
                </a:solidFill>
                <a:latin typeface="Century Gothic"/>
              </a:rPr>
              <a:t>.”</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rPr>
              <a:t>Posteriormente</a:t>
            </a:r>
            <a:r>
              <a:rPr lang="en-US" sz="1800" b="0" strike="noStrike" spc="-1" dirty="0">
                <a:solidFill>
                  <a:srgbClr val="404040"/>
                </a:solidFill>
                <a:latin typeface="Century Gothic"/>
              </a:rPr>
              <a:t> se </a:t>
            </a:r>
            <a:r>
              <a:rPr lang="en-US" sz="1800" b="0" strike="noStrike" spc="-1" dirty="0" err="1">
                <a:solidFill>
                  <a:srgbClr val="404040"/>
                </a:solidFill>
                <a:latin typeface="Century Gothic"/>
              </a:rPr>
              <a:t>agregan</a:t>
            </a:r>
            <a:r>
              <a:rPr lang="en-US" sz="1800" b="0" strike="noStrike" spc="-1" dirty="0">
                <a:solidFill>
                  <a:srgbClr val="404040"/>
                </a:solidFill>
                <a:latin typeface="Century Gothic"/>
              </a:rPr>
              <a:t> a la </a:t>
            </a:r>
            <a:r>
              <a:rPr lang="en-US" sz="1800" b="0" strike="noStrike" spc="-1" dirty="0" err="1">
                <a:solidFill>
                  <a:srgbClr val="404040"/>
                </a:solidFill>
                <a:latin typeface="Century Gothic"/>
              </a:rPr>
              <a:t>escena</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las</a:t>
            </a:r>
            <a:r>
              <a:rPr lang="en-US" sz="1800" b="0" strike="noStrike" spc="-1" dirty="0">
                <a:solidFill>
                  <a:srgbClr val="404040"/>
                </a:solidFill>
                <a:latin typeface="Century Gothic"/>
              </a:rPr>
              <a:t> luces de </a:t>
            </a:r>
            <a:r>
              <a:rPr lang="en-US" sz="1800" b="0" strike="noStrike" spc="-1" dirty="0" err="1">
                <a:solidFill>
                  <a:srgbClr val="404040"/>
                </a:solidFill>
                <a:latin typeface="Century Gothic"/>
              </a:rPr>
              <a:t>tipo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direccional</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puntual</a:t>
            </a:r>
            <a:r>
              <a:rPr lang="en-US" sz="1800" b="0" strike="noStrike" spc="-1" dirty="0">
                <a:solidFill>
                  <a:srgbClr val="404040"/>
                </a:solidFill>
                <a:latin typeface="Century Gothic"/>
              </a:rPr>
              <a:t> y spot con </a:t>
            </a:r>
            <a:r>
              <a:rPr lang="en-US" sz="1800" b="0" strike="noStrike" spc="-1" dirty="0" err="1">
                <a:solidFill>
                  <a:srgbClr val="404040"/>
                </a:solidFill>
                <a:latin typeface="Century Gothic"/>
              </a:rPr>
              <a:t>sus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respectivos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parámetros</a:t>
            </a:r>
            <a:r>
              <a:rPr lang="en-US" sz="1800" b="0" strike="noStrike" spc="-1" dirty="0">
                <a:solidFill>
                  <a:srgbClr val="404040"/>
                </a:solidFill>
                <a:latin typeface="Century Gothic"/>
              </a:rPr>
              <a:t>.</a:t>
            </a:r>
            <a:endParaRPr lang="en-US" sz="1800" b="0" strike="noStrike" spc="-1" dirty="0">
              <a:latin typeface="Arial"/>
            </a:endParaRPr>
          </a:p>
        </p:txBody>
      </p:sp>
      <p:pic>
        <p:nvPicPr>
          <p:cNvPr id="273" name="Marcador de contenido 4"/>
          <p:cNvPicPr/>
          <p:nvPr/>
        </p:nvPicPr>
        <p:blipFill>
          <a:blip r:embed="rId2"/>
          <a:stretch/>
        </p:blipFill>
        <p:spPr>
          <a:xfrm>
            <a:off x="5852160" y="1921320"/>
            <a:ext cx="5521680" cy="3473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206600" y="597240"/>
            <a:ext cx="5097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75" name="CustomShape 2"/>
          <p:cNvSpPr/>
          <p:nvPr/>
        </p:nvSpPr>
        <p:spPr>
          <a:xfrm>
            <a:off x="3120840" y="1741320"/>
            <a:ext cx="3992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Metálicas</a:t>
            </a:r>
            <a:endParaRPr lang="en-US" sz="2400" b="0" strike="noStrike" spc="-1">
              <a:latin typeface="Arial"/>
            </a:endParaRPr>
          </a:p>
        </p:txBody>
      </p:sp>
      <p:sp>
        <p:nvSpPr>
          <p:cNvPr id="276"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metálico son de plata pulida (</a:t>
            </a:r>
            <a:r>
              <a:rPr lang="en-US" sz="1800" b="1" strike="noStrike" spc="-1">
                <a:solidFill>
                  <a:srgbClr val="000000"/>
                </a:solidFill>
                <a:latin typeface="Century Gothic"/>
              </a:rPr>
              <a:t>Polished Silver</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El modelo de iluminación utilizado para este caso es el de Cook-Torrance para el término especular y Phong  para el difuso.</a:t>
            </a:r>
            <a:endParaRPr lang="en-US" sz="1800" b="0" strike="noStrike" spc="-1">
              <a:latin typeface="Arial"/>
            </a:endParaRPr>
          </a:p>
        </p:txBody>
      </p:sp>
      <p:pic>
        <p:nvPicPr>
          <p:cNvPr id="277" name="Marcador de contenido 7"/>
          <p:cNvPicPr/>
          <p:nvPr/>
        </p:nvPicPr>
        <p:blipFill>
          <a:blip r:embed="rId2"/>
          <a:stretch/>
        </p:blipFill>
        <p:spPr>
          <a:xfrm>
            <a:off x="7113600" y="1741320"/>
            <a:ext cx="3797640" cy="4160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822760" y="617760"/>
            <a:ext cx="5354640" cy="66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79" name="CustomShape 2"/>
          <p:cNvSpPr/>
          <p:nvPr/>
        </p:nvSpPr>
        <p:spPr>
          <a:xfrm>
            <a:off x="2939400" y="1706040"/>
            <a:ext cx="3992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Satinadas</a:t>
            </a:r>
            <a:endParaRPr lang="en-US" sz="2400" b="0" strike="noStrike" spc="-1">
              <a:latin typeface="Arial"/>
            </a:endParaRPr>
          </a:p>
        </p:txBody>
      </p:sp>
      <p:sp>
        <p:nvSpPr>
          <p:cNvPr id="280"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satinado son de un material símil a una piedra preciosa (</a:t>
            </a:r>
            <a:r>
              <a:rPr lang="en-US" sz="1800" b="1" strike="noStrike" spc="-1">
                <a:solidFill>
                  <a:srgbClr val="404040"/>
                </a:solidFill>
                <a:latin typeface="Century Gothic"/>
              </a:rPr>
              <a:t>Turquiose</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Al igual que las esferas metálicas, el modelo de iluminación utilizado es el de Cook-Torrance para el término especular y Phong para el difuso.</a:t>
            </a:r>
            <a:endParaRPr lang="en-US" sz="1800" b="0" strike="noStrike" spc="-1">
              <a:latin typeface="Arial"/>
            </a:endParaRPr>
          </a:p>
          <a:p>
            <a:pPr algn="just">
              <a:lnSpc>
                <a:spcPct val="100000"/>
              </a:lnSpc>
              <a:spcBef>
                <a:spcPts val="1001"/>
              </a:spcBef>
            </a:pPr>
            <a:endParaRPr lang="en-US" sz="1800" b="0" strike="noStrike" spc="-1">
              <a:latin typeface="Arial"/>
            </a:endParaRPr>
          </a:p>
        </p:txBody>
      </p:sp>
      <p:pic>
        <p:nvPicPr>
          <p:cNvPr id="281" name="Marcador de contenido 6"/>
          <p:cNvPicPr/>
          <p:nvPr/>
        </p:nvPicPr>
        <p:blipFill>
          <a:blip r:embed="rId2"/>
          <a:stretch/>
        </p:blipFill>
        <p:spPr>
          <a:xfrm>
            <a:off x="7278480" y="1898640"/>
            <a:ext cx="2970360" cy="400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83" name="CustomShape 2"/>
          <p:cNvSpPr/>
          <p:nvPr/>
        </p:nvSpPr>
        <p:spPr>
          <a:xfrm>
            <a:off x="3233880" y="1905120"/>
            <a:ext cx="272844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Rugosas</a:t>
            </a:r>
            <a:endParaRPr lang="en-US" sz="2400" b="0" strike="noStrike" spc="-1">
              <a:latin typeface="Arial"/>
            </a:endParaRPr>
          </a:p>
        </p:txBody>
      </p:sp>
      <p:sp>
        <p:nvSpPr>
          <p:cNvPr id="284"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ruguso son  de estaño (</a:t>
            </a:r>
            <a:r>
              <a:rPr lang="en-US" sz="1800" b="1" strike="noStrike" spc="-1">
                <a:solidFill>
                  <a:srgbClr val="404040"/>
                </a:solidFill>
                <a:latin typeface="Century Gothic"/>
              </a:rPr>
              <a:t>Pewter</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A diferencia del resto, el modelo de iluminación utilizado aquí es el de Ward para el término especular y Phong  para el término difuso.</a:t>
            </a:r>
            <a:endParaRPr lang="en-US" sz="1800" b="0" strike="noStrike" spc="-1">
              <a:latin typeface="Arial"/>
            </a:endParaRPr>
          </a:p>
          <a:p>
            <a:pPr algn="just">
              <a:lnSpc>
                <a:spcPct val="100000"/>
              </a:lnSpc>
              <a:spcBef>
                <a:spcPts val="1001"/>
              </a:spcBef>
            </a:pPr>
            <a:endParaRPr lang="en-US" sz="1800" b="0" strike="noStrike" spc="-1">
              <a:latin typeface="Arial"/>
            </a:endParaRPr>
          </a:p>
          <a:p>
            <a:pPr algn="just">
              <a:lnSpc>
                <a:spcPct val="100000"/>
              </a:lnSpc>
              <a:spcBef>
                <a:spcPts val="1001"/>
              </a:spcBef>
            </a:pPr>
            <a:endParaRPr lang="en-US" sz="1800" b="0" strike="noStrike" spc="-1">
              <a:latin typeface="Arial"/>
            </a:endParaRPr>
          </a:p>
        </p:txBody>
      </p:sp>
      <p:pic>
        <p:nvPicPr>
          <p:cNvPr id="285" name="Marcador de contenido 6"/>
          <p:cNvPicPr/>
          <p:nvPr/>
        </p:nvPicPr>
        <p:blipFill>
          <a:blip r:embed="rId2"/>
          <a:stretch/>
        </p:blipFill>
        <p:spPr>
          <a:xfrm>
            <a:off x="7321680" y="2106000"/>
            <a:ext cx="3096720" cy="325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956480" y="600480"/>
            <a:ext cx="2896920" cy="8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262626"/>
                </a:solidFill>
                <a:latin typeface="Century Gothic"/>
              </a:rPr>
              <a:t>Iluminación </a:t>
            </a:r>
            <a:endParaRPr lang="en-US" sz="3600" b="0" strike="noStrike" spc="-1">
              <a:latin typeface="Arial"/>
            </a:endParaRPr>
          </a:p>
        </p:txBody>
      </p:sp>
      <p:sp>
        <p:nvSpPr>
          <p:cNvPr id="287" name="CustomShape 2"/>
          <p:cNvSpPr/>
          <p:nvPr/>
        </p:nvSpPr>
        <p:spPr>
          <a:xfrm>
            <a:off x="2406600" y="1768680"/>
            <a:ext cx="509940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Tipos de luces</a:t>
            </a:r>
            <a:endParaRPr lang="en-US" sz="2400" b="0" strike="noStrike" spc="-1">
              <a:latin typeface="Arial"/>
            </a:endParaRPr>
          </a:p>
        </p:txBody>
      </p:sp>
      <p:pic>
        <p:nvPicPr>
          <p:cNvPr id="288" name="Marcador de contenido 7"/>
          <p:cNvPicPr/>
          <p:nvPr/>
        </p:nvPicPr>
        <p:blipFill>
          <a:blip r:embed="rId2"/>
          <a:stretch/>
        </p:blipFill>
        <p:spPr>
          <a:xfrm>
            <a:off x="7704720" y="3603960"/>
            <a:ext cx="1285200" cy="894600"/>
          </a:xfrm>
          <a:prstGeom prst="rect">
            <a:avLst/>
          </a:prstGeom>
          <a:ln>
            <a:noFill/>
          </a:ln>
        </p:spPr>
      </p:pic>
      <p:pic>
        <p:nvPicPr>
          <p:cNvPr id="289" name="Marcador de contenido 6"/>
          <p:cNvPicPr/>
          <p:nvPr/>
        </p:nvPicPr>
        <p:blipFill>
          <a:blip r:embed="rId3"/>
          <a:stretch/>
        </p:blipFill>
        <p:spPr>
          <a:xfrm>
            <a:off x="7704720" y="5271120"/>
            <a:ext cx="1675800" cy="646920"/>
          </a:xfrm>
          <a:prstGeom prst="rect">
            <a:avLst/>
          </a:prstGeom>
          <a:ln>
            <a:noFill/>
          </a:ln>
        </p:spPr>
      </p:pic>
      <p:pic>
        <p:nvPicPr>
          <p:cNvPr id="290" name="Imagen 8"/>
          <p:cNvPicPr/>
          <p:nvPr/>
        </p:nvPicPr>
        <p:blipFill>
          <a:blip r:embed="rId4"/>
          <a:stretch/>
        </p:blipFill>
        <p:spPr>
          <a:xfrm>
            <a:off x="7704720" y="1761840"/>
            <a:ext cx="990360" cy="1165320"/>
          </a:xfrm>
          <a:prstGeom prst="rect">
            <a:avLst/>
          </a:prstGeom>
          <a:ln>
            <a:noFill/>
          </a:ln>
        </p:spPr>
      </p:pic>
      <p:sp>
        <p:nvSpPr>
          <p:cNvPr id="291" name="CustomShape 3"/>
          <p:cNvSpPr/>
          <p:nvPr/>
        </p:nvSpPr>
        <p:spPr>
          <a:xfrm>
            <a:off x="8979120" y="2160360"/>
            <a:ext cx="11379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entury Gothic"/>
                <a:ea typeface="DejaVu Sans"/>
              </a:rPr>
              <a:t>Luz Spot</a:t>
            </a:r>
            <a:endParaRPr lang="en-US" sz="1800" b="0" strike="noStrike" spc="-1">
              <a:latin typeface="Arial"/>
            </a:endParaRPr>
          </a:p>
        </p:txBody>
      </p:sp>
      <p:sp>
        <p:nvSpPr>
          <p:cNvPr id="292" name="CustomShape 4"/>
          <p:cNvSpPr/>
          <p:nvPr/>
        </p:nvSpPr>
        <p:spPr>
          <a:xfrm>
            <a:off x="9236520" y="3867120"/>
            <a:ext cx="1555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entury Gothic"/>
                <a:ea typeface="DejaVu Sans"/>
              </a:rPr>
              <a:t>Luz </a:t>
            </a:r>
            <a:r>
              <a:rPr lang="en-US" sz="1800" b="0" strike="noStrike" spc="-1" dirty="0" err="1">
                <a:solidFill>
                  <a:srgbClr val="000000"/>
                </a:solidFill>
                <a:latin typeface="Century Gothic"/>
                <a:ea typeface="DejaVu Sans"/>
              </a:rPr>
              <a:t>Puntual</a:t>
            </a:r>
            <a:endParaRPr lang="en-US" sz="1800" b="0" strike="noStrike" spc="-1" dirty="0">
              <a:latin typeface="Arial"/>
            </a:endParaRPr>
          </a:p>
        </p:txBody>
      </p:sp>
      <p:sp>
        <p:nvSpPr>
          <p:cNvPr id="293" name="CustomShape 5"/>
          <p:cNvSpPr/>
          <p:nvPr/>
        </p:nvSpPr>
        <p:spPr>
          <a:xfrm>
            <a:off x="9548280" y="5410080"/>
            <a:ext cx="187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entury Gothic"/>
                <a:ea typeface="DejaVu Sans"/>
              </a:rPr>
              <a:t>Luz Direccional</a:t>
            </a:r>
            <a:endParaRPr lang="en-US" sz="1800" b="0" strike="noStrike" spc="-1">
              <a:latin typeface="Arial"/>
            </a:endParaRPr>
          </a:p>
        </p:txBody>
      </p:sp>
      <p:sp>
        <p:nvSpPr>
          <p:cNvPr id="294" name="CustomShape 6"/>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marL="343080" indent="-342360" algn="just">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DejaVu Sans"/>
              </a:rPr>
              <a:t>Para la </a:t>
            </a:r>
            <a:r>
              <a:rPr lang="en-US" sz="1800" b="0" strike="noStrike" spc="-1" dirty="0" err="1">
                <a:solidFill>
                  <a:srgbClr val="404040"/>
                </a:solidFill>
                <a:latin typeface="Century Gothic"/>
                <a:ea typeface="DejaVu Sans"/>
              </a:rPr>
              <a:t>escena</a:t>
            </a:r>
            <a:r>
              <a:rPr lang="en-US" sz="1800" b="0" strike="noStrike" spc="-1" dirty="0">
                <a:solidFill>
                  <a:srgbClr val="404040"/>
                </a:solidFill>
                <a:latin typeface="Century Gothic"/>
                <a:ea typeface="DejaVu Sans"/>
              </a:rPr>
              <a:t> A se </a:t>
            </a:r>
            <a:r>
              <a:rPr lang="en-US" sz="1800" b="0" strike="noStrike" spc="-1" dirty="0" err="1">
                <a:solidFill>
                  <a:srgbClr val="404040"/>
                </a:solidFill>
                <a:latin typeface="Century Gothic"/>
                <a:ea typeface="DejaVu Sans"/>
              </a:rPr>
              <a:t>incorporan</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tres</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tipos</a:t>
            </a:r>
            <a:r>
              <a:rPr lang="en-US" sz="1800" b="0" strike="noStrike" spc="-1" dirty="0">
                <a:solidFill>
                  <a:srgbClr val="404040"/>
                </a:solidFill>
                <a:latin typeface="Century Gothic"/>
                <a:ea typeface="DejaVu Sans"/>
              </a:rPr>
              <a:t> de luces (</a:t>
            </a:r>
            <a:r>
              <a:rPr lang="en-US" sz="1800" b="0" strike="noStrike" spc="-1" dirty="0" err="1">
                <a:solidFill>
                  <a:srgbClr val="404040"/>
                </a:solidFill>
                <a:latin typeface="Century Gothic"/>
                <a:ea typeface="DejaVu Sans"/>
              </a:rPr>
              <a:t>mostradas</a:t>
            </a:r>
            <a:r>
              <a:rPr lang="en-US" sz="1800" b="0" strike="noStrike" spc="-1" dirty="0">
                <a:solidFill>
                  <a:srgbClr val="404040"/>
                </a:solidFill>
                <a:latin typeface="Century Gothic"/>
                <a:ea typeface="DejaVu Sans"/>
              </a:rPr>
              <a:t> a la </a:t>
            </a:r>
            <a:r>
              <a:rPr lang="en-US" sz="1800" b="0" strike="noStrike" spc="-1" dirty="0" err="1">
                <a:solidFill>
                  <a:srgbClr val="404040"/>
                </a:solidFill>
                <a:latin typeface="Century Gothic"/>
                <a:ea typeface="DejaVu Sans"/>
              </a:rPr>
              <a:t>derecha</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que</a:t>
            </a:r>
            <a:r>
              <a:rPr lang="en-US" sz="1800" b="0" strike="noStrike" spc="-1" dirty="0">
                <a:solidFill>
                  <a:srgbClr val="404040"/>
                </a:solidFill>
                <a:latin typeface="Century Gothic"/>
                <a:ea typeface="DejaVu Sans"/>
              </a:rPr>
              <a:t>, en </a:t>
            </a:r>
            <a:r>
              <a:rPr lang="en-US" sz="1800" b="0" strike="noStrike" spc="-1" dirty="0" err="1">
                <a:solidFill>
                  <a:srgbClr val="404040"/>
                </a:solidFill>
                <a:latin typeface="Century Gothic"/>
                <a:ea typeface="DejaVu Sans"/>
              </a:rPr>
              <a:t>conjunto</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reúnen</a:t>
            </a:r>
            <a:r>
              <a:rPr lang="en-US" sz="1800" b="0" strike="noStrike" spc="-1" dirty="0">
                <a:solidFill>
                  <a:srgbClr val="404040"/>
                </a:solidFill>
                <a:latin typeface="Century Gothic"/>
                <a:ea typeface="DejaVu Sans"/>
              </a:rPr>
              <a:t> los </a:t>
            </a:r>
            <a:r>
              <a:rPr lang="en-US" sz="1800" b="0" strike="noStrike" spc="-1" dirty="0" err="1">
                <a:solidFill>
                  <a:srgbClr val="404040"/>
                </a:solidFill>
                <a:latin typeface="Century Gothic"/>
                <a:ea typeface="DejaVu Sans"/>
              </a:rPr>
              <a:t>siguientes</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parámetros</a:t>
            </a:r>
            <a:r>
              <a:rPr lang="en-US" sz="1800" b="0" strike="noStrike" spc="-1" dirty="0">
                <a:solidFill>
                  <a:srgbClr val="404040"/>
                </a:solidFill>
                <a:latin typeface="Century Gothic"/>
                <a:ea typeface="DejaVu Sans"/>
              </a:rPr>
              <a:t>:</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Intensidad</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Dirección</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Posición</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Atenuación</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Ángulo</a:t>
            </a:r>
            <a:endParaRPr lang="en-US" sz="1800" b="0" strike="noStrike" spc="-1" dirty="0">
              <a:latin typeface="Arial"/>
            </a:endParaRPr>
          </a:p>
          <a:p>
            <a:pPr algn="just">
              <a:lnSpc>
                <a:spcPct val="100000"/>
              </a:lnSpc>
              <a:spcBef>
                <a:spcPts val="1001"/>
              </a:spcBef>
            </a:pPr>
            <a:r>
              <a:rPr lang="en-US" sz="1800" b="0" strike="noStrike" spc="-1" dirty="0">
                <a:solidFill>
                  <a:srgbClr val="404040"/>
                </a:solidFill>
                <a:latin typeface="Century Gothic"/>
                <a:ea typeface="DejaVu Sans"/>
              </a:rPr>
              <a:t> </a:t>
            </a:r>
            <a:endParaRPr lang="en-US" sz="1800" b="0" strike="noStrike" spc="-1" dirty="0">
              <a:latin typeface="Arial"/>
            </a:endParaRPr>
          </a:p>
          <a:p>
            <a:pPr algn="just">
              <a:lnSpc>
                <a:spcPct val="100000"/>
              </a:lnSpc>
              <a:spcBef>
                <a:spcPts val="1001"/>
              </a:spcBef>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5155920" y="919080"/>
            <a:ext cx="2905560" cy="70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Iluminación </a:t>
            </a:r>
            <a:endParaRPr lang="en-US" sz="3600" b="0" strike="noStrike" spc="-1">
              <a:latin typeface="Arial"/>
            </a:endParaRPr>
          </a:p>
        </p:txBody>
      </p:sp>
      <p:sp>
        <p:nvSpPr>
          <p:cNvPr id="296" name="CustomShape 2"/>
          <p:cNvSpPr/>
          <p:nvPr/>
        </p:nvSpPr>
        <p:spPr>
          <a:xfrm>
            <a:off x="2578680" y="1946880"/>
            <a:ext cx="24562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Color de la luz </a:t>
            </a:r>
            <a:endParaRPr lang="en-US" sz="2400" b="0" strike="noStrike" spc="-1">
              <a:latin typeface="Arial"/>
            </a:endParaRPr>
          </a:p>
        </p:txBody>
      </p:sp>
      <p:sp>
        <p:nvSpPr>
          <p:cNvPr id="297" name="CustomShape 3"/>
          <p:cNvSpPr/>
          <p:nvPr/>
        </p:nvSpPr>
        <p:spPr>
          <a:xfrm>
            <a:off x="1761480" y="2837160"/>
            <a:ext cx="434232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rPr>
              <a:t>Tipo</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fuentes</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luz</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utilizadas</a:t>
            </a:r>
            <a:r>
              <a:rPr lang="en-US" sz="1800" b="0" strike="noStrike" spc="-1" dirty="0">
                <a:solidFill>
                  <a:srgbClr val="404040"/>
                </a:solidFill>
                <a:latin typeface="Century Gothic"/>
              </a:rPr>
              <a:t>:</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00B050"/>
                </a:solidFill>
                <a:latin typeface="Century Gothic"/>
              </a:rPr>
              <a:t>Luz </a:t>
            </a:r>
            <a:r>
              <a:rPr lang="en-US" sz="1800" b="0" strike="noStrike" spc="-1" dirty="0" err="1">
                <a:solidFill>
                  <a:srgbClr val="00B050"/>
                </a:solidFill>
                <a:latin typeface="Century Gothic"/>
              </a:rPr>
              <a:t>Puntual</a:t>
            </a:r>
            <a:r>
              <a:rPr lang="en-US" sz="1800" b="0" strike="noStrike" spc="-1" dirty="0">
                <a:solidFill>
                  <a:srgbClr val="404040"/>
                </a:solidFill>
                <a:latin typeface="Century Gothic"/>
              </a:rPr>
              <a:t>: Luz de Vela    </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FF0000"/>
                </a:solidFill>
                <a:latin typeface="Century Gothic"/>
              </a:rPr>
              <a:t>Luz Spot</a:t>
            </a:r>
            <a:r>
              <a:rPr lang="en-US" sz="1800" b="0" strike="noStrike" spc="-1" dirty="0">
                <a:solidFill>
                  <a:srgbClr val="404040"/>
                </a:solidFill>
                <a:latin typeface="Century Gothic"/>
              </a:rPr>
              <a:t>: Luz </a:t>
            </a:r>
            <a:r>
              <a:rPr lang="en-US" sz="1800" b="0" strike="noStrike" spc="-1" dirty="0" err="1">
                <a:solidFill>
                  <a:srgbClr val="404040"/>
                </a:solidFill>
                <a:latin typeface="Century Gothic"/>
              </a:rPr>
              <a:t>Fluorescente</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7030A0"/>
                </a:solidFill>
                <a:latin typeface="Century Gothic"/>
              </a:rPr>
              <a:t>Luz </a:t>
            </a:r>
            <a:r>
              <a:rPr lang="en-US" sz="1800" b="0" strike="noStrike" spc="-1" dirty="0" err="1">
                <a:solidFill>
                  <a:srgbClr val="7030A0"/>
                </a:solidFill>
                <a:latin typeface="Century Gothic"/>
              </a:rPr>
              <a:t>Direccional</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Cielo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Cubierto</a:t>
            </a:r>
            <a:endParaRPr lang="en-US" sz="1800" b="0" strike="noStrike" spc="-1" dirty="0">
              <a:latin typeface="Arial"/>
            </a:endParaRPr>
          </a:p>
          <a:p>
            <a:pPr>
              <a:lnSpc>
                <a:spcPct val="100000"/>
              </a:lnSpc>
              <a:spcBef>
                <a:spcPts val="1001"/>
              </a:spcBef>
            </a:pPr>
            <a:endParaRPr lang="en-US" sz="1800" b="0" strike="noStrike" spc="-1" dirty="0">
              <a:latin typeface="Arial"/>
            </a:endParaRPr>
          </a:p>
        </p:txBody>
      </p:sp>
      <p:pic>
        <p:nvPicPr>
          <p:cNvPr id="298" name="Marcador de contenido 6"/>
          <p:cNvPicPr/>
          <p:nvPr/>
        </p:nvPicPr>
        <p:blipFill>
          <a:blip r:embed="rId2"/>
          <a:stretch/>
        </p:blipFill>
        <p:spPr>
          <a:xfrm>
            <a:off x="7162920" y="1913760"/>
            <a:ext cx="5215320" cy="4276800"/>
          </a:xfrm>
          <a:prstGeom prst="rect">
            <a:avLst/>
          </a:prstGeom>
          <a:ln>
            <a:noFill/>
          </a:ln>
        </p:spPr>
      </p:pic>
      <p:sp>
        <p:nvSpPr>
          <p:cNvPr id="299" name="CustomShape 4"/>
          <p:cNvSpPr/>
          <p:nvPr/>
        </p:nvSpPr>
        <p:spPr>
          <a:xfrm>
            <a:off x="6531840" y="2559960"/>
            <a:ext cx="630360" cy="360"/>
          </a:xfrm>
          <a:custGeom>
            <a:avLst/>
            <a:gdLst/>
            <a:ahLst/>
            <a:cxnLst/>
            <a:rect l="l" t="t" r="r" b="b"/>
            <a:pathLst>
              <a:path w="21600" h="21600">
                <a:moveTo>
                  <a:pt x="0" y="0"/>
                </a:moveTo>
                <a:lnTo>
                  <a:pt x="21600" y="21600"/>
                </a:lnTo>
              </a:path>
            </a:pathLst>
          </a:custGeom>
          <a:noFill/>
          <a:ln w="57240">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300" name="CustomShape 5"/>
          <p:cNvSpPr/>
          <p:nvPr/>
        </p:nvSpPr>
        <p:spPr>
          <a:xfrm>
            <a:off x="6486480" y="5223960"/>
            <a:ext cx="630360" cy="360"/>
          </a:xfrm>
          <a:custGeom>
            <a:avLst/>
            <a:gdLst/>
            <a:ahLst/>
            <a:cxnLst/>
            <a:rect l="l" t="t" r="r" b="b"/>
            <a:pathLst>
              <a:path w="21600" h="21600">
                <a:moveTo>
                  <a:pt x="0" y="0"/>
                </a:moveTo>
                <a:lnTo>
                  <a:pt x="21600" y="21600"/>
                </a:lnTo>
              </a:path>
            </a:pathLst>
          </a:custGeom>
          <a:noFill/>
          <a:ln w="57240">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301" name="CustomShape 6"/>
          <p:cNvSpPr/>
          <p:nvPr/>
        </p:nvSpPr>
        <p:spPr>
          <a:xfrm>
            <a:off x="6531840" y="3768480"/>
            <a:ext cx="630360" cy="360"/>
          </a:xfrm>
          <a:custGeom>
            <a:avLst/>
            <a:gdLst/>
            <a:ahLst/>
            <a:cxnLst/>
            <a:rect l="l" t="t" r="r" b="b"/>
            <a:pathLst>
              <a:path w="21600" h="21600">
                <a:moveTo>
                  <a:pt x="0" y="0"/>
                </a:moveTo>
                <a:lnTo>
                  <a:pt x="21600" y="21600"/>
                </a:lnTo>
              </a:path>
            </a:pathLst>
          </a:custGeom>
          <a:noFill/>
          <a:ln w="57240">
            <a:solidFill>
              <a:srgbClr val="FF0000"/>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336</TotalTime>
  <Words>549</Words>
  <Application>Microsoft Office PowerPoint</Application>
  <PresentationFormat>Panorámica</PresentationFormat>
  <Paragraphs>81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16</vt:i4>
      </vt:variant>
    </vt:vector>
  </HeadingPairs>
  <TitlesOfParts>
    <vt:vector size="26" baseType="lpstr">
      <vt:lpstr>Arial</vt:lpstr>
      <vt:lpstr>Century Gothic</vt:lpstr>
      <vt:lpstr>DejaVu Sans</vt:lpstr>
      <vt:lpstr>Symbol</vt:lpstr>
      <vt:lpstr>Wingdings</vt:lpstr>
      <vt:lpstr>Wingdings 3</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Objetos en la Escena B</vt:lpstr>
      <vt:lpstr>Materiales Utilizados </vt:lpstr>
      <vt:lpstr>Materiales Utilizados </vt:lpstr>
      <vt:lpstr>  Iluminación</vt:lpstr>
      <vt:lpstr>Conclusiones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2 : Marble</dc:title>
  <dc:subject/>
  <dc:creator>Lucas Cerdá</dc:creator>
  <dc:description/>
  <cp:lastModifiedBy>Lucas Cerdá</cp:lastModifiedBy>
  <cp:revision>39</cp:revision>
  <dcterms:created xsi:type="dcterms:W3CDTF">2019-05-15T19:49:31Z</dcterms:created>
  <dcterms:modified xsi:type="dcterms:W3CDTF">2019-05-16T20:02:41Z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