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3D1E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3D1E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3D1E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003D1E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34010"/>
          </a:xfrm>
          <a:custGeom>
            <a:avLst/>
            <a:gdLst/>
            <a:ahLst/>
            <a:cxnLst/>
            <a:rect l="l" t="t" r="r" b="b"/>
            <a:pathLst>
              <a:path w="4608195" h="334010">
                <a:moveTo>
                  <a:pt x="4608004" y="0"/>
                </a:moveTo>
                <a:lnTo>
                  <a:pt x="0" y="0"/>
                </a:lnTo>
                <a:lnTo>
                  <a:pt x="0" y="333578"/>
                </a:lnTo>
                <a:lnTo>
                  <a:pt x="4608004" y="3335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7678" y="-63995"/>
            <a:ext cx="3075304" cy="3752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003D1E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978" y="711370"/>
            <a:ext cx="4192143" cy="19646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B Nazanin"/>
                <a:cs typeface="B Nazani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" Target="slide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slide" Target="slide1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slide" Target="slide1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slide" Target="slide1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slide" Target="slide1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Relationship Id="rId3" Type="http://schemas.openxmlformats.org/officeDocument/2006/relationships/slide" Target="slide1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8.xml"/><Relationship Id="rId3" Type="http://schemas.openxmlformats.org/officeDocument/2006/relationships/slide" Target="slide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slide" Target="slide1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slide" Target="slide1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slide" Target="slide1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slide" Target="slide1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slide" Target="slide1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slide" Target="slide1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slide" Target="slide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" Target="slide4.xml"/><Relationship Id="rId9" Type="http://schemas.openxmlformats.org/officeDocument/2006/relationships/slide" Target="slide6.xml"/><Relationship Id="rId10" Type="http://schemas.openxmlformats.org/officeDocument/2006/relationships/slide" Target="slide11.xml"/><Relationship Id="rId11" Type="http://schemas.openxmlformats.org/officeDocument/2006/relationships/slide" Target="slide21.xml"/><Relationship Id="rId12" Type="http://schemas.openxmlformats.org/officeDocument/2006/relationships/slide" Target="slide23.xml"/><Relationship Id="rId13" Type="http://schemas.openxmlformats.org/officeDocument/2006/relationships/slide" Target="slide31.xml"/><Relationship Id="rId14" Type="http://schemas.openxmlformats.org/officeDocument/2006/relationships/slide" Target="slide44.xml"/><Relationship Id="rId15" Type="http://schemas.openxmlformats.org/officeDocument/2006/relationships/image" Target="../media/image8.png"/><Relationship Id="rId16" Type="http://schemas.openxmlformats.org/officeDocument/2006/relationships/slide" Target="slide1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slide" Target="slide1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slide" Target="slide1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slide" Target="slide1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slide" Target="slide1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slide" Target="slide1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slide" Target="slide1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slide" Target="slide1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slide" Target="slide1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jpg"/><Relationship Id="rId3" Type="http://schemas.openxmlformats.org/officeDocument/2006/relationships/slide" Target="slide1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slide" Target="slide1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slide" Target="slide1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slide" Target="slide1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8.xml"/><Relationship Id="rId3" Type="http://schemas.openxmlformats.org/officeDocument/2006/relationships/slide" Target="slide1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51.png"/><Relationship Id="rId4" Type="http://schemas.openxmlformats.org/officeDocument/2006/relationships/slide" Target="slide1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1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jpg"/><Relationship Id="rId3" Type="http://schemas.openxmlformats.org/officeDocument/2006/relationships/slide" Target="slide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slide" Target="slide1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jpg"/><Relationship Id="rId3" Type="http://schemas.openxmlformats.org/officeDocument/2006/relationships/slide" Target="slide1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jpg"/><Relationship Id="rId3" Type="http://schemas.openxmlformats.org/officeDocument/2006/relationships/slide" Target="slide1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Relationship Id="rId3" Type="http://schemas.openxmlformats.org/officeDocument/2006/relationships/slide" Target="slide1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slide" Target="slide1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3" Type="http://schemas.openxmlformats.org/officeDocument/2006/relationships/slide" Target="slide1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1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slide" Target="slide1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" Target="slide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" Target="slide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" Target="slide1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0877" y="25399"/>
            <a:ext cx="4317365" cy="619760"/>
            <a:chOff x="170877" y="25399"/>
            <a:chExt cx="4317365" cy="619760"/>
          </a:xfrm>
        </p:grpSpPr>
        <p:sp>
          <p:nvSpPr>
            <p:cNvPr id="3" name="object 3" descr=""/>
            <p:cNvSpPr/>
            <p:nvPr/>
          </p:nvSpPr>
          <p:spPr>
            <a:xfrm>
              <a:off x="170877" y="25399"/>
              <a:ext cx="4266565" cy="82550"/>
            </a:xfrm>
            <a:custGeom>
              <a:avLst/>
              <a:gdLst/>
              <a:ahLst/>
              <a:cxnLst/>
              <a:rect l="l" t="t" r="r" b="b"/>
              <a:pathLst>
                <a:path w="4266565" h="82550">
                  <a:moveTo>
                    <a:pt x="4215508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266309" y="82384"/>
                  </a:lnTo>
                  <a:lnTo>
                    <a:pt x="4266309" y="50800"/>
                  </a:lnTo>
                  <a:lnTo>
                    <a:pt x="4262300" y="31075"/>
                  </a:lnTo>
                  <a:lnTo>
                    <a:pt x="4251386" y="14922"/>
                  </a:lnTo>
                  <a:lnTo>
                    <a:pt x="4235233" y="4008"/>
                  </a:lnTo>
                  <a:lnTo>
                    <a:pt x="4215508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21678" y="88662"/>
              <a:ext cx="4266565" cy="556895"/>
            </a:xfrm>
            <a:custGeom>
              <a:avLst/>
              <a:gdLst/>
              <a:ahLst/>
              <a:cxnLst/>
              <a:rect l="l" t="t" r="r" b="b"/>
              <a:pathLst>
                <a:path w="4266565" h="556895">
                  <a:moveTo>
                    <a:pt x="4266309" y="0"/>
                  </a:moveTo>
                  <a:lnTo>
                    <a:pt x="0" y="0"/>
                  </a:lnTo>
                  <a:lnTo>
                    <a:pt x="0" y="556371"/>
                  </a:lnTo>
                  <a:lnTo>
                    <a:pt x="4266309" y="556371"/>
                  </a:lnTo>
                  <a:lnTo>
                    <a:pt x="4266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0877" y="69825"/>
              <a:ext cx="4266565" cy="524510"/>
            </a:xfrm>
            <a:custGeom>
              <a:avLst/>
              <a:gdLst/>
              <a:ahLst/>
              <a:cxnLst/>
              <a:rect l="l" t="t" r="r" b="b"/>
              <a:pathLst>
                <a:path w="4266565" h="524510">
                  <a:moveTo>
                    <a:pt x="4266309" y="0"/>
                  </a:moveTo>
                  <a:lnTo>
                    <a:pt x="0" y="0"/>
                  </a:lnTo>
                  <a:lnTo>
                    <a:pt x="0" y="473607"/>
                  </a:lnTo>
                  <a:lnTo>
                    <a:pt x="4008" y="493332"/>
                  </a:lnTo>
                  <a:lnTo>
                    <a:pt x="14922" y="509485"/>
                  </a:lnTo>
                  <a:lnTo>
                    <a:pt x="31075" y="520399"/>
                  </a:lnTo>
                  <a:lnTo>
                    <a:pt x="50800" y="524407"/>
                  </a:lnTo>
                  <a:lnTo>
                    <a:pt x="4215508" y="524407"/>
                  </a:lnTo>
                  <a:lnTo>
                    <a:pt x="4235233" y="520399"/>
                  </a:lnTo>
                  <a:lnTo>
                    <a:pt x="4251386" y="509485"/>
                  </a:lnTo>
                  <a:lnTo>
                    <a:pt x="4262300" y="493332"/>
                  </a:lnTo>
                  <a:lnTo>
                    <a:pt x="4266309" y="473607"/>
                  </a:lnTo>
                  <a:lnTo>
                    <a:pt x="4266309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1678" y="88662"/>
            <a:ext cx="4266565" cy="55689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r" marL="1265555" marR="1358265">
              <a:lnSpc>
                <a:spcPts val="2660"/>
              </a:lnSpc>
            </a:pPr>
            <a:r>
              <a:rPr dirty="0"/>
              <a:t>ﻲﻄﺧ</a:t>
            </a:r>
            <a:r>
              <a:rPr dirty="0" spc="-50"/>
              <a:t> </a:t>
            </a:r>
            <a:r>
              <a:rPr dirty="0"/>
              <a:t>ﻝﺮﺘﻨﻛ</a:t>
            </a:r>
            <a:r>
              <a:rPr dirty="0" spc="-45"/>
              <a:t> </a:t>
            </a:r>
            <a:r>
              <a:rPr dirty="0" spc="-20"/>
              <a:t>ﻩﮊﻭﺮﭘ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750212" y="839284"/>
            <a:ext cx="1108710" cy="911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41910" marR="34925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ﻲﻧﺎﺧﺮﻫﺎﻃ</a:t>
            </a:r>
            <a:r>
              <a:rPr dirty="0" sz="1750" spc="-10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ﺪﺑﺭﺎﺑ</a:t>
            </a:r>
            <a:endParaRPr sz="1750">
              <a:latin typeface="B Nazanin"/>
              <a:cs typeface="B Nazanin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750">
              <a:latin typeface="B Nazanin"/>
              <a:cs typeface="B Nazanin"/>
            </a:endParaRPr>
          </a:p>
          <a:p>
            <a:pPr algn="r" marL="12700" marR="5080">
              <a:lnSpc>
                <a:spcPct val="100000"/>
              </a:lnSpc>
            </a:pPr>
            <a:r>
              <a:rPr dirty="0" sz="1750">
                <a:latin typeface="B Nazanin"/>
                <a:cs typeface="B Nazanin"/>
              </a:rPr>
              <a:t>۱۴۰۳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ﻦﻤﻬﺑ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۱۶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595" y="1974458"/>
            <a:ext cx="2498824" cy="1481592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ﻢﺘﺴﻴﺳ</a:t>
            </a:r>
            <a:r>
              <a:rPr dirty="0" spc="-40"/>
              <a:t> </a:t>
            </a:r>
            <a:r>
              <a:rPr dirty="0"/>
              <a:t>ﻥﺩﻮﺑ</a:t>
            </a:r>
            <a:r>
              <a:rPr dirty="0" spc="-35"/>
              <a:t> </a:t>
            </a:r>
            <a:r>
              <a:rPr dirty="0"/>
              <a:t>ﺯﺎﻓ</a:t>
            </a:r>
            <a:r>
              <a:rPr dirty="0" spc="-35"/>
              <a:t> </a:t>
            </a:r>
            <a:r>
              <a:rPr dirty="0"/>
              <a:t>ﻪﻨﻴﻤﻛ</a:t>
            </a:r>
            <a:r>
              <a:rPr dirty="0" spc="145"/>
              <a:t> </a:t>
            </a:r>
            <a:r>
              <a:rPr dirty="0"/>
              <a:t>:ﻡﻭﺩ</a:t>
            </a:r>
            <a:r>
              <a:rPr dirty="0" spc="-35"/>
              <a:t> </a:t>
            </a:r>
            <a:r>
              <a:rPr dirty="0" spc="-20"/>
              <a:t>ﻝﺍﻮﺳ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8515" y="1374521"/>
            <a:ext cx="77038" cy="770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8515" y="1618983"/>
            <a:ext cx="77038" cy="7703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8515" y="2064435"/>
            <a:ext cx="77038" cy="7703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8803" rIns="0" bIns="0" rtlCol="0" vert="horz">
            <a:spAutoFit/>
          </a:bodyPr>
          <a:lstStyle/>
          <a:p>
            <a:pPr algn="r" marL="255270" marR="5080">
              <a:lnSpc>
                <a:spcPct val="77500"/>
              </a:lnSpc>
              <a:spcBef>
                <a:spcPts val="565"/>
              </a:spcBef>
            </a:pPr>
            <a:r>
              <a:rPr dirty="0"/>
              <a:t>ﻲﻳﺎﻬﺘﻧﺍ</a:t>
            </a:r>
            <a:r>
              <a:rPr dirty="0" spc="-35"/>
              <a:t> </a:t>
            </a:r>
            <a:r>
              <a:rPr dirty="0"/>
              <a:t>ﻭ</a:t>
            </a:r>
            <a:r>
              <a:rPr dirty="0" spc="-30"/>
              <a:t> </a:t>
            </a:r>
            <a:r>
              <a:rPr dirty="0"/>
              <a:t>ﻪﻴﻟﻭﺍ</a:t>
            </a:r>
            <a:r>
              <a:rPr dirty="0" spc="-30"/>
              <a:t> </a:t>
            </a:r>
            <a:r>
              <a:rPr dirty="0"/>
              <a:t>ﺯﺎﻓ</a:t>
            </a:r>
            <a:r>
              <a:rPr dirty="0" spc="-30"/>
              <a:t> </a:t>
            </a:r>
            <a:r>
              <a:rPr dirty="0"/>
              <a:t>ﻑﻼﺘﺧﺍ</a:t>
            </a:r>
            <a:r>
              <a:rPr dirty="0" spc="-30"/>
              <a:t> </a:t>
            </a:r>
            <a:r>
              <a:rPr dirty="0"/>
              <a:t>،ﺯﺎﻓ</a:t>
            </a:r>
            <a:r>
              <a:rPr dirty="0" spc="-30"/>
              <a:t> </a:t>
            </a:r>
            <a:r>
              <a:rPr dirty="0"/>
              <a:t>ﻪﻨﻴﻤﻛ</a:t>
            </a:r>
            <a:r>
              <a:rPr dirty="0" spc="-35"/>
              <a:t> </a:t>
            </a:r>
            <a:r>
              <a:rPr dirty="0"/>
              <a:t>ﺮﻴﻏ</a:t>
            </a:r>
            <a:r>
              <a:rPr dirty="0" spc="-25"/>
              <a:t> </a:t>
            </a:r>
            <a:r>
              <a:rPr dirty="0"/>
              <a:t>ﺮﻔﺻ</a:t>
            </a:r>
            <a:r>
              <a:rPr dirty="0" spc="-30"/>
              <a:t> </a:t>
            </a:r>
            <a:r>
              <a:rPr dirty="0"/>
              <a:t>ﻲﺳﺭﺮﺑ</a:t>
            </a:r>
            <a:r>
              <a:rPr dirty="0" spc="-30"/>
              <a:t> </a:t>
            </a:r>
            <a:r>
              <a:rPr dirty="0" spc="-20"/>
              <a:t>ﻱﺍﺮﺑ</a:t>
            </a:r>
            <a:r>
              <a:rPr dirty="0" spc="-20"/>
              <a:t> </a:t>
            </a:r>
            <a:r>
              <a:rPr dirty="0"/>
              <a:t>.ﻢﻳﺮﻴﮔﻲﻣ</a:t>
            </a:r>
            <a:r>
              <a:rPr dirty="0" spc="-40"/>
              <a:t> </a:t>
            </a:r>
            <a:r>
              <a:rPr dirty="0"/>
              <a:t>ﺮﻈﻧ</a:t>
            </a:r>
            <a:r>
              <a:rPr dirty="0" spc="-35"/>
              <a:t> </a:t>
            </a:r>
            <a:r>
              <a:rPr dirty="0"/>
              <a:t>ﺭﺩ</a:t>
            </a:r>
            <a:r>
              <a:rPr dirty="0" spc="-35"/>
              <a:t> </a:t>
            </a:r>
            <a:r>
              <a:rPr dirty="0"/>
              <a:t>ﺍﺭ</a:t>
            </a:r>
            <a:r>
              <a:rPr dirty="0" spc="-35"/>
              <a:t> </a:t>
            </a:r>
            <a:r>
              <a:rPr dirty="0"/>
              <a:t>ﻱﺍﻪﺟﺭﺩ</a:t>
            </a:r>
            <a:r>
              <a:rPr dirty="0" spc="-35"/>
              <a:t> </a:t>
            </a:r>
            <a:r>
              <a:rPr dirty="0" spc="-25"/>
              <a:t>۲۷۰</a:t>
            </a:r>
          </a:p>
          <a:p>
            <a:pPr algn="r" marL="445770" marR="283845">
              <a:lnSpc>
                <a:spcPts val="1839"/>
              </a:lnSpc>
            </a:pPr>
            <a:r>
              <a:rPr dirty="0"/>
              <a:t>.ﺪﺳﺭﻲﻣ</a:t>
            </a:r>
            <a:r>
              <a:rPr dirty="0" spc="-25"/>
              <a:t> </a:t>
            </a:r>
            <a:r>
              <a:rPr dirty="0"/>
              <a:t>۱۸۰</a:t>
            </a:r>
            <a:r>
              <a:rPr dirty="0" spc="-20"/>
              <a:t> </a:t>
            </a:r>
            <a:r>
              <a:rPr dirty="0"/>
              <a:t>ﻲﻔﻨﻣ</a:t>
            </a:r>
            <a:r>
              <a:rPr dirty="0" spc="-20"/>
              <a:t> </a:t>
            </a:r>
            <a:r>
              <a:rPr dirty="0"/>
              <a:t>ﻪﺑ</a:t>
            </a:r>
            <a:r>
              <a:rPr dirty="0" spc="-20"/>
              <a:t> </a:t>
            </a:r>
            <a:r>
              <a:rPr dirty="0"/>
              <a:t>ﻭ</a:t>
            </a:r>
            <a:r>
              <a:rPr dirty="0" spc="-25"/>
              <a:t> </a:t>
            </a:r>
            <a:r>
              <a:rPr dirty="0"/>
              <a:t>ﻩﺪﺷ</a:t>
            </a:r>
            <a:r>
              <a:rPr dirty="0" spc="-20"/>
              <a:t> </a:t>
            </a:r>
            <a:r>
              <a:rPr dirty="0"/>
              <a:t>ﻉﻭﺮﺷ</a:t>
            </a:r>
            <a:r>
              <a:rPr dirty="0" spc="-20"/>
              <a:t> </a:t>
            </a:r>
            <a:r>
              <a:rPr dirty="0"/>
              <a:t>۹۰</a:t>
            </a:r>
            <a:r>
              <a:rPr dirty="0" spc="-15"/>
              <a:t> </a:t>
            </a:r>
            <a:r>
              <a:rPr dirty="0"/>
              <a:t>ﺖﺒﺜﻣ</a:t>
            </a:r>
            <a:r>
              <a:rPr dirty="0" spc="-25"/>
              <a:t> </a:t>
            </a:r>
            <a:r>
              <a:rPr dirty="0"/>
              <a:t>ﺯﺍ</a:t>
            </a:r>
            <a:r>
              <a:rPr dirty="0" spc="-20"/>
              <a:t> </a:t>
            </a:r>
            <a:r>
              <a:rPr dirty="0" spc="-25"/>
              <a:t>ﺯﺎﻓ</a:t>
            </a:r>
          </a:p>
          <a:p>
            <a:pPr algn="r" marL="62865" marR="282575" indent="-635">
              <a:lnSpc>
                <a:spcPct val="74900"/>
              </a:lnSpc>
              <a:spcBef>
                <a:spcPts val="440"/>
              </a:spcBef>
            </a:pPr>
            <a:r>
              <a:rPr dirty="0"/>
              <a:t>ﺮﻴﻏ</a:t>
            </a:r>
            <a:r>
              <a:rPr dirty="0" spc="-30"/>
              <a:t> </a:t>
            </a:r>
            <a:r>
              <a:rPr dirty="0"/>
              <a:t>ﺮﻔﺻ</a:t>
            </a:r>
            <a:r>
              <a:rPr dirty="0" spc="-30"/>
              <a:t> </a:t>
            </a:r>
            <a:r>
              <a:rPr dirty="0"/>
              <a:t>ﻚﻳ</a:t>
            </a:r>
            <a:r>
              <a:rPr dirty="0" spc="-30"/>
              <a:t> </a:t>
            </a:r>
            <a:r>
              <a:rPr dirty="0"/>
              <a:t>ﻪﺑ</a:t>
            </a:r>
            <a:r>
              <a:rPr dirty="0" spc="-25"/>
              <a:t> </a:t>
            </a:r>
            <a:r>
              <a:rPr dirty="0"/>
              <a:t>ﺯﺎﻴﻧ</a:t>
            </a:r>
            <a:r>
              <a:rPr dirty="0" spc="-30"/>
              <a:t> </a:t>
            </a:r>
            <a:r>
              <a:rPr dirty="0"/>
              <a:t>،ﻱﺍﻪﺟﺭﺩ</a:t>
            </a:r>
            <a:r>
              <a:rPr dirty="0" spc="-30"/>
              <a:t> </a:t>
            </a:r>
            <a:r>
              <a:rPr dirty="0"/>
              <a:t>۲۷۰</a:t>
            </a:r>
            <a:r>
              <a:rPr dirty="0" spc="-30"/>
              <a:t> </a:t>
            </a:r>
            <a:r>
              <a:rPr dirty="0"/>
              <a:t>ﺯﺎﻓ</a:t>
            </a:r>
            <a:r>
              <a:rPr dirty="0" spc="-25"/>
              <a:t> </a:t>
            </a:r>
            <a:r>
              <a:rPr dirty="0"/>
              <a:t>ﻑﻼﺘﺧﺍ</a:t>
            </a:r>
            <a:r>
              <a:rPr dirty="0" spc="-25"/>
              <a:t> </a:t>
            </a:r>
            <a:r>
              <a:rPr dirty="0"/>
              <a:t>ﺩﺎﺠﻳﺍ</a:t>
            </a:r>
            <a:r>
              <a:rPr dirty="0" spc="-30"/>
              <a:t> </a:t>
            </a:r>
            <a:r>
              <a:rPr dirty="0" spc="-20"/>
              <a:t>ﻱﺍﺮﺑ</a:t>
            </a:r>
            <a:r>
              <a:rPr dirty="0" spc="-20"/>
              <a:t> </a:t>
            </a:r>
            <a:r>
              <a:rPr dirty="0"/>
              <a:t>.ﻢﻳﺭﺍﺩ</a:t>
            </a:r>
            <a:r>
              <a:rPr dirty="0" spc="-15"/>
              <a:t> </a:t>
            </a:r>
            <a:r>
              <a:rPr dirty="0"/>
              <a:t>ﺯﺎﻓ</a:t>
            </a:r>
            <a:r>
              <a:rPr dirty="0" spc="-10"/>
              <a:t> ﻪﻨﻴﻤﻛ</a:t>
            </a:r>
          </a:p>
          <a:p>
            <a:pPr algn="r" marL="269875" marR="283210" indent="-2540">
              <a:lnSpc>
                <a:spcPct val="64500"/>
              </a:lnSpc>
              <a:spcBef>
                <a:spcPts val="580"/>
              </a:spcBef>
            </a:pPr>
            <a:r>
              <a:rPr dirty="0"/>
              <a:t>ﺩﺭ</a:t>
            </a:r>
            <a:r>
              <a:rPr dirty="0" spc="-30"/>
              <a:t> </a:t>
            </a:r>
            <a:r>
              <a:rPr dirty="0"/>
              <a:t>ﺰﻴﻧ</a:t>
            </a:r>
            <a:r>
              <a:rPr dirty="0" spc="-30"/>
              <a:t> </a:t>
            </a:r>
            <a:r>
              <a:rPr dirty="0"/>
              <a:t>ﻦﻴﮔ</a:t>
            </a:r>
            <a:r>
              <a:rPr dirty="0" spc="-30"/>
              <a:t> </a:t>
            </a:r>
            <a:r>
              <a:rPr dirty="0"/>
              <a:t>ﺭﺍﺩﻮﻤﻧ</a:t>
            </a:r>
            <a:r>
              <a:rPr dirty="0" spc="-30"/>
              <a:t> </a:t>
            </a:r>
            <a:r>
              <a:rPr dirty="0"/>
              <a:t>ﻲﻳﺎﻬﻧ</a:t>
            </a:r>
            <a:r>
              <a:rPr dirty="0" spc="-30"/>
              <a:t> </a:t>
            </a:r>
            <a:r>
              <a:rPr dirty="0"/>
              <a:t>ﺐﻴﺷ</a:t>
            </a:r>
            <a:r>
              <a:rPr dirty="0" spc="-30"/>
              <a:t> </a:t>
            </a:r>
            <a:r>
              <a:rPr dirty="0"/>
              <a:t>ﺮﻃﺎﺨﺑ</a:t>
            </a:r>
            <a:r>
              <a:rPr dirty="0" spc="-30"/>
              <a:t> </a:t>
            </a:r>
            <a:r>
              <a:rPr dirty="0"/>
              <a:t>ﺮﮕﻳﺩ</a:t>
            </a:r>
            <a:r>
              <a:rPr dirty="0" spc="-25"/>
              <a:t> </a:t>
            </a:r>
            <a:r>
              <a:rPr dirty="0"/>
              <a:t>ﺐﻄﻗ</a:t>
            </a:r>
            <a:r>
              <a:rPr dirty="0" spc="-30"/>
              <a:t> </a:t>
            </a:r>
            <a:r>
              <a:rPr dirty="0" spc="-20"/>
              <a:t>ﺩﻮﺟﻭ</a:t>
            </a:r>
            <a:r>
              <a:rPr dirty="0" spc="-20"/>
              <a:t> </a:t>
            </a:r>
            <a:r>
              <a:rPr dirty="0" spc="-10"/>
              <a:t>.ﺩﻮﺸﻴﻣ</a:t>
            </a:r>
          </a:p>
          <a:p>
            <a:pPr algn="r" marL="1438275" marR="5080">
              <a:lnSpc>
                <a:spcPts val="1875"/>
              </a:lnSpc>
            </a:pPr>
            <a:r>
              <a:rPr dirty="0"/>
              <a:t>.ﺖﺳﺍ</a:t>
            </a:r>
            <a:r>
              <a:rPr dirty="0" spc="-30"/>
              <a:t> </a:t>
            </a:r>
            <a:r>
              <a:rPr dirty="0"/>
              <a:t>ﺯﺎﻓ</a:t>
            </a:r>
            <a:r>
              <a:rPr dirty="0" spc="-30"/>
              <a:t> </a:t>
            </a:r>
            <a:r>
              <a:rPr dirty="0"/>
              <a:t>ﻪﻨﻴﻤﻛ</a:t>
            </a:r>
            <a:r>
              <a:rPr dirty="0" spc="-30"/>
              <a:t> </a:t>
            </a:r>
            <a:r>
              <a:rPr dirty="0"/>
              <a:t>ﺮﻴﻏ</a:t>
            </a:r>
            <a:r>
              <a:rPr dirty="0" spc="-30"/>
              <a:t> </a:t>
            </a:r>
            <a:r>
              <a:rPr dirty="0"/>
              <a:t>ﻢﺘﺴﻴﺳ</a:t>
            </a:r>
            <a:r>
              <a:rPr dirty="0" spc="105"/>
              <a:t> </a:t>
            </a:r>
            <a:r>
              <a:rPr dirty="0" spc="-10"/>
              <a:t>:ﻱﺮﻴﮔﻪﺠﻴﺘﻧ</a:t>
            </a:r>
          </a:p>
        </p:txBody>
      </p:sp>
      <p:sp>
        <p:nvSpPr>
          <p:cNvPr id="8" name="object 8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۱۰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1596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ﻡﻮﺳ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85" y="642566"/>
            <a:ext cx="3736242" cy="103000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08978" y="1724033"/>
            <a:ext cx="4191635" cy="1373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049655" marR="104394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ﻩﺮﻬﺑ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ﺭﺍﺩﻮﻤﻧ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ﺭﺩ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ﺖﺴﻜﺷ</a:t>
            </a:r>
            <a:r>
              <a:rPr dirty="0" sz="1600" spc="-2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ﻁﺎﻘﻧ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  <a:p>
            <a:pPr algn="r" marL="12700" marR="5080" indent="1270">
              <a:lnSpc>
                <a:spcPts val="1350"/>
              </a:lnSpc>
              <a:spcBef>
                <a:spcPts val="1939"/>
              </a:spcBef>
            </a:pPr>
            <a:r>
              <a:rPr dirty="0" sz="1250">
                <a:latin typeface="B Nazanin"/>
                <a:cs typeface="B Nazanin"/>
              </a:rPr>
              <a:t>ﺪﻌﺑ</a:t>
            </a:r>
            <a:r>
              <a:rPr dirty="0" sz="1250" spc="114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.ﺪﻫﺩﻲﻣ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ﻥﺎﺸﻧ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ﺝﺮﺨﻣ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ﺭﺩ</a:t>
            </a:r>
            <a:r>
              <a:rPr dirty="0" sz="1250" spc="5">
                <a:latin typeface="B Nazanin"/>
                <a:cs typeface="B Nazanin"/>
              </a:rPr>
              <a:t> </a:t>
            </a:r>
            <a:r>
              <a:rPr dirty="0" sz="800" i="1">
                <a:latin typeface="Arial"/>
                <a:cs typeface="Arial"/>
              </a:rPr>
              <a:t>s</a:t>
            </a:r>
            <a:r>
              <a:rPr dirty="0" sz="800" spc="95" i="1">
                <a:latin typeface="Arial"/>
                <a:cs typeface="Arial"/>
              </a:rPr>
              <a:t> </a:t>
            </a:r>
            <a:r>
              <a:rPr dirty="0" sz="1250">
                <a:latin typeface="B Nazanin"/>
                <a:cs typeface="B Nazanin"/>
              </a:rPr>
              <a:t>ﺩﻮﺟﻭ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ﺖﺳﺍ</a:t>
            </a:r>
            <a:r>
              <a:rPr dirty="0" sz="1250" spc="5">
                <a:latin typeface="B Nazanin"/>
                <a:cs typeface="B Nazani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−</a:t>
            </a:r>
            <a:r>
              <a:rPr dirty="0" sz="800">
                <a:latin typeface="Trebuchet MS"/>
                <a:cs typeface="Trebuchet MS"/>
              </a:rPr>
              <a:t>20</a:t>
            </a:r>
            <a:r>
              <a:rPr dirty="0" sz="800">
                <a:latin typeface="Palatino Linotype"/>
                <a:cs typeface="Palatino Linotype"/>
              </a:rPr>
              <a:t>dB</a:t>
            </a:r>
            <a:r>
              <a:rPr dirty="0" sz="800" spc="120">
                <a:latin typeface="Palatino Linotype"/>
                <a:cs typeface="Palatino Linotype"/>
              </a:rPr>
              <a:t> </a:t>
            </a:r>
            <a:r>
              <a:rPr dirty="0" sz="1250">
                <a:latin typeface="B Nazanin"/>
                <a:cs typeface="B Nazanin"/>
              </a:rPr>
              <a:t>ﺐﻴﺷ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ﻦﻴﻳﺎﭘ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ﻱﺎﻫﺲﻧﺎﻛﺮﻓ</a:t>
            </a:r>
            <a:r>
              <a:rPr dirty="0" sz="1250" spc="5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ﺭﺩ</a:t>
            </a:r>
            <a:r>
              <a:rPr dirty="0" sz="1250" spc="500">
                <a:latin typeface="B Nazanin"/>
                <a:cs typeface="B Nazanin"/>
              </a:rPr>
              <a:t>   </a:t>
            </a:r>
            <a:r>
              <a:rPr dirty="0" sz="1250">
                <a:latin typeface="B Nazanin"/>
                <a:cs typeface="B Nazanin"/>
              </a:rPr>
              <a:t>ﺭﺍﺩﻮﻤﻧ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ﺯﺍ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ﻢﻳﺩﺮﻛ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ﺕﺎﺒﺛﺍ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،ﺪﻨﻛﻲﻣ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ﺮﻔﺻ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ﺐﻴﺷ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ﻢﻳﺭﺍﺩ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۲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ﻪﻄﻘﻧ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ﺖﺴﻜﺷ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ﻪﻄﻘﻧ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ﻚﻳ</a:t>
            </a:r>
            <a:r>
              <a:rPr dirty="0" sz="1250" spc="-25">
                <a:latin typeface="B Nazanin"/>
                <a:cs typeface="B Nazanin"/>
              </a:rPr>
              <a:t> </a:t>
            </a:r>
            <a:r>
              <a:rPr dirty="0" sz="800" spc="-85" i="1">
                <a:latin typeface="Arial"/>
                <a:cs typeface="Arial"/>
              </a:rPr>
              <a:t>s</a:t>
            </a:r>
            <a:r>
              <a:rPr dirty="0" sz="800" spc="-25" i="1">
                <a:latin typeface="Arial"/>
                <a:cs typeface="Arial"/>
              </a:rPr>
              <a:t> </a:t>
            </a:r>
            <a:r>
              <a:rPr dirty="0" sz="800" spc="114" i="1">
                <a:latin typeface="Times New Roman"/>
                <a:cs typeface="Times New Roman"/>
              </a:rPr>
              <a:t>−</a:t>
            </a:r>
            <a:r>
              <a:rPr dirty="0" sz="800" spc="-5" i="1">
                <a:latin typeface="Times New Roman"/>
                <a:cs typeface="Times New Roman"/>
              </a:rPr>
              <a:t> </a:t>
            </a:r>
            <a:r>
              <a:rPr dirty="0" sz="800">
                <a:latin typeface="Trebuchet MS"/>
                <a:cs typeface="Trebuchet MS"/>
              </a:rPr>
              <a:t>2</a:t>
            </a:r>
            <a:r>
              <a:rPr dirty="0" sz="800" spc="85">
                <a:latin typeface="Trebuchet MS"/>
                <a:cs typeface="Trebuchet MS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ﺲﭘ</a:t>
            </a:r>
            <a:r>
              <a:rPr dirty="0" sz="1250" spc="1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.ﺖﺳﺍ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ﺯﺎﻓ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ﻪﻨﻴﻤﻛ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ﺮﻴﻏ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ﺮﻔﺻ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ﻦﻳﺍ</a:t>
            </a:r>
            <a:r>
              <a:rPr dirty="0" sz="1250" spc="1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.ﺪﻨﻜﺑ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ﺪﻳﺎﺑ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ﺩﺎﺠﻳﺍ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ﻪﺟﺭﺩ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ﺩﻮﻧ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ﻲﻔﻨﻣ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ﺯﺎﻓ</a:t>
            </a:r>
            <a:r>
              <a:rPr dirty="0" sz="1250" spc="500">
                <a:latin typeface="B Nazanin"/>
                <a:cs typeface="B Nazanin"/>
              </a:rPr>
              <a:t>  </a:t>
            </a:r>
            <a:r>
              <a:rPr dirty="0" sz="1250">
                <a:latin typeface="B Nazanin"/>
                <a:cs typeface="B Nazanin"/>
              </a:rPr>
              <a:t>ﺖﺳﺍ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−</a:t>
            </a:r>
            <a:r>
              <a:rPr dirty="0" sz="800">
                <a:latin typeface="Trebuchet MS"/>
                <a:cs typeface="Trebuchet MS"/>
              </a:rPr>
              <a:t>40</a:t>
            </a:r>
            <a:r>
              <a:rPr dirty="0" sz="800" spc="95">
                <a:latin typeface="Trebuchet MS"/>
                <a:cs typeface="Trebuchet MS"/>
              </a:rPr>
              <a:t> </a:t>
            </a:r>
            <a:r>
              <a:rPr dirty="0" sz="1250">
                <a:latin typeface="B Nazanin"/>
                <a:cs typeface="B Nazanin"/>
              </a:rPr>
              <a:t>ﺕﺭﻮﺼﺑ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ﺐﻴﺷ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ﺪﻌﺑ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،ﻢﻳﺭﺍﺩ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۳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ﺲﻧﺎﻛﺮﻓ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ﺭﺩ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ﺖﺴﻜﺷ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ﻪﻄﻘﻧ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13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.ﻢﻳﺭﺍﺩ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ﺕﺭﻮﺻ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ﺭﺩ</a:t>
            </a:r>
            <a:r>
              <a:rPr dirty="0" sz="1250" spc="-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.ﺩﺭﺍﺩ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ﻲﻜﭼﻮﻛ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ﺕﻮﺷﺭﻭﺍ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ﺩﻮﺟﻭ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 spc="-10">
                <a:latin typeface="B Nazanin"/>
                <a:cs typeface="B Nazanin"/>
              </a:rPr>
              <a:t>ﺮﻃﺎﺨﺑ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۱۱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55245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ﻪﻴﻟﻭﺍ</a:t>
            </a:r>
            <a:r>
              <a:rPr dirty="0" spc="-30"/>
              <a:t> </a:t>
            </a:r>
            <a:r>
              <a:rPr dirty="0"/>
              <a:t>ﻞﻳﺪﺒﺗ</a:t>
            </a:r>
            <a:r>
              <a:rPr dirty="0" spc="-25"/>
              <a:t> </a:t>
            </a:r>
            <a:r>
              <a:rPr dirty="0"/>
              <a:t>ﻊﺑﺎﺗ</a:t>
            </a:r>
            <a:r>
              <a:rPr dirty="0" spc="150"/>
              <a:t> </a:t>
            </a:r>
            <a:r>
              <a:rPr dirty="0"/>
              <a:t>:</a:t>
            </a:r>
            <a:r>
              <a:rPr dirty="0" spc="-25"/>
              <a:t> </a:t>
            </a:r>
            <a:r>
              <a:rPr dirty="0"/>
              <a:t>ﻡﻮﺳ</a:t>
            </a:r>
            <a:r>
              <a:rPr dirty="0" spc="-25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8178" y="1057432"/>
            <a:ext cx="4291965" cy="10483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63500" marR="55880" indent="10160">
              <a:lnSpc>
                <a:spcPct val="775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ﺕﺭﻮﺼﺑ</a:t>
            </a:r>
            <a:r>
              <a:rPr dirty="0" sz="1100" i="1">
                <a:latin typeface="Times New Roman"/>
                <a:cs typeface="Times New Roman"/>
              </a:rPr>
              <a:t>ζ</a:t>
            </a:r>
            <a:r>
              <a:rPr dirty="0" sz="1100" spc="8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spc="14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ﻢﻴﻨﻛﻲﻣ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ﺽﺮﻓ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ﺖﺴﺨﻧ</a:t>
            </a:r>
            <a:r>
              <a:rPr dirty="0" sz="1750" spc="10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ﻚﻳﺩﺰﻧ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100" spc="-50" i="1">
                <a:latin typeface="Times New Roman"/>
                <a:cs typeface="Times New Roman"/>
              </a:rPr>
              <a:t>ζ</a:t>
            </a:r>
            <a:r>
              <a:rPr dirty="0" sz="1100" spc="500" i="1">
                <a:latin typeface="Times New Roman"/>
                <a:cs typeface="Times New Roman"/>
              </a:rPr>
              <a:t> </a:t>
            </a:r>
            <a:r>
              <a:rPr dirty="0" sz="1750">
                <a:latin typeface="B Nazanin"/>
                <a:cs typeface="B Nazanin"/>
              </a:rPr>
              <a:t>ﺕﺭﻮﺼﺑ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ﻞﻳﺪﺒﺗ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ﻊﺑﺎﺗ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ﺭﻮﻄﺑ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1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ﺝﺮﺨﻣ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100" spc="-40" i="1">
                <a:latin typeface="Arial"/>
                <a:cs typeface="Arial"/>
              </a:rPr>
              <a:t>s</a:t>
            </a:r>
            <a:r>
              <a:rPr dirty="0" baseline="27777" sz="1200" spc="-60">
                <a:latin typeface="Trebuchet MS"/>
                <a:cs typeface="Trebuchet MS"/>
              </a:rPr>
              <a:t>2</a:t>
            </a:r>
            <a:r>
              <a:rPr dirty="0" baseline="27777" sz="1200" spc="60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85">
                <a:latin typeface="Calibri"/>
                <a:cs typeface="Calibri"/>
              </a:rPr>
              <a:t>3</a:t>
            </a:r>
            <a:r>
              <a:rPr dirty="0" sz="1100" spc="-85" i="1">
                <a:latin typeface="Arial"/>
                <a:cs typeface="Arial"/>
              </a:rPr>
              <a:t>s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9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:ﺖﺳﺍ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ﺮﻳﺯ</a:t>
            </a:r>
            <a:endParaRPr sz="1750">
              <a:latin typeface="B Nazanin"/>
              <a:cs typeface="B Nazanin"/>
            </a:endParaRPr>
          </a:p>
          <a:p>
            <a:pPr algn="ctr" marR="8255">
              <a:lnSpc>
                <a:spcPts val="1220"/>
              </a:lnSpc>
              <a:tabLst>
                <a:tab pos="1096010" algn="l"/>
              </a:tabLst>
            </a:pPr>
            <a:r>
              <a:rPr dirty="0" baseline="-37878" sz="1650" spc="-202" i="1">
                <a:latin typeface="Arial"/>
                <a:cs typeface="Arial"/>
              </a:rPr>
              <a:t>G</a:t>
            </a:r>
            <a:r>
              <a:rPr dirty="0" baseline="-37878" sz="1650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127">
                <a:latin typeface="Tahoma"/>
                <a:cs typeface="Tahoma"/>
              </a:rPr>
              <a:t> </a:t>
            </a:r>
            <a:r>
              <a:rPr dirty="0" u="sng" sz="1100" spc="3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u="sng" sz="1100" spc="-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1100" spc="-6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endParaRPr sz="1100">
              <a:latin typeface="Tahoma"/>
              <a:cs typeface="Tahoma"/>
            </a:endParaRPr>
          </a:p>
          <a:p>
            <a:pPr algn="ctr" marL="276860">
              <a:lnSpc>
                <a:spcPct val="100000"/>
              </a:lnSpc>
              <a:spcBef>
                <a:spcPts val="170"/>
              </a:spcBef>
            </a:pP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baseline="20833" sz="1200" spc="-97">
                <a:latin typeface="Trebuchet MS"/>
                <a:cs typeface="Trebuchet MS"/>
              </a:rPr>
              <a:t>2</a:t>
            </a:r>
            <a:r>
              <a:rPr dirty="0" baseline="20833" sz="1200" spc="97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85">
                <a:latin typeface="Calibri"/>
                <a:cs typeface="Calibri"/>
              </a:rPr>
              <a:t>3</a:t>
            </a:r>
            <a:r>
              <a:rPr dirty="0" sz="1100" spc="-85" i="1">
                <a:latin typeface="Arial"/>
                <a:cs typeface="Arial"/>
              </a:rPr>
              <a:t>s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9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۱۲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7025"/>
          </a:xfrm>
          <a:custGeom>
            <a:avLst/>
            <a:gdLst/>
            <a:ahLst/>
            <a:cxnLst/>
            <a:rect l="l" t="t" r="r" b="b"/>
            <a:pathLst>
              <a:path w="4608195" h="327025">
                <a:moveTo>
                  <a:pt x="4608004" y="0"/>
                </a:moveTo>
                <a:lnTo>
                  <a:pt x="0" y="0"/>
                </a:lnTo>
                <a:lnTo>
                  <a:pt x="0" y="326745"/>
                </a:lnTo>
                <a:lnTo>
                  <a:pt x="4608004" y="326745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941195" marR="5080">
              <a:lnSpc>
                <a:spcPct val="100000"/>
              </a:lnSpc>
              <a:spcBef>
                <a:spcPts val="95"/>
              </a:spcBef>
            </a:pPr>
            <a:r>
              <a:rPr dirty="0" sz="1400" spc="70" i="1">
                <a:latin typeface="Lucida Sans"/>
                <a:cs typeface="Lucida Sans"/>
              </a:rPr>
              <a:t>K</a:t>
            </a:r>
            <a:r>
              <a:rPr dirty="0" sz="1400" spc="100" i="1">
                <a:latin typeface="Lucida Sans"/>
                <a:cs typeface="Lucida Sans"/>
              </a:rPr>
              <a:t> </a:t>
            </a:r>
            <a:r>
              <a:rPr dirty="0"/>
              <a:t>ﻦﻴﮔ</a:t>
            </a:r>
            <a:r>
              <a:rPr dirty="0" spc="-20"/>
              <a:t> ﻦﺘﻓﺎﻳ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2140" y="327995"/>
            <a:ext cx="3888104" cy="494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ts val="1845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ﻱﺍﺮﺑ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ﺮﮔﺍ</a:t>
            </a:r>
            <a:r>
              <a:rPr dirty="0" sz="1750" spc="1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.ﻢﻳﻭﺭﻲﻣ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105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ﻍﺍﺮﺳ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ﻻﺎﺣ</a:t>
            </a:r>
            <a:endParaRPr sz="1750">
              <a:latin typeface="B Nazanin"/>
              <a:cs typeface="B Nazanin"/>
            </a:endParaRPr>
          </a:p>
          <a:p>
            <a:pPr algn="r" marL="2753995" marR="5715">
              <a:lnSpc>
                <a:spcPts val="1845"/>
              </a:lnSpc>
            </a:pPr>
            <a:r>
              <a:rPr dirty="0" sz="1750">
                <a:latin typeface="B Nazanin"/>
                <a:cs typeface="B Nazanin"/>
              </a:rPr>
              <a:t>:ﻢﻴﻨﻛ</a:t>
            </a:r>
            <a:r>
              <a:rPr dirty="0" sz="1750" spc="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058" y="959029"/>
            <a:ext cx="3736022" cy="218491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۱۳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7025"/>
          </a:xfrm>
          <a:custGeom>
            <a:avLst/>
            <a:gdLst/>
            <a:ahLst/>
            <a:cxnLst/>
            <a:rect l="l" t="t" r="r" b="b"/>
            <a:pathLst>
              <a:path w="4608195" h="327025">
                <a:moveTo>
                  <a:pt x="4608004" y="0"/>
                </a:moveTo>
                <a:lnTo>
                  <a:pt x="0" y="0"/>
                </a:lnTo>
                <a:lnTo>
                  <a:pt x="0" y="326745"/>
                </a:lnTo>
                <a:lnTo>
                  <a:pt x="4608004" y="326745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941195" marR="5080">
              <a:lnSpc>
                <a:spcPct val="100000"/>
              </a:lnSpc>
              <a:spcBef>
                <a:spcPts val="95"/>
              </a:spcBef>
            </a:pPr>
            <a:r>
              <a:rPr dirty="0" sz="1400" spc="70" i="1">
                <a:latin typeface="Lucida Sans"/>
                <a:cs typeface="Lucida Sans"/>
              </a:rPr>
              <a:t>K</a:t>
            </a:r>
            <a:r>
              <a:rPr dirty="0" sz="1400" spc="100" i="1">
                <a:latin typeface="Lucida Sans"/>
                <a:cs typeface="Lucida Sans"/>
              </a:rPr>
              <a:t> </a:t>
            </a:r>
            <a:r>
              <a:rPr dirty="0"/>
              <a:t>ﻦﻴﮔ</a:t>
            </a:r>
            <a:r>
              <a:rPr dirty="0" spc="-20"/>
              <a:t> ﻦﺘﻓﺎﻳ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357996" y="319918"/>
            <a:ext cx="204216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:ﻢﻴﻨﻛ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ﻪﺴﻳﺎﻘﻣ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ﻲﻠﺻﺍ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50">
                <a:latin typeface="B Nazanin"/>
                <a:cs typeface="B Nazanin"/>
              </a:rPr>
              <a:t>ﻭ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85" y="685124"/>
            <a:ext cx="3736242" cy="1030001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486232" y="1670844"/>
            <a:ext cx="3914140" cy="1602105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algn="r" marL="462915" marR="734060">
              <a:lnSpc>
                <a:spcPct val="100000"/>
              </a:lnSpc>
              <a:spcBef>
                <a:spcPts val="844"/>
              </a:spcBef>
            </a:pP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>
                <a:latin typeface="Tahoma"/>
                <a:cs typeface="Tahoma"/>
              </a:rPr>
              <a:t>=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Calibri"/>
                <a:cs typeface="Calibri"/>
              </a:rPr>
              <a:t>1</a:t>
            </a:r>
            <a:r>
              <a:rPr dirty="0" sz="1000" spc="150">
                <a:latin typeface="Calibri"/>
                <a:cs typeface="Calibri"/>
              </a:rPr>
              <a:t> </a:t>
            </a:r>
            <a:r>
              <a:rPr dirty="0" sz="1600">
                <a:latin typeface="B Nazanin"/>
                <a:cs typeface="B Nazanin"/>
              </a:rPr>
              <a:t>ﻱﺍﺮﺑ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ﻭ</a:t>
            </a:r>
            <a:r>
              <a:rPr dirty="0" sz="1600" spc="-1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ﻲﻠﺻﺍ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ﻩﺮﻬﺑ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ﺭﺍﺩﻮﻤﻧ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ﻪﺴﻳﺎﻘﻣ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  <a:p>
            <a:pPr algn="r" marL="12700" marR="5080" indent="635">
              <a:lnSpc>
                <a:spcPct val="77400"/>
              </a:lnSpc>
              <a:spcBef>
                <a:spcPts val="1295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ﻲﻟﻭ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100" spc="-40">
                <a:latin typeface="Calibri"/>
                <a:cs typeface="Calibri"/>
              </a:rPr>
              <a:t>6</a:t>
            </a:r>
            <a:r>
              <a:rPr dirty="0" sz="1100" spc="-40">
                <a:latin typeface="Palatino Linotype"/>
                <a:cs typeface="Palatino Linotype"/>
              </a:rPr>
              <a:t>dB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ﻲﻠﺻﺍ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،ﺮﻔﺻ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ﺐﺳﺎﻨﻣ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ﻲﻨﻴﮔ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10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100" spc="-35">
                <a:latin typeface="Calibri"/>
                <a:cs typeface="Calibri"/>
              </a:rPr>
              <a:t>26</a:t>
            </a:r>
            <a:r>
              <a:rPr dirty="0" sz="1100" spc="-35">
                <a:latin typeface="Palatino Linotype"/>
                <a:cs typeface="Palatino Linotype"/>
              </a:rPr>
              <a:t>dB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:ﺪﻫﺪﺑ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ﻩﺍﻮﺨﻟﺩ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ﻢﻴﻨﻛﻲﻣ</a:t>
            </a:r>
            <a:endParaRPr sz="1750">
              <a:latin typeface="B Nazanin"/>
              <a:cs typeface="B Nazanin"/>
            </a:endParaRPr>
          </a:p>
          <a:p>
            <a:pPr algn="ctr" marR="270510">
              <a:lnSpc>
                <a:spcPct val="100000"/>
              </a:lnSpc>
              <a:spcBef>
                <a:spcPts val="405"/>
              </a:spcBef>
            </a:pPr>
            <a:r>
              <a:rPr dirty="0" sz="1100" spc="-80">
                <a:latin typeface="Calibri"/>
                <a:cs typeface="Calibri"/>
              </a:rPr>
              <a:t>6</a:t>
            </a:r>
            <a:r>
              <a:rPr dirty="0" sz="1100" spc="-80">
                <a:latin typeface="Palatino Linotype"/>
                <a:cs typeface="Palatino Linotype"/>
              </a:rPr>
              <a:t>dB</a:t>
            </a:r>
            <a:r>
              <a:rPr dirty="0" sz="1100" spc="55">
                <a:latin typeface="Palatino Linotype"/>
                <a:cs typeface="Palatino Linotype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">
                <a:latin typeface="Tahoma"/>
                <a:cs typeface="Tahoma"/>
              </a:rPr>
              <a:t> </a:t>
            </a:r>
            <a:r>
              <a:rPr dirty="0" sz="1100" spc="-30">
                <a:latin typeface="Calibri"/>
                <a:cs typeface="Calibri"/>
              </a:rPr>
              <a:t>20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25">
                <a:latin typeface="Tahoma"/>
                <a:cs typeface="Tahoma"/>
              </a:rPr>
              <a:t>log(</a:t>
            </a:r>
            <a:r>
              <a:rPr dirty="0" sz="1100" spc="-25" i="1">
                <a:latin typeface="Arial"/>
                <a:cs typeface="Arial"/>
              </a:rPr>
              <a:t>K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26</a:t>
            </a:r>
            <a:r>
              <a:rPr dirty="0" sz="1100" spc="-20">
                <a:latin typeface="Palatino Linotype"/>
                <a:cs typeface="Palatino Linotype"/>
              </a:rPr>
              <a:t>dB</a:t>
            </a:r>
            <a:endParaRPr sz="1100">
              <a:latin typeface="Palatino Linotype"/>
              <a:cs typeface="Palatino Linotype"/>
            </a:endParaRPr>
          </a:p>
          <a:p>
            <a:pPr algn="ctr" marR="270510">
              <a:lnSpc>
                <a:spcPct val="100000"/>
              </a:lnSpc>
              <a:spcBef>
                <a:spcPts val="53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۱۴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5536" y="3282058"/>
            <a:ext cx="35280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 ۱۶</a:t>
            </a:r>
            <a:r>
              <a:rPr dirty="0" sz="950" spc="484">
                <a:solidFill>
                  <a:srgbClr val="003D1E"/>
                </a:solidFill>
                <a:latin typeface="B Nazanin"/>
                <a:cs typeface="B Nazanin"/>
              </a:rPr>
              <a:t>                          </a:t>
            </a: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85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85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0200"/>
          </a:xfrm>
          <a:custGeom>
            <a:avLst/>
            <a:gdLst/>
            <a:ahLst/>
            <a:cxnLst/>
            <a:rect l="l" t="t" r="r" b="b"/>
            <a:pathLst>
              <a:path w="4608195" h="330200">
                <a:moveTo>
                  <a:pt x="4608004" y="0"/>
                </a:moveTo>
                <a:lnTo>
                  <a:pt x="0" y="0"/>
                </a:lnTo>
                <a:lnTo>
                  <a:pt x="0" y="330161"/>
                </a:lnTo>
                <a:lnTo>
                  <a:pt x="4608004" y="33016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652270" marR="5080">
              <a:lnSpc>
                <a:spcPct val="100000"/>
              </a:lnSpc>
              <a:spcBef>
                <a:spcPts val="95"/>
              </a:spcBef>
            </a:pPr>
            <a:r>
              <a:rPr dirty="0" sz="1400" spc="60" b="0" i="1">
                <a:latin typeface="Bookman Old Style"/>
                <a:cs typeface="Bookman Old Style"/>
              </a:rPr>
              <a:t>ζ</a:t>
            </a:r>
            <a:r>
              <a:rPr dirty="0" sz="1400" spc="250" b="0" i="1">
                <a:latin typeface="Bookman Old Style"/>
                <a:cs typeface="Bookman Old Style"/>
              </a:rPr>
              <a:t> </a:t>
            </a:r>
            <a:r>
              <a:rPr dirty="0"/>
              <a:t>ﻭ</a:t>
            </a:r>
            <a:r>
              <a:rPr dirty="0" spc="-5"/>
              <a:t> </a:t>
            </a:r>
            <a:r>
              <a:rPr dirty="0" sz="1400" b="0" i="1">
                <a:latin typeface="Bookman Old Style"/>
                <a:cs typeface="Bookman Old Style"/>
              </a:rPr>
              <a:t>α</a:t>
            </a:r>
            <a:r>
              <a:rPr dirty="0" sz="1400" spc="145" b="0" i="1">
                <a:latin typeface="Bookman Old Style"/>
                <a:cs typeface="Bookman Old Style"/>
              </a:rPr>
              <a:t> </a:t>
            </a:r>
            <a:r>
              <a:rPr dirty="0"/>
              <a:t>ﻥﺩﺮﻛ</a:t>
            </a:r>
            <a:r>
              <a:rPr dirty="0" spc="-5"/>
              <a:t> </a:t>
            </a:r>
            <a:r>
              <a:rPr dirty="0" spc="-20"/>
              <a:t>ﺍﺪﻴﭘ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107" y="751393"/>
            <a:ext cx="3810000" cy="68199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108710">
              <a:lnSpc>
                <a:spcPct val="100000"/>
              </a:lnSpc>
              <a:spcBef>
                <a:spcPts val="265"/>
              </a:spcBef>
            </a:pPr>
            <a:r>
              <a:rPr dirty="0" baseline="-37878" sz="1650" spc="-202" i="1">
                <a:latin typeface="Arial"/>
                <a:cs typeface="Arial"/>
              </a:rPr>
              <a:t>G</a:t>
            </a:r>
            <a:r>
              <a:rPr dirty="0" baseline="-37878" sz="1650" spc="7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135">
                <a:latin typeface="Tahoma"/>
                <a:cs typeface="Tahoma"/>
              </a:rPr>
              <a:t> </a:t>
            </a:r>
            <a:r>
              <a:rPr dirty="0" u="sng" sz="1100" spc="254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 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1100" spc="-5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 spc="5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endParaRPr sz="1100">
              <a:latin typeface="Tahoma"/>
              <a:cs typeface="Tahoma"/>
            </a:endParaRPr>
          </a:p>
          <a:p>
            <a:pPr algn="ctr" marR="174625">
              <a:lnSpc>
                <a:spcPct val="100000"/>
              </a:lnSpc>
              <a:spcBef>
                <a:spcPts val="170"/>
              </a:spcBef>
            </a:pP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sz="1100" spc="-65">
                <a:latin typeface="Tahoma"/>
                <a:cs typeface="Tahoma"/>
              </a:rPr>
              <a:t>(</a:t>
            </a:r>
            <a:r>
              <a:rPr dirty="0" sz="1100" spc="-65" i="1">
                <a:latin typeface="Arial"/>
                <a:cs typeface="Arial"/>
              </a:rPr>
              <a:t>s</a:t>
            </a:r>
            <a:r>
              <a:rPr dirty="0" baseline="20833" sz="1200" spc="-97">
                <a:latin typeface="Trebuchet MS"/>
                <a:cs typeface="Trebuchet MS"/>
              </a:rPr>
              <a:t>2</a:t>
            </a:r>
            <a:r>
              <a:rPr dirty="0" baseline="20833" sz="1200" spc="97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0">
                <a:latin typeface="Tahoma"/>
                <a:cs typeface="Tahoma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α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-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9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r" marL="50800" marR="43180">
              <a:lnSpc>
                <a:spcPct val="100000"/>
              </a:lnSpc>
              <a:spcBef>
                <a:spcPts val="90"/>
              </a:spcBef>
            </a:pPr>
            <a:r>
              <a:rPr dirty="0" sz="1750">
                <a:latin typeface="B Nazanin"/>
                <a:cs typeface="B Nazanin"/>
              </a:rPr>
              <a:t>:ﻢﻴﻨﻛﻲﻣ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ﻲﻠﺻﺍ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ﻻﺎﺣ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900" y="1563956"/>
            <a:ext cx="2082332" cy="122186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0200"/>
          </a:xfrm>
          <a:custGeom>
            <a:avLst/>
            <a:gdLst/>
            <a:ahLst/>
            <a:cxnLst/>
            <a:rect l="l" t="t" r="r" b="b"/>
            <a:pathLst>
              <a:path w="4608195" h="330200">
                <a:moveTo>
                  <a:pt x="4608004" y="0"/>
                </a:moveTo>
                <a:lnTo>
                  <a:pt x="0" y="0"/>
                </a:lnTo>
                <a:lnTo>
                  <a:pt x="0" y="330161"/>
                </a:lnTo>
                <a:lnTo>
                  <a:pt x="4608004" y="33016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652270" marR="5080">
              <a:lnSpc>
                <a:spcPct val="100000"/>
              </a:lnSpc>
              <a:spcBef>
                <a:spcPts val="95"/>
              </a:spcBef>
            </a:pPr>
            <a:r>
              <a:rPr dirty="0" sz="1400" spc="60" b="0" i="1">
                <a:latin typeface="Bookman Old Style"/>
                <a:cs typeface="Bookman Old Style"/>
              </a:rPr>
              <a:t>ζ</a:t>
            </a:r>
            <a:r>
              <a:rPr dirty="0" sz="1400" spc="250" b="0" i="1">
                <a:latin typeface="Bookman Old Style"/>
                <a:cs typeface="Bookman Old Style"/>
              </a:rPr>
              <a:t> </a:t>
            </a:r>
            <a:r>
              <a:rPr dirty="0"/>
              <a:t>ﻭ</a:t>
            </a:r>
            <a:r>
              <a:rPr dirty="0" spc="-5"/>
              <a:t> </a:t>
            </a:r>
            <a:r>
              <a:rPr dirty="0" sz="1400" b="0" i="1">
                <a:latin typeface="Bookman Old Style"/>
                <a:cs typeface="Bookman Old Style"/>
              </a:rPr>
              <a:t>α</a:t>
            </a:r>
            <a:r>
              <a:rPr dirty="0" sz="1400" spc="145" b="0" i="1">
                <a:latin typeface="Bookman Old Style"/>
                <a:cs typeface="Bookman Old Style"/>
              </a:rPr>
              <a:t> </a:t>
            </a:r>
            <a:r>
              <a:rPr dirty="0"/>
              <a:t>ﻥﺩﺮﻛ</a:t>
            </a:r>
            <a:r>
              <a:rPr dirty="0" spc="-5"/>
              <a:t> </a:t>
            </a:r>
            <a:r>
              <a:rPr dirty="0" spc="-20"/>
              <a:t>ﺍﺪﻴﭘ</a:t>
            </a:r>
            <a:endParaRPr sz="14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6991" y="617263"/>
            <a:ext cx="3583304" cy="586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:ﻢﻴﻨﻛﻲﻣ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125" i="1">
                <a:latin typeface="Times New Roman"/>
                <a:cs typeface="Times New Roman"/>
              </a:rPr>
              <a:t> </a:t>
            </a:r>
            <a:r>
              <a:rPr dirty="0" sz="1750">
                <a:latin typeface="B Nazanin"/>
                <a:cs typeface="B Nazanin"/>
              </a:rPr>
              <a:t>ﻖﻳﺮﻃ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27</a:t>
            </a:r>
            <a:r>
              <a:rPr dirty="0" sz="1100" spc="-10">
                <a:latin typeface="Palatino Linotype"/>
                <a:cs typeface="Palatino Linotype"/>
              </a:rPr>
              <a:t>dB</a:t>
            </a:r>
            <a:r>
              <a:rPr dirty="0" sz="1100" spc="120">
                <a:latin typeface="Palatino Linotype"/>
                <a:cs typeface="Palatino Linotype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ﻩﺮﻬﺑ</a:t>
            </a:r>
            <a:endParaRPr sz="1750">
              <a:latin typeface="B Nazanin"/>
              <a:cs typeface="B Nazanin"/>
            </a:endParaRPr>
          </a:p>
          <a:p>
            <a:pPr marL="355600">
              <a:lnSpc>
                <a:spcPct val="100000"/>
              </a:lnSpc>
              <a:spcBef>
                <a:spcPts val="1000"/>
              </a:spcBef>
            </a:pPr>
            <a:r>
              <a:rPr dirty="0" sz="1100" spc="-45" i="1">
                <a:latin typeface="Times New Roman"/>
                <a:cs typeface="Times New Roman"/>
              </a:rPr>
              <a:t>|</a:t>
            </a:r>
            <a:r>
              <a:rPr dirty="0" sz="1100" spc="-45" i="1">
                <a:latin typeface="Arial"/>
                <a:cs typeface="Arial"/>
              </a:rPr>
              <a:t>G</a:t>
            </a:r>
            <a:r>
              <a:rPr dirty="0" sz="1100" spc="-45">
                <a:latin typeface="Tahoma"/>
                <a:cs typeface="Tahoma"/>
              </a:rPr>
              <a:t>(</a:t>
            </a:r>
            <a:r>
              <a:rPr dirty="0" sz="1100" spc="-45">
                <a:latin typeface="Calibri"/>
                <a:cs typeface="Calibri"/>
              </a:rPr>
              <a:t>3</a:t>
            </a:r>
            <a:r>
              <a:rPr dirty="0" sz="1100" spc="-45">
                <a:latin typeface="Tahoma"/>
                <a:cs typeface="Tahoma"/>
              </a:rPr>
              <a:t>)</a:t>
            </a:r>
            <a:r>
              <a:rPr dirty="0" sz="1100" spc="-45" i="1">
                <a:latin typeface="Times New Roman"/>
                <a:cs typeface="Times New Roman"/>
              </a:rPr>
              <a:t>|</a:t>
            </a:r>
            <a:r>
              <a:rPr dirty="0" sz="1100" spc="-45">
                <a:latin typeface="Palatino Linotype"/>
                <a:cs typeface="Palatino Linotype"/>
              </a:rPr>
              <a:t>dB</a:t>
            </a:r>
            <a:r>
              <a:rPr dirty="0" sz="1100" spc="35">
                <a:latin typeface="Palatino Linotype"/>
                <a:cs typeface="Palatino Linotype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27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35" i="1">
                <a:latin typeface="Times New Roman"/>
                <a:cs typeface="Times New Roman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|</a:t>
            </a:r>
            <a:r>
              <a:rPr dirty="0" sz="1100" spc="-20" i="1">
                <a:latin typeface="Arial"/>
                <a:cs typeface="Arial"/>
              </a:rPr>
              <a:t>G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>
                <a:latin typeface="Calibri"/>
                <a:cs typeface="Calibri"/>
              </a:rPr>
              <a:t>3</a:t>
            </a:r>
            <a:r>
              <a:rPr dirty="0" sz="1100" spc="-20">
                <a:latin typeface="Tahoma"/>
                <a:cs typeface="Tahoma"/>
              </a:rPr>
              <a:t>)</a:t>
            </a:r>
            <a:r>
              <a:rPr dirty="0" sz="1100" spc="-20" i="1">
                <a:latin typeface="Times New Roman"/>
                <a:cs typeface="Times New Roman"/>
              </a:rPr>
              <a:t>|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0446683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64017" y="1357668"/>
            <a:ext cx="389890" cy="0"/>
          </a:xfrm>
          <a:custGeom>
            <a:avLst/>
            <a:gdLst/>
            <a:ahLst/>
            <a:cxnLst/>
            <a:rect l="l" t="t" r="r" b="b"/>
            <a:pathLst>
              <a:path w="389889" h="0">
                <a:moveTo>
                  <a:pt x="0" y="0"/>
                </a:moveTo>
                <a:lnTo>
                  <a:pt x="389877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33424" y="1327656"/>
            <a:ext cx="7588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baseline="47979" sz="1650" i="1">
                <a:latin typeface="Times New Roman"/>
                <a:cs typeface="Times New Roman"/>
              </a:rPr>
              <a:t>√</a:t>
            </a: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baseline="20833" sz="1200">
                <a:latin typeface="Trebuchet MS"/>
                <a:cs typeface="Trebuchet MS"/>
              </a:rPr>
              <a:t>2</a:t>
            </a:r>
            <a:r>
              <a:rPr dirty="0" baseline="20833" sz="1200" spc="277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830186" y="1537995"/>
            <a:ext cx="1365250" cy="27940"/>
          </a:xfrm>
          <a:custGeom>
            <a:avLst/>
            <a:gdLst/>
            <a:ahLst/>
            <a:cxnLst/>
            <a:rect l="l" t="t" r="r" b="b"/>
            <a:pathLst>
              <a:path w="1365250" h="27940">
                <a:moveTo>
                  <a:pt x="0" y="0"/>
                </a:moveTo>
                <a:lnTo>
                  <a:pt x="1365059" y="0"/>
                </a:lnTo>
              </a:path>
              <a:path w="1365250" h="27940">
                <a:moveTo>
                  <a:pt x="283629" y="27711"/>
                </a:moveTo>
                <a:lnTo>
                  <a:pt x="1311186" y="27711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435096" y="1421382"/>
            <a:ext cx="370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9386" y="1526866"/>
            <a:ext cx="3632835" cy="487045"/>
          </a:xfrm>
          <a:prstGeom prst="rect">
            <a:avLst/>
          </a:prstGeom>
        </p:spPr>
        <p:txBody>
          <a:bodyPr wrap="square" lIns="0" tIns="2222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dirty="0" sz="1100" spc="70" i="1">
                <a:latin typeface="Times New Roman"/>
                <a:cs typeface="Times New Roman"/>
              </a:rPr>
              <a:t>ω</a:t>
            </a:r>
            <a:r>
              <a:rPr dirty="0" sz="1100" spc="70">
                <a:latin typeface="Tahoma"/>
                <a:cs typeface="Tahoma"/>
              </a:rPr>
              <a:t>(</a:t>
            </a:r>
            <a:r>
              <a:rPr dirty="0" baseline="47979" sz="1650" spc="104">
                <a:latin typeface="Times New Roman"/>
                <a:cs typeface="Times New Roman"/>
              </a:rPr>
              <a:t>√</a:t>
            </a:r>
            <a:r>
              <a:rPr dirty="0" sz="1100" spc="70" i="1">
                <a:latin typeface="Times New Roman"/>
                <a:cs typeface="Times New Roman"/>
              </a:rPr>
              <a:t>α</a:t>
            </a:r>
            <a:r>
              <a:rPr dirty="0" baseline="20833" sz="1200" spc="104">
                <a:latin typeface="Trebuchet MS"/>
                <a:cs typeface="Trebuchet MS"/>
              </a:rPr>
              <a:t>2</a:t>
            </a:r>
            <a:r>
              <a:rPr dirty="0" sz="1100" spc="70" i="1">
                <a:latin typeface="Times New Roman"/>
                <a:cs typeface="Times New Roman"/>
              </a:rPr>
              <a:t>ω</a:t>
            </a:r>
            <a:r>
              <a:rPr dirty="0" baseline="20833" sz="1200" spc="104">
                <a:latin typeface="Trebuchet MS"/>
                <a:cs typeface="Trebuchet MS"/>
              </a:rPr>
              <a:t>2</a:t>
            </a:r>
            <a:r>
              <a:rPr dirty="0" baseline="20833" sz="1200" spc="89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Calibri"/>
                <a:cs typeface="Calibri"/>
              </a:rPr>
              <a:t>9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2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baseline="20833" sz="1200">
                <a:latin typeface="Trebuchet MS"/>
                <a:cs typeface="Trebuchet MS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baseline="20833" sz="1200">
                <a:latin typeface="Trebuchet MS"/>
                <a:cs typeface="Trebuchet MS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baseline="45454" sz="1650">
                <a:latin typeface="Tahoma"/>
                <a:cs typeface="Tahoma"/>
              </a:rPr>
              <a:t>=</a:t>
            </a:r>
            <a:r>
              <a:rPr dirty="0" baseline="45454" sz="1650" spc="-37">
                <a:latin typeface="Tahoma"/>
                <a:cs typeface="Tahoma"/>
              </a:rPr>
              <a:t> </a:t>
            </a:r>
            <a:r>
              <a:rPr dirty="0" baseline="45454" sz="1650" spc="-15">
                <a:latin typeface="Calibri"/>
                <a:cs typeface="Calibri"/>
              </a:rPr>
              <a:t>0</a:t>
            </a:r>
            <a:r>
              <a:rPr dirty="0" baseline="45454" sz="1650" spc="-15" i="1">
                <a:latin typeface="Times New Roman"/>
                <a:cs typeface="Times New Roman"/>
              </a:rPr>
              <a:t>.</a:t>
            </a:r>
            <a:r>
              <a:rPr dirty="0" baseline="45454" sz="1650" spc="-15">
                <a:latin typeface="Calibri"/>
                <a:cs typeface="Calibri"/>
              </a:rPr>
              <a:t>04466</a:t>
            </a:r>
            <a:endParaRPr baseline="45454" sz="1650">
              <a:latin typeface="Calibri"/>
              <a:cs typeface="Calibri"/>
            </a:endParaRPr>
          </a:p>
          <a:p>
            <a:pPr algn="r" marL="2683510" marR="17780">
              <a:lnSpc>
                <a:spcPct val="100000"/>
              </a:lnSpc>
              <a:spcBef>
                <a:spcPts val="13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14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ﺭﺩ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144598" y="2171369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991042" y="2138310"/>
            <a:ext cx="3302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45454" sz="1650" spc="89" i="1">
                <a:latin typeface="Times New Roman"/>
                <a:cs typeface="Times New Roman"/>
              </a:rPr>
              <a:t>√</a:t>
            </a:r>
            <a:r>
              <a:rPr dirty="0" sz="1100" spc="6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844420" y="2348636"/>
            <a:ext cx="623570" cy="0"/>
          </a:xfrm>
          <a:custGeom>
            <a:avLst/>
            <a:gdLst/>
            <a:ahLst/>
            <a:cxnLst/>
            <a:rect l="l" t="t" r="r" b="b"/>
            <a:pathLst>
              <a:path w="623569" h="0">
                <a:moveTo>
                  <a:pt x="0" y="0"/>
                </a:moveTo>
                <a:lnTo>
                  <a:pt x="6234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517269" y="2232036"/>
            <a:ext cx="1573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85">
                <a:latin typeface="Tahoma"/>
                <a:cs typeface="Tahoma"/>
              </a:rPr>
              <a:t> </a:t>
            </a:r>
            <a:r>
              <a:rPr dirty="0" baseline="-37878" sz="1650" spc="-15">
                <a:latin typeface="Calibri"/>
                <a:cs typeface="Calibri"/>
              </a:rPr>
              <a:t>0</a:t>
            </a:r>
            <a:r>
              <a:rPr dirty="0" baseline="-37878" sz="1650" spc="-15" i="1">
                <a:latin typeface="Times New Roman"/>
                <a:cs typeface="Times New Roman"/>
              </a:rPr>
              <a:t>.</a:t>
            </a:r>
            <a:r>
              <a:rPr dirty="0" baseline="-37878" sz="1650" spc="-15">
                <a:latin typeface="Calibri"/>
                <a:cs typeface="Calibri"/>
              </a:rPr>
              <a:t>4466 </a:t>
            </a:r>
            <a:r>
              <a:rPr dirty="0" baseline="-37878" sz="1650" spc="150" i="1">
                <a:latin typeface="Times New Roman"/>
                <a:cs typeface="Times New Roman"/>
              </a:rPr>
              <a:t>×</a:t>
            </a:r>
            <a:r>
              <a:rPr dirty="0" baseline="-37878" sz="1650" spc="-44" i="1">
                <a:latin typeface="Times New Roman"/>
                <a:cs typeface="Times New Roman"/>
              </a:rPr>
              <a:t> </a:t>
            </a:r>
            <a:r>
              <a:rPr dirty="0" baseline="-37878" sz="1650">
                <a:latin typeface="Calibri"/>
                <a:cs typeface="Calibri"/>
              </a:rPr>
              <a:t>9</a:t>
            </a:r>
            <a:r>
              <a:rPr dirty="0" baseline="-37878" sz="1650" spc="270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8967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93963" y="2539687"/>
            <a:ext cx="250507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ζ</a:t>
            </a:r>
            <a:r>
              <a:rPr dirty="0" sz="1100" spc="8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15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ﺩﻮﺷﻲﻣ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9</a:t>
            </a:r>
            <a:r>
              <a:rPr dirty="0" sz="1100" spc="15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ﺎﺒﻳﺮﻘﺗ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ﺎﻔﻟﺍ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71297" y="3282058"/>
            <a:ext cx="3149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33286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ﻞﻳﺪﺒﺗ</a:t>
            </a:r>
            <a:r>
              <a:rPr dirty="0" spc="-55"/>
              <a:t> </a:t>
            </a:r>
            <a:r>
              <a:rPr dirty="0"/>
              <a:t>ﻊﺑﺎﺗ</a:t>
            </a:r>
            <a:r>
              <a:rPr dirty="0" spc="-50"/>
              <a:t> </a:t>
            </a:r>
            <a:r>
              <a:rPr dirty="0"/>
              <a:t>ﻲﻠﻛ</a:t>
            </a:r>
            <a:r>
              <a:rPr dirty="0" spc="-55"/>
              <a:t> </a:t>
            </a:r>
            <a:r>
              <a:rPr dirty="0" spc="-25"/>
              <a:t>ﻡﺮﻓ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541767" y="328173"/>
            <a:ext cx="285623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:ﺩﻮﺷﻲﻣ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ﺕﺭﻮﺻ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ﻞﻳﺪﺒﺗ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ﻊﺑﺎﺗ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ﻡﺮﻓ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43456" y="631289"/>
            <a:ext cx="2794000" cy="662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marR="1530985" indent="-292735">
              <a:lnSpc>
                <a:spcPct val="112599"/>
              </a:lnSpc>
              <a:spcBef>
                <a:spcPts val="100"/>
              </a:spcBef>
              <a:tabLst>
                <a:tab pos="510540" algn="l"/>
                <a:tab pos="1254760" algn="l"/>
              </a:tabLst>
            </a:pPr>
            <a:r>
              <a:rPr dirty="0" baseline="-37878" sz="1650" spc="-202" i="1">
                <a:latin typeface="Arial"/>
                <a:cs typeface="Arial"/>
              </a:rPr>
              <a:t>G</a:t>
            </a:r>
            <a:r>
              <a:rPr dirty="0" baseline="-37878" sz="1650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	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4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11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	</a:t>
            </a:r>
            <a:r>
              <a:rPr dirty="0" u="none" sz="1100">
                <a:latin typeface="Tahoma"/>
                <a:cs typeface="Tahoma"/>
              </a:rPr>
              <a:t> </a:t>
            </a:r>
            <a:r>
              <a:rPr dirty="0" u="none" sz="1100" spc="-65" i="1">
                <a:latin typeface="Arial"/>
                <a:cs typeface="Arial"/>
              </a:rPr>
              <a:t>s</a:t>
            </a:r>
            <a:r>
              <a:rPr dirty="0" u="none" sz="1100" spc="-65">
                <a:latin typeface="Tahoma"/>
                <a:cs typeface="Tahoma"/>
              </a:rPr>
              <a:t>(</a:t>
            </a:r>
            <a:r>
              <a:rPr dirty="0" u="none" sz="1100" spc="-65" i="1">
                <a:latin typeface="Arial"/>
                <a:cs typeface="Arial"/>
              </a:rPr>
              <a:t>s</a:t>
            </a:r>
            <a:r>
              <a:rPr dirty="0" u="none" baseline="20833" sz="1200" spc="-97">
                <a:latin typeface="Trebuchet MS"/>
                <a:cs typeface="Trebuchet MS"/>
              </a:rPr>
              <a:t>2</a:t>
            </a:r>
            <a:r>
              <a:rPr dirty="0" u="none" baseline="20833" sz="1200" spc="104">
                <a:latin typeface="Trebuchet MS"/>
                <a:cs typeface="Trebuchet MS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85">
                <a:latin typeface="Tahoma"/>
                <a:cs typeface="Tahoma"/>
              </a:rPr>
              <a:t> </a:t>
            </a:r>
            <a:r>
              <a:rPr dirty="0" u="none" sz="1100" spc="-45">
                <a:latin typeface="Calibri"/>
                <a:cs typeface="Calibri"/>
              </a:rPr>
              <a:t>0</a:t>
            </a:r>
            <a:r>
              <a:rPr dirty="0" u="none" sz="1100" spc="-45" i="1">
                <a:latin typeface="Times New Roman"/>
                <a:cs typeface="Times New Roman"/>
              </a:rPr>
              <a:t>.</a:t>
            </a:r>
            <a:r>
              <a:rPr dirty="0" u="none" sz="1100" spc="-45">
                <a:latin typeface="Calibri"/>
                <a:cs typeface="Calibri"/>
              </a:rPr>
              <a:t>9</a:t>
            </a:r>
            <a:r>
              <a:rPr dirty="0" u="none" sz="1100" spc="-45" i="1">
                <a:latin typeface="Arial"/>
                <a:cs typeface="Arial"/>
              </a:rPr>
              <a:t>s</a:t>
            </a:r>
            <a:r>
              <a:rPr dirty="0" u="none" sz="1100" spc="-50" i="1">
                <a:latin typeface="Arial"/>
                <a:cs typeface="Arial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85">
                <a:latin typeface="Tahoma"/>
                <a:cs typeface="Tahoma"/>
              </a:rPr>
              <a:t> </a:t>
            </a:r>
            <a:r>
              <a:rPr dirty="0" u="none" sz="1100" spc="-25">
                <a:latin typeface="Calibri"/>
                <a:cs typeface="Calibri"/>
              </a:rPr>
              <a:t>9</a:t>
            </a:r>
            <a:r>
              <a:rPr dirty="0" u="none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algn="r" marL="273685" marR="43180">
              <a:lnSpc>
                <a:spcPts val="2045"/>
              </a:lnSpc>
            </a:pPr>
            <a:r>
              <a:rPr dirty="0" sz="1750">
                <a:latin typeface="B Nazanin"/>
                <a:cs typeface="B Nazanin"/>
              </a:rPr>
              <a:t>:ﻩﺪﺷ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ﻩﺩﺯ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ﺱﺪﺣ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ﻱﺩﻮﺑ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ﺭﺍﺩﻮﻤﻧ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36" y="1361625"/>
            <a:ext cx="3331744" cy="1899747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۱۷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7025"/>
          </a:xfrm>
          <a:custGeom>
            <a:avLst/>
            <a:gdLst/>
            <a:ahLst/>
            <a:cxnLst/>
            <a:rect l="l" t="t" r="r" b="b"/>
            <a:pathLst>
              <a:path w="4608195" h="327025">
                <a:moveTo>
                  <a:pt x="4608004" y="0"/>
                </a:moveTo>
                <a:lnTo>
                  <a:pt x="0" y="0"/>
                </a:lnTo>
                <a:lnTo>
                  <a:pt x="0" y="326745"/>
                </a:lnTo>
                <a:lnTo>
                  <a:pt x="4608004" y="326745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8434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ﻱﺯﺎﻴﺘﻣﺍ</a:t>
            </a:r>
            <a:r>
              <a:rPr dirty="0" spc="-60"/>
              <a:t> </a:t>
            </a:r>
            <a:r>
              <a:rPr dirty="0" spc="-25"/>
              <a:t>ﺶﺨﺑ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0339" y="391533"/>
            <a:ext cx="4118610" cy="51815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r" marL="12700" marR="5715" indent="-1270">
              <a:lnSpc>
                <a:spcPts val="1780"/>
              </a:lnSpc>
              <a:spcBef>
                <a:spcPts val="420"/>
              </a:spcBef>
            </a:pPr>
            <a:r>
              <a:rPr dirty="0" sz="1750">
                <a:latin typeface="B Nazanin"/>
                <a:cs typeface="B Nazanin"/>
              </a:rPr>
              <a:t>.ﻢﻳﺭﻭﺁﻲﻣ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ﺖﺳﺪﺑ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ﺐﻠﺘﻣ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ﻩﺩﺎﻔﺘﺳﺍ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ﻞﻳﺪﺒﺗ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ﻊﺑﺎﺗ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ﻦﻴﻤﻫ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ﻝﺎﺣ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(.ﻢﻳﺩﺭﻭﺁ</a:t>
            </a:r>
            <a:r>
              <a:rPr dirty="0" sz="1750" spc="-5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ﺖﺳﺪﺑ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۸</a:t>
            </a:r>
            <a:r>
              <a:rPr dirty="0" sz="1750" spc="-50">
                <a:solidFill>
                  <a:srgbClr val="007F7F"/>
                </a:solidFill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ﻡﻭﺩ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ﻝﺍﻮﺳ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5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ﺩﺍﺪﻌﺗ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5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ﻪﺒﺗﺮﻣ)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21678" y="1003465"/>
            <a:ext cx="4164965" cy="516255"/>
          </a:xfrm>
          <a:custGeom>
            <a:avLst/>
            <a:gdLst/>
            <a:ahLst/>
            <a:cxnLst/>
            <a:rect l="l" t="t" r="r" b="b"/>
            <a:pathLst>
              <a:path w="4164965" h="516255">
                <a:moveTo>
                  <a:pt x="4164660" y="344157"/>
                </a:moveTo>
                <a:lnTo>
                  <a:pt x="0" y="344157"/>
                </a:lnTo>
                <a:lnTo>
                  <a:pt x="0" y="516229"/>
                </a:lnTo>
                <a:lnTo>
                  <a:pt x="4164660" y="516229"/>
                </a:lnTo>
                <a:lnTo>
                  <a:pt x="4164660" y="344157"/>
                </a:lnTo>
                <a:close/>
              </a:path>
              <a:path w="4164965" h="516255">
                <a:moveTo>
                  <a:pt x="4164660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4164660" y="344144"/>
                </a:lnTo>
                <a:lnTo>
                  <a:pt x="4164660" y="172072"/>
                </a:lnTo>
                <a:lnTo>
                  <a:pt x="4164660" y="0"/>
                </a:lnTo>
                <a:close/>
              </a:path>
            </a:pathLst>
          </a:custGeom>
          <a:solidFill>
            <a:srgbClr val="FFF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07746" y="972666"/>
            <a:ext cx="2366010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dirty="0" sz="600" spc="37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omega</a:t>
            </a:r>
            <a:r>
              <a:rPr dirty="0" sz="1100" spc="434">
                <a:latin typeface="Palatino Linotype"/>
                <a:cs typeface="Palatino Linotype"/>
              </a:rPr>
              <a:t> </a:t>
            </a:r>
            <a:r>
              <a:rPr dirty="0" sz="1100">
                <a:latin typeface="Palatino Linotype"/>
                <a:cs typeface="Palatino Linotype"/>
              </a:rPr>
              <a:t>=</a:t>
            </a:r>
            <a:r>
              <a:rPr dirty="0" sz="1100" spc="440">
                <a:latin typeface="Palatino Linotype"/>
                <a:cs typeface="Palatino Linotype"/>
              </a:rPr>
              <a:t> </a:t>
            </a:r>
            <a:r>
              <a:rPr dirty="0" sz="1100" spc="70">
                <a:latin typeface="Palatino Linotype"/>
                <a:cs typeface="Palatino Linotype"/>
              </a:rPr>
              <a:t>Data.omega;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dirty="0" sz="600" spc="185">
                <a:solidFill>
                  <a:srgbClr val="7F7F7F"/>
                </a:solidFill>
                <a:latin typeface="Times New Roman"/>
                <a:cs typeface="Times New Roman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magnitude</a:t>
            </a:r>
            <a:r>
              <a:rPr dirty="0" sz="1100" spc="175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=</a:t>
            </a:r>
            <a:r>
              <a:rPr dirty="0" sz="1100" spc="175">
                <a:latin typeface="Palatino Linotype"/>
                <a:cs typeface="Palatino Linotype"/>
              </a:rPr>
              <a:t>  </a:t>
            </a:r>
            <a:r>
              <a:rPr dirty="0" sz="1100" spc="110">
                <a:latin typeface="Palatino Linotype"/>
                <a:cs typeface="Palatino Linotype"/>
              </a:rPr>
              <a:t>Data.</a:t>
            </a:r>
            <a:r>
              <a:rPr dirty="0" sz="1100" spc="-145">
                <a:latin typeface="Palatino Linotype"/>
                <a:cs typeface="Palatino Linotype"/>
              </a:rPr>
              <a:t> </a:t>
            </a:r>
            <a:r>
              <a:rPr dirty="0" sz="1100" spc="65">
                <a:latin typeface="Palatino Linotype"/>
                <a:cs typeface="Palatino Linotype"/>
              </a:rPr>
              <a:t>magnitude;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r>
              <a:rPr dirty="0" sz="600" spc="434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50">
                <a:latin typeface="Palatino Linotype"/>
                <a:cs typeface="Palatino Linotype"/>
              </a:rPr>
              <a:t>phase_deg</a:t>
            </a:r>
            <a:r>
              <a:rPr dirty="0" sz="1100" spc="114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=</a:t>
            </a:r>
            <a:r>
              <a:rPr dirty="0" sz="1100" spc="120">
                <a:latin typeface="Palatino Linotype"/>
                <a:cs typeface="Palatino Linotype"/>
              </a:rPr>
              <a:t>  </a:t>
            </a:r>
            <a:r>
              <a:rPr dirty="0" sz="1100" spc="110">
                <a:latin typeface="Palatino Linotype"/>
                <a:cs typeface="Palatino Linotype"/>
              </a:rPr>
              <a:t>Data.phase;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1678" y="1519694"/>
            <a:ext cx="4164965" cy="344170"/>
          </a:xfrm>
          <a:custGeom>
            <a:avLst/>
            <a:gdLst/>
            <a:ahLst/>
            <a:cxnLst/>
            <a:rect l="l" t="t" r="r" b="b"/>
            <a:pathLst>
              <a:path w="4164965" h="344169">
                <a:moveTo>
                  <a:pt x="4164660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4164660" y="344144"/>
                </a:lnTo>
                <a:lnTo>
                  <a:pt x="4164660" y="172072"/>
                </a:lnTo>
                <a:lnTo>
                  <a:pt x="4164660" y="0"/>
                </a:lnTo>
                <a:close/>
              </a:path>
            </a:pathLst>
          </a:custGeom>
          <a:solidFill>
            <a:srgbClr val="FFF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7746" y="1551526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746" y="1660968"/>
            <a:ext cx="26987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dirty="0" sz="600" spc="43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Palatino Linotype"/>
                <a:cs typeface="Palatino Linotype"/>
              </a:rPr>
              <a:t>phase_rad</a:t>
            </a:r>
            <a:r>
              <a:rPr dirty="0" sz="1100" spc="114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=</a:t>
            </a:r>
            <a:r>
              <a:rPr dirty="0" sz="1100" spc="114">
                <a:latin typeface="Palatino Linotype"/>
                <a:cs typeface="Palatino Linotype"/>
              </a:rPr>
              <a:t>  </a:t>
            </a:r>
            <a:r>
              <a:rPr dirty="0" sz="1100" spc="85">
                <a:latin typeface="Palatino Linotype"/>
                <a:cs typeface="Palatino Linotype"/>
              </a:rPr>
              <a:t>deg2rad(</a:t>
            </a:r>
            <a:r>
              <a:rPr dirty="0" sz="1100" spc="-160">
                <a:latin typeface="Palatino Linotype"/>
                <a:cs typeface="Palatino Linotype"/>
              </a:rPr>
              <a:t> </a:t>
            </a:r>
            <a:r>
              <a:rPr dirty="0" sz="1100" spc="95">
                <a:latin typeface="Palatino Linotype"/>
                <a:cs typeface="Palatino Linotype"/>
              </a:rPr>
              <a:t>phase_deg);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221678" y="1863839"/>
            <a:ext cx="4164965" cy="860425"/>
          </a:xfrm>
          <a:custGeom>
            <a:avLst/>
            <a:gdLst/>
            <a:ahLst/>
            <a:cxnLst/>
            <a:rect l="l" t="t" r="r" b="b"/>
            <a:pathLst>
              <a:path w="4164965" h="860425">
                <a:moveTo>
                  <a:pt x="4164660" y="344170"/>
                </a:moveTo>
                <a:lnTo>
                  <a:pt x="0" y="344170"/>
                </a:lnTo>
                <a:lnTo>
                  <a:pt x="0" y="516229"/>
                </a:lnTo>
                <a:lnTo>
                  <a:pt x="0" y="688301"/>
                </a:lnTo>
                <a:lnTo>
                  <a:pt x="0" y="860374"/>
                </a:lnTo>
                <a:lnTo>
                  <a:pt x="4164660" y="860374"/>
                </a:lnTo>
                <a:lnTo>
                  <a:pt x="4164660" y="688301"/>
                </a:lnTo>
                <a:lnTo>
                  <a:pt x="4164660" y="516229"/>
                </a:lnTo>
                <a:lnTo>
                  <a:pt x="4164660" y="344170"/>
                </a:lnTo>
                <a:close/>
              </a:path>
              <a:path w="4164965" h="860425">
                <a:moveTo>
                  <a:pt x="4164660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4164660" y="344144"/>
                </a:lnTo>
                <a:lnTo>
                  <a:pt x="4164660" y="172072"/>
                </a:lnTo>
                <a:lnTo>
                  <a:pt x="4164660" y="0"/>
                </a:lnTo>
                <a:close/>
              </a:path>
            </a:pathLst>
          </a:custGeom>
          <a:solidFill>
            <a:srgbClr val="FFF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07746" y="1895670"/>
            <a:ext cx="635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7746" y="2005125"/>
            <a:ext cx="3609975" cy="91821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75920" marR="5080" indent="-363855">
              <a:lnSpc>
                <a:spcPct val="102600"/>
              </a:lnSpc>
              <a:spcBef>
                <a:spcPts val="5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dirty="0" sz="600" spc="42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-350">
                <a:latin typeface="Palatino Linotype"/>
                <a:cs typeface="Palatino Linotype"/>
              </a:rPr>
              <a:t>H</a:t>
            </a:r>
            <a:r>
              <a:rPr dirty="0" sz="1100" spc="120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=</a:t>
            </a:r>
            <a:r>
              <a:rPr dirty="0" sz="1100" spc="140">
                <a:latin typeface="Palatino Linotype"/>
                <a:cs typeface="Palatino Linotype"/>
              </a:rPr>
              <a:t>  </a:t>
            </a:r>
            <a:r>
              <a:rPr dirty="0" sz="1100">
                <a:latin typeface="Palatino Linotype"/>
                <a:cs typeface="Palatino Linotype"/>
              </a:rPr>
              <a:t>magnitude</a:t>
            </a:r>
            <a:r>
              <a:rPr dirty="0" sz="1100" spc="145">
                <a:latin typeface="Palatino Linotype"/>
                <a:cs typeface="Palatino Linotype"/>
              </a:rPr>
              <a:t>  </a:t>
            </a:r>
            <a:r>
              <a:rPr dirty="0" sz="1100" spc="245">
                <a:latin typeface="Palatino Linotype"/>
                <a:cs typeface="Palatino Linotype"/>
              </a:rPr>
              <a:t>.*</a:t>
            </a:r>
            <a:r>
              <a:rPr dirty="0" sz="1100" spc="145">
                <a:latin typeface="Palatino Linotype"/>
                <a:cs typeface="Palatino Linotype"/>
              </a:rPr>
              <a:t>  </a:t>
            </a:r>
            <a:r>
              <a:rPr dirty="0" sz="1100" spc="135">
                <a:solidFill>
                  <a:srgbClr val="EC008C"/>
                </a:solidFill>
                <a:latin typeface="Palatino Linotype"/>
                <a:cs typeface="Palatino Linotype"/>
              </a:rPr>
              <a:t>exp</a:t>
            </a:r>
            <a:r>
              <a:rPr dirty="0" sz="1100" spc="135">
                <a:latin typeface="Palatino Linotype"/>
                <a:cs typeface="Palatino Linotype"/>
              </a:rPr>
              <a:t>(1i</a:t>
            </a:r>
            <a:r>
              <a:rPr dirty="0" sz="1100" spc="120">
                <a:latin typeface="Palatino Linotype"/>
                <a:cs typeface="Palatino Linotype"/>
              </a:rPr>
              <a:t>  </a:t>
            </a:r>
            <a:r>
              <a:rPr dirty="0" sz="1100" spc="140">
                <a:latin typeface="Palatino Linotype"/>
                <a:cs typeface="Palatino Linotype"/>
              </a:rPr>
              <a:t>*</a:t>
            </a:r>
            <a:r>
              <a:rPr dirty="0" sz="1100" spc="140">
                <a:latin typeface="Palatino Linotype"/>
                <a:cs typeface="Palatino Linotype"/>
              </a:rPr>
              <a:t>  </a:t>
            </a:r>
            <a:r>
              <a:rPr dirty="0" sz="1100" spc="85">
                <a:latin typeface="Palatino Linotype"/>
                <a:cs typeface="Palatino Linotype"/>
              </a:rPr>
              <a:t>phase_rad);</a:t>
            </a:r>
            <a:r>
              <a:rPr dirty="0" sz="1100" spc="85">
                <a:solidFill>
                  <a:srgbClr val="009900"/>
                </a:solidFill>
                <a:latin typeface="Palatino Linotype"/>
                <a:cs typeface="Palatino Linotype"/>
              </a:rPr>
              <a:t>%</a:t>
            </a:r>
            <a:r>
              <a:rPr dirty="0" sz="1100" spc="-160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110">
                <a:solidFill>
                  <a:srgbClr val="009900"/>
                </a:solidFill>
                <a:latin typeface="Palatino Linotype"/>
                <a:cs typeface="Palatino Linotype"/>
              </a:rPr>
              <a:t>freq </a:t>
            </a:r>
            <a:r>
              <a:rPr dirty="0" sz="1100" spc="80">
                <a:solidFill>
                  <a:srgbClr val="009900"/>
                </a:solidFill>
                <a:latin typeface="Palatino Linotype"/>
                <a:cs typeface="Palatino Linotype"/>
              </a:rPr>
              <a:t>response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r>
              <a:rPr dirty="0" sz="600" spc="3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-365">
                <a:solidFill>
                  <a:srgbClr val="009900"/>
                </a:solidFill>
                <a:latin typeface="Palatino Linotype"/>
                <a:cs typeface="Palatino Linotype"/>
              </a:rPr>
              <a:t>%</a:t>
            </a:r>
            <a:r>
              <a:rPr dirty="0" sz="1100" spc="-17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-45">
                <a:solidFill>
                  <a:srgbClr val="009900"/>
                </a:solidFill>
                <a:latin typeface="Palatino Linotype"/>
                <a:cs typeface="Palatino Linotype"/>
              </a:rPr>
              <a:t>FRD</a:t>
            </a:r>
            <a:r>
              <a:rPr dirty="0" sz="1100" spc="440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204">
                <a:solidFill>
                  <a:srgbClr val="009900"/>
                </a:solidFill>
                <a:latin typeface="Palatino Linotype"/>
                <a:cs typeface="Palatino Linotype"/>
              </a:rPr>
              <a:t>(</a:t>
            </a:r>
            <a:r>
              <a:rPr dirty="0" sz="1100" spc="-16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60">
                <a:solidFill>
                  <a:srgbClr val="009900"/>
                </a:solidFill>
                <a:latin typeface="Palatino Linotype"/>
                <a:cs typeface="Palatino Linotype"/>
              </a:rPr>
              <a:t>Frequency</a:t>
            </a:r>
            <a:r>
              <a:rPr dirty="0" sz="1100" spc="480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50">
                <a:solidFill>
                  <a:srgbClr val="009900"/>
                </a:solidFill>
                <a:latin typeface="Palatino Linotype"/>
                <a:cs typeface="Palatino Linotype"/>
              </a:rPr>
              <a:t>Response</a:t>
            </a:r>
            <a:r>
              <a:rPr dirty="0" sz="1100" spc="475">
                <a:solidFill>
                  <a:srgbClr val="009900"/>
                </a:solidFill>
                <a:latin typeface="Palatino Linotype"/>
                <a:cs typeface="Palatino Linotype"/>
              </a:rPr>
              <a:t> </a:t>
            </a:r>
            <a:r>
              <a:rPr dirty="0" sz="1100" spc="70">
                <a:solidFill>
                  <a:srgbClr val="009900"/>
                </a:solidFill>
                <a:latin typeface="Palatino Linotype"/>
                <a:cs typeface="Palatino Linotype"/>
              </a:rPr>
              <a:t>Data)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dirty="0" sz="600" spc="42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85">
                <a:latin typeface="Palatino Linotype"/>
                <a:cs typeface="Palatino Linotype"/>
              </a:rPr>
              <a:t>freqData=frd(H,omega</a:t>
            </a:r>
            <a:r>
              <a:rPr dirty="0" sz="1100" spc="-100">
                <a:latin typeface="Palatino Linotype"/>
                <a:cs typeface="Palatino Linotype"/>
              </a:rPr>
              <a:t> </a:t>
            </a:r>
            <a:r>
              <a:rPr dirty="0" sz="1100" spc="240">
                <a:latin typeface="Palatino Linotype"/>
                <a:cs typeface="Palatino Linotype"/>
              </a:rPr>
              <a:t>,0);</a:t>
            </a:r>
            <a:endParaRPr sz="1100">
              <a:latin typeface="Palatino Linotype"/>
              <a:cs typeface="Palatino Linotype"/>
            </a:endParaRPr>
          </a:p>
          <a:p>
            <a:pPr marL="1301115">
              <a:lnSpc>
                <a:spcPct val="100000"/>
              </a:lnSpc>
              <a:spcBef>
                <a:spcPts val="335"/>
              </a:spcBef>
            </a:pPr>
            <a:r>
              <a:rPr dirty="0" sz="1100">
                <a:latin typeface="Times New Roman"/>
                <a:cs typeface="Times New Roman"/>
              </a:rPr>
              <a:t>Listing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2: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Find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transfer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function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۱۸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5120"/>
          </a:xfrm>
          <a:custGeom>
            <a:avLst/>
            <a:gdLst/>
            <a:ahLst/>
            <a:cxnLst/>
            <a:rect l="l" t="t" r="r" b="b"/>
            <a:pathLst>
              <a:path w="4608195" h="325120">
                <a:moveTo>
                  <a:pt x="4608004" y="0"/>
                </a:moveTo>
                <a:lnTo>
                  <a:pt x="0" y="0"/>
                </a:lnTo>
                <a:lnTo>
                  <a:pt x="0" y="324611"/>
                </a:lnTo>
                <a:lnTo>
                  <a:pt x="4608004" y="32461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845945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GUI</a:t>
            </a:r>
            <a:r>
              <a:rPr dirty="0" sz="1400" spc="65" i="1">
                <a:latin typeface="Lucida Sans"/>
                <a:cs typeface="Lucida Sans"/>
              </a:rPr>
              <a:t> </a:t>
            </a:r>
            <a:r>
              <a:rPr dirty="0"/>
              <a:t>ﺯﺍ</a:t>
            </a:r>
            <a:r>
              <a:rPr dirty="0" spc="-50"/>
              <a:t> </a:t>
            </a:r>
            <a:r>
              <a:rPr dirty="0" spc="-10"/>
              <a:t>ﻩﺩﺎﻔﺘﺳﺍ</a:t>
            </a:r>
            <a:endParaRPr sz="1400">
              <a:latin typeface="Lucida Sans"/>
              <a:cs typeface="Lucida San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900" y="443358"/>
            <a:ext cx="2082332" cy="134124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76" y="1909208"/>
            <a:ext cx="3372485" cy="1546860"/>
            <a:chOff x="76" y="1909208"/>
            <a:chExt cx="3372485" cy="154686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900" y="1909208"/>
              <a:ext cx="2082332" cy="154684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" y="3326612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438"/>
                  </a:lnTo>
                  <a:lnTo>
                    <a:pt x="1535976" y="12943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۱۹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1310"/>
          </a:xfrm>
          <a:custGeom>
            <a:avLst/>
            <a:gdLst/>
            <a:ahLst/>
            <a:cxnLst/>
            <a:rect l="l" t="t" r="r" b="b"/>
            <a:pathLst>
              <a:path w="4608195" h="321310">
                <a:moveTo>
                  <a:pt x="4608004" y="0"/>
                </a:moveTo>
                <a:lnTo>
                  <a:pt x="0" y="0"/>
                </a:lnTo>
                <a:lnTo>
                  <a:pt x="0" y="320903"/>
                </a:lnTo>
                <a:lnTo>
                  <a:pt x="4608004" y="320903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515870" marR="508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ﻪﻣﺪﻘﻣ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0" rIns="0" bIns="0" rtlCol="0" vert="horz">
            <a:spAutoFit/>
          </a:bodyPr>
          <a:lstStyle/>
          <a:p>
            <a:pPr algn="r" marL="12700" marR="5080" indent="635">
              <a:lnSpc>
                <a:spcPct val="78400"/>
              </a:lnSpc>
              <a:spcBef>
                <a:spcPts val="550"/>
              </a:spcBef>
            </a:pPr>
            <a:r>
              <a:rPr dirty="0"/>
              <a:t>ﻭ</a:t>
            </a:r>
            <a:r>
              <a:rPr dirty="0" spc="-30"/>
              <a:t> </a:t>
            </a:r>
            <a:r>
              <a:rPr dirty="0"/>
              <a:t>ﺎﻫﻩﺩﺍﺩ</a:t>
            </a:r>
            <a:r>
              <a:rPr dirty="0" spc="-25"/>
              <a:t> </a:t>
            </a:r>
            <a:r>
              <a:rPr dirty="0"/>
              <a:t>ﺯﺍ</a:t>
            </a:r>
            <a:r>
              <a:rPr dirty="0" spc="-25"/>
              <a:t> </a:t>
            </a:r>
            <a:r>
              <a:rPr dirty="0"/>
              <a:t>ﻩﺩﺎﻔﺘﺳﺍ</a:t>
            </a:r>
            <a:r>
              <a:rPr dirty="0" spc="-25"/>
              <a:t> </a:t>
            </a:r>
            <a:r>
              <a:rPr dirty="0"/>
              <a:t>ﺎﺑ</a:t>
            </a:r>
            <a:r>
              <a:rPr dirty="0" spc="-30"/>
              <a:t> </a:t>
            </a:r>
            <a:r>
              <a:rPr dirty="0"/>
              <a:t>ﺍﺭ</a:t>
            </a:r>
            <a:r>
              <a:rPr dirty="0" spc="-25"/>
              <a:t> </a:t>
            </a:r>
            <a:r>
              <a:rPr dirty="0"/>
              <a:t>ﺮﻈﻧ</a:t>
            </a:r>
            <a:r>
              <a:rPr dirty="0" spc="-25"/>
              <a:t> </a:t>
            </a:r>
            <a:r>
              <a:rPr dirty="0"/>
              <a:t>ﺩﺭﻮﻣ</a:t>
            </a:r>
            <a:r>
              <a:rPr dirty="0" spc="-25"/>
              <a:t> </a:t>
            </a:r>
            <a:r>
              <a:rPr dirty="0"/>
              <a:t>ﻢﺘﺴﻴﺳ</a:t>
            </a:r>
            <a:r>
              <a:rPr dirty="0" spc="-25"/>
              <a:t> </a:t>
            </a:r>
            <a:r>
              <a:rPr dirty="0"/>
              <a:t>ﺍﺪﺘﺑﺍ</a:t>
            </a:r>
            <a:r>
              <a:rPr dirty="0" spc="-30"/>
              <a:t> </a:t>
            </a:r>
            <a:r>
              <a:rPr dirty="0"/>
              <a:t>،ﻪﺋﺍﺭﺍ</a:t>
            </a:r>
            <a:r>
              <a:rPr dirty="0" spc="-25"/>
              <a:t> </a:t>
            </a:r>
            <a:r>
              <a:rPr dirty="0"/>
              <a:t>ﻦﻳﺍ</a:t>
            </a:r>
            <a:r>
              <a:rPr dirty="0" spc="-25"/>
              <a:t> </a:t>
            </a:r>
            <a:r>
              <a:rPr dirty="0" spc="-25"/>
              <a:t>ﺭﺩ</a:t>
            </a:r>
            <a:r>
              <a:rPr dirty="0" spc="500"/>
              <a:t>  </a:t>
            </a:r>
            <a:r>
              <a:rPr dirty="0"/>
              <a:t>ﺎﺑ</a:t>
            </a:r>
            <a:r>
              <a:rPr dirty="0" spc="-30"/>
              <a:t> </a:t>
            </a:r>
            <a:r>
              <a:rPr dirty="0"/>
              <a:t>،ﺪﻌﺑ</a:t>
            </a:r>
            <a:r>
              <a:rPr dirty="0" spc="-30"/>
              <a:t> </a:t>
            </a:r>
            <a:r>
              <a:rPr dirty="0"/>
              <a:t>ﻡﺎﮔ</a:t>
            </a:r>
            <a:r>
              <a:rPr dirty="0" spc="-25"/>
              <a:t> </a:t>
            </a:r>
            <a:r>
              <a:rPr dirty="0"/>
              <a:t>ﺭﺩ</a:t>
            </a:r>
            <a:r>
              <a:rPr dirty="0" spc="105"/>
              <a:t> </a:t>
            </a:r>
            <a:r>
              <a:rPr dirty="0"/>
              <a:t>.ﺩﺮﻛ</a:t>
            </a:r>
            <a:r>
              <a:rPr dirty="0" spc="-20"/>
              <a:t> </a:t>
            </a:r>
            <a:r>
              <a:rPr dirty="0"/>
              <a:t>ﻢﻴﻫﺍﻮﺧ</a:t>
            </a:r>
            <a:r>
              <a:rPr dirty="0" spc="-30"/>
              <a:t> </a:t>
            </a:r>
            <a:r>
              <a:rPr dirty="0"/>
              <a:t>ﻲﻳﺎﺳﺎﻨﺷ</a:t>
            </a:r>
            <a:r>
              <a:rPr dirty="0" spc="-30"/>
              <a:t> </a:t>
            </a:r>
            <a:r>
              <a:rPr dirty="0"/>
              <a:t>ﺩﻮﺟﻮﻣ</a:t>
            </a:r>
            <a:r>
              <a:rPr dirty="0" spc="-25"/>
              <a:t> </a:t>
            </a:r>
            <a:r>
              <a:rPr dirty="0" spc="-10"/>
              <a:t>ﻱﺎﻫﻲﮔﮋﻳﻭ</a:t>
            </a:r>
            <a:r>
              <a:rPr dirty="0" spc="500"/>
              <a:t> </a:t>
            </a:r>
            <a:r>
              <a:rPr dirty="0"/>
              <a:t>ﻩﺮﻬﺑ</a:t>
            </a:r>
            <a:r>
              <a:rPr dirty="0" spc="-35"/>
              <a:t> </a:t>
            </a:r>
            <a:r>
              <a:rPr dirty="0"/>
              <a:t>ﻚﻳ</a:t>
            </a:r>
            <a:r>
              <a:rPr dirty="0" spc="-35"/>
              <a:t> </a:t>
            </a:r>
            <a:r>
              <a:rPr dirty="0" sz="1100" spc="-10">
                <a:latin typeface="Palatino Linotype"/>
                <a:cs typeface="Palatino Linotype"/>
              </a:rPr>
              <a:t>Routh</a:t>
            </a:r>
            <a:r>
              <a:rPr dirty="0" sz="1100" spc="125">
                <a:latin typeface="Palatino Linotype"/>
                <a:cs typeface="Palatino Linotype"/>
              </a:rPr>
              <a:t> </a:t>
            </a:r>
            <a:r>
              <a:rPr dirty="0"/>
              <a:t>ﺙﺍﺭ</a:t>
            </a:r>
            <a:r>
              <a:rPr dirty="0" spc="-35"/>
              <a:t> </a:t>
            </a:r>
            <a:r>
              <a:rPr dirty="0"/>
              <a:t>ﺭﺎﻴﻌﻣ</a:t>
            </a:r>
            <a:r>
              <a:rPr dirty="0" spc="-30"/>
              <a:t> </a:t>
            </a:r>
            <a:r>
              <a:rPr dirty="0"/>
              <a:t>ﻭ</a:t>
            </a:r>
            <a:r>
              <a:rPr dirty="0" spc="-35"/>
              <a:t> </a:t>
            </a:r>
            <a:r>
              <a:rPr dirty="0"/>
              <a:t>ﻲﺳﺪﻨﻫ</a:t>
            </a:r>
            <a:r>
              <a:rPr dirty="0" spc="-30"/>
              <a:t> </a:t>
            </a:r>
            <a:r>
              <a:rPr dirty="0"/>
              <a:t>ﻱﺎﻫﺵﻭﺭ</a:t>
            </a:r>
            <a:r>
              <a:rPr dirty="0" spc="-35"/>
              <a:t> </a:t>
            </a:r>
            <a:r>
              <a:rPr dirty="0"/>
              <a:t>ﺯﺍ</a:t>
            </a:r>
            <a:r>
              <a:rPr dirty="0" spc="-30"/>
              <a:t> </a:t>
            </a:r>
            <a:r>
              <a:rPr dirty="0" spc="-10"/>
              <a:t>ﻩﺩﺎﻔﺘﺳﺍ</a:t>
            </a:r>
            <a:r>
              <a:rPr dirty="0" spc="500"/>
              <a:t>    </a:t>
            </a:r>
            <a:r>
              <a:rPr dirty="0"/>
              <a:t>،ﻩﺮﻬﺑ</a:t>
            </a:r>
            <a:r>
              <a:rPr dirty="0" spc="-45"/>
              <a:t> </a:t>
            </a:r>
            <a:r>
              <a:rPr dirty="0"/>
              <a:t>ﻦﻴﻴﻌﺗ</a:t>
            </a:r>
            <a:r>
              <a:rPr dirty="0" spc="-40"/>
              <a:t> </a:t>
            </a:r>
            <a:r>
              <a:rPr dirty="0"/>
              <a:t>ﺯﺍ</a:t>
            </a:r>
            <a:r>
              <a:rPr dirty="0" spc="-40"/>
              <a:t> </a:t>
            </a:r>
            <a:r>
              <a:rPr dirty="0"/>
              <a:t>ﺲﭘ</a:t>
            </a:r>
            <a:r>
              <a:rPr dirty="0" spc="95"/>
              <a:t> </a:t>
            </a:r>
            <a:r>
              <a:rPr dirty="0"/>
              <a:t>.ﺩﺍﺩ</a:t>
            </a:r>
            <a:r>
              <a:rPr dirty="0" spc="-40"/>
              <a:t> </a:t>
            </a:r>
            <a:r>
              <a:rPr dirty="0"/>
              <a:t>ﻢﻴﻫﺍﻮﺧ</a:t>
            </a:r>
            <a:r>
              <a:rPr dirty="0" spc="-40"/>
              <a:t> </a:t>
            </a:r>
            <a:r>
              <a:rPr dirty="0"/>
              <a:t>ﺹﺎﺼﺘﺧﺍ</a:t>
            </a:r>
            <a:r>
              <a:rPr dirty="0" spc="-40"/>
              <a:t> </a:t>
            </a:r>
            <a:r>
              <a:rPr dirty="0"/>
              <a:t>ﻢﺘﺴﻴﺳ</a:t>
            </a:r>
            <a:r>
              <a:rPr dirty="0" spc="-40"/>
              <a:t> </a:t>
            </a:r>
            <a:r>
              <a:rPr dirty="0"/>
              <a:t>ﻱﺍﺮﺑ</a:t>
            </a:r>
            <a:r>
              <a:rPr dirty="0" spc="-40"/>
              <a:t> </a:t>
            </a:r>
            <a:r>
              <a:rPr dirty="0" spc="-10"/>
              <a:t>ﺐﺳﺎﻨﻣ</a:t>
            </a:r>
            <a:r>
              <a:rPr dirty="0" spc="-10"/>
              <a:t> </a:t>
            </a:r>
            <a:r>
              <a:rPr dirty="0"/>
              <a:t>ﻩﺪﺷﻩﺩﺍﺩ</a:t>
            </a:r>
            <a:r>
              <a:rPr dirty="0" spc="-45"/>
              <a:t> </a:t>
            </a:r>
            <a:r>
              <a:rPr dirty="0"/>
              <a:t>ﻂﻳﺍﺮﺷ</a:t>
            </a:r>
            <a:r>
              <a:rPr dirty="0" spc="-40"/>
              <a:t> </a:t>
            </a:r>
            <a:r>
              <a:rPr dirty="0"/>
              <a:t>ﻪﺑ</a:t>
            </a:r>
            <a:r>
              <a:rPr dirty="0" spc="-40"/>
              <a:t> </a:t>
            </a:r>
            <a:r>
              <a:rPr dirty="0"/>
              <a:t>ﻪﺟﻮﺗ</a:t>
            </a:r>
            <a:r>
              <a:rPr dirty="0" spc="-40"/>
              <a:t> </a:t>
            </a:r>
            <a:r>
              <a:rPr dirty="0"/>
              <a:t>ﺎﺑ</a:t>
            </a:r>
            <a:r>
              <a:rPr dirty="0" spc="-40"/>
              <a:t> </a:t>
            </a:r>
            <a:r>
              <a:rPr dirty="0"/>
              <a:t>ﻒﻠﺘﺨﻣ</a:t>
            </a:r>
            <a:r>
              <a:rPr dirty="0" spc="-40"/>
              <a:t> </a:t>
            </a:r>
            <a:r>
              <a:rPr dirty="0"/>
              <a:t>ﻱﺎﻫﺮﻟﺮﺘﻨﻛ</a:t>
            </a:r>
            <a:r>
              <a:rPr dirty="0" spc="-40"/>
              <a:t> </a:t>
            </a:r>
            <a:r>
              <a:rPr dirty="0"/>
              <a:t>ﻲﺣﺍﺮﻃ</a:t>
            </a:r>
            <a:r>
              <a:rPr dirty="0" spc="-40"/>
              <a:t> </a:t>
            </a:r>
            <a:r>
              <a:rPr dirty="0" spc="-25"/>
              <a:t>ﻪﺑ</a:t>
            </a:r>
            <a:r>
              <a:rPr dirty="0" spc="500"/>
              <a:t>    </a:t>
            </a:r>
            <a:r>
              <a:rPr dirty="0"/>
              <a:t>.ﺩﻮﺷ</a:t>
            </a:r>
            <a:r>
              <a:rPr dirty="0" spc="-40"/>
              <a:t> </a:t>
            </a:r>
            <a:r>
              <a:rPr dirty="0" spc="-10"/>
              <a:t>ﻱﺯﺎﺳﻪﻨﻴﻬﺑ</a:t>
            </a:r>
            <a:r>
              <a:rPr dirty="0" spc="-40"/>
              <a:t> </a:t>
            </a:r>
            <a:r>
              <a:rPr dirty="0"/>
              <a:t>ﻢﺘﺴﻴﺳ</a:t>
            </a:r>
            <a:r>
              <a:rPr dirty="0" spc="-35"/>
              <a:t> </a:t>
            </a:r>
            <a:r>
              <a:rPr dirty="0"/>
              <a:t>ﺩﺮﻜﻠﻤﻋ</a:t>
            </a:r>
            <a:r>
              <a:rPr dirty="0" spc="-40"/>
              <a:t> </a:t>
            </a:r>
            <a:r>
              <a:rPr dirty="0"/>
              <a:t>ﻭ</a:t>
            </a:r>
            <a:r>
              <a:rPr dirty="0" spc="-35"/>
              <a:t> </a:t>
            </a:r>
            <a:r>
              <a:rPr dirty="0"/>
              <a:t>ﻱﺭﺍﺪﻳﺎﭘ</a:t>
            </a:r>
            <a:r>
              <a:rPr dirty="0" spc="-40"/>
              <a:t> </a:t>
            </a:r>
            <a:r>
              <a:rPr dirty="0"/>
              <a:t>ﺎﺗ</a:t>
            </a:r>
            <a:r>
              <a:rPr dirty="0" spc="-35"/>
              <a:t> </a:t>
            </a:r>
            <a:r>
              <a:rPr dirty="0"/>
              <a:t>ﺖﺧﺍﺩﺮﭘ</a:t>
            </a:r>
            <a:r>
              <a:rPr dirty="0" spc="-40"/>
              <a:t> </a:t>
            </a:r>
            <a:r>
              <a:rPr dirty="0" spc="-10"/>
              <a:t>ﻢﻴﻫﺍﻮﺧ</a:t>
            </a:r>
            <a:r>
              <a:rPr dirty="0" spc="-10"/>
              <a:t> </a:t>
            </a:r>
            <a:r>
              <a:rPr dirty="0"/>
              <a:t>ﻲﻟﺮﺘﻨﻛ</a:t>
            </a:r>
            <a:r>
              <a:rPr dirty="0" spc="-45"/>
              <a:t> </a:t>
            </a:r>
            <a:r>
              <a:rPr dirty="0"/>
              <a:t>ﻱﺎﻫﻱﮋﺗﺍﺮﺘﺳﺍ</a:t>
            </a:r>
            <a:r>
              <a:rPr dirty="0" spc="-40"/>
              <a:t> </a:t>
            </a:r>
            <a:r>
              <a:rPr dirty="0"/>
              <a:t>ﻱﺯﺎﺳﻩﺩﺎﻴﭘ</a:t>
            </a:r>
            <a:r>
              <a:rPr dirty="0" spc="-40"/>
              <a:t> </a:t>
            </a:r>
            <a:r>
              <a:rPr dirty="0"/>
              <a:t>ﻱﻭﺭ</a:t>
            </a:r>
            <a:r>
              <a:rPr dirty="0" spc="-45"/>
              <a:t> </a:t>
            </a:r>
            <a:r>
              <a:rPr dirty="0"/>
              <a:t>ﺮﺑ</a:t>
            </a:r>
            <a:r>
              <a:rPr dirty="0" spc="-40"/>
              <a:t> </a:t>
            </a:r>
            <a:r>
              <a:rPr dirty="0"/>
              <a:t>،ﺪﻨﻳﺁﺮﻓ</a:t>
            </a:r>
            <a:r>
              <a:rPr dirty="0" spc="-40"/>
              <a:t> </a:t>
            </a:r>
            <a:r>
              <a:rPr dirty="0"/>
              <a:t>ﻦﻳﺍ</a:t>
            </a:r>
            <a:r>
              <a:rPr dirty="0" spc="-40"/>
              <a:t> </a:t>
            </a:r>
            <a:r>
              <a:rPr dirty="0"/>
              <a:t>ﻝﻮﻃ</a:t>
            </a:r>
            <a:r>
              <a:rPr dirty="0" spc="-45"/>
              <a:t> </a:t>
            </a:r>
            <a:r>
              <a:rPr dirty="0" spc="-25"/>
              <a:t>ﺭﺩ</a:t>
            </a:r>
            <a:r>
              <a:rPr dirty="0" spc="500"/>
              <a:t>  </a:t>
            </a:r>
            <a:r>
              <a:rPr dirty="0"/>
              <a:t>ﺰﻛﺮﻤﺗ</a:t>
            </a:r>
            <a:r>
              <a:rPr dirty="0" spc="-35"/>
              <a:t> </a:t>
            </a:r>
            <a:r>
              <a:rPr dirty="0"/>
              <a:t>،ﺪﻧﺭﺍﺩ</a:t>
            </a:r>
            <a:r>
              <a:rPr dirty="0" spc="-40"/>
              <a:t> </a:t>
            </a:r>
            <a:r>
              <a:rPr dirty="0"/>
              <a:t>ﺩﻮﺟﻮﻣ</a:t>
            </a:r>
            <a:r>
              <a:rPr dirty="0" spc="-35"/>
              <a:t> </a:t>
            </a:r>
            <a:r>
              <a:rPr dirty="0"/>
              <a:t>ﻂﻳﺍﺮﺷ</a:t>
            </a:r>
            <a:r>
              <a:rPr dirty="0" spc="-35"/>
              <a:t> </a:t>
            </a:r>
            <a:r>
              <a:rPr dirty="0"/>
              <a:t>ﻭ</a:t>
            </a:r>
            <a:r>
              <a:rPr dirty="0" spc="-35"/>
              <a:t> </a:t>
            </a:r>
            <a:r>
              <a:rPr dirty="0"/>
              <a:t>ﻢﺘﺴﻴﺳ</a:t>
            </a:r>
            <a:r>
              <a:rPr dirty="0" spc="-35"/>
              <a:t> </a:t>
            </a:r>
            <a:r>
              <a:rPr dirty="0"/>
              <a:t>ﺎﺑ</a:t>
            </a:r>
            <a:r>
              <a:rPr dirty="0" spc="-30"/>
              <a:t> </a:t>
            </a:r>
            <a:r>
              <a:rPr dirty="0"/>
              <a:t>ﺍﺭ</a:t>
            </a:r>
            <a:r>
              <a:rPr dirty="0" spc="-35"/>
              <a:t> </a:t>
            </a:r>
            <a:r>
              <a:rPr dirty="0"/>
              <a:t>ﺐﺳﺎﻨﺗ</a:t>
            </a:r>
            <a:r>
              <a:rPr dirty="0" spc="-35"/>
              <a:t> </a:t>
            </a:r>
            <a:r>
              <a:rPr dirty="0"/>
              <a:t>ﻦﻳﺮﺘﺸﻴﺑ</a:t>
            </a:r>
            <a:r>
              <a:rPr dirty="0" spc="-35"/>
              <a:t> </a:t>
            </a:r>
            <a:r>
              <a:rPr dirty="0" spc="-25"/>
              <a:t>ﻪﻛ</a:t>
            </a:r>
            <a:r>
              <a:rPr dirty="0" spc="-25"/>
              <a:t> </a:t>
            </a:r>
            <a:r>
              <a:rPr dirty="0"/>
              <a:t>.ﺩﺮﻛ</a:t>
            </a:r>
            <a:r>
              <a:rPr dirty="0" spc="-30"/>
              <a:t> </a:t>
            </a:r>
            <a:r>
              <a:rPr dirty="0" spc="-10"/>
              <a:t>ﻢﻴﻫﺍﻮﺧ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۲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5120"/>
          </a:xfrm>
          <a:custGeom>
            <a:avLst/>
            <a:gdLst/>
            <a:ahLst/>
            <a:cxnLst/>
            <a:rect l="l" t="t" r="r" b="b"/>
            <a:pathLst>
              <a:path w="4608195" h="325120">
                <a:moveTo>
                  <a:pt x="4608004" y="0"/>
                </a:moveTo>
                <a:lnTo>
                  <a:pt x="0" y="0"/>
                </a:lnTo>
                <a:lnTo>
                  <a:pt x="0" y="324611"/>
                </a:lnTo>
                <a:lnTo>
                  <a:pt x="4608004" y="32461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845945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GUI</a:t>
            </a:r>
            <a:r>
              <a:rPr dirty="0" sz="1400" spc="65" i="1">
                <a:latin typeface="Lucida Sans"/>
                <a:cs typeface="Lucida Sans"/>
              </a:rPr>
              <a:t> </a:t>
            </a:r>
            <a:r>
              <a:rPr dirty="0"/>
              <a:t>ﺯﺍ</a:t>
            </a:r>
            <a:r>
              <a:rPr dirty="0" spc="-50"/>
              <a:t> </a:t>
            </a:r>
            <a:r>
              <a:rPr dirty="0" spc="-10"/>
              <a:t>ﻩﺩﺎﻔﺘﺳﺍ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72947" y="517834"/>
            <a:ext cx="382651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ﻞﻳﺪﺒﺗ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ﻊﺑﺎﺗ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ﻲﺟﻭﺮﺧ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ﻢﻴﻧﺯ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 spc="-25" i="1">
                <a:latin typeface="Arial"/>
                <a:cs typeface="Arial"/>
              </a:rPr>
              <a:t>Estimate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900" y="940279"/>
            <a:ext cx="2082332" cy="1921766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۲۰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9958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ﻡﺭﺎﻬﭼ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0867" y="529747"/>
            <a:ext cx="3958590" cy="518159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r" marL="12700" marR="5080" indent="-635">
              <a:lnSpc>
                <a:spcPts val="1780"/>
              </a:lnSpc>
              <a:spcBef>
                <a:spcPts val="420"/>
              </a:spcBef>
            </a:pPr>
            <a:r>
              <a:rPr dirty="0" sz="1750">
                <a:latin typeface="B Nazanin"/>
                <a:cs typeface="B Nazanin"/>
              </a:rPr>
              <a:t>ﺖﺳﺪﺑ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ﻪﺼﺨﺸﻣ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ﻪﻟﺩﺎﻌﻣ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ﺙﺍﺭ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ﺵﻭﺭ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ﻩﺩﺎﻔﺘﺳﺍ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ﻱﺍﺮﺑ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ﻢﻳﺭﻭﺁ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ﻲﻣ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60588" y="1111070"/>
            <a:ext cx="84772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 i="1">
                <a:latin typeface="Arial"/>
                <a:cs typeface="Arial"/>
              </a:rPr>
              <a:t>Close</a:t>
            </a:r>
            <a:r>
              <a:rPr dirty="0" sz="1100" spc="30" i="1">
                <a:latin typeface="Arial"/>
                <a:cs typeface="Arial"/>
              </a:rPr>
              <a:t> </a:t>
            </a:r>
            <a:r>
              <a:rPr dirty="0" sz="1100" spc="-55" i="1">
                <a:latin typeface="Arial"/>
                <a:cs typeface="Arial"/>
              </a:rPr>
              <a:t>Loop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60" i="1">
                <a:latin typeface="Times New Roman"/>
                <a:cs typeface="Times New Roman"/>
              </a:rPr>
              <a:t>→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555468" y="1017344"/>
            <a:ext cx="3575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latin typeface="Arial"/>
                <a:cs typeface="Arial"/>
              </a:rPr>
              <a:t>KL</a:t>
            </a:r>
            <a:r>
              <a:rPr dirty="0" sz="1100" spc="-25">
                <a:latin typeface="Tahoma"/>
                <a:cs typeface="Tahoma"/>
              </a:rPr>
              <a:t>(</a:t>
            </a:r>
            <a:r>
              <a:rPr dirty="0" sz="1100" spc="-25" i="1">
                <a:latin typeface="Arial"/>
                <a:cs typeface="Arial"/>
              </a:rPr>
              <a:t>s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448864" y="1227683"/>
            <a:ext cx="570865" cy="0"/>
          </a:xfrm>
          <a:custGeom>
            <a:avLst/>
            <a:gdLst/>
            <a:ahLst/>
            <a:cxnLst/>
            <a:rect l="l" t="t" r="r" b="b"/>
            <a:pathLst>
              <a:path w="570864" h="0">
                <a:moveTo>
                  <a:pt x="0" y="0"/>
                </a:moveTo>
                <a:lnTo>
                  <a:pt x="57066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436164" y="1206105"/>
            <a:ext cx="5962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0" i="1">
                <a:latin typeface="Arial"/>
                <a:cs typeface="Arial"/>
              </a:rPr>
              <a:t>KL</a:t>
            </a:r>
            <a:r>
              <a:rPr dirty="0" sz="1100" spc="-20">
                <a:latin typeface="Tahoma"/>
                <a:cs typeface="Tahoma"/>
              </a:rPr>
              <a:t>(</a:t>
            </a:r>
            <a:r>
              <a:rPr dirty="0" sz="1100" spc="-20" i="1">
                <a:latin typeface="Arial"/>
                <a:cs typeface="Arial"/>
              </a:rPr>
              <a:t>s</a:t>
            </a:r>
            <a:r>
              <a:rPr dirty="0" sz="1100" spc="-2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08978" y="1533269"/>
            <a:ext cx="3924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20">
                <a:latin typeface="Calibri"/>
                <a:cs typeface="Calibri"/>
              </a:rPr>
              <a:t>1</a:t>
            </a:r>
            <a:r>
              <a:rPr dirty="0" sz="1100" spc="-20">
                <a:latin typeface="Tahoma"/>
                <a:cs typeface="Tahoma"/>
              </a:rPr>
              <a:t>+</a:t>
            </a:r>
            <a:r>
              <a:rPr dirty="0" sz="1100" spc="-20" i="1">
                <a:latin typeface="Arial"/>
                <a:cs typeface="Arial"/>
              </a:rPr>
              <a:t>KL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5881" y="1533269"/>
            <a:ext cx="5575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(</a:t>
            </a:r>
            <a:r>
              <a:rPr dirty="0" sz="1100" spc="-50" i="1">
                <a:latin typeface="Arial"/>
                <a:cs typeface="Arial"/>
              </a:rPr>
              <a:t>s</a:t>
            </a:r>
            <a:r>
              <a:rPr dirty="0" sz="1100" spc="-50">
                <a:latin typeface="Tahoma"/>
                <a:cs typeface="Tahoma"/>
              </a:rPr>
              <a:t>)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1</a:t>
            </a:r>
            <a:r>
              <a:rPr dirty="0" sz="1100" spc="-25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94181" y="1417038"/>
            <a:ext cx="966469" cy="403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42545">
              <a:lnSpc>
                <a:spcPct val="112599"/>
              </a:lnSpc>
              <a:spcBef>
                <a:spcPts val="100"/>
              </a:spcBef>
            </a:pPr>
            <a:r>
              <a:rPr dirty="0" u="sng" sz="1100" spc="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spc="-3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3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1100" spc="-6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none" sz="1100" spc="-25">
                <a:latin typeface="Tahoma"/>
                <a:cs typeface="Tahoma"/>
              </a:rPr>
              <a:t> </a:t>
            </a:r>
            <a:r>
              <a:rPr dirty="0" u="none" sz="1100" spc="-40" i="1">
                <a:latin typeface="Arial"/>
                <a:cs typeface="Arial"/>
              </a:rPr>
              <a:t>s</a:t>
            </a:r>
            <a:r>
              <a:rPr dirty="0" u="none" baseline="20833" sz="1200" spc="-60">
                <a:latin typeface="Trebuchet MS"/>
                <a:cs typeface="Trebuchet MS"/>
              </a:rPr>
              <a:t>3</a:t>
            </a:r>
            <a:r>
              <a:rPr dirty="0" u="none" baseline="20833" sz="1200" spc="15">
                <a:latin typeface="Trebuchet MS"/>
                <a:cs typeface="Trebuchet MS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5">
                <a:latin typeface="Tahoma"/>
                <a:cs typeface="Tahoma"/>
              </a:rPr>
              <a:t> </a:t>
            </a:r>
            <a:r>
              <a:rPr dirty="0" u="none" sz="1100" spc="-20">
                <a:latin typeface="Calibri"/>
                <a:cs typeface="Calibri"/>
              </a:rPr>
              <a:t>0</a:t>
            </a:r>
            <a:r>
              <a:rPr dirty="0" u="none" sz="1100" spc="-20" i="1">
                <a:latin typeface="Times New Roman"/>
                <a:cs typeface="Times New Roman"/>
              </a:rPr>
              <a:t>.</a:t>
            </a:r>
            <a:r>
              <a:rPr dirty="0" u="none" sz="1100" spc="-20">
                <a:latin typeface="Calibri"/>
                <a:cs typeface="Calibri"/>
              </a:rPr>
              <a:t>9</a:t>
            </a:r>
            <a:r>
              <a:rPr dirty="0" u="none" sz="1100" spc="-20" i="1">
                <a:latin typeface="Arial"/>
                <a:cs typeface="Arial"/>
              </a:rPr>
              <a:t>s</a:t>
            </a:r>
            <a:r>
              <a:rPr dirty="0" u="none" baseline="20833" sz="1200" spc="-30">
                <a:latin typeface="Trebuchet MS"/>
                <a:cs typeface="Trebuchet MS"/>
              </a:rPr>
              <a:t>2</a:t>
            </a:r>
            <a:r>
              <a:rPr dirty="0" u="none" baseline="20833" sz="1200" spc="52">
                <a:latin typeface="Trebuchet MS"/>
                <a:cs typeface="Trebuchet MS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5">
                <a:latin typeface="Tahoma"/>
                <a:cs typeface="Tahoma"/>
              </a:rPr>
              <a:t> </a:t>
            </a:r>
            <a:r>
              <a:rPr dirty="0" u="none" sz="1100" spc="-65">
                <a:latin typeface="Calibri"/>
                <a:cs typeface="Calibri"/>
              </a:rPr>
              <a:t>9</a:t>
            </a:r>
            <a:r>
              <a:rPr dirty="0" u="none" sz="1100" spc="-6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50249" y="1533269"/>
            <a:ext cx="4254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10" i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Tahoma"/>
                <a:cs typeface="Tahoma"/>
              </a:rPr>
              <a:t>∆(</a:t>
            </a:r>
            <a:r>
              <a:rPr dirty="0" sz="1100" spc="-2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741345" y="151339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49677" y="1533269"/>
            <a:ext cx="57340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sz="1100" spc="185" i="1">
                <a:latin typeface="Arial"/>
                <a:cs typeface="Arial"/>
              </a:rPr>
              <a:t> </a:t>
            </a:r>
            <a:r>
              <a:rPr dirty="0" sz="1100" spc="-25">
                <a:latin typeface="Tahoma"/>
                <a:cs typeface="Tahoma"/>
              </a:rPr>
              <a:t>+</a:t>
            </a:r>
            <a:r>
              <a:rPr dirty="0" sz="1100" spc="-25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157905" y="1513394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997085" y="1480473"/>
            <a:ext cx="1402715" cy="594995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9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100" spc="-10">
                <a:latin typeface="Tahoma"/>
                <a:cs typeface="Tahoma"/>
              </a:rPr>
              <a:t>+(</a:t>
            </a:r>
            <a:r>
              <a:rPr dirty="0" sz="1100" spc="-10">
                <a:latin typeface="Calibri"/>
                <a:cs typeface="Calibri"/>
              </a:rPr>
              <a:t>9</a:t>
            </a:r>
            <a:r>
              <a:rPr dirty="0" sz="1100" spc="-10">
                <a:latin typeface="Tahoma"/>
                <a:cs typeface="Tahoma"/>
              </a:rPr>
              <a:t>+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1</a:t>
            </a:r>
            <a:r>
              <a:rPr dirty="0" sz="1100" spc="-10" i="1">
                <a:latin typeface="Arial"/>
                <a:cs typeface="Arial"/>
              </a:rPr>
              <a:t>K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10" i="1">
                <a:latin typeface="Arial"/>
                <a:cs typeface="Arial"/>
              </a:rPr>
              <a:t>s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2</a:t>
            </a:r>
            <a:r>
              <a:rPr dirty="0" sz="1100" spc="-1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  <a:p>
            <a:pPr algn="r" marL="638175" marR="5080">
              <a:lnSpc>
                <a:spcPct val="100000"/>
              </a:lnSpc>
              <a:spcBef>
                <a:spcPts val="660"/>
              </a:spcBef>
            </a:pPr>
            <a:r>
              <a:rPr dirty="0" sz="1750">
                <a:latin typeface="B Nazanin"/>
                <a:cs typeface="B Nazanin"/>
              </a:rPr>
              <a:t>:ﺙﺍﺭ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ﻝﻭﺪﺟ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482509" y="2122029"/>
            <a:ext cx="183515" cy="70802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38100" marR="30480">
              <a:lnSpc>
                <a:spcPct val="102600"/>
              </a:lnSpc>
              <a:spcBef>
                <a:spcPts val="55"/>
              </a:spcBef>
            </a:pPr>
            <a:r>
              <a:rPr dirty="0" baseline="-20202" sz="1650" spc="-142" i="1">
                <a:latin typeface="Arial"/>
                <a:cs typeface="Arial"/>
              </a:rPr>
              <a:t>s</a:t>
            </a:r>
            <a:r>
              <a:rPr dirty="0" sz="800" spc="-95">
                <a:latin typeface="Trebuchet MS"/>
                <a:cs typeface="Trebuchet MS"/>
              </a:rPr>
              <a:t>3</a:t>
            </a:r>
            <a:r>
              <a:rPr dirty="0" sz="800" spc="500">
                <a:latin typeface="Trebuchet MS"/>
                <a:cs typeface="Trebuchet MS"/>
              </a:rPr>
              <a:t> </a:t>
            </a:r>
            <a:r>
              <a:rPr dirty="0" baseline="-20202" sz="1650" spc="-142" i="1">
                <a:latin typeface="Arial"/>
                <a:cs typeface="Arial"/>
              </a:rPr>
              <a:t>s</a:t>
            </a:r>
            <a:r>
              <a:rPr dirty="0" sz="800" spc="-95">
                <a:latin typeface="Trebuchet MS"/>
                <a:cs typeface="Trebuchet MS"/>
              </a:rPr>
              <a:t>2</a:t>
            </a:r>
            <a:r>
              <a:rPr dirty="0" sz="800" spc="500">
                <a:latin typeface="Trebuchet MS"/>
                <a:cs typeface="Trebuchet MS"/>
              </a:rPr>
              <a:t> </a:t>
            </a:r>
            <a:r>
              <a:rPr dirty="0" baseline="-20202" sz="1650" spc="-142" i="1">
                <a:latin typeface="Arial"/>
                <a:cs typeface="Arial"/>
              </a:rPr>
              <a:t>s</a:t>
            </a:r>
            <a:r>
              <a:rPr dirty="0" sz="800" spc="-95">
                <a:latin typeface="Trebuchet MS"/>
                <a:cs typeface="Trebuchet MS"/>
              </a:rPr>
              <a:t>1</a:t>
            </a:r>
            <a:r>
              <a:rPr dirty="0" sz="800" spc="500">
                <a:latin typeface="Trebuchet MS"/>
                <a:cs typeface="Trebuchet MS"/>
              </a:rPr>
              <a:t> </a:t>
            </a:r>
            <a:r>
              <a:rPr dirty="0" baseline="-20202" sz="1650" spc="-142" i="1">
                <a:latin typeface="Arial"/>
                <a:cs typeface="Arial"/>
              </a:rPr>
              <a:t>s</a:t>
            </a:r>
            <a:r>
              <a:rPr dirty="0" sz="800" spc="-95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696999" y="2203094"/>
            <a:ext cx="0" cy="688340"/>
          </a:xfrm>
          <a:custGeom>
            <a:avLst/>
            <a:gdLst/>
            <a:ahLst/>
            <a:cxnLst/>
            <a:rect l="l" t="t" r="r" b="b"/>
            <a:pathLst>
              <a:path w="0" h="688339">
                <a:moveTo>
                  <a:pt x="0" y="172072"/>
                </a:moveTo>
                <a:lnTo>
                  <a:pt x="0" y="0"/>
                </a:lnTo>
              </a:path>
              <a:path w="0" h="688339">
                <a:moveTo>
                  <a:pt x="0" y="344157"/>
                </a:moveTo>
                <a:lnTo>
                  <a:pt x="0" y="172072"/>
                </a:lnTo>
              </a:path>
              <a:path w="0" h="688339">
                <a:moveTo>
                  <a:pt x="0" y="516229"/>
                </a:moveTo>
                <a:lnTo>
                  <a:pt x="0" y="344157"/>
                </a:lnTo>
              </a:path>
              <a:path w="0" h="688339">
                <a:moveTo>
                  <a:pt x="0" y="688301"/>
                </a:moveTo>
                <a:lnTo>
                  <a:pt x="0" y="51622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747570" y="2172308"/>
            <a:ext cx="714375" cy="7080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267970">
              <a:lnSpc>
                <a:spcPct val="100000"/>
              </a:lnSpc>
              <a:spcBef>
                <a:spcPts val="35"/>
              </a:spcBef>
            </a:pP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Calibri"/>
                <a:cs typeface="Calibri"/>
              </a:rPr>
              <a:t>8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29</a:t>
            </a:r>
            <a:r>
              <a:rPr dirty="0" sz="1100" spc="-1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  <a:p>
            <a:pPr marL="166370">
              <a:lnSpc>
                <a:spcPct val="100000"/>
              </a:lnSpc>
              <a:spcBef>
                <a:spcPts val="35"/>
              </a:spcBef>
            </a:pP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2</a:t>
            </a:r>
            <a:r>
              <a:rPr dirty="0" sz="1100" spc="-1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62910" y="2172308"/>
            <a:ext cx="53721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9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1</a:t>
            </a:r>
            <a:r>
              <a:rPr dirty="0" sz="1100" spc="-2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628328" y="2344380"/>
            <a:ext cx="4064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2</a:t>
            </a:r>
            <a:r>
              <a:rPr dirty="0" sz="1100" spc="-1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784170" y="2516452"/>
            <a:ext cx="95250" cy="363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۲۱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9958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ﻡﺭﺎﻬﭼ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8341" rIns="0" bIns="0" rtlCol="0" vert="horz">
            <a:spAutoFit/>
          </a:bodyPr>
          <a:lstStyle/>
          <a:p>
            <a:pPr algn="r" marL="209677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:</a:t>
            </a:r>
            <a:r>
              <a:rPr dirty="0" spc="-20"/>
              <a:t> </a:t>
            </a:r>
            <a:r>
              <a:rPr dirty="0"/>
              <a:t>ﺪﻨﺷﺎﺑ</a:t>
            </a:r>
            <a:r>
              <a:rPr dirty="0" spc="-20"/>
              <a:t> </a:t>
            </a:r>
            <a:r>
              <a:rPr dirty="0"/>
              <a:t>ﺖﺒﺜﻣ</a:t>
            </a:r>
            <a:r>
              <a:rPr dirty="0" spc="-20"/>
              <a:t> </a:t>
            </a:r>
            <a:r>
              <a:rPr dirty="0"/>
              <a:t>ﺪﻳﺎﺑ</a:t>
            </a:r>
            <a:r>
              <a:rPr dirty="0" spc="-20"/>
              <a:t> </a:t>
            </a:r>
            <a:r>
              <a:rPr dirty="0"/>
              <a:t>ﺎﻫ</a:t>
            </a:r>
            <a:r>
              <a:rPr dirty="0" spc="-20"/>
              <a:t> </a:t>
            </a:r>
            <a:r>
              <a:rPr dirty="0"/>
              <a:t>ﺮﻄﺳ</a:t>
            </a:r>
            <a:r>
              <a:rPr dirty="0" spc="-20"/>
              <a:t> </a:t>
            </a:r>
            <a:r>
              <a:rPr dirty="0" spc="-25"/>
              <a:t>ﻪﻤﻫ</a:t>
            </a:r>
          </a:p>
          <a:p>
            <a:pPr marL="1494155">
              <a:lnSpc>
                <a:spcPct val="100000"/>
              </a:lnSpc>
              <a:spcBef>
                <a:spcPts val="1000"/>
              </a:spcBef>
            </a:pP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&gt;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&lt;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1290320">
              <a:lnSpc>
                <a:spcPct val="100000"/>
              </a:lnSpc>
              <a:spcBef>
                <a:spcPts val="1130"/>
              </a:spcBef>
            </a:pPr>
            <a:r>
              <a:rPr dirty="0" sz="1100">
                <a:latin typeface="Calibri"/>
                <a:cs typeface="Calibri"/>
              </a:rPr>
              <a:t>8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29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&gt;</a:t>
            </a:r>
            <a:r>
              <a:rPr dirty="0" sz="1100" spc="25" i="1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27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93</a:t>
            </a:r>
            <a:endParaRPr sz="1100">
              <a:latin typeface="Calibri"/>
              <a:cs typeface="Calibri"/>
            </a:endParaRPr>
          </a:p>
          <a:p>
            <a:pPr algn="r" marL="2449830" marR="5080">
              <a:lnSpc>
                <a:spcPct val="100000"/>
              </a:lnSpc>
              <a:spcBef>
                <a:spcPts val="35"/>
              </a:spcBef>
            </a:pPr>
            <a:r>
              <a:rPr dirty="0"/>
              <a:t>:</a:t>
            </a:r>
            <a:r>
              <a:rPr dirty="0" spc="-25"/>
              <a:t> </a:t>
            </a:r>
            <a:r>
              <a:rPr dirty="0"/>
              <a:t>ﻭﺩ</a:t>
            </a:r>
            <a:r>
              <a:rPr dirty="0" spc="-25"/>
              <a:t> </a:t>
            </a:r>
            <a:r>
              <a:rPr dirty="0"/>
              <a:t>ﻦﻳﺍ</a:t>
            </a:r>
            <a:r>
              <a:rPr dirty="0" spc="-20"/>
              <a:t> </a:t>
            </a:r>
            <a:r>
              <a:rPr dirty="0"/>
              <a:t>ﻙﺍﺮﺘﺷﺍ</a:t>
            </a:r>
            <a:r>
              <a:rPr dirty="0" spc="-25"/>
              <a:t> </a:t>
            </a:r>
            <a:r>
              <a:rPr dirty="0"/>
              <a:t>ﻪﺠﻴﺘﻧ</a:t>
            </a:r>
            <a:r>
              <a:rPr dirty="0" spc="-25"/>
              <a:t> ﺭﺩ</a:t>
            </a:r>
          </a:p>
          <a:p>
            <a:pPr marL="1615440">
              <a:lnSpc>
                <a:spcPct val="100000"/>
              </a:lnSpc>
              <a:spcBef>
                <a:spcPts val="1260"/>
              </a:spcBef>
            </a:pP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27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93</a:t>
            </a:r>
            <a:r>
              <a:rPr dirty="0" sz="1100" spc="60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&lt;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&lt;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۲۲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2639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16038" y="447895"/>
            <a:ext cx="3583304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:ﻢﻴﻨﻛ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&gt;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ﻲﺳﺪﻨﻫ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ﻥﺎﻜﻣ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093" y="875012"/>
            <a:ext cx="2905822" cy="169571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96313" y="2620946"/>
            <a:ext cx="161544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90" i="1">
                <a:latin typeface="Times New Roman"/>
                <a:cs typeface="Times New Roman"/>
              </a:rPr>
              <a:t>&gt;</a:t>
            </a:r>
            <a:r>
              <a:rPr dirty="0" sz="1000" spc="20" i="1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600">
                <a:latin typeface="B Nazanin"/>
                <a:cs typeface="B Nazanin"/>
              </a:rPr>
              <a:t>ﻲﺳﺪﻨﻫ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ﻥﺎﻜﻣ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۲۳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2639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05433" y="442320"/>
            <a:ext cx="319405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:ﻢﻴﻨﻛ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ﻲﻔﻨﻣ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120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ﻲﺳﺪﻨﻫ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ﻥﺎﻜﻣ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131" y="869507"/>
            <a:ext cx="2905746" cy="1709541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96313" y="2629302"/>
            <a:ext cx="161544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i="1">
                <a:latin typeface="Arial"/>
                <a:cs typeface="Arial"/>
              </a:rPr>
              <a:t>K</a:t>
            </a:r>
            <a:r>
              <a:rPr dirty="0" sz="1000" spc="-15" i="1">
                <a:latin typeface="Arial"/>
                <a:cs typeface="Arial"/>
              </a:rPr>
              <a:t> </a:t>
            </a:r>
            <a:r>
              <a:rPr dirty="0" sz="1000" spc="90" i="1">
                <a:latin typeface="Times New Roman"/>
                <a:cs typeface="Times New Roman"/>
              </a:rPr>
              <a:t>&lt;</a:t>
            </a:r>
            <a:r>
              <a:rPr dirty="0" sz="1000" spc="20" i="1">
                <a:latin typeface="Times New Roman"/>
                <a:cs typeface="Times New Roman"/>
              </a:rPr>
              <a:t> </a:t>
            </a:r>
            <a:r>
              <a:rPr dirty="0" sz="1000">
                <a:latin typeface="Calibri"/>
                <a:cs typeface="Calibri"/>
              </a:rPr>
              <a:t>0</a:t>
            </a:r>
            <a:r>
              <a:rPr dirty="0" sz="1000" spc="145">
                <a:latin typeface="Calibri"/>
                <a:cs typeface="Calibri"/>
              </a:rPr>
              <a:t> </a:t>
            </a:r>
            <a:r>
              <a:rPr dirty="0" sz="1600">
                <a:latin typeface="B Nazanin"/>
                <a:cs typeface="B Nazanin"/>
              </a:rPr>
              <a:t>ﻲﺳﺪﻨﻫ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ﻥﺎﻜﻣ</a:t>
            </a:r>
            <a:r>
              <a:rPr dirty="0" sz="1600" spc="-1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۲۴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2639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4030" y="458386"/>
            <a:ext cx="4057650" cy="70104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r" marL="12700" marR="5080" indent="635">
              <a:lnSpc>
                <a:spcPct val="76700"/>
              </a:lnSpc>
              <a:spcBef>
                <a:spcPts val="585"/>
              </a:spcBef>
            </a:pP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27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93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&lt;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&lt;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6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ﺪﻴﻨﻴﺑ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ﺭﻮﺟ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ﻥﻮﻤﻫ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ﺐﺧ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20</a:t>
            </a:r>
            <a:r>
              <a:rPr dirty="0" sz="1100" spc="17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ﻪﻠﭘ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ﺦﺳﺎﭘ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ﻪﻧﻮﻤﻧ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ﻱﺍﺮﺑ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 </a:t>
            </a:r>
            <a:r>
              <a:rPr dirty="0" sz="1750" spc="-10">
                <a:latin typeface="B Nazanin"/>
                <a:cs typeface="B Nazanin"/>
              </a:rPr>
              <a:t>ﺭﺍﺪﻳﺎﭘ</a:t>
            </a:r>
            <a:r>
              <a:rPr dirty="0" sz="1750" spc="-10">
                <a:latin typeface="B Nazanin"/>
                <a:cs typeface="B Nazanin"/>
              </a:rPr>
              <a:t> :ﻢﻴﻨﻜﻴﻣ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698" y="1294236"/>
            <a:ext cx="2490719" cy="144931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55828" y="2858894"/>
            <a:ext cx="39439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B Nazanin"/>
                <a:cs typeface="B Nazanin"/>
              </a:rPr>
              <a:t>.ﺪﻫﺩ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ﻥﺎﺸﻧ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ﻢﺘﺴﻴﺳ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ﺮﻴﺧﺎﺗ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ﻭ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ﺖﺳﺍ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ﺯﺎﻓ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ﻪﻨﻴﻤﻛ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ﺮﻴﻏ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ﺮﻔﺻ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ﺮﻃﺎﺨﺑ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ﻪﻴﻟﻭﺍ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 spc="-10">
                <a:latin typeface="B Nazanin"/>
                <a:cs typeface="B Nazanin"/>
              </a:rPr>
              <a:t>ﺕﻮﺷﺭﺪﻧﺁ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5536" y="3282058"/>
            <a:ext cx="35280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 ۱۶</a:t>
            </a:r>
            <a:r>
              <a:rPr dirty="0" sz="950" spc="484">
                <a:solidFill>
                  <a:srgbClr val="003D1E"/>
                </a:solidFill>
                <a:latin typeface="B Nazanin"/>
                <a:cs typeface="B Nazanin"/>
              </a:rPr>
              <a:t>                          </a:t>
            </a: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85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85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2639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8978" y="386471"/>
            <a:ext cx="4191635" cy="73152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L="12700" marR="5080" indent="-635">
              <a:lnSpc>
                <a:spcPts val="1350"/>
              </a:lnSpc>
              <a:spcBef>
                <a:spcPts val="295"/>
              </a:spcBef>
            </a:pPr>
            <a:r>
              <a:rPr dirty="0" sz="1250">
                <a:latin typeface="B Nazanin"/>
                <a:cs typeface="B Nazanin"/>
              </a:rPr>
              <a:t>ﺍﺪﺒﻣ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ﺭﺩ ﺐﻄﻗ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 ﺯﺎﻓ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ﻪﻨﻴﻤﻛ ﺮﻴﻏ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ﺮﻔﺻ ﺮﻃﺎﺨﺑ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ﺩﺭﺍﺪﻧ ﺩﻮﺟﻭ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ﻲﺣﺍﺮﻃ ﻥﺎﻜﻣﺍ</a:t>
            </a:r>
            <a:r>
              <a:rPr dirty="0" sz="1250" spc="-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 ﺖﺒﺜﻣ ﻦﻴﮔ </a:t>
            </a:r>
            <a:r>
              <a:rPr dirty="0" sz="1250" spc="-25">
                <a:latin typeface="B Nazanin"/>
                <a:cs typeface="B Nazanin"/>
              </a:rPr>
              <a:t>ﺎﺑ</a:t>
            </a:r>
            <a:r>
              <a:rPr dirty="0" sz="1250" spc="-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: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ﻢﻴﻨﻜﻴﻣ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ﻲﺣﺍﺮﻃ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ﻲﻔﻨﻣ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ﻦﻴﮔ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ﺎﺑ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800" i="1">
                <a:latin typeface="Arial"/>
                <a:cs typeface="Arial"/>
              </a:rPr>
              <a:t>PI</a:t>
            </a:r>
            <a:r>
              <a:rPr dirty="0" sz="800" spc="100" i="1">
                <a:latin typeface="Arial"/>
                <a:cs typeface="Arial"/>
              </a:rPr>
              <a:t> </a:t>
            </a:r>
            <a:r>
              <a:rPr dirty="0" sz="1250">
                <a:latin typeface="B Nazanin"/>
                <a:cs typeface="B Nazanin"/>
              </a:rPr>
              <a:t>ﺮﻟﺮﺘﻨﻛ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ﻪﻧﻮﻤﻧ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ﻱﺍﺮﺑ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ﻢﻴﻳﺁ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ﻲﻣ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ﺲﭘ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ﺩﻭﺭ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ﻲﻣ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1250" spc="-20">
                <a:latin typeface="B Nazanin"/>
                <a:cs typeface="B Nazanin"/>
              </a:rPr>
              <a:t>ﺶﺘﻤﺳ</a:t>
            </a:r>
            <a:endParaRPr sz="1250">
              <a:latin typeface="B Nazanin"/>
              <a:cs typeface="B Nazanin"/>
            </a:endParaRPr>
          </a:p>
          <a:p>
            <a:pPr algn="ctr">
              <a:lnSpc>
                <a:spcPct val="100000"/>
              </a:lnSpc>
              <a:spcBef>
                <a:spcPts val="1345"/>
              </a:spcBef>
            </a:pPr>
            <a:r>
              <a:rPr dirty="0" sz="1100" i="1">
                <a:latin typeface="Arial"/>
                <a:cs typeface="Arial"/>
              </a:rPr>
              <a:t>k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−</a:t>
            </a:r>
            <a:r>
              <a:rPr dirty="0" sz="1100" spc="-25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" y="1196428"/>
            <a:ext cx="3997325" cy="2259965"/>
            <a:chOff x="76" y="1196428"/>
            <a:chExt cx="3997325" cy="225996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187" y="1196428"/>
              <a:ext cx="3331744" cy="225962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" y="3326612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438"/>
                  </a:lnTo>
                  <a:lnTo>
                    <a:pt x="1535976" y="12943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71297" y="3282058"/>
            <a:ext cx="3149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3375"/>
          </a:xfrm>
          <a:custGeom>
            <a:avLst/>
            <a:gdLst/>
            <a:ahLst/>
            <a:cxnLst/>
            <a:rect l="l" t="t" r="r" b="b"/>
            <a:pathLst>
              <a:path w="4608195" h="333375">
                <a:moveTo>
                  <a:pt x="4608004" y="0"/>
                </a:moveTo>
                <a:lnTo>
                  <a:pt x="0" y="0"/>
                </a:lnTo>
                <a:lnTo>
                  <a:pt x="0" y="332866"/>
                </a:lnTo>
                <a:lnTo>
                  <a:pt x="4608004" y="332866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204085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PI</a:t>
            </a:r>
            <a:r>
              <a:rPr dirty="0" sz="1400" spc="185" i="1">
                <a:latin typeface="Lucida Sans"/>
                <a:cs typeface="Lucida Sans"/>
              </a:rPr>
              <a:t> </a:t>
            </a:r>
            <a:r>
              <a:rPr dirty="0" spc="-10"/>
              <a:t>ﻲﺣﺍﺮﻃ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25460" y="821580"/>
            <a:ext cx="2900680" cy="914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38100" marR="304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ﺪﻴﻨﻴﺑ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ﺭﻮﺟ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ﻥﺎﻤﻫ</a:t>
            </a:r>
            <a:endParaRPr sz="1750">
              <a:latin typeface="B Nazanin"/>
              <a:cs typeface="B Nazanin"/>
            </a:endParaRPr>
          </a:p>
          <a:p>
            <a:pPr marL="454659">
              <a:lnSpc>
                <a:spcPct val="100000"/>
              </a:lnSpc>
              <a:spcBef>
                <a:spcPts val="1000"/>
              </a:spcBef>
            </a:pPr>
            <a:r>
              <a:rPr dirty="0" sz="1100" spc="-10" i="1">
                <a:latin typeface="Times New Roman"/>
                <a:cs typeface="Times New Roman"/>
              </a:rPr>
              <a:t>ω</a:t>
            </a:r>
            <a:r>
              <a:rPr dirty="0" baseline="-10416" sz="1200" spc="-15" i="1">
                <a:latin typeface="Arial"/>
                <a:cs typeface="Arial"/>
              </a:rPr>
              <a:t>g</a:t>
            </a:r>
            <a:r>
              <a:rPr dirty="0" baseline="-10416" sz="1200" spc="13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225</a:t>
            </a:r>
            <a:endParaRPr sz="1100">
              <a:latin typeface="Calibri"/>
              <a:cs typeface="Calibri"/>
            </a:endParaRPr>
          </a:p>
          <a:p>
            <a:pPr algn="r" marL="2221865" marR="31115">
              <a:lnSpc>
                <a:spcPct val="100000"/>
              </a:lnSpc>
              <a:spcBef>
                <a:spcPts val="480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100" i="1">
                <a:latin typeface="Arial"/>
                <a:cs typeface="Arial"/>
              </a:rPr>
              <a:t>PI</a:t>
            </a:r>
            <a:r>
              <a:rPr dirty="0" sz="1100" spc="75" i="1">
                <a:latin typeface="Arial"/>
                <a:cs typeface="Arial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ﺮﻟﺮﺘﻨﻛ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184730" y="1864626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5" h="0">
                <a:moveTo>
                  <a:pt x="0" y="0"/>
                </a:moveTo>
                <a:lnTo>
                  <a:pt x="14744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619580" y="1748014"/>
            <a:ext cx="136906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10" i="1">
                <a:latin typeface="Arial"/>
                <a:cs typeface="Arial"/>
              </a:rPr>
              <a:t>C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baseline="37878" sz="1650" i="1">
                <a:latin typeface="Times New Roman"/>
                <a:cs typeface="Times New Roman"/>
              </a:rPr>
              <a:t>ϵω</a:t>
            </a:r>
            <a:r>
              <a:rPr dirty="0" baseline="37878" sz="1650" spc="48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,</a:t>
            </a:r>
            <a:r>
              <a:rPr dirty="0" sz="1100" spc="-9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ϵ</a:t>
            </a:r>
            <a:r>
              <a:rPr dirty="0" sz="1100" spc="3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05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87359" y="1843048"/>
            <a:ext cx="533400" cy="55181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2794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14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0">
                <a:latin typeface="Tahoma"/>
                <a:cs typeface="Tahoma"/>
              </a:rPr>
              <a:t>+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354033" y="2319248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484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341333" y="2086391"/>
            <a:ext cx="41084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0125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-5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41358" y="2202648"/>
            <a:ext cx="79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۲۷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3375"/>
          </a:xfrm>
          <a:custGeom>
            <a:avLst/>
            <a:gdLst/>
            <a:ahLst/>
            <a:cxnLst/>
            <a:rect l="l" t="t" r="r" b="b"/>
            <a:pathLst>
              <a:path w="4608195" h="333375">
                <a:moveTo>
                  <a:pt x="4608004" y="0"/>
                </a:moveTo>
                <a:lnTo>
                  <a:pt x="0" y="0"/>
                </a:lnTo>
                <a:lnTo>
                  <a:pt x="0" y="332866"/>
                </a:lnTo>
                <a:lnTo>
                  <a:pt x="4608004" y="332866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204085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PI</a:t>
            </a:r>
            <a:r>
              <a:rPr dirty="0" sz="1400" spc="185" i="1">
                <a:latin typeface="Lucida Sans"/>
                <a:cs typeface="Lucida Sans"/>
              </a:rPr>
              <a:t> </a:t>
            </a:r>
            <a:r>
              <a:rPr dirty="0" spc="-10"/>
              <a:t>ﻲﺣﺍﺮﻃ</a:t>
            </a:r>
            <a:endParaRPr sz="1400">
              <a:latin typeface="Lucida Sans"/>
              <a:cs typeface="Lucida San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502651"/>
            <a:ext cx="2915252" cy="204914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265605" y="2597298"/>
            <a:ext cx="3133725" cy="6788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106172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ﺮﻟﺮﺘﻨﻛ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ﺎﺑ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ﻢﺘﺴﻴﺳ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ﺕﺎﺼﺨﺸﻣ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  <a:p>
            <a:pPr algn="r" marL="920750" marR="5080">
              <a:lnSpc>
                <a:spcPct val="100000"/>
              </a:lnSpc>
              <a:spcBef>
                <a:spcPts val="1725"/>
              </a:spcBef>
            </a:pPr>
            <a:r>
              <a:rPr dirty="0" sz="1250">
                <a:latin typeface="B Nazanin"/>
                <a:cs typeface="B Nazanin"/>
              </a:rPr>
              <a:t>.ﺖﺷﺍﺬﮔ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800" i="1">
                <a:latin typeface="Arial"/>
                <a:cs typeface="Arial"/>
              </a:rPr>
              <a:t>PD</a:t>
            </a:r>
            <a:r>
              <a:rPr dirty="0" sz="800" spc="105" i="1">
                <a:latin typeface="Arial"/>
                <a:cs typeface="Arial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ﻢﻫ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ﻥﺩﺮﻛ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ﻊﻳﺮﺳ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ﻱﺍﺮﺑ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 spc="-10">
                <a:latin typeface="B Nazanin"/>
                <a:cs typeface="B Nazanin"/>
              </a:rPr>
              <a:t>ﺩﻮﺸﻴﻣ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۲۸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58102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ﺐﻠﺘﻣ</a:t>
            </a:r>
            <a:r>
              <a:rPr dirty="0" spc="-45"/>
              <a:t> </a:t>
            </a:r>
            <a:r>
              <a:rPr dirty="0"/>
              <a:t>ﺎﺑ</a:t>
            </a:r>
            <a:r>
              <a:rPr dirty="0" spc="-40"/>
              <a:t> </a:t>
            </a:r>
            <a:r>
              <a:rPr dirty="0"/>
              <a:t>ﻲﺣﺍﺮﻃ</a:t>
            </a:r>
            <a:r>
              <a:rPr dirty="0" spc="135"/>
              <a:t> </a:t>
            </a:r>
            <a:r>
              <a:rPr dirty="0"/>
              <a:t>:ﻢﺠﻨﭘ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0908" y="326750"/>
            <a:ext cx="413829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:ﻢﻳﺮﻴﮔ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ﻞﻳﻮﺤﺗ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ﻢﻴﮕﻴﻣ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ﻩﺍﻮﺨﻟﺩ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ﻂﻳﺍﺮﺷ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100" spc="-10" i="1">
                <a:latin typeface="Arial"/>
                <a:cs typeface="Arial"/>
              </a:rPr>
              <a:t>pidtuning</a:t>
            </a:r>
            <a:r>
              <a:rPr dirty="0" sz="1100" spc="85" i="1">
                <a:latin typeface="Arial"/>
                <a:cs typeface="Arial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ﺎﺑ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2837" y="692323"/>
            <a:ext cx="2082332" cy="252004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95335" y="3340251"/>
            <a:ext cx="1217295" cy="2025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365"/>
              </a:lnSpc>
            </a:pPr>
            <a:r>
              <a:rPr dirty="0" sz="1600">
                <a:latin typeface="B Nazanin"/>
                <a:cs typeface="B Nazanin"/>
              </a:rPr>
              <a:t>ﻩﺍﻮﺨﻟﺩ</a:t>
            </a:r>
            <a:r>
              <a:rPr dirty="0" sz="1600" spc="-4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  <a:hlinkClick r:id="rId3" action="ppaction://hlinksldjump"/>
              </a:rPr>
              <a:t>ﺮﻟﺮﺘﻨﻛ</a:t>
            </a:r>
            <a:r>
              <a:rPr dirty="0" sz="1600" spc="-40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۲۹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5120"/>
          </a:xfrm>
          <a:custGeom>
            <a:avLst/>
            <a:gdLst/>
            <a:ahLst/>
            <a:cxnLst/>
            <a:rect l="l" t="t" r="r" b="b"/>
            <a:pathLst>
              <a:path w="4608195" h="325120">
                <a:moveTo>
                  <a:pt x="4608004" y="0"/>
                </a:moveTo>
                <a:lnTo>
                  <a:pt x="0" y="0"/>
                </a:lnTo>
                <a:lnTo>
                  <a:pt x="0" y="324611"/>
                </a:lnTo>
                <a:lnTo>
                  <a:pt x="4608004" y="324611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751964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ﺐﻟﺎﻄﻣ</a:t>
            </a:r>
            <a:r>
              <a:rPr dirty="0" spc="-30"/>
              <a:t> </a:t>
            </a:r>
            <a:r>
              <a:rPr dirty="0" spc="-10"/>
              <a:t>ﺖﺳﺮﻬﻓ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5503" y="588784"/>
            <a:ext cx="188976" cy="1889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55503" y="934580"/>
            <a:ext cx="188976" cy="18897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5503" y="1288694"/>
            <a:ext cx="188976" cy="18897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5503" y="1642808"/>
            <a:ext cx="188976" cy="18897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55503" y="1996935"/>
            <a:ext cx="188976" cy="18897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55503" y="2349969"/>
            <a:ext cx="188976" cy="18897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302175" y="2314051"/>
            <a:ext cx="9588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0">
                <a:solidFill>
                  <a:srgbClr val="EAEAF7"/>
                </a:solidFill>
                <a:latin typeface="B Nazanin"/>
                <a:cs typeface="B Nazanin"/>
              </a:rPr>
              <a:t>۶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362934" y="419988"/>
            <a:ext cx="1038225" cy="24860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r" marL="137160" marR="5080">
              <a:lnSpc>
                <a:spcPct val="131200"/>
              </a:lnSpc>
              <a:spcBef>
                <a:spcPts val="65"/>
              </a:spcBef>
            </a:pP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8" action="ppaction://hlinksldjump"/>
              </a:rPr>
              <a:t>ﻝﻭﺍ</a:t>
            </a:r>
            <a:r>
              <a:rPr dirty="0" sz="1750" spc="-20">
                <a:solidFill>
                  <a:srgbClr val="007F7F"/>
                </a:solidFill>
                <a:latin typeface="B Nazanin"/>
                <a:cs typeface="B Nazanin"/>
                <a:hlinkClick r:id="rId8" action="ppaction://hlinksldjump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8" action="ppaction://hlinksldjump"/>
              </a:rPr>
              <a:t>ﻝﺍﻮﺳ</a:t>
            </a:r>
            <a:r>
              <a:rPr dirty="0" sz="1750" spc="50">
                <a:solidFill>
                  <a:srgbClr val="007F7F"/>
                </a:solidFill>
                <a:latin typeface="B Nazanin"/>
                <a:cs typeface="B Nazanin"/>
              </a:rPr>
              <a:t>  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۱</a:t>
            </a:r>
            <a:r>
              <a:rPr dirty="0" baseline="2222" sz="1875" spc="750">
                <a:solidFill>
                  <a:srgbClr val="EAEAF7"/>
                </a:solidFill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9" action="ppaction://hlinksldjump"/>
              </a:rPr>
              <a:t>ﻡﻭﺩ</a:t>
            </a:r>
            <a:r>
              <a:rPr dirty="0" sz="1750" spc="-15">
                <a:solidFill>
                  <a:srgbClr val="007F7F"/>
                </a:solidFill>
                <a:latin typeface="B Nazanin"/>
                <a:cs typeface="B Nazanin"/>
                <a:hlinkClick r:id="rId9" action="ppaction://hlinksldjump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9" action="ppaction://hlinksldjump"/>
              </a:rPr>
              <a:t>ﻝﺍﻮﺳ</a:t>
            </a:r>
            <a:r>
              <a:rPr dirty="0" sz="1750" spc="55">
                <a:solidFill>
                  <a:srgbClr val="007F7F"/>
                </a:solidFill>
                <a:latin typeface="B Nazanin"/>
                <a:cs typeface="B Nazanin"/>
              </a:rPr>
              <a:t>  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۲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0" action="ppaction://hlinksldjump"/>
              </a:rPr>
              <a:t>ﻡﻮﺳ</a:t>
            </a:r>
            <a:r>
              <a:rPr dirty="0" sz="1750" spc="-45">
                <a:solidFill>
                  <a:srgbClr val="007F7F"/>
                </a:solidFill>
                <a:latin typeface="B Nazanin"/>
                <a:cs typeface="B Nazanin"/>
                <a:hlinkClick r:id="rId10" action="ppaction://hlinksldjump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0" action="ppaction://hlinksldjump"/>
              </a:rPr>
              <a:t>ﻝﺍﻮﺳ</a:t>
            </a:r>
            <a:r>
              <a:rPr dirty="0" sz="1750" spc="40">
                <a:solidFill>
                  <a:srgbClr val="007F7F"/>
                </a:solidFill>
                <a:latin typeface="B Nazanin"/>
                <a:cs typeface="B Nazanin"/>
              </a:rPr>
              <a:t>  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۳</a:t>
            </a:r>
            <a:endParaRPr baseline="2222" sz="1875">
              <a:latin typeface="B Nazanin"/>
              <a:cs typeface="B Nazanin"/>
            </a:endParaRPr>
          </a:p>
          <a:p>
            <a:pPr algn="r" marL="12700" marR="5080">
              <a:lnSpc>
                <a:spcPct val="132800"/>
              </a:lnSpc>
            </a:pP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1" action="ppaction://hlinksldjump"/>
              </a:rPr>
              <a:t>ﻡﺭﺎﻬﭼ</a:t>
            </a:r>
            <a:r>
              <a:rPr dirty="0" sz="1750" spc="-25">
                <a:solidFill>
                  <a:srgbClr val="007F7F"/>
                </a:solidFill>
                <a:latin typeface="B Nazanin"/>
                <a:cs typeface="B Nazanin"/>
                <a:hlinkClick r:id="rId11" action="ppaction://hlinksldjump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1" action="ppaction://hlinksldjump"/>
              </a:rPr>
              <a:t>ﻝﺍﻮﺳ</a:t>
            </a:r>
            <a:r>
              <a:rPr dirty="0" sz="1750" spc="45">
                <a:solidFill>
                  <a:srgbClr val="007F7F"/>
                </a:solidFill>
                <a:latin typeface="B Nazanin"/>
                <a:cs typeface="B Nazanin"/>
              </a:rPr>
              <a:t>  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۴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2" action="ppaction://hlinksldjump"/>
              </a:rPr>
              <a:t>ﻢﺠﻨﭘ</a:t>
            </a:r>
            <a:r>
              <a:rPr dirty="0" sz="1750" spc="-15">
                <a:solidFill>
                  <a:srgbClr val="007F7F"/>
                </a:solidFill>
                <a:latin typeface="B Nazanin"/>
                <a:cs typeface="B Nazanin"/>
                <a:hlinkClick r:id="rId12" action="ppaction://hlinksldjump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2" action="ppaction://hlinksldjump"/>
              </a:rPr>
              <a:t>ﻝﺍﻮﺳ</a:t>
            </a:r>
            <a:r>
              <a:rPr dirty="0" sz="1750" spc="55">
                <a:solidFill>
                  <a:srgbClr val="007F7F"/>
                </a:solidFill>
                <a:latin typeface="B Nazanin"/>
                <a:cs typeface="B Nazanin"/>
              </a:rPr>
              <a:t>  </a:t>
            </a:r>
            <a:r>
              <a:rPr dirty="0" baseline="2222" sz="1875" spc="-75">
                <a:solidFill>
                  <a:srgbClr val="EAEAF7"/>
                </a:solidFill>
                <a:latin typeface="B Nazanin"/>
                <a:cs typeface="B Nazanin"/>
              </a:rPr>
              <a:t>۵</a:t>
            </a:r>
            <a:endParaRPr baseline="2222" sz="1875">
              <a:latin typeface="B Nazanin"/>
              <a:cs typeface="B Nazanin"/>
            </a:endParaRPr>
          </a:p>
          <a:p>
            <a:pPr algn="r" marL="69215" marR="206375">
              <a:lnSpc>
                <a:spcPct val="132400"/>
              </a:lnSpc>
            </a:pP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3" action="ppaction://hlinksldjump"/>
              </a:rPr>
              <a:t>ﻢﺸﺷ</a:t>
            </a:r>
            <a:r>
              <a:rPr dirty="0" sz="1750" spc="-50">
                <a:solidFill>
                  <a:srgbClr val="007F7F"/>
                </a:solidFill>
                <a:latin typeface="B Nazanin"/>
                <a:cs typeface="B Nazanin"/>
                <a:hlinkClick r:id="rId13" action="ppaction://hlinksldjump"/>
              </a:rPr>
              <a:t> </a:t>
            </a:r>
            <a:r>
              <a:rPr dirty="0" sz="1750" spc="-20">
                <a:solidFill>
                  <a:srgbClr val="007F7F"/>
                </a:solidFill>
                <a:latin typeface="B Nazanin"/>
                <a:cs typeface="B Nazanin"/>
                <a:hlinkClick r:id="rId13" action="ppaction://hlinksldjump"/>
              </a:rPr>
              <a:t>ﻝﺍﻮﺳ</a:t>
            </a:r>
            <a:r>
              <a:rPr dirty="0" sz="1750" spc="-20">
                <a:solidFill>
                  <a:srgbClr val="007F7F"/>
                </a:solidFill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14" action="ppaction://hlinksldjump"/>
              </a:rPr>
              <a:t>ﻢﺘﻔﻫ</a:t>
            </a:r>
            <a:r>
              <a:rPr dirty="0" sz="1750" spc="-5">
                <a:solidFill>
                  <a:srgbClr val="007F7F"/>
                </a:solidFill>
                <a:latin typeface="B Nazanin"/>
                <a:cs typeface="B Nazanin"/>
                <a:hlinkClick r:id="rId14" action="ppaction://hlinksldjump"/>
              </a:rPr>
              <a:t> </a:t>
            </a:r>
            <a:r>
              <a:rPr dirty="0" sz="1750" spc="-20">
                <a:solidFill>
                  <a:srgbClr val="007F7F"/>
                </a:solidFill>
                <a:latin typeface="B Nazanin"/>
                <a:cs typeface="B Nazanin"/>
                <a:hlinkClick r:id="rId14" action="ppaction://hlinksldjump"/>
              </a:rPr>
              <a:t>ﻝﺍﻮﺳ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255503" y="2703004"/>
            <a:ext cx="188976" cy="188976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299330" y="2667518"/>
            <a:ext cx="10160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0">
                <a:solidFill>
                  <a:srgbClr val="EAEAF7"/>
                </a:solidFill>
                <a:latin typeface="B Nazanin"/>
                <a:cs typeface="B Nazanin"/>
              </a:rPr>
              <a:t>۷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۳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16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16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16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16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16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58102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ﺐﻠﺘﻣ</a:t>
            </a:r>
            <a:r>
              <a:rPr dirty="0" spc="-45"/>
              <a:t> </a:t>
            </a:r>
            <a:r>
              <a:rPr dirty="0"/>
              <a:t>ﺎﺑ</a:t>
            </a:r>
            <a:r>
              <a:rPr dirty="0" spc="-40"/>
              <a:t> </a:t>
            </a:r>
            <a:r>
              <a:rPr dirty="0"/>
              <a:t>ﻲﺣﺍﺮﻃ</a:t>
            </a:r>
            <a:r>
              <a:rPr dirty="0" spc="135"/>
              <a:t> </a:t>
            </a:r>
            <a:r>
              <a:rPr dirty="0"/>
              <a:t>:ﻢﺠﻨﭘ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51965" y="326750"/>
            <a:ext cx="274701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:ﺮﻟﺮﺘﻨﻛ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ﻩﺪﺷ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ﻲﺣﺍﺮﻃ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ﺕﺎﺼﺨﺸﻣ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737754"/>
            <a:ext cx="2915252" cy="203041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47609" y="2813668"/>
            <a:ext cx="151257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ﻢﺘﺴﻴﺳ</a:t>
            </a:r>
            <a:r>
              <a:rPr dirty="0" sz="1600" spc="-7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ﺕﺎﺼﺨﺸﻣ</a:t>
            </a:r>
            <a:r>
              <a:rPr dirty="0" sz="1600" spc="-70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۳۰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5599" y="1113706"/>
            <a:ext cx="3943985" cy="73977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r" marL="12700" marR="5715" indent="-1270">
              <a:lnSpc>
                <a:spcPct val="69800"/>
              </a:lnSpc>
              <a:spcBef>
                <a:spcPts val="730"/>
              </a:spcBef>
            </a:pP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ﺮﻳﺯ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ﺕﺭﻮﺼﺑ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ﻩﺪﻧﺎﻣ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ﻲﻗﺎﺑ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ﺩﺭﺍﻮﻣ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ﻑﺬﺣ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:ﺩﻮﺷ</a:t>
            </a:r>
            <a:endParaRPr sz="1750">
              <a:latin typeface="B Nazanin"/>
              <a:cs typeface="B Nazanin"/>
            </a:endParaRPr>
          </a:p>
          <a:p>
            <a:pPr algn="ctr" marL="29845">
              <a:lnSpc>
                <a:spcPct val="100000"/>
              </a:lnSpc>
              <a:spcBef>
                <a:spcPts val="740"/>
              </a:spcBef>
            </a:pP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066988" y="1872107"/>
            <a:ext cx="751205" cy="0"/>
          </a:xfrm>
          <a:custGeom>
            <a:avLst/>
            <a:gdLst/>
            <a:ahLst/>
            <a:cxnLst/>
            <a:rect l="l" t="t" r="r" b="b"/>
            <a:pathLst>
              <a:path w="751205" h="0">
                <a:moveTo>
                  <a:pt x="0" y="0"/>
                </a:moveTo>
                <a:lnTo>
                  <a:pt x="75116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736559" y="1755494"/>
            <a:ext cx="4756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35" i="1">
                <a:latin typeface="Arial"/>
                <a:cs typeface="Arial"/>
              </a:rPr>
              <a:t>G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05">
                <a:latin typeface="Tahoma"/>
                <a:cs typeface="Tahoma"/>
              </a:rPr>
              <a:t> </a:t>
            </a:r>
            <a:r>
              <a:rPr dirty="0" baseline="-37878" sz="1650" spc="-37" i="1">
                <a:latin typeface="Arial"/>
                <a:cs typeface="Arial"/>
              </a:rPr>
              <a:t>s</a:t>
            </a:r>
            <a:r>
              <a:rPr dirty="0" baseline="-31250" sz="1200" spc="-37">
                <a:latin typeface="Trebuchet MS"/>
                <a:cs typeface="Trebuchet MS"/>
              </a:rPr>
              <a:t>2</a:t>
            </a:r>
            <a:endParaRPr baseline="-31250"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98204" y="1850528"/>
            <a:ext cx="633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 spc="-45">
                <a:latin typeface="Calibri"/>
                <a:cs typeface="Calibri"/>
              </a:rPr>
              <a:t>0</a:t>
            </a:r>
            <a:r>
              <a:rPr dirty="0" sz="1100" spc="-45" i="1">
                <a:latin typeface="Times New Roman"/>
                <a:cs typeface="Times New Roman"/>
              </a:rPr>
              <a:t>.</a:t>
            </a:r>
            <a:r>
              <a:rPr dirty="0" sz="1100" spc="-45">
                <a:latin typeface="Calibri"/>
                <a:cs typeface="Calibri"/>
              </a:rPr>
              <a:t>9</a:t>
            </a:r>
            <a:r>
              <a:rPr dirty="0" sz="1100" spc="-45" i="1">
                <a:latin typeface="Arial"/>
                <a:cs typeface="Arial"/>
              </a:rPr>
              <a:t>s</a:t>
            </a:r>
            <a:r>
              <a:rPr dirty="0" sz="1100" spc="-3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۳۱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4010"/>
          </a:xfrm>
          <a:custGeom>
            <a:avLst/>
            <a:gdLst/>
            <a:ahLst/>
            <a:cxnLst/>
            <a:rect l="l" t="t" r="r" b="b"/>
            <a:pathLst>
              <a:path w="4608195" h="334010">
                <a:moveTo>
                  <a:pt x="4608004" y="0"/>
                </a:moveTo>
                <a:lnTo>
                  <a:pt x="0" y="0"/>
                </a:lnTo>
                <a:lnTo>
                  <a:pt x="0" y="333717"/>
                </a:lnTo>
                <a:lnTo>
                  <a:pt x="4608004" y="33371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15824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ﻪﻠﭘ</a:t>
            </a:r>
            <a:r>
              <a:rPr dirty="0" spc="-35"/>
              <a:t> </a:t>
            </a:r>
            <a:r>
              <a:rPr dirty="0"/>
              <a:t>ﺦﺳﺎﭘ</a:t>
            </a:r>
            <a:r>
              <a:rPr dirty="0" spc="145"/>
              <a:t> </a:t>
            </a:r>
            <a:r>
              <a:rPr dirty="0"/>
              <a:t>:ﻢﺸﺷ</a:t>
            </a:r>
            <a:r>
              <a:rPr dirty="0" spc="-35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90941" y="352900"/>
            <a:ext cx="260921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ﺮﻳﺯ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ﺕﺭﻮﺼﺑ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ﻪﻠﭘ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ﺦﺳﺎﭘ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6" y="780160"/>
            <a:ext cx="2905883" cy="1675450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47141" y="2519715"/>
            <a:ext cx="4152265" cy="717550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r" marL="90805" marR="5080" indent="-635">
              <a:lnSpc>
                <a:spcPts val="1210"/>
              </a:lnSpc>
              <a:spcBef>
                <a:spcPts val="405"/>
              </a:spcBef>
            </a:pPr>
            <a:r>
              <a:rPr dirty="0" sz="1250">
                <a:latin typeface="B Nazanin"/>
                <a:cs typeface="B Nazanin"/>
              </a:rPr>
              <a:t>ﺕﻮﺷﺭﻭﺍ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ﻢﻳﺭﺍﺩ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ﺯﺎﻴﻧ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ﻥﺁ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ﺮﺑ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ﻩﻭﻼﻋ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ﺖﺳﺍ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ﻪﻌﺟﺎﻓ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ﺵﺭﺎﮔﺪﻧﺎﻣ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ﻱﺎﻄﺧ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ﺪﻴﻨﻴﺒﻴﻣ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ﺭﻮﺟ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 spc="-20">
                <a:latin typeface="B Nazanin"/>
                <a:cs typeface="B Nazanin"/>
              </a:rPr>
              <a:t>ﻥﺎﻤﻫ</a:t>
            </a:r>
            <a:r>
              <a:rPr dirty="0" sz="1250" spc="-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.ﺪﺷﺎﺑ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ﻪﻴﻧﺎﺛ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ﻩﺩ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ﺖﺴﺸﻧ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ﻥﺎﻣﺯ</a:t>
            </a:r>
            <a:r>
              <a:rPr dirty="0" sz="1250" spc="1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</a:t>
            </a:r>
            <a:r>
              <a:rPr dirty="0" sz="1250" spc="13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.ﺪﺷﺎﺑ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ﺪﺻﺭﺩ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800">
                <a:latin typeface="Trebuchet MS"/>
                <a:cs typeface="Trebuchet MS"/>
              </a:rPr>
              <a:t>15</a:t>
            </a:r>
            <a:r>
              <a:rPr dirty="0" sz="800" spc="85">
                <a:latin typeface="Trebuchet MS"/>
                <a:cs typeface="Trebuchet MS"/>
              </a:rPr>
              <a:t> </a:t>
            </a:r>
            <a:r>
              <a:rPr dirty="0" sz="1250">
                <a:latin typeface="B Nazanin"/>
                <a:cs typeface="B Nazanin"/>
              </a:rPr>
              <a:t>ﺎﺗ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800">
                <a:latin typeface="Trebuchet MS"/>
                <a:cs typeface="Trebuchet MS"/>
              </a:rPr>
              <a:t>10</a:t>
            </a:r>
            <a:r>
              <a:rPr dirty="0" sz="800" spc="85">
                <a:latin typeface="Trebuchet MS"/>
                <a:cs typeface="Trebuchet MS"/>
              </a:rPr>
              <a:t> </a:t>
            </a:r>
            <a:r>
              <a:rPr dirty="0" sz="1250" spc="-25">
                <a:latin typeface="B Nazanin"/>
                <a:cs typeface="B Nazanin"/>
              </a:rPr>
              <a:t>ﻦﻴﺑ</a:t>
            </a:r>
            <a:endParaRPr sz="1250">
              <a:latin typeface="B Nazanin"/>
              <a:cs typeface="B Nazanin"/>
            </a:endParaRPr>
          </a:p>
          <a:p>
            <a:pPr algn="r" marL="12700" marR="5080">
              <a:lnSpc>
                <a:spcPts val="1350"/>
              </a:lnSpc>
              <a:spcBef>
                <a:spcPts val="30"/>
              </a:spcBef>
            </a:pP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ﺭﺎﮔﺪﻧﺎﻣ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ﻱﺎﻄﺧ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ﻢﻴﻨﻜﻴﻣ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ﻲﻌﺳ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ﻢﻴﻫﺩ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ﺩﻮﺒﻬﺑ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ﺎﻄﺧ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ﻢﻴﻨﻜﻴﻣ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ﻲﻌﺳ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ﺖﺑﺎﺛ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ﻩﺮﻬﺑ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ﺎﺑ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ﻝﻭﺍ</a:t>
            </a:r>
            <a:r>
              <a:rPr dirty="0" sz="1250" spc="-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.ﻢﻴﻧﺎﺳﺮﺑ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ﺭﺍﺪﻘﻣ</a:t>
            </a:r>
            <a:r>
              <a:rPr dirty="0" sz="1250" spc="10">
                <a:latin typeface="B Nazanin"/>
                <a:cs typeface="B Nazanin"/>
              </a:rPr>
              <a:t> </a:t>
            </a:r>
            <a:r>
              <a:rPr dirty="0" sz="800">
                <a:latin typeface="Trebuchet MS"/>
                <a:cs typeface="Trebuchet MS"/>
              </a:rPr>
              <a:t>0</a:t>
            </a:r>
            <a:r>
              <a:rPr dirty="0" sz="800" b="0" i="1">
                <a:latin typeface="Bookman Old Style"/>
                <a:cs typeface="Bookman Old Style"/>
              </a:rPr>
              <a:t>.</a:t>
            </a:r>
            <a:r>
              <a:rPr dirty="0" sz="800">
                <a:latin typeface="Trebuchet MS"/>
                <a:cs typeface="Trebuchet MS"/>
              </a:rPr>
              <a:t>7</a:t>
            </a:r>
            <a:r>
              <a:rPr dirty="0" sz="800" spc="85">
                <a:latin typeface="Trebuchet MS"/>
                <a:cs typeface="Trebuchet MS"/>
              </a:rPr>
              <a:t> </a:t>
            </a:r>
            <a:r>
              <a:rPr dirty="0" sz="1250" spc="-25">
                <a:latin typeface="B Nazanin"/>
                <a:cs typeface="B Nazanin"/>
              </a:rPr>
              <a:t>ﺎﺗ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۳۲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16989" y="51645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565998" y="726795"/>
            <a:ext cx="396875" cy="0"/>
          </a:xfrm>
          <a:custGeom>
            <a:avLst/>
            <a:gdLst/>
            <a:ahLst/>
            <a:cxnLst/>
            <a:rect l="l" t="t" r="r" b="b"/>
            <a:pathLst>
              <a:path w="396875" h="0">
                <a:moveTo>
                  <a:pt x="0" y="0"/>
                </a:moveTo>
                <a:lnTo>
                  <a:pt x="3966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53298" y="705217"/>
            <a:ext cx="36068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50" i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03628" y="610182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77745" y="726795"/>
            <a:ext cx="502920" cy="0"/>
          </a:xfrm>
          <a:custGeom>
            <a:avLst/>
            <a:gdLst/>
            <a:ahLst/>
            <a:cxnLst/>
            <a:rect l="l" t="t" r="r" b="b"/>
            <a:pathLst>
              <a:path w="502919" h="0">
                <a:moveTo>
                  <a:pt x="0" y="0"/>
                </a:moveTo>
                <a:lnTo>
                  <a:pt x="50250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888058" y="473161"/>
            <a:ext cx="637540" cy="4445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algn="r" marR="53340">
              <a:lnSpc>
                <a:spcPct val="100000"/>
              </a:lnSpc>
              <a:spcBef>
                <a:spcPts val="430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89560" algn="l"/>
              </a:tabLst>
            </a:pPr>
            <a:r>
              <a:rPr dirty="0" sz="800" spc="-50" i="1">
                <a:latin typeface="Arial"/>
                <a:cs typeface="Arial"/>
              </a:rPr>
              <a:t>p</a:t>
            </a:r>
            <a:r>
              <a:rPr dirty="0" sz="800" i="1">
                <a:latin typeface="Arial"/>
                <a:cs typeface="Arial"/>
              </a:rPr>
              <a:t>	</a:t>
            </a:r>
            <a:r>
              <a:rPr dirty="0" baseline="2525" sz="1650">
                <a:latin typeface="Calibri"/>
                <a:cs typeface="Calibri"/>
              </a:rPr>
              <a:t>1</a:t>
            </a:r>
            <a:r>
              <a:rPr dirty="0" baseline="2525" sz="1650" spc="-7">
                <a:latin typeface="Calibri"/>
                <a:cs typeface="Calibri"/>
              </a:rPr>
              <a:t> </a:t>
            </a:r>
            <a:r>
              <a:rPr dirty="0" baseline="2525" sz="1650">
                <a:latin typeface="Tahoma"/>
                <a:cs typeface="Tahoma"/>
              </a:rPr>
              <a:t>+</a:t>
            </a:r>
            <a:r>
              <a:rPr dirty="0" baseline="2525" sz="1650" spc="-142">
                <a:latin typeface="Tahoma"/>
                <a:cs typeface="Tahoma"/>
              </a:rPr>
              <a:t> </a:t>
            </a:r>
            <a:r>
              <a:rPr dirty="0" baseline="2525" sz="1650" spc="-75" i="1">
                <a:latin typeface="Arial"/>
                <a:cs typeface="Arial"/>
              </a:rPr>
              <a:t>K</a:t>
            </a:r>
            <a:endParaRPr baseline="2525"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514993" y="700797"/>
            <a:ext cx="16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8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0</a:t>
            </a:r>
            <a:r>
              <a:rPr dirty="0" u="sng" sz="800" spc="-2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.</a:t>
            </a:r>
            <a:r>
              <a:rPr dirty="0" u="sng" sz="800" spc="-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556802" y="80312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9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21203" y="610182"/>
            <a:ext cx="349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= </a:t>
            </a: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46947" y="940891"/>
            <a:ext cx="514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300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778711" y="1094008"/>
            <a:ext cx="262064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:ﻲﺒﺳﺎﻨﺗ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ﻪﻠﭘ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ﺦﺳﺎﭘ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85" y="1491168"/>
            <a:ext cx="2905766" cy="1696348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۳۳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47129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ﻱﺩﻮﺑ</a:t>
            </a:r>
            <a:r>
              <a:rPr dirty="0" spc="125"/>
              <a:t> </a:t>
            </a:r>
            <a:r>
              <a:rPr dirty="0"/>
              <a:t>:ﻢﺸﺷ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2808" y="367301"/>
            <a:ext cx="3877310" cy="4984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6350" indent="-1905">
              <a:lnSpc>
                <a:spcPct val="775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ﻱﺩﻮﺑ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ﺖﺴﺸﻧ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ﻥﺎﻣﺯ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ﺕﻮﺷﺭﻭﺍ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ﺢﻴﺤﺼﺗ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ﺖﺑﻮﻧ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ﻻﺎﺣ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ﻢﻴﻨﻜﻴﻣ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ﺪﻳﺪﺟ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ﻢﺘﺴﻴﺳ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996526"/>
            <a:ext cx="2915252" cy="210478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۳۴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35631" y="803216"/>
            <a:ext cx="3232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3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600" spc="9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600" spc="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πζ</a:t>
            </a:r>
            <a:r>
              <a:rPr dirty="0" u="sng" sz="600" spc="50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 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537955" y="927087"/>
            <a:ext cx="208279" cy="0"/>
          </a:xfrm>
          <a:custGeom>
            <a:avLst/>
            <a:gdLst/>
            <a:ahLst/>
            <a:cxnLst/>
            <a:rect l="l" t="t" r="r" b="b"/>
            <a:pathLst>
              <a:path w="208280" h="0">
                <a:moveTo>
                  <a:pt x="0" y="0"/>
                </a:moveTo>
                <a:lnTo>
                  <a:pt x="208000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802434" y="391850"/>
            <a:ext cx="2622550" cy="689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580390" marR="304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ﻲﻨﻌﻳ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ﺪﺷﺎﺑ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ﺪﺻﺭﺩ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ﺕﻮﺷﺭﻭﺍ</a:t>
            </a:r>
            <a:endParaRPr sz="1750">
              <a:latin typeface="B Nazanin"/>
              <a:cs typeface="B Nazanin"/>
            </a:endParaRPr>
          </a:p>
          <a:p>
            <a:pPr marL="38100">
              <a:lnSpc>
                <a:spcPct val="100000"/>
              </a:lnSpc>
              <a:spcBef>
                <a:spcPts val="1814"/>
              </a:spcBef>
            </a:pP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4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45">
                <a:latin typeface="Calibri"/>
                <a:cs typeface="Calibri"/>
              </a:rPr>
              <a:t>100</a:t>
            </a:r>
            <a:r>
              <a:rPr dirty="0" sz="1100" spc="45" i="1">
                <a:latin typeface="Arial"/>
                <a:cs typeface="Arial"/>
              </a:rPr>
              <a:t>e</a:t>
            </a:r>
            <a:r>
              <a:rPr dirty="0" baseline="62500" sz="1200" spc="67" i="1">
                <a:latin typeface="Times New Roman"/>
                <a:cs typeface="Times New Roman"/>
              </a:rPr>
              <a:t>√</a:t>
            </a:r>
            <a:r>
              <a:rPr dirty="0" baseline="23148" sz="900" spc="67">
                <a:latin typeface="Trebuchet MS"/>
                <a:cs typeface="Trebuchet MS"/>
              </a:rPr>
              <a:t>1</a:t>
            </a:r>
            <a:r>
              <a:rPr dirty="0" baseline="23148" sz="900" spc="67" i="1">
                <a:latin typeface="Times New Roman"/>
                <a:cs typeface="Times New Roman"/>
              </a:rPr>
              <a:t>−</a:t>
            </a:r>
            <a:r>
              <a:rPr dirty="0" baseline="23148" sz="900" spc="67" b="0" i="1">
                <a:latin typeface="Bookman Old Style"/>
                <a:cs typeface="Bookman Old Style"/>
              </a:rPr>
              <a:t>ζ</a:t>
            </a:r>
            <a:r>
              <a:rPr dirty="0" baseline="37037" sz="900" spc="67">
                <a:latin typeface="Trebuchet MS"/>
                <a:cs typeface="Trebuchet MS"/>
              </a:rPr>
              <a:t>2</a:t>
            </a:r>
            <a:endParaRPr baseline="37037" sz="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2067699" y="1351127"/>
            <a:ext cx="508634" cy="0"/>
          </a:xfrm>
          <a:custGeom>
            <a:avLst/>
            <a:gdLst/>
            <a:ahLst/>
            <a:cxnLst/>
            <a:rect l="l" t="t" r="r" b="b"/>
            <a:pathLst>
              <a:path w="508635" h="0">
                <a:moveTo>
                  <a:pt x="0" y="0"/>
                </a:moveTo>
                <a:lnTo>
                  <a:pt x="508063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300122" y="1815109"/>
            <a:ext cx="369570" cy="0"/>
          </a:xfrm>
          <a:custGeom>
            <a:avLst/>
            <a:gdLst/>
            <a:ahLst/>
            <a:cxnLst/>
            <a:rect l="l" t="t" r="r" b="b"/>
            <a:pathLst>
              <a:path w="369569" h="0">
                <a:moveTo>
                  <a:pt x="0" y="0"/>
                </a:moveTo>
                <a:lnTo>
                  <a:pt x="36951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4085" y="1234514"/>
            <a:ext cx="3804285" cy="18751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55930">
              <a:lnSpc>
                <a:spcPts val="1135"/>
              </a:lnSpc>
              <a:spcBef>
                <a:spcPts val="90"/>
              </a:spcBef>
              <a:tabLst>
                <a:tab pos="1097280" algn="l"/>
              </a:tabLst>
            </a:pPr>
            <a:r>
              <a:rPr dirty="0" sz="1100" spc="-10" i="1">
                <a:latin typeface="Arial"/>
                <a:cs typeface="Arial"/>
              </a:rPr>
              <a:t>ln</a:t>
            </a:r>
            <a:r>
              <a:rPr dirty="0" sz="1100" spc="-10">
                <a:latin typeface="Tahoma"/>
                <a:cs typeface="Tahoma"/>
              </a:rPr>
              <a:t>(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1</a:t>
            </a:r>
            <a:r>
              <a:rPr dirty="0" sz="1100" spc="-10">
                <a:latin typeface="Tahoma"/>
                <a:cs typeface="Tahoma"/>
              </a:rPr>
              <a:t>)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00">
                <a:latin typeface="Tahoma"/>
                <a:cs typeface="Tahoma"/>
              </a:rPr>
              <a:t> </a:t>
            </a:r>
            <a:r>
              <a:rPr dirty="0" baseline="2525" sz="1650" spc="187">
                <a:latin typeface="Times New Roman"/>
                <a:cs typeface="Times New Roman"/>
              </a:rPr>
              <a:t>√</a:t>
            </a:r>
            <a:r>
              <a:rPr dirty="0" u="sng" baseline="37878" sz="1650" spc="18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−πζ</a:t>
            </a:r>
            <a:r>
              <a:rPr dirty="0" u="sng" baseline="37878" sz="165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none" baseline="37878" sz="1650" spc="434" i="1">
                <a:latin typeface="Times New Roman"/>
                <a:cs typeface="Times New Roman"/>
              </a:rPr>
              <a:t> </a:t>
            </a:r>
            <a:r>
              <a:rPr dirty="0" u="none" sz="1100">
                <a:latin typeface="Tahoma"/>
                <a:cs typeface="Tahoma"/>
              </a:rPr>
              <a:t>= </a:t>
            </a:r>
            <a:r>
              <a:rPr dirty="0" u="none" sz="1100" i="1">
                <a:latin typeface="Times New Roman"/>
                <a:cs typeface="Times New Roman"/>
              </a:rPr>
              <a:t>−</a:t>
            </a:r>
            <a:r>
              <a:rPr dirty="0" u="none" sz="1100">
                <a:latin typeface="Calibri"/>
                <a:cs typeface="Calibri"/>
              </a:rPr>
              <a:t>2</a:t>
            </a:r>
            <a:r>
              <a:rPr dirty="0" u="none" sz="1100" i="1">
                <a:latin typeface="Times New Roman"/>
                <a:cs typeface="Times New Roman"/>
              </a:rPr>
              <a:t>.</a:t>
            </a:r>
            <a:r>
              <a:rPr dirty="0" u="none" sz="1100">
                <a:latin typeface="Calibri"/>
                <a:cs typeface="Calibri"/>
              </a:rPr>
              <a:t>30</a:t>
            </a:r>
            <a:endParaRPr sz="1100">
              <a:latin typeface="Calibri"/>
              <a:cs typeface="Calibri"/>
            </a:endParaRPr>
          </a:p>
          <a:p>
            <a:pPr algn="ctr" marR="288290">
              <a:lnSpc>
                <a:spcPts val="1135"/>
              </a:lnSpc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ζ</a:t>
            </a:r>
            <a:r>
              <a:rPr dirty="0" baseline="20833" sz="1200" spc="-37">
                <a:latin typeface="Trebuchet MS"/>
                <a:cs typeface="Trebuchet MS"/>
              </a:rPr>
              <a:t>2</a:t>
            </a:r>
            <a:endParaRPr baseline="20833"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>
              <a:latin typeface="Trebuchet MS"/>
              <a:cs typeface="Trebuchet MS"/>
            </a:endParaRPr>
          </a:p>
          <a:p>
            <a:pPr algn="r" marR="1814195">
              <a:lnSpc>
                <a:spcPts val="1035"/>
              </a:lnSpc>
            </a:pP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3</a:t>
            </a:r>
            <a:r>
              <a:rPr dirty="0" sz="1100" spc="50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465">
                <a:latin typeface="Tahoma"/>
                <a:cs typeface="Tahoma"/>
              </a:rPr>
              <a:t> </a:t>
            </a:r>
            <a:r>
              <a:rPr dirty="0" baseline="37878" sz="1650" spc="60" i="1">
                <a:latin typeface="Times New Roman"/>
                <a:cs typeface="Times New Roman"/>
              </a:rPr>
              <a:t>π</a:t>
            </a:r>
            <a:r>
              <a:rPr dirty="0" baseline="79861" sz="1200" spc="60">
                <a:latin typeface="Trebuchet MS"/>
                <a:cs typeface="Trebuchet MS"/>
              </a:rPr>
              <a:t>2</a:t>
            </a:r>
            <a:r>
              <a:rPr dirty="0" baseline="37878" sz="1650" spc="60" i="1">
                <a:latin typeface="Times New Roman"/>
                <a:cs typeface="Times New Roman"/>
              </a:rPr>
              <a:t>ζ</a:t>
            </a:r>
            <a:r>
              <a:rPr dirty="0" baseline="79861" sz="1200" spc="60">
                <a:latin typeface="Trebuchet MS"/>
                <a:cs typeface="Trebuchet MS"/>
              </a:rPr>
              <a:t>2</a:t>
            </a:r>
            <a:endParaRPr baseline="79861" sz="1200">
              <a:latin typeface="Trebuchet MS"/>
              <a:cs typeface="Trebuchet MS"/>
            </a:endParaRPr>
          </a:p>
          <a:p>
            <a:pPr algn="r" marR="1766570">
              <a:lnSpc>
                <a:spcPts val="1035"/>
              </a:lnSpc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ζ</a:t>
            </a:r>
            <a:r>
              <a:rPr dirty="0" baseline="20833" sz="1200" spc="-37">
                <a:latin typeface="Trebuchet MS"/>
                <a:cs typeface="Trebuchet MS"/>
              </a:rPr>
              <a:t>2</a:t>
            </a:r>
            <a:endParaRPr baseline="20833" sz="1200">
              <a:latin typeface="Trebuchet MS"/>
              <a:cs typeface="Trebuchet MS"/>
            </a:endParaRPr>
          </a:p>
          <a:p>
            <a:pPr algn="ctr" marR="455930">
              <a:lnSpc>
                <a:spcPct val="100000"/>
              </a:lnSpc>
              <a:spcBef>
                <a:spcPts val="630"/>
              </a:spcBef>
            </a:pPr>
            <a:r>
              <a:rPr dirty="0" sz="1100" i="1">
                <a:latin typeface="Times New Roman"/>
                <a:cs typeface="Times New Roman"/>
              </a:rPr>
              <a:t>ζ</a:t>
            </a:r>
            <a:r>
              <a:rPr dirty="0" baseline="31250" sz="1200">
                <a:latin typeface="Trebuchet MS"/>
                <a:cs typeface="Trebuchet MS"/>
              </a:rPr>
              <a:t>2</a:t>
            </a:r>
            <a:r>
              <a:rPr dirty="0" baseline="31250" sz="1200" spc="202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36</a:t>
            </a:r>
            <a:r>
              <a:rPr dirty="0" sz="1100" spc="75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ζ</a:t>
            </a:r>
            <a:r>
              <a:rPr dirty="0" sz="1100" spc="13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L="50800" marR="43180">
              <a:lnSpc>
                <a:spcPct val="100000"/>
              </a:lnSpc>
              <a:spcBef>
                <a:spcPts val="3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ﺩﺩﺮﮔ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ﻪﻓﺎﺿﺍ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ﺪﻳﺎﺑ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ﻱﺯﺎﻓ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ﺭﺍﺪﻘﻣ</a:t>
            </a:r>
            <a:endParaRPr sz="1750">
              <a:latin typeface="B Nazanin"/>
              <a:cs typeface="B Nazanin"/>
            </a:endParaRPr>
          </a:p>
          <a:p>
            <a:pPr algn="ctr" marR="455930">
              <a:lnSpc>
                <a:spcPct val="100000"/>
              </a:lnSpc>
              <a:spcBef>
                <a:spcPts val="1000"/>
              </a:spcBef>
            </a:pPr>
            <a:r>
              <a:rPr dirty="0" sz="1100" spc="65" i="1">
                <a:latin typeface="Times New Roman"/>
                <a:cs typeface="Times New Roman"/>
              </a:rPr>
              <a:t>ϕ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100</a:t>
            </a:r>
            <a:r>
              <a:rPr dirty="0" sz="1100" i="1">
                <a:latin typeface="Times New Roman"/>
                <a:cs typeface="Times New Roman"/>
              </a:rPr>
              <a:t>ζ</a:t>
            </a:r>
            <a:r>
              <a:rPr dirty="0" sz="1100" spc="114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60</a:t>
            </a:r>
            <a:endParaRPr sz="1100">
              <a:latin typeface="Calibri"/>
              <a:cs typeface="Calibri"/>
            </a:endParaRPr>
          </a:p>
          <a:p>
            <a:pPr algn="ctr" marR="455930">
              <a:lnSpc>
                <a:spcPct val="100000"/>
              </a:lnSpc>
              <a:spcBef>
                <a:spcPts val="1130"/>
              </a:spcBef>
            </a:pPr>
            <a:r>
              <a:rPr dirty="0" sz="1100" i="1">
                <a:latin typeface="Times New Roman"/>
                <a:cs typeface="Times New Roman"/>
              </a:rPr>
              <a:t>ϕ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baseline="-10416" sz="1200" spc="21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60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20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10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ϵ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55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05536" y="3282058"/>
            <a:ext cx="35280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 ۱۶</a:t>
            </a:r>
            <a:r>
              <a:rPr dirty="0" sz="950" spc="484">
                <a:solidFill>
                  <a:srgbClr val="003D1E"/>
                </a:solidFill>
                <a:latin typeface="B Nazanin"/>
                <a:cs typeface="B Nazanin"/>
              </a:rPr>
              <a:t>                          </a:t>
            </a: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85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85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18640" y="326750"/>
            <a:ext cx="268097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:ﻢﻴﻨﻛ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ﻲﺣﺍﺮﻃ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ﺶﻴﭘ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ﻝﻭﺍ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ﺲﭘ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28431" y="699044"/>
            <a:ext cx="929640" cy="2857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27025">
              <a:lnSpc>
                <a:spcPts val="1030"/>
              </a:lnSpc>
              <a:spcBef>
                <a:spcPts val="90"/>
              </a:spcBef>
            </a:pP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 spc="-4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ϕ</a:t>
            </a:r>
            <a:r>
              <a:rPr dirty="0" u="sng" baseline="-10416" sz="1200" spc="-1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  <a:p>
            <a:pPr marL="38100">
              <a:lnSpc>
                <a:spcPts val="1030"/>
              </a:lnSpc>
            </a:pP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30" i="1">
                <a:latin typeface="Times New Roman"/>
                <a:cs typeface="Times New Roman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71104" y="799551"/>
            <a:ext cx="2853690" cy="106934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584200">
              <a:lnSpc>
                <a:spcPct val="100000"/>
              </a:lnSpc>
              <a:spcBef>
                <a:spcPts val="78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10" i="1">
                <a:latin typeface="Arial"/>
                <a:cs typeface="Arial"/>
              </a:rPr>
              <a:t>sin</a:t>
            </a:r>
            <a:r>
              <a:rPr dirty="0" sz="1100" spc="-10" i="1">
                <a:latin typeface="Times New Roman"/>
                <a:cs typeface="Times New Roman"/>
              </a:rPr>
              <a:t>ϕ</a:t>
            </a:r>
            <a:r>
              <a:rPr dirty="0" baseline="-10416" sz="1200" spc="-15" i="1">
                <a:latin typeface="Arial"/>
                <a:cs typeface="Arial"/>
              </a:rPr>
              <a:t>m</a:t>
            </a:r>
            <a:endParaRPr baseline="-10416" sz="1200">
              <a:latin typeface="Arial"/>
              <a:cs typeface="Arial"/>
            </a:endParaRPr>
          </a:p>
          <a:p>
            <a:pPr marL="169545">
              <a:lnSpc>
                <a:spcPts val="1295"/>
              </a:lnSpc>
              <a:spcBef>
                <a:spcPts val="685"/>
              </a:spcBef>
            </a:pPr>
            <a:r>
              <a:rPr dirty="0" sz="1100" i="1">
                <a:latin typeface="Times New Roman"/>
                <a:cs typeface="Times New Roman"/>
              </a:rPr>
              <a:t>ϕ</a:t>
            </a:r>
            <a:r>
              <a:rPr dirty="0" baseline="-10416" sz="1200" i="1">
                <a:latin typeface="Arial"/>
                <a:cs typeface="Arial"/>
              </a:rPr>
              <a:t>m</a:t>
            </a:r>
            <a:r>
              <a:rPr dirty="0" baseline="-10416" sz="1200" spc="21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55</a:t>
            </a:r>
            <a:r>
              <a:rPr dirty="0" sz="1100" spc="65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40" i="1">
                <a:latin typeface="Times New Roman"/>
                <a:cs typeface="Times New Roman"/>
              </a:rPr>
              <a:t> </a:t>
            </a: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algn="r" marL="1357630" marR="30480">
              <a:lnSpc>
                <a:spcPts val="2075"/>
              </a:lnSpc>
            </a:pPr>
            <a:r>
              <a:rPr dirty="0" sz="1750">
                <a:latin typeface="B Nazanin"/>
                <a:cs typeface="B Nazanin"/>
              </a:rPr>
              <a:t>:ﺪﻴﻨﻛ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ﻲﺴﻧﺎﻛﺮﻓ</a:t>
            </a:r>
            <a:endParaRPr sz="1750">
              <a:latin typeface="B Nazanin"/>
              <a:cs typeface="B Nazanin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1100" spc="-30">
                <a:latin typeface="Calibri"/>
                <a:cs typeface="Calibri"/>
              </a:rPr>
              <a:t>20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log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-55" i="1">
                <a:latin typeface="Arial"/>
                <a:cs typeface="Arial"/>
              </a:rPr>
              <a:t>G</a:t>
            </a:r>
            <a:r>
              <a:rPr dirty="0" sz="1100" spc="-55">
                <a:latin typeface="Tahoma"/>
                <a:cs typeface="Tahoma"/>
              </a:rPr>
              <a:t>(</a:t>
            </a:r>
            <a:r>
              <a:rPr dirty="0" sz="1100" spc="-55" i="1">
                <a:latin typeface="Times New Roman"/>
                <a:cs typeface="Times New Roman"/>
              </a:rPr>
              <a:t>ω</a:t>
            </a:r>
            <a:r>
              <a:rPr dirty="0" sz="1100" spc="-55">
                <a:latin typeface="Tahoma"/>
                <a:cs typeface="Tahoma"/>
              </a:rPr>
              <a:t>)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 </a:t>
            </a: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log</a:t>
            </a:r>
            <a:r>
              <a:rPr dirty="0" sz="1100" spc="-125">
                <a:latin typeface="Tahoma"/>
                <a:cs typeface="Tahoma"/>
              </a:rPr>
              <a:t> </a:t>
            </a:r>
            <a:r>
              <a:rPr dirty="0" sz="1100" spc="70" i="1">
                <a:latin typeface="Times New Roman"/>
                <a:cs typeface="Times New Roman"/>
              </a:rPr>
              <a:t>α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900" y="2091306"/>
            <a:ext cx="2082332" cy="108788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1297" y="3282058"/>
            <a:ext cx="3149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96197" y="516457"/>
            <a:ext cx="952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95639" y="726795"/>
            <a:ext cx="295910" cy="27940"/>
          </a:xfrm>
          <a:custGeom>
            <a:avLst/>
            <a:gdLst/>
            <a:ahLst/>
            <a:cxnLst/>
            <a:rect l="l" t="t" r="r" b="b"/>
            <a:pathLst>
              <a:path w="295910" h="27940">
                <a:moveTo>
                  <a:pt x="0" y="0"/>
                </a:moveTo>
                <a:lnTo>
                  <a:pt x="295795" y="0"/>
                </a:lnTo>
              </a:path>
              <a:path w="295910" h="27940">
                <a:moveTo>
                  <a:pt x="206654" y="27711"/>
                </a:moveTo>
                <a:lnTo>
                  <a:pt x="295795" y="27711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988680" y="610182"/>
            <a:ext cx="615315" cy="2876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035"/>
              </a:lnSpc>
              <a:spcBef>
                <a:spcPts val="90"/>
              </a:spcBef>
              <a:tabLst>
                <a:tab pos="397510" algn="l"/>
              </a:tabLst>
            </a:pPr>
            <a:r>
              <a:rPr dirty="0" sz="1100" spc="65" i="1">
                <a:latin typeface="Arial"/>
                <a:cs typeface="Arial"/>
              </a:rPr>
              <a:t>T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baseline="2525" sz="1650" spc="382" i="1">
                <a:latin typeface="Times New Roman"/>
                <a:cs typeface="Times New Roman"/>
              </a:rPr>
              <a:t>√</a:t>
            </a:r>
            <a:endParaRPr baseline="2525" sz="1650">
              <a:latin typeface="Times New Roman"/>
              <a:cs typeface="Times New Roman"/>
            </a:endParaRPr>
          </a:p>
          <a:p>
            <a:pPr marL="306705">
              <a:lnSpc>
                <a:spcPts val="1035"/>
              </a:lnSpc>
            </a:pP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145" i="1">
                <a:latin typeface="Times New Roman"/>
                <a:cs typeface="Times New Roman"/>
              </a:rPr>
              <a:t>  </a:t>
            </a:r>
            <a:r>
              <a:rPr dirty="0" sz="1100" spc="70" i="1">
                <a:latin typeface="Times New Roman"/>
                <a:cs typeface="Times New Roman"/>
              </a:rPr>
              <a:t>α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950935" y="1100239"/>
            <a:ext cx="485140" cy="0"/>
          </a:xfrm>
          <a:custGeom>
            <a:avLst/>
            <a:gdLst/>
            <a:ahLst/>
            <a:cxnLst/>
            <a:rect l="l" t="t" r="r" b="b"/>
            <a:pathLst>
              <a:path w="485139" h="0">
                <a:moveTo>
                  <a:pt x="0" y="0"/>
                </a:moveTo>
                <a:lnTo>
                  <a:pt x="48491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07564" y="1078660"/>
            <a:ext cx="3409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100" i="1">
                <a:latin typeface="Times New Roman"/>
                <a:cs typeface="Times New Roman"/>
              </a:rPr>
              <a:t>×</a:t>
            </a:r>
            <a:r>
              <a:rPr dirty="0" sz="1100" spc="-35" i="1">
                <a:latin typeface="Times New Roman"/>
                <a:cs typeface="Times New Roman"/>
              </a:rPr>
              <a:t> </a:t>
            </a:r>
            <a:r>
              <a:rPr dirty="0" sz="1100" spc="-25">
                <a:latin typeface="Calibri"/>
                <a:cs typeface="Calibri"/>
              </a:rPr>
              <a:t>3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18576" y="983626"/>
            <a:ext cx="13709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70585" algn="l"/>
              </a:tabLst>
            </a:pPr>
            <a:r>
              <a:rPr dirty="0" sz="1100" spc="65" i="1">
                <a:latin typeface="Arial"/>
                <a:cs typeface="Arial"/>
              </a:rPr>
              <a:t>T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75">
                <a:latin typeface="Tahoma"/>
                <a:cs typeface="Tahoma"/>
              </a:rPr>
              <a:t> </a:t>
            </a:r>
            <a:r>
              <a:rPr dirty="0" baseline="-37878" sz="1650">
                <a:latin typeface="Calibri"/>
                <a:cs typeface="Calibri"/>
              </a:rPr>
              <a:t>10</a:t>
            </a:r>
            <a:r>
              <a:rPr dirty="0" baseline="-37878" sz="1650" spc="442">
                <a:latin typeface="Calibri"/>
                <a:cs typeface="Calibri"/>
              </a:rPr>
              <a:t> </a:t>
            </a:r>
            <a:r>
              <a:rPr dirty="0" baseline="37878" sz="1650" spc="-75">
                <a:latin typeface="Calibri"/>
                <a:cs typeface="Calibri"/>
              </a:rPr>
              <a:t>1</a:t>
            </a:r>
            <a:r>
              <a:rPr dirty="0" baseline="37878" sz="1650">
                <a:latin typeface="Calibri"/>
                <a:cs typeface="Calibri"/>
              </a:rPr>
              <a:t>	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035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085579" y="1196396"/>
            <a:ext cx="131508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ﺮﻟﺮﺘﻨﻛ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97761" y="1481643"/>
            <a:ext cx="97218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65"/>
              </a:spcBef>
            </a:pPr>
            <a:r>
              <a:rPr dirty="0" baseline="-37878" sz="1650" spc="-165" i="1">
                <a:latin typeface="Arial"/>
                <a:cs typeface="Arial"/>
              </a:rPr>
              <a:t>C</a:t>
            </a:r>
            <a:r>
              <a:rPr dirty="0" baseline="-37878" sz="1650" spc="7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142">
                <a:latin typeface="Tahoma"/>
                <a:cs typeface="Tahoma"/>
              </a:rPr>
              <a:t> </a:t>
            </a:r>
            <a:r>
              <a:rPr dirty="0" u="sng" sz="1100" spc="3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35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33909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035</a:t>
            </a:r>
            <a:r>
              <a:rPr dirty="0" sz="1100" spc="-1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765753" y="1812079"/>
            <a:ext cx="63373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0">
                <a:latin typeface="B Nazanin"/>
                <a:cs typeface="B Nazanin"/>
              </a:rPr>
              <a:t> ﻲﺟﻭﺮﺧ</a:t>
            </a:r>
            <a:endParaRPr sz="1750">
              <a:latin typeface="B Nazanin"/>
              <a:cs typeface="B Nazani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6" y="2176900"/>
            <a:ext cx="3157855" cy="1279525"/>
            <a:chOff x="76" y="2176900"/>
            <a:chExt cx="3157855" cy="1279525"/>
          </a:xfrm>
        </p:grpSpPr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304" y="2176900"/>
              <a:ext cx="1653515" cy="1238596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6" y="3326612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438"/>
                  </a:lnTo>
                  <a:lnTo>
                    <a:pt x="1535976" y="129438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۳۷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8437" y="326750"/>
            <a:ext cx="4051935" cy="70421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r" marL="12700" marR="5080">
              <a:lnSpc>
                <a:spcPct val="77400"/>
              </a:lnSpc>
              <a:spcBef>
                <a:spcPts val="570"/>
              </a:spcBef>
            </a:pP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ﺕﻮﺷﺭﻭﺍ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ﻞﻜﺸﻣ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ﻲﻟﻭ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ﺏﻮﺧ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ﺭﺎﻴﺴﺑ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ﺖﺴﺸﻧ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ﻥﺎﻣﺯ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ﺪﻧﺎﺑ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ﻱﺎﻨﻬﭘ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ﺎﺗ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ﻲﺣﺍﺮﻃ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ﻚﻳ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.ﻢﻴﺳﺮﺑ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ﻩﺍﻮﺨﻟﺩ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ﺏﺍﻮﺟ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8277" y="1110589"/>
            <a:ext cx="2891454" cy="1245427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40550" y="2385015"/>
            <a:ext cx="3959860" cy="89916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algn="r" marL="1136650" marR="1361440">
              <a:lnSpc>
                <a:spcPct val="100000"/>
              </a:lnSpc>
              <a:spcBef>
                <a:spcPts val="815"/>
              </a:spcBef>
            </a:pPr>
            <a:r>
              <a:rPr dirty="0" sz="1600">
                <a:latin typeface="B Nazanin"/>
                <a:cs typeface="B Nazanin"/>
              </a:rPr>
              <a:t>ﻩﺮﻬﺑ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ﺭﺬﮔ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ﺲﻧﺎﻛﺮﻓ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  <a:p>
            <a:pPr algn="r" marL="12700" marR="5715" indent="-1270">
              <a:lnSpc>
                <a:spcPct val="64500"/>
              </a:lnSpc>
              <a:spcBef>
                <a:spcPts val="1535"/>
              </a:spcBef>
            </a:pPr>
            <a:r>
              <a:rPr dirty="0" sz="1750">
                <a:latin typeface="B Nazanin"/>
                <a:cs typeface="B Nazanin"/>
              </a:rPr>
              <a:t>ﻢﻳﺭﻭﺍ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ﺕﻮﺷﺭﻭﺍ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ﻱﺍﺮﺑ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.ﺞﻨﭘ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ﻱﻭﺭ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۳۸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5536" y="3282058"/>
            <a:ext cx="35280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 ۱۶</a:t>
            </a:r>
            <a:r>
              <a:rPr dirty="0" sz="950" spc="484">
                <a:solidFill>
                  <a:srgbClr val="003D1E"/>
                </a:solidFill>
                <a:latin typeface="B Nazanin"/>
                <a:cs typeface="B Nazanin"/>
              </a:rPr>
              <a:t>                          </a:t>
            </a: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85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85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51622" y="563643"/>
            <a:ext cx="288607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692785" marR="431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ﺡﺮﻃ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ﺪﻴﻟ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ﺲﭘ</a:t>
            </a:r>
            <a:endParaRPr sz="1750">
              <a:latin typeface="B Nazanin"/>
              <a:cs typeface="B Nazanin"/>
            </a:endParaRPr>
          </a:p>
          <a:p>
            <a:pPr algn="ctr" marR="1372870">
              <a:lnSpc>
                <a:spcPct val="100000"/>
              </a:lnSpc>
              <a:spcBef>
                <a:spcPts val="1000"/>
              </a:spcBef>
            </a:pPr>
            <a:r>
              <a:rPr dirty="0" sz="1100" spc="-30">
                <a:latin typeface="Calibri"/>
                <a:cs typeface="Calibri"/>
              </a:rPr>
              <a:t>20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45">
                <a:latin typeface="Tahoma"/>
                <a:cs typeface="Tahoma"/>
              </a:rPr>
              <a:t>log</a:t>
            </a:r>
            <a:r>
              <a:rPr dirty="0" sz="1100" spc="-140">
                <a:latin typeface="Tahoma"/>
                <a:cs typeface="Tahoma"/>
              </a:rPr>
              <a:t> </a:t>
            </a: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-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30" i="1">
                <a:latin typeface="Times New Roman"/>
                <a:cs typeface="Times New Roman"/>
              </a:rPr>
              <a:t>|</a:t>
            </a:r>
            <a:r>
              <a:rPr dirty="0" sz="1100" spc="-30" i="1">
                <a:latin typeface="Arial"/>
                <a:cs typeface="Arial"/>
              </a:rPr>
              <a:t>G</a:t>
            </a:r>
            <a:r>
              <a:rPr dirty="0" sz="1100" spc="-30">
                <a:latin typeface="Tahoma"/>
                <a:cs typeface="Tahoma"/>
              </a:rPr>
              <a:t>(</a:t>
            </a:r>
            <a:r>
              <a:rPr dirty="0" sz="1100" spc="-30" i="1">
                <a:latin typeface="Times New Roman"/>
                <a:cs typeface="Times New Roman"/>
              </a:rPr>
              <a:t>ω</a:t>
            </a:r>
            <a:r>
              <a:rPr dirty="0" sz="1100" spc="-30">
                <a:latin typeface="Tahoma"/>
                <a:cs typeface="Tahoma"/>
              </a:rPr>
              <a:t>)</a:t>
            </a:r>
            <a:r>
              <a:rPr dirty="0" sz="1100" spc="-30" i="1">
                <a:latin typeface="Times New Roman"/>
                <a:cs typeface="Times New Roman"/>
              </a:rPr>
              <a:t>|</a:t>
            </a:r>
            <a:r>
              <a:rPr dirty="0" sz="1100" spc="-30" i="1">
                <a:latin typeface="Arial"/>
                <a:cs typeface="Arial"/>
              </a:rPr>
              <a:t>dB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algn="ctr" marR="1372870">
              <a:lnSpc>
                <a:spcPct val="100000"/>
              </a:lnSpc>
              <a:spcBef>
                <a:spcPts val="1130"/>
              </a:spcBef>
            </a:pPr>
            <a:r>
              <a:rPr dirty="0" sz="1100" spc="120" i="1">
                <a:latin typeface="Times New Roman"/>
                <a:cs typeface="Times New Roman"/>
              </a:rPr>
              <a:t>α</a:t>
            </a:r>
            <a:r>
              <a:rPr dirty="0" sz="1100" spc="7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10</a:t>
            </a:r>
            <a:r>
              <a:rPr dirty="0" baseline="31250" sz="12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i="1">
                <a:latin typeface="Times New Roman"/>
                <a:cs typeface="Times New Roman"/>
              </a:rPr>
              <a:t>.</a:t>
            </a:r>
            <a:r>
              <a:rPr dirty="0" sz="1100">
                <a:latin typeface="Calibri"/>
                <a:cs typeface="Calibri"/>
              </a:rPr>
              <a:t>5</a:t>
            </a:r>
            <a:r>
              <a:rPr dirty="0" sz="1100" spc="9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316</a:t>
            </a:r>
            <a:endParaRPr sz="1100">
              <a:latin typeface="Calibri"/>
              <a:cs typeface="Calibri"/>
            </a:endParaRPr>
          </a:p>
          <a:p>
            <a:pPr algn="r" marL="2221865" marR="43180">
              <a:lnSpc>
                <a:spcPct val="100000"/>
              </a:lnSpc>
              <a:spcBef>
                <a:spcPts val="3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ﻪﻣﺍﺩﺍ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ﺭﺩ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59888" y="1778671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22741" y="1684945"/>
            <a:ext cx="5340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10845" algn="l"/>
              </a:tabLst>
            </a:pPr>
            <a:r>
              <a:rPr dirty="0" u="sng" sz="1100" spc="3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3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1100">
                <a:latin typeface="Calibri"/>
                <a:cs typeface="Calibri"/>
              </a:rPr>
              <a:t>	</a:t>
            </a:r>
            <a:r>
              <a:rPr dirty="0" u="sng" sz="1100" spc="-1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ω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22741" y="1846692"/>
            <a:ext cx="562610" cy="41211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10845" algn="l"/>
              </a:tabLst>
            </a:pPr>
            <a:r>
              <a:rPr dirty="0" sz="1100" spc="65" i="1">
                <a:latin typeface="Times New Roman"/>
                <a:cs typeface="Times New Roman"/>
              </a:rPr>
              <a:t>α</a:t>
            </a:r>
            <a:r>
              <a:rPr dirty="0" sz="1100" spc="65" i="1">
                <a:latin typeface="Arial"/>
                <a:cs typeface="Arial"/>
              </a:rPr>
              <a:t>T</a:t>
            </a:r>
            <a:r>
              <a:rPr dirty="0" sz="1100" i="1">
                <a:latin typeface="Arial"/>
                <a:cs typeface="Arial"/>
              </a:rPr>
              <a:t>	</a:t>
            </a:r>
            <a:r>
              <a:rPr dirty="0" sz="1100" spc="-25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 marL="18415">
              <a:lnSpc>
                <a:spcPct val="100000"/>
              </a:lnSpc>
              <a:spcBef>
                <a:spcPts val="204"/>
              </a:spcBef>
            </a:pPr>
            <a:r>
              <a:rPr dirty="0" sz="1100" spc="65" i="1">
                <a:latin typeface="Arial"/>
                <a:cs typeface="Arial"/>
              </a:rPr>
              <a:t>T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6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32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31248" y="2238164"/>
            <a:ext cx="136779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:ﺩﻮﺸﻴﻣ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ﺲﭘ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035009" y="269720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 h="0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022309" y="2464356"/>
            <a:ext cx="563880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26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2</a:t>
            </a:r>
            <a:r>
              <a:rPr dirty="0" sz="1100" spc="-2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6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r>
              <a:rPr dirty="0" sz="1100" spc="-25">
                <a:latin typeface="Calibri"/>
                <a:cs typeface="Calibri"/>
              </a:rPr>
              <a:t>32</a:t>
            </a:r>
            <a:r>
              <a:rPr dirty="0" sz="1100" spc="-2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۳۹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24485"/>
          </a:xfrm>
          <a:custGeom>
            <a:avLst/>
            <a:gdLst/>
            <a:ahLst/>
            <a:cxnLst/>
            <a:rect l="l" t="t" r="r" b="b"/>
            <a:pathLst>
              <a:path w="4608195" h="324485">
                <a:moveTo>
                  <a:pt x="4608004" y="0"/>
                </a:moveTo>
                <a:lnTo>
                  <a:pt x="0" y="0"/>
                </a:lnTo>
                <a:lnTo>
                  <a:pt x="0" y="324040"/>
                </a:lnTo>
                <a:lnTo>
                  <a:pt x="4608004" y="32404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24028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ﻝﻭﺍ</a:t>
            </a:r>
            <a:r>
              <a:rPr dirty="0" spc="-30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50011" y="317213"/>
            <a:ext cx="3850004" cy="70104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r" marL="12700" marR="5080" indent="-635">
              <a:lnSpc>
                <a:spcPct val="76700"/>
              </a:lnSpc>
              <a:spcBef>
                <a:spcPts val="585"/>
              </a:spcBef>
            </a:pPr>
            <a:r>
              <a:rPr dirty="0" sz="1750">
                <a:latin typeface="B Nazanin"/>
                <a:cs typeface="B Nazanin"/>
              </a:rPr>
              <a:t>ﻢﺳﺭ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100" spc="-50" i="1">
                <a:latin typeface="Arial"/>
                <a:cs typeface="Arial"/>
              </a:rPr>
              <a:t>semilog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ﺭﻮﺘﺳﺩ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ﻩﺩﺎﻔﺘﺳﺍ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ﻩﺪﺷ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ﺝﺍﺮﺨﺘﺳﺍ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ﻱﺎﻫﻩﺩﺍﺩ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ﻞﺑﻲﺳﺩ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ﻞﻳﺪﺒﺗ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ﻩﺯﺍﺪﻧﺍ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ﻱﺎﻫﻩﺩﺍﺩ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ﺶﻠﺒﻗ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ﻂﻘﻓ</a:t>
            </a:r>
            <a:r>
              <a:rPr dirty="0" sz="1750" spc="9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.</a:t>
            </a:r>
            <a:r>
              <a:rPr dirty="0" sz="1750" spc="-10">
                <a:latin typeface="B Nazanin"/>
                <a:cs typeface="B Nazanin"/>
              </a:rPr>
              <a:t>ﻢﻴﻨﻛﻲﻣ</a:t>
            </a:r>
            <a:r>
              <a:rPr dirty="0" sz="1750" spc="-10">
                <a:latin typeface="B Nazanin"/>
                <a:cs typeface="B Nazanin"/>
              </a:rPr>
              <a:t> .ﻢﻴﻨﻛﻲﻣ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21678" y="1235125"/>
            <a:ext cx="4164965" cy="1892935"/>
          </a:xfrm>
          <a:custGeom>
            <a:avLst/>
            <a:gdLst/>
            <a:ahLst/>
            <a:cxnLst/>
            <a:rect l="l" t="t" r="r" b="b"/>
            <a:pathLst>
              <a:path w="4164965" h="1892935">
                <a:moveTo>
                  <a:pt x="4164660" y="1720748"/>
                </a:moveTo>
                <a:lnTo>
                  <a:pt x="0" y="1720748"/>
                </a:lnTo>
                <a:lnTo>
                  <a:pt x="0" y="1892820"/>
                </a:lnTo>
                <a:lnTo>
                  <a:pt x="4164660" y="1892820"/>
                </a:lnTo>
                <a:lnTo>
                  <a:pt x="4164660" y="1720748"/>
                </a:lnTo>
                <a:close/>
              </a:path>
              <a:path w="4164965" h="1892935">
                <a:moveTo>
                  <a:pt x="4164660" y="860386"/>
                </a:moveTo>
                <a:lnTo>
                  <a:pt x="0" y="860386"/>
                </a:lnTo>
                <a:lnTo>
                  <a:pt x="0" y="1032446"/>
                </a:lnTo>
                <a:lnTo>
                  <a:pt x="0" y="1204518"/>
                </a:lnTo>
                <a:lnTo>
                  <a:pt x="0" y="1376591"/>
                </a:lnTo>
                <a:lnTo>
                  <a:pt x="0" y="1548663"/>
                </a:lnTo>
                <a:lnTo>
                  <a:pt x="0" y="1720735"/>
                </a:lnTo>
                <a:lnTo>
                  <a:pt x="4164660" y="1720735"/>
                </a:lnTo>
                <a:lnTo>
                  <a:pt x="4164660" y="1548663"/>
                </a:lnTo>
                <a:lnTo>
                  <a:pt x="4164660" y="1376591"/>
                </a:lnTo>
                <a:lnTo>
                  <a:pt x="4164660" y="1204518"/>
                </a:lnTo>
                <a:lnTo>
                  <a:pt x="4164660" y="1032446"/>
                </a:lnTo>
                <a:lnTo>
                  <a:pt x="4164660" y="860386"/>
                </a:lnTo>
                <a:close/>
              </a:path>
              <a:path w="4164965" h="1892935">
                <a:moveTo>
                  <a:pt x="4164660" y="0"/>
                </a:moveTo>
                <a:lnTo>
                  <a:pt x="0" y="0"/>
                </a:lnTo>
                <a:lnTo>
                  <a:pt x="0" y="172072"/>
                </a:lnTo>
                <a:lnTo>
                  <a:pt x="0" y="344144"/>
                </a:lnTo>
                <a:lnTo>
                  <a:pt x="0" y="516216"/>
                </a:lnTo>
                <a:lnTo>
                  <a:pt x="0" y="688289"/>
                </a:lnTo>
                <a:lnTo>
                  <a:pt x="0" y="860361"/>
                </a:lnTo>
                <a:lnTo>
                  <a:pt x="4164660" y="860361"/>
                </a:lnTo>
                <a:lnTo>
                  <a:pt x="4164660" y="688289"/>
                </a:lnTo>
                <a:lnTo>
                  <a:pt x="4164660" y="516216"/>
                </a:lnTo>
                <a:lnTo>
                  <a:pt x="4164660" y="344144"/>
                </a:lnTo>
                <a:lnTo>
                  <a:pt x="4164660" y="172072"/>
                </a:lnTo>
                <a:lnTo>
                  <a:pt x="4164660" y="0"/>
                </a:lnTo>
                <a:close/>
              </a:path>
            </a:pathLst>
          </a:custGeom>
          <a:solidFill>
            <a:srgbClr val="FFF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9799" y="1204327"/>
            <a:ext cx="2820035" cy="19126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90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1</a:t>
            </a:r>
            <a:r>
              <a:rPr dirty="0" sz="600" spc="41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25">
                <a:solidFill>
                  <a:srgbClr val="EC008C"/>
                </a:solidFill>
                <a:latin typeface="Palatino Linotype"/>
                <a:cs typeface="Palatino Linotype"/>
              </a:rPr>
              <a:t>subplot</a:t>
            </a:r>
            <a:r>
              <a:rPr dirty="0" sz="1100" spc="125">
                <a:latin typeface="Palatino Linotype"/>
                <a:cs typeface="Palatino Linotype"/>
              </a:rPr>
              <a:t>(2</a:t>
            </a:r>
            <a:r>
              <a:rPr dirty="0" sz="1100" spc="-160">
                <a:latin typeface="Palatino Linotype"/>
                <a:cs typeface="Palatino Linotype"/>
              </a:rPr>
              <a:t> </a:t>
            </a:r>
            <a:r>
              <a:rPr dirty="0" sz="1100" spc="185">
                <a:latin typeface="Palatino Linotype"/>
                <a:cs typeface="Palatino Linotype"/>
              </a:rPr>
              <a:t>,1</a:t>
            </a:r>
            <a:r>
              <a:rPr dirty="0" sz="1100" spc="-165">
                <a:latin typeface="Palatino Linotype"/>
                <a:cs typeface="Palatino Linotype"/>
              </a:rPr>
              <a:t> </a:t>
            </a:r>
            <a:r>
              <a:rPr dirty="0" sz="1100" spc="235">
                <a:latin typeface="Palatino Linotype"/>
                <a:cs typeface="Palatino Linotype"/>
              </a:rPr>
              <a:t>,1);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2</a:t>
            </a:r>
            <a:r>
              <a:rPr dirty="0" sz="600" spc="40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70">
                <a:latin typeface="Palatino Linotype"/>
                <a:cs typeface="Palatino Linotype"/>
              </a:rPr>
              <a:t>db=20*</a:t>
            </a:r>
            <a:r>
              <a:rPr dirty="0" sz="1100" spc="-140">
                <a:latin typeface="Palatino Linotype"/>
                <a:cs typeface="Palatino Linotype"/>
              </a:rPr>
              <a:t> </a:t>
            </a:r>
            <a:r>
              <a:rPr dirty="0" sz="1100" spc="95">
                <a:solidFill>
                  <a:srgbClr val="EC008C"/>
                </a:solidFill>
                <a:latin typeface="Palatino Linotype"/>
                <a:cs typeface="Palatino Linotype"/>
              </a:rPr>
              <a:t>log10</a:t>
            </a:r>
            <a:r>
              <a:rPr dirty="0" sz="1100" spc="-165">
                <a:solidFill>
                  <a:srgbClr val="EC008C"/>
                </a:solidFill>
                <a:latin typeface="Palatino Linotype"/>
                <a:cs typeface="Palatino Linotype"/>
              </a:rPr>
              <a:t> </a:t>
            </a:r>
            <a:r>
              <a:rPr dirty="0" sz="1100" spc="145">
                <a:latin typeface="Palatino Linotype"/>
                <a:cs typeface="Palatino Linotype"/>
              </a:rPr>
              <a:t>(Data.</a:t>
            </a:r>
            <a:r>
              <a:rPr dirty="0" sz="1100" spc="-165">
                <a:latin typeface="Palatino Linotype"/>
                <a:cs typeface="Palatino Linotype"/>
              </a:rPr>
              <a:t> </a:t>
            </a:r>
            <a:r>
              <a:rPr dirty="0" sz="1100" spc="85">
                <a:latin typeface="Palatino Linotype"/>
                <a:cs typeface="Palatino Linotype"/>
              </a:rPr>
              <a:t>magnitude);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3</a:t>
            </a:r>
            <a:r>
              <a:rPr dirty="0" sz="600" spc="4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80">
                <a:solidFill>
                  <a:srgbClr val="EC008C"/>
                </a:solidFill>
                <a:latin typeface="Palatino Linotype"/>
                <a:cs typeface="Palatino Linotype"/>
              </a:rPr>
              <a:t>semilogx</a:t>
            </a:r>
            <a:r>
              <a:rPr dirty="0" sz="1100" spc="80">
                <a:latin typeface="Palatino Linotype"/>
                <a:cs typeface="Palatino Linotype"/>
              </a:rPr>
              <a:t>(Data.omega</a:t>
            </a:r>
            <a:r>
              <a:rPr dirty="0" sz="1100" spc="-114">
                <a:latin typeface="Palatino Linotype"/>
                <a:cs typeface="Palatino Linotype"/>
              </a:rPr>
              <a:t> </a:t>
            </a:r>
            <a:r>
              <a:rPr dirty="0" sz="1100" spc="170">
                <a:latin typeface="Palatino Linotype"/>
                <a:cs typeface="Palatino Linotype"/>
              </a:rPr>
              <a:t>,db);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4</a:t>
            </a:r>
            <a:r>
              <a:rPr dirty="0" sz="600" spc="41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85">
                <a:solidFill>
                  <a:srgbClr val="EC008C"/>
                </a:solidFill>
                <a:latin typeface="Palatino Linotype"/>
                <a:cs typeface="Palatino Linotype"/>
              </a:rPr>
              <a:t>title</a:t>
            </a:r>
            <a:r>
              <a:rPr dirty="0" sz="1100" spc="185">
                <a:latin typeface="Palatino Linotype"/>
                <a:cs typeface="Palatino Linotype"/>
              </a:rPr>
              <a:t>(</a:t>
            </a:r>
            <a:r>
              <a:rPr dirty="0" sz="1100" spc="185">
                <a:solidFill>
                  <a:srgbClr val="9300D1"/>
                </a:solidFill>
                <a:latin typeface="Palatino Linotype"/>
                <a:cs typeface="Palatino Linotype"/>
              </a:rPr>
              <a:t>'Bode</a:t>
            </a:r>
            <a:r>
              <a:rPr dirty="0" sz="1100" spc="125">
                <a:solidFill>
                  <a:srgbClr val="9300D1"/>
                </a:solidFill>
                <a:latin typeface="Palatino Linotype"/>
                <a:cs typeface="Palatino Linotype"/>
              </a:rPr>
              <a:t>  </a:t>
            </a:r>
            <a:r>
              <a:rPr dirty="0" sz="1100" spc="100">
                <a:solidFill>
                  <a:srgbClr val="9300D1"/>
                </a:solidFill>
                <a:latin typeface="Palatino Linotype"/>
                <a:cs typeface="Palatino Linotype"/>
              </a:rPr>
              <a:t>diagram'</a:t>
            </a:r>
            <a:r>
              <a:rPr dirty="0" sz="1100" spc="100">
                <a:latin typeface="Palatino Linotype"/>
                <a:cs typeface="Palatino Linotype"/>
              </a:rPr>
              <a:t>)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5</a:t>
            </a:r>
            <a:r>
              <a:rPr dirty="0" sz="600" spc="3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75">
                <a:solidFill>
                  <a:srgbClr val="EC008C"/>
                </a:solidFill>
                <a:latin typeface="Palatino Linotype"/>
                <a:cs typeface="Palatino Linotype"/>
              </a:rPr>
              <a:t>xlabel</a:t>
            </a:r>
            <a:r>
              <a:rPr dirty="0" sz="1100" spc="175">
                <a:latin typeface="Palatino Linotype"/>
                <a:cs typeface="Palatino Linotype"/>
              </a:rPr>
              <a:t>(</a:t>
            </a:r>
            <a:r>
              <a:rPr dirty="0" sz="1100" spc="175">
                <a:solidFill>
                  <a:srgbClr val="9300D1"/>
                </a:solidFill>
                <a:latin typeface="Palatino Linotype"/>
                <a:cs typeface="Palatino Linotype"/>
              </a:rPr>
              <a:t>'\</a:t>
            </a:r>
            <a:r>
              <a:rPr dirty="0" sz="1100" spc="-170">
                <a:solidFill>
                  <a:srgbClr val="9300D1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9300D1"/>
                </a:solidFill>
                <a:latin typeface="Palatino Linotype"/>
                <a:cs typeface="Palatino Linotype"/>
              </a:rPr>
              <a:t>omega</a:t>
            </a:r>
            <a:r>
              <a:rPr dirty="0" sz="1100" spc="409">
                <a:solidFill>
                  <a:srgbClr val="9300D1"/>
                </a:solidFill>
                <a:latin typeface="Palatino Linotype"/>
                <a:cs typeface="Palatino Linotype"/>
              </a:rPr>
              <a:t> </a:t>
            </a:r>
            <a:r>
              <a:rPr dirty="0" sz="1100" spc="185">
                <a:solidFill>
                  <a:srgbClr val="9300D1"/>
                </a:solidFill>
                <a:latin typeface="Palatino Linotype"/>
                <a:cs typeface="Palatino Linotype"/>
              </a:rPr>
              <a:t>(Rad/sec)'</a:t>
            </a:r>
            <a:r>
              <a:rPr dirty="0" sz="1100" spc="185">
                <a:latin typeface="Palatino Linotype"/>
                <a:cs typeface="Palatino Linotype"/>
              </a:rPr>
              <a:t>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6</a:t>
            </a:r>
            <a:r>
              <a:rPr dirty="0" sz="600" spc="409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50">
                <a:solidFill>
                  <a:srgbClr val="EC008C"/>
                </a:solidFill>
                <a:latin typeface="Palatino Linotype"/>
                <a:cs typeface="Palatino Linotype"/>
              </a:rPr>
              <a:t>ylabel</a:t>
            </a:r>
            <a:r>
              <a:rPr dirty="0" sz="1100" spc="150">
                <a:latin typeface="Palatino Linotype"/>
                <a:cs typeface="Palatino Linotype"/>
              </a:rPr>
              <a:t>(</a:t>
            </a:r>
            <a:r>
              <a:rPr dirty="0" sz="1100" spc="150">
                <a:solidFill>
                  <a:srgbClr val="9300D1"/>
                </a:solidFill>
                <a:latin typeface="Palatino Linotype"/>
                <a:cs typeface="Palatino Linotype"/>
              </a:rPr>
              <a:t>'|G|dB'</a:t>
            </a:r>
            <a:r>
              <a:rPr dirty="0" sz="1100" spc="150">
                <a:latin typeface="Palatino Linotype"/>
                <a:cs typeface="Palatino Linotype"/>
              </a:rPr>
              <a:t>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7</a:t>
            </a:r>
            <a:r>
              <a:rPr dirty="0" sz="600" spc="40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05">
                <a:solidFill>
                  <a:srgbClr val="EC008C"/>
                </a:solidFill>
                <a:latin typeface="Palatino Linotype"/>
                <a:cs typeface="Palatino Linotype"/>
              </a:rPr>
              <a:t>grid</a:t>
            </a:r>
            <a:r>
              <a:rPr dirty="0" sz="1100" spc="495">
                <a:solidFill>
                  <a:srgbClr val="EC008C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>
                <a:latin typeface="Palatino Linotype"/>
                <a:cs typeface="Palatino Linotype"/>
              </a:rPr>
              <a:t>on;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8</a:t>
            </a:r>
            <a:r>
              <a:rPr dirty="0" sz="600" spc="41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25">
                <a:solidFill>
                  <a:srgbClr val="EC008C"/>
                </a:solidFill>
                <a:latin typeface="Palatino Linotype"/>
                <a:cs typeface="Palatino Linotype"/>
              </a:rPr>
              <a:t>subplot</a:t>
            </a:r>
            <a:r>
              <a:rPr dirty="0" sz="1100" spc="125">
                <a:latin typeface="Palatino Linotype"/>
                <a:cs typeface="Palatino Linotype"/>
              </a:rPr>
              <a:t>(2</a:t>
            </a:r>
            <a:r>
              <a:rPr dirty="0" sz="1100" spc="-160">
                <a:latin typeface="Palatino Linotype"/>
                <a:cs typeface="Palatino Linotype"/>
              </a:rPr>
              <a:t> </a:t>
            </a:r>
            <a:r>
              <a:rPr dirty="0" sz="1100" spc="185">
                <a:latin typeface="Palatino Linotype"/>
                <a:cs typeface="Palatino Linotype"/>
              </a:rPr>
              <a:t>,1</a:t>
            </a:r>
            <a:r>
              <a:rPr dirty="0" sz="1100" spc="-165">
                <a:latin typeface="Palatino Linotype"/>
                <a:cs typeface="Palatino Linotype"/>
              </a:rPr>
              <a:t> </a:t>
            </a:r>
            <a:r>
              <a:rPr dirty="0" sz="1100" spc="235">
                <a:latin typeface="Palatino Linotype"/>
                <a:cs typeface="Palatino Linotype"/>
              </a:rPr>
              <a:t>,2);</a:t>
            </a:r>
            <a:endParaRPr sz="1100">
              <a:latin typeface="Palatino Linotype"/>
              <a:cs typeface="Palatino Linotype"/>
            </a:endParaRPr>
          </a:p>
          <a:p>
            <a:pPr marL="50165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9</a:t>
            </a:r>
            <a:r>
              <a:rPr dirty="0" sz="600" spc="44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80">
                <a:solidFill>
                  <a:srgbClr val="EC008C"/>
                </a:solidFill>
                <a:latin typeface="Palatino Linotype"/>
                <a:cs typeface="Palatino Linotype"/>
              </a:rPr>
              <a:t>semilogx</a:t>
            </a:r>
            <a:r>
              <a:rPr dirty="0" sz="1100" spc="80">
                <a:latin typeface="Palatino Linotype"/>
                <a:cs typeface="Palatino Linotype"/>
              </a:rPr>
              <a:t>(Data.omega</a:t>
            </a:r>
            <a:r>
              <a:rPr dirty="0" sz="1100" spc="-114">
                <a:latin typeface="Palatino Linotype"/>
                <a:cs typeface="Palatino Linotype"/>
              </a:rPr>
              <a:t> </a:t>
            </a:r>
            <a:r>
              <a:rPr dirty="0" sz="1100" spc="145">
                <a:latin typeface="Palatino Linotype"/>
                <a:cs typeface="Palatino Linotype"/>
              </a:rPr>
              <a:t>,Data.phase);</a:t>
            </a:r>
            <a:endParaRPr sz="11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10</a:t>
            </a:r>
            <a:r>
              <a:rPr dirty="0" sz="600" spc="34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75">
                <a:solidFill>
                  <a:srgbClr val="EC008C"/>
                </a:solidFill>
                <a:latin typeface="Palatino Linotype"/>
                <a:cs typeface="Palatino Linotype"/>
              </a:rPr>
              <a:t>xlabel</a:t>
            </a:r>
            <a:r>
              <a:rPr dirty="0" sz="1100" spc="175">
                <a:latin typeface="Palatino Linotype"/>
                <a:cs typeface="Palatino Linotype"/>
              </a:rPr>
              <a:t>(</a:t>
            </a:r>
            <a:r>
              <a:rPr dirty="0" sz="1100" spc="175">
                <a:solidFill>
                  <a:srgbClr val="9300D1"/>
                </a:solidFill>
                <a:latin typeface="Palatino Linotype"/>
                <a:cs typeface="Palatino Linotype"/>
              </a:rPr>
              <a:t>'\</a:t>
            </a:r>
            <a:r>
              <a:rPr dirty="0" sz="1100" spc="-170">
                <a:solidFill>
                  <a:srgbClr val="9300D1"/>
                </a:solidFill>
                <a:latin typeface="Palatino Linotype"/>
                <a:cs typeface="Palatino Linotype"/>
              </a:rPr>
              <a:t> </a:t>
            </a:r>
            <a:r>
              <a:rPr dirty="0" sz="1100">
                <a:solidFill>
                  <a:srgbClr val="9300D1"/>
                </a:solidFill>
                <a:latin typeface="Palatino Linotype"/>
                <a:cs typeface="Palatino Linotype"/>
              </a:rPr>
              <a:t>omega</a:t>
            </a:r>
            <a:r>
              <a:rPr dirty="0" sz="1100" spc="405">
                <a:solidFill>
                  <a:srgbClr val="9300D1"/>
                </a:solidFill>
                <a:latin typeface="Palatino Linotype"/>
                <a:cs typeface="Palatino Linotype"/>
              </a:rPr>
              <a:t> </a:t>
            </a:r>
            <a:r>
              <a:rPr dirty="0" sz="1100" spc="185">
                <a:solidFill>
                  <a:srgbClr val="9300D1"/>
                </a:solidFill>
                <a:latin typeface="Palatino Linotype"/>
                <a:cs typeface="Palatino Linotype"/>
              </a:rPr>
              <a:t>(Rad/sec)'</a:t>
            </a:r>
            <a:r>
              <a:rPr dirty="0" sz="1100" spc="185">
                <a:latin typeface="Palatino Linotype"/>
                <a:cs typeface="Palatino Linotype"/>
              </a:rPr>
              <a:t>);</a:t>
            </a:r>
            <a:endParaRPr sz="1100">
              <a:latin typeface="Palatino Linotype"/>
              <a:cs typeface="Palatino Linotype"/>
            </a:endParaRPr>
          </a:p>
          <a:p>
            <a:pPr marL="15240">
              <a:lnSpc>
                <a:spcPct val="100000"/>
              </a:lnSpc>
              <a:spcBef>
                <a:spcPts val="35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11</a:t>
            </a:r>
            <a:r>
              <a:rPr dirty="0" sz="600" spc="39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70">
                <a:solidFill>
                  <a:srgbClr val="EC008C"/>
                </a:solidFill>
                <a:latin typeface="Palatino Linotype"/>
                <a:cs typeface="Palatino Linotype"/>
              </a:rPr>
              <a:t>ylabel</a:t>
            </a:r>
            <a:r>
              <a:rPr dirty="0" sz="1100" spc="170">
                <a:latin typeface="Palatino Linotype"/>
                <a:cs typeface="Palatino Linotype"/>
              </a:rPr>
              <a:t>(</a:t>
            </a:r>
            <a:r>
              <a:rPr dirty="0" sz="1100" spc="170">
                <a:solidFill>
                  <a:srgbClr val="9300D1"/>
                </a:solidFill>
                <a:latin typeface="Palatino Linotype"/>
                <a:cs typeface="Palatino Linotype"/>
              </a:rPr>
              <a:t>'\</a:t>
            </a:r>
            <a:r>
              <a:rPr dirty="0" sz="1100" spc="-165">
                <a:solidFill>
                  <a:srgbClr val="9300D1"/>
                </a:solidFill>
                <a:latin typeface="Palatino Linotype"/>
                <a:cs typeface="Palatino Linotype"/>
              </a:rPr>
              <a:t> </a:t>
            </a:r>
            <a:r>
              <a:rPr dirty="0" sz="1100" spc="140">
                <a:solidFill>
                  <a:srgbClr val="9300D1"/>
                </a:solidFill>
                <a:latin typeface="Palatino Linotype"/>
                <a:cs typeface="Palatino Linotype"/>
              </a:rPr>
              <a:t>angleG'</a:t>
            </a:r>
            <a:r>
              <a:rPr dirty="0" sz="1100" spc="140">
                <a:latin typeface="Palatino Linotype"/>
                <a:cs typeface="Palatino Linotype"/>
              </a:rPr>
              <a:t>);</a:t>
            </a:r>
            <a:endParaRPr sz="110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1678" y="3127946"/>
            <a:ext cx="4164965" cy="172085"/>
          </a:xfrm>
          <a:custGeom>
            <a:avLst/>
            <a:gdLst/>
            <a:ahLst/>
            <a:cxnLst/>
            <a:rect l="l" t="t" r="r" b="b"/>
            <a:pathLst>
              <a:path w="4164965" h="172085">
                <a:moveTo>
                  <a:pt x="4164660" y="0"/>
                </a:moveTo>
                <a:lnTo>
                  <a:pt x="0" y="0"/>
                </a:lnTo>
                <a:lnTo>
                  <a:pt x="0" y="172072"/>
                </a:lnTo>
                <a:lnTo>
                  <a:pt x="4164660" y="172072"/>
                </a:lnTo>
                <a:lnTo>
                  <a:pt x="4164660" y="0"/>
                </a:lnTo>
                <a:close/>
              </a:path>
            </a:pathLst>
          </a:custGeom>
          <a:solidFill>
            <a:srgbClr val="FFFC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719122" y="3322316"/>
            <a:ext cx="1170305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90"/>
              </a:lnSpc>
            </a:pPr>
            <a:r>
              <a:rPr dirty="0" sz="1100">
                <a:latin typeface="Times New Roman"/>
                <a:cs typeface="Times New Roman"/>
              </a:rPr>
              <a:t>Listing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1:</a:t>
            </a:r>
            <a:r>
              <a:rPr dirty="0" sz="1100" spc="6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dirty="0" sz="1100">
                <a:latin typeface="Times New Roman"/>
                <a:cs typeface="Times New Roman"/>
                <a:hlinkClick r:id="rId2" action="ppaction://hlinksldjump"/>
              </a:rPr>
              <a:t>Bode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Data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9799" y="3075868"/>
            <a:ext cx="1155065" cy="37782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600">
                <a:solidFill>
                  <a:srgbClr val="7F7F7F"/>
                </a:solidFill>
                <a:latin typeface="Times New Roman"/>
                <a:cs typeface="Times New Roman"/>
              </a:rPr>
              <a:t>12</a:t>
            </a:r>
            <a:r>
              <a:rPr dirty="0" sz="600" spc="405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dirty="0" sz="1100" spc="105">
                <a:solidFill>
                  <a:srgbClr val="EC008C"/>
                </a:solidFill>
                <a:latin typeface="Palatino Linotype"/>
                <a:cs typeface="Palatino Linotype"/>
              </a:rPr>
              <a:t>grid</a:t>
            </a:r>
            <a:r>
              <a:rPr dirty="0" sz="1100" spc="495">
                <a:solidFill>
                  <a:srgbClr val="EC008C"/>
                </a:solidFill>
                <a:latin typeface="Palatino Linotype"/>
                <a:cs typeface="Palatino Linotype"/>
              </a:rPr>
              <a:t> </a:t>
            </a:r>
            <a:r>
              <a:rPr dirty="0" sz="1100" spc="85">
                <a:latin typeface="Palatino Linotype"/>
                <a:cs typeface="Palatino Linotype"/>
              </a:rPr>
              <a:t>on;</a:t>
            </a:r>
            <a:endParaRPr sz="1100">
              <a:latin typeface="Palatino Linotype"/>
              <a:cs typeface="Palatino Linotype"/>
            </a:endParaRPr>
          </a:p>
          <a:p>
            <a:pPr algn="r" marL="66675" marR="5080">
              <a:lnSpc>
                <a:spcPct val="100000"/>
              </a:lnSpc>
              <a:spcBef>
                <a:spcPts val="15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۴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536052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99C1A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951139" y="3282058"/>
            <a:ext cx="7067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865" y="-63995"/>
            <a:ext cx="2260600" cy="375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ﻲﻳﺎﻬﻧ</a:t>
            </a:r>
            <a:r>
              <a:rPr dirty="0" spc="-50"/>
              <a:t> </a:t>
            </a:r>
            <a:r>
              <a:rPr dirty="0"/>
              <a:t>ﺮﻟﺮﺘﻨﻛ</a:t>
            </a:r>
            <a:r>
              <a:rPr dirty="0" spc="130"/>
              <a:t> </a:t>
            </a:r>
            <a:r>
              <a:rPr dirty="0"/>
              <a:t>:ﻢﺸﺷ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46313" y="259979"/>
            <a:ext cx="2891155" cy="75501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r" marL="1374140" marR="43180">
              <a:lnSpc>
                <a:spcPct val="100000"/>
              </a:lnSpc>
              <a:spcBef>
                <a:spcPts val="620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ﮓﻟ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ﺪﻴﻟ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ﺕﺭﻮﺼﺑ</a:t>
            </a:r>
            <a:endParaRPr sz="1750">
              <a:latin typeface="B Nazanin"/>
              <a:cs typeface="B Nazanin"/>
            </a:endParaRPr>
          </a:p>
          <a:p>
            <a:pPr marL="50800">
              <a:lnSpc>
                <a:spcPct val="100000"/>
              </a:lnSpc>
              <a:spcBef>
                <a:spcPts val="320"/>
              </a:spcBef>
              <a:tabLst>
                <a:tab pos="876300" algn="l"/>
              </a:tabLst>
            </a:pPr>
            <a:r>
              <a:rPr dirty="0" baseline="-37878" sz="1650">
                <a:latin typeface="Calibri"/>
                <a:cs typeface="Calibri"/>
              </a:rPr>
              <a:t>300</a:t>
            </a:r>
            <a:r>
              <a:rPr dirty="0" baseline="-37878" sz="1650" spc="-195">
                <a:latin typeface="Calibri"/>
                <a:cs typeface="Calibri"/>
              </a:rPr>
              <a:t> </a:t>
            </a:r>
            <a:r>
              <a:rPr dirty="0" u="sng" sz="1100" spc="4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1100" spc="-10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+</a:t>
            </a:r>
            <a:r>
              <a:rPr dirty="0" u="sng" sz="1100" spc="-9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0</a:t>
            </a: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35</a:t>
            </a:r>
            <a:r>
              <a:rPr dirty="0" u="sng" sz="1100" spc="-2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marL="273685">
              <a:lnSpc>
                <a:spcPct val="100000"/>
              </a:lnSpc>
              <a:spcBef>
                <a:spcPts val="165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290" y="1120991"/>
            <a:ext cx="2065425" cy="181464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37322" y="2989589"/>
            <a:ext cx="133350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ﻲﻳﺎﻬﻧ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ﻪﻠﭘ</a:t>
            </a:r>
            <a:r>
              <a:rPr dirty="0" sz="1600" spc="-2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ﺦﺳﺎﭘ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۴۰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0875" y="326750"/>
            <a:ext cx="4099560" cy="7054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080" indent="635">
              <a:lnSpc>
                <a:spcPct val="776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ﺖﻋﺮﺳ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ﺪﻴﻟ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ﻦﺘﺷﺍﺬﮔ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ﻒﻳﺮﻌﺗ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100" spc="-35" i="1">
                <a:latin typeface="Arial"/>
                <a:cs typeface="Arial"/>
              </a:rPr>
              <a:t>sisotool</a:t>
            </a:r>
            <a:r>
              <a:rPr dirty="0" sz="1100" spc="90" i="1">
                <a:latin typeface="Arial"/>
                <a:cs typeface="Arial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ﻦﺘﺷﺍﺬﮔ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ﻂﺧ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ﻲﻌﺳ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ﻢﻳﻭﺭﺍ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ﺖﺳﺪﺑ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ﺏﻮﺧ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ﻢﻴﻫﺪﻴﻣ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ﺕﻮﺷﺭﻭﺍ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ﺍﺪﺒﻣ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ﻚﻳﺩﺰﻧ</a:t>
            </a:r>
            <a:r>
              <a:rPr dirty="0" sz="1750" spc="-25">
                <a:latin typeface="B Nazanin"/>
                <a:cs typeface="B Nazanin"/>
              </a:rPr>
              <a:t> ﺐﻄﻗ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1099817"/>
            <a:ext cx="2915252" cy="180968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541614" y="2955006"/>
            <a:ext cx="152463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30" i="1">
                <a:latin typeface="Arial"/>
                <a:cs typeface="Arial"/>
              </a:rPr>
              <a:t>sisotool</a:t>
            </a:r>
            <a:r>
              <a:rPr dirty="0" sz="1000" spc="70" i="1">
                <a:latin typeface="Arial"/>
                <a:cs typeface="Arial"/>
              </a:rPr>
              <a:t> </a:t>
            </a:r>
            <a:r>
              <a:rPr dirty="0" sz="1600">
                <a:latin typeface="B Nazanin"/>
                <a:cs typeface="B Nazanin"/>
              </a:rPr>
              <a:t>ﺭﺩ</a:t>
            </a:r>
            <a:r>
              <a:rPr dirty="0" sz="1600" spc="-4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ﻲﺟﻭﺮﺧ</a:t>
            </a:r>
            <a:r>
              <a:rPr dirty="0" sz="1600" spc="-4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۴۱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707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ﻢﺸﺷ</a:t>
            </a:r>
            <a:r>
              <a:rPr dirty="0" spc="-60"/>
              <a:t> </a:t>
            </a:r>
            <a:r>
              <a:rPr dirty="0" spc="-20"/>
              <a:t>ﻝﺍﻮﺳ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618184"/>
            <a:ext cx="2915252" cy="134842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08978" y="2012107"/>
            <a:ext cx="4192270" cy="11106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454150" marR="14484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ﺐﻠﺘﻣ</a:t>
            </a:r>
            <a:r>
              <a:rPr dirty="0" sz="1600" spc="-4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ﺎﺑ</a:t>
            </a:r>
            <a:r>
              <a:rPr dirty="0" sz="1600" spc="-30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ﺮﻟﺮﺘﻨﻛ</a:t>
            </a:r>
            <a:r>
              <a:rPr dirty="0" sz="1600" spc="-3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  <a:p>
            <a:pPr algn="r" marL="12700" marR="5080" indent="1270">
              <a:lnSpc>
                <a:spcPct val="77600"/>
              </a:lnSpc>
              <a:spcBef>
                <a:spcPts val="1739"/>
              </a:spcBef>
            </a:pPr>
            <a:r>
              <a:rPr dirty="0" sz="1750">
                <a:latin typeface="B Nazanin"/>
                <a:cs typeface="B Nazanin"/>
              </a:rPr>
              <a:t>ﻥﻮﭼ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ﻩﺪﺸﻧ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ﻅﺎﺤﻟ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ﻢﻴﺘﺷﺍﺬﮔ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ﻝﻭﺍ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100">
                <a:latin typeface="Calibri"/>
                <a:cs typeface="Calibri"/>
              </a:rPr>
              <a:t>300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ﻦﻴﮔ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ﻪﺘﺒﻟﺍ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ﻦﻴﮔ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ﻲﻠﺻﺍ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ﻊﻗﺍﻭ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ﻢﻴﺘﻓﺮﮔ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ﺵﺮﻈﻧﺭﺩ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ﻭﺰﺟ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.ﺩﻮﺸﻴﻣ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ﺏﺮﺿ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ﺪﺼﻴﺳ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۴۲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834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ﻢﺘﻔﻫ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9044" y="477982"/>
            <a:ext cx="270129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ﺪﺻﺭﺩ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ﺮﻳﺯ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ﻱﺎﻄﺧ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ﻥﺩﺭﻭﺍ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ﺖﺳﺪﺑ</a:t>
            </a:r>
            <a:r>
              <a:rPr dirty="0" sz="1750" spc="-20">
                <a:latin typeface="B Nazanin"/>
                <a:cs typeface="B Nazanin"/>
              </a:rPr>
              <a:t> ﻱﺍﺮﺑ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40966" y="863255"/>
            <a:ext cx="5111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7878" sz="1650" spc="-142" i="1">
                <a:latin typeface="Arial"/>
                <a:cs typeface="Arial"/>
              </a:rPr>
              <a:t>E</a:t>
            </a:r>
            <a:r>
              <a:rPr dirty="0" baseline="-37878" sz="1650" spc="7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142">
                <a:latin typeface="Tahoma"/>
                <a:cs typeface="Tahoma"/>
              </a:rPr>
              <a:t> </a:t>
            </a:r>
            <a:r>
              <a:rPr dirty="0" u="sng" sz="1100" spc="9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sng" sz="1100" spc="5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323579" y="1052028"/>
            <a:ext cx="222250" cy="458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5" i="1">
                <a:latin typeface="Arial"/>
                <a:cs typeface="Arial"/>
              </a:rPr>
              <a:t>K</a:t>
            </a:r>
            <a:r>
              <a:rPr dirty="0" baseline="-10416" sz="1200" spc="-37" i="1">
                <a:latin typeface="Arial"/>
                <a:cs typeface="Arial"/>
              </a:rPr>
              <a:t>v</a:t>
            </a:r>
            <a:endParaRPr baseline="-10416" sz="1200">
              <a:latin typeface="Arial"/>
              <a:cs typeface="Arial"/>
            </a:endParaRPr>
          </a:p>
          <a:p>
            <a:pPr marL="113664">
              <a:lnSpc>
                <a:spcPct val="100000"/>
              </a:lnSpc>
              <a:spcBef>
                <a:spcPts val="780"/>
              </a:spcBef>
            </a:pP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81581" y="1412302"/>
            <a:ext cx="3746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baseline="-10416" sz="1200" i="1">
                <a:latin typeface="Arial"/>
                <a:cs typeface="Arial"/>
              </a:rPr>
              <a:t>v</a:t>
            </a:r>
            <a:r>
              <a:rPr dirty="0" baseline="-10416" sz="1200" spc="195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71674" y="1528902"/>
            <a:ext cx="601980" cy="0"/>
          </a:xfrm>
          <a:custGeom>
            <a:avLst/>
            <a:gdLst/>
            <a:ahLst/>
            <a:cxnLst/>
            <a:rect l="l" t="t" r="r" b="b"/>
            <a:pathLst>
              <a:path w="601980" h="0">
                <a:moveTo>
                  <a:pt x="0" y="0"/>
                </a:moveTo>
                <a:lnTo>
                  <a:pt x="60145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59888" y="1510295"/>
            <a:ext cx="42545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rebuchet MS"/>
                <a:cs typeface="Trebuchet MS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Trebuchet MS"/>
                <a:cs typeface="Trebuchet MS"/>
              </a:rPr>
              <a:t>1</a:t>
            </a:r>
            <a:r>
              <a:rPr dirty="0" sz="800" spc="-10">
                <a:latin typeface="Garamond"/>
                <a:cs typeface="Garamond"/>
              </a:rPr>
              <a:t>(</a:t>
            </a:r>
            <a:r>
              <a:rPr dirty="0" sz="800" spc="-10" i="1">
                <a:latin typeface="Arial"/>
                <a:cs typeface="Arial"/>
              </a:rPr>
              <a:t>s</a:t>
            </a:r>
            <a:r>
              <a:rPr dirty="0" sz="800" spc="-10" i="1">
                <a:latin typeface="Times New Roman"/>
                <a:cs typeface="Times New Roman"/>
              </a:rPr>
              <a:t>−</a:t>
            </a:r>
            <a:r>
              <a:rPr dirty="0" sz="800" spc="-10">
                <a:latin typeface="Trebuchet MS"/>
                <a:cs typeface="Trebuchet MS"/>
              </a:rPr>
              <a:t>2</a:t>
            </a:r>
            <a:r>
              <a:rPr dirty="0" sz="800" spc="-10"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186851" y="1657832"/>
            <a:ext cx="571500" cy="0"/>
          </a:xfrm>
          <a:custGeom>
            <a:avLst/>
            <a:gdLst/>
            <a:ahLst/>
            <a:cxnLst/>
            <a:rect l="l" t="t" r="r" b="b"/>
            <a:pathLst>
              <a:path w="571500" h="0">
                <a:moveTo>
                  <a:pt x="0" y="0"/>
                </a:moveTo>
                <a:lnTo>
                  <a:pt x="571093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257170" y="1628932"/>
            <a:ext cx="660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>
                <a:latin typeface="Trebuchet MS"/>
                <a:cs typeface="Trebuchet MS"/>
              </a:rPr>
              <a:t>2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74151" y="1632444"/>
            <a:ext cx="5969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Arial"/>
                <a:cs typeface="Arial"/>
              </a:rPr>
              <a:t>s</a:t>
            </a:r>
            <a:r>
              <a:rPr dirty="0" sz="800" spc="155" i="1">
                <a:latin typeface="Arial"/>
                <a:cs typeface="Arial"/>
              </a:rPr>
              <a:t> </a:t>
            </a:r>
            <a:r>
              <a:rPr dirty="0" sz="800" spc="-10">
                <a:latin typeface="Garamond"/>
                <a:cs typeface="Garamond"/>
              </a:rPr>
              <a:t>+</a:t>
            </a:r>
            <a:r>
              <a:rPr dirty="0" sz="800" spc="-10">
                <a:latin typeface="Trebuchet MS"/>
                <a:cs typeface="Trebuchet MS"/>
              </a:rPr>
              <a:t>0</a:t>
            </a:r>
            <a:r>
              <a:rPr dirty="0" sz="800" spc="-10" b="0" i="1">
                <a:latin typeface="Bookman Old Style"/>
                <a:cs typeface="Bookman Old Style"/>
              </a:rPr>
              <a:t>.</a:t>
            </a:r>
            <a:r>
              <a:rPr dirty="0" sz="800" spc="-10">
                <a:latin typeface="Trebuchet MS"/>
                <a:cs typeface="Trebuchet MS"/>
              </a:rPr>
              <a:t>9</a:t>
            </a:r>
            <a:r>
              <a:rPr dirty="0" sz="800" spc="-10" i="1">
                <a:latin typeface="Arial"/>
                <a:cs typeface="Arial"/>
              </a:rPr>
              <a:t>s</a:t>
            </a:r>
            <a:r>
              <a:rPr dirty="0" sz="800" spc="-10">
                <a:latin typeface="Garamond"/>
                <a:cs typeface="Garamond"/>
              </a:rPr>
              <a:t>+</a:t>
            </a:r>
            <a:r>
              <a:rPr dirty="0" sz="800" spc="-10">
                <a:latin typeface="Trebuchet MS"/>
                <a:cs typeface="Trebuchet MS"/>
              </a:rPr>
              <a:t>9</a:t>
            </a:r>
            <a:r>
              <a:rPr dirty="0" sz="800" spc="-10"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06435" y="2031922"/>
            <a:ext cx="22796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Arial"/>
                <a:cs typeface="Arial"/>
              </a:rPr>
              <a:t>s</a:t>
            </a:r>
            <a:r>
              <a:rPr dirty="0" sz="800" spc="-25" i="1">
                <a:latin typeface="Times New Roman"/>
                <a:cs typeface="Times New Roman"/>
              </a:rPr>
              <a:t>→</a:t>
            </a:r>
            <a:r>
              <a:rPr dirty="0" sz="800" spc="-25">
                <a:latin typeface="Trebuchet MS"/>
                <a:cs typeface="Trebuchet MS"/>
              </a:rPr>
              <a:t>0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94154" y="1902979"/>
            <a:ext cx="587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10">
                <a:latin typeface="Tahoma"/>
                <a:cs typeface="Tahoma"/>
              </a:rPr>
              <a:t>lim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baseline="-10416" sz="1200" i="1">
                <a:latin typeface="Arial"/>
                <a:cs typeface="Arial"/>
              </a:rPr>
              <a:t>v</a:t>
            </a:r>
            <a:r>
              <a:rPr dirty="0" baseline="-10416" sz="1200" spc="187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196706" y="2019592"/>
            <a:ext cx="423545" cy="0"/>
          </a:xfrm>
          <a:custGeom>
            <a:avLst/>
            <a:gdLst/>
            <a:ahLst/>
            <a:cxnLst/>
            <a:rect l="l" t="t" r="r" b="b"/>
            <a:pathLst>
              <a:path w="423544" h="0">
                <a:moveTo>
                  <a:pt x="0" y="0"/>
                </a:moveTo>
                <a:lnTo>
                  <a:pt x="423329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661005" y="1902979"/>
            <a:ext cx="13335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61044" y="1809253"/>
            <a:ext cx="59118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08634" algn="l"/>
              </a:tabLst>
            </a:pPr>
            <a:r>
              <a:rPr dirty="0" sz="1100" spc="-50">
                <a:latin typeface="Calibri"/>
                <a:cs typeface="Calibri"/>
              </a:rPr>
              <a:t>1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835135" y="2019592"/>
            <a:ext cx="139065" cy="0"/>
          </a:xfrm>
          <a:custGeom>
            <a:avLst/>
            <a:gdLst/>
            <a:ahLst/>
            <a:cxnLst/>
            <a:rect l="l" t="t" r="r" b="b"/>
            <a:pathLst>
              <a:path w="139064" h="0">
                <a:moveTo>
                  <a:pt x="0" y="0"/>
                </a:moveTo>
                <a:lnTo>
                  <a:pt x="138544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184006" y="1998013"/>
            <a:ext cx="8026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50875" algn="l"/>
              </a:tabLst>
            </a:pP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2</a:t>
            </a:r>
            <a:r>
              <a:rPr dirty="0" sz="1100" spc="-10" i="1">
                <a:latin typeface="Times New Roman"/>
                <a:cs typeface="Times New Roman"/>
              </a:rPr>
              <a:t>/</a:t>
            </a:r>
            <a:r>
              <a:rPr dirty="0" sz="1100" spc="-10">
                <a:latin typeface="Calibri"/>
                <a:cs typeface="Calibri"/>
              </a:rPr>
              <a:t>9</a:t>
            </a:r>
            <a:r>
              <a:rPr dirty="0" sz="1100">
                <a:latin typeface="Calibri"/>
                <a:cs typeface="Calibri"/>
              </a:rPr>
              <a:t>	</a:t>
            </a:r>
            <a:r>
              <a:rPr dirty="0" sz="1100" spc="-25">
                <a:latin typeface="Calibri"/>
                <a:cs typeface="Calibri"/>
              </a:rPr>
              <a:t>50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141865" y="2176785"/>
            <a:ext cx="125730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ﺖﺑﺎﺛ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ﺏﺎﺨﺘﻧﺍ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39785" y="2398773"/>
            <a:ext cx="722630" cy="597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71755">
              <a:lnSpc>
                <a:spcPct val="112599"/>
              </a:lnSpc>
              <a:spcBef>
                <a:spcPts val="100"/>
              </a:spcBef>
            </a:pPr>
            <a:r>
              <a:rPr dirty="0" u="sng" sz="1100" spc="16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9</a:t>
            </a:r>
            <a:r>
              <a:rPr dirty="0" u="sng" sz="1100" spc="1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none" sz="1100" spc="200">
                <a:latin typeface="Calibri"/>
                <a:cs typeface="Calibri"/>
              </a:rPr>
              <a:t> </a:t>
            </a:r>
            <a:r>
              <a:rPr dirty="0" u="none" baseline="-37878" sz="1650">
                <a:latin typeface="Tahoma"/>
                <a:cs typeface="Tahoma"/>
              </a:rPr>
              <a:t>=</a:t>
            </a:r>
            <a:r>
              <a:rPr dirty="0" u="none" baseline="-37878" sz="1650" spc="157">
                <a:latin typeface="Tahoma"/>
                <a:cs typeface="Tahoma"/>
              </a:rPr>
              <a:t> </a:t>
            </a:r>
            <a:r>
              <a:rPr dirty="0" u="sng" sz="1100" spc="3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8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</a:t>
            </a:r>
            <a:r>
              <a:rPr dirty="0" u="none" sz="1100" spc="500">
                <a:latin typeface="Calibri"/>
                <a:cs typeface="Calibri"/>
              </a:rPr>
              <a:t> </a:t>
            </a:r>
            <a:r>
              <a:rPr dirty="0" u="none" sz="1100" spc="-5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  <a:spcBef>
                <a:spcPts val="21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2250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۴۳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09474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ﻝﻭﺍ</a:t>
            </a:r>
            <a:r>
              <a:rPr dirty="0" spc="-40"/>
              <a:t> </a:t>
            </a:r>
            <a:r>
              <a:rPr dirty="0"/>
              <a:t>ﺶﺨﺑ</a:t>
            </a:r>
            <a:r>
              <a:rPr dirty="0" spc="145"/>
              <a:t> </a:t>
            </a:r>
            <a:r>
              <a:rPr dirty="0"/>
              <a:t>:ﻢﺘﻔﻫ</a:t>
            </a:r>
            <a:r>
              <a:rPr dirty="0" spc="-3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4942" y="326750"/>
            <a:ext cx="4124960" cy="912494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080" indent="-635">
              <a:lnSpc>
                <a:spcPct val="776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ﺩﻭﺪﺤﻣ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105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ﻥﻮﭼ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ﺩﻮﺸﻴﻣ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ﺭﺍﺪﻳﺎﭘﺎﻧ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ﻲﻟﻭ</a:t>
            </a:r>
            <a:r>
              <a:rPr dirty="0" sz="1750" spc="50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ﺏﺎﺨﺘﻧﺍ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ﻪﻨﻴﻤﻛ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ﺮﻴﻏ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ﻱﻭﺭ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ﺎﻘﻴﻗﺩ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ﺐﻄﻗ</a:t>
            </a:r>
            <a:r>
              <a:rPr dirty="0" sz="1750" spc="500">
                <a:latin typeface="B Nazanin"/>
                <a:cs typeface="B Nazanin"/>
              </a:rPr>
              <a:t>  </a:t>
            </a:r>
            <a:r>
              <a:rPr dirty="0" sz="1750">
                <a:latin typeface="B Nazanin"/>
                <a:cs typeface="B Nazanin"/>
              </a:rPr>
              <a:t>ﭗﭼ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ﺖﻤﺳ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ﺎﻫ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ﺐﻄﻗ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ﺏﺎﺨﺘﻧﺍ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ﻂﻠﺘﺨﻣ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ﺖﻔﺟ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ﻢﻳﺭﺍﺩ</a:t>
            </a:r>
            <a:r>
              <a:rPr dirty="0" sz="1750" spc="-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ﻪﮕﻧ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1306868"/>
            <a:ext cx="2915252" cy="161357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02040" y="2965941"/>
            <a:ext cx="80391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ﺮﻟﺮﺘﻨﻛ</a:t>
            </a:r>
            <a:r>
              <a:rPr dirty="0" sz="1600" spc="-4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۴۴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834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ﻢﺘﻔﻫ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646892"/>
            <a:ext cx="2915252" cy="191280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47609" y="2605197"/>
            <a:ext cx="151257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ﻢﺘﺴﻴﺳ</a:t>
            </a:r>
            <a:r>
              <a:rPr dirty="0" sz="1600" spc="-7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ﺕﺎﺼﺨﺸﻣ</a:t>
            </a:r>
            <a:r>
              <a:rPr dirty="0" sz="1600" spc="-70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083310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PI</a:t>
            </a:r>
            <a:r>
              <a:rPr dirty="0" sz="1400" spc="100" i="1">
                <a:latin typeface="Lucida Sans"/>
                <a:cs typeface="Lucida Sans"/>
              </a:rPr>
              <a:t> </a:t>
            </a:r>
            <a:r>
              <a:rPr dirty="0"/>
              <a:t>ﻲﺣﺍﺮﻃ</a:t>
            </a:r>
            <a:r>
              <a:rPr dirty="0" spc="165"/>
              <a:t> </a:t>
            </a:r>
            <a:r>
              <a:rPr dirty="0"/>
              <a:t>:ﻢﺘﻔﻫ</a:t>
            </a:r>
            <a:r>
              <a:rPr dirty="0" spc="-20"/>
              <a:t> ﻝﺍﻮﺳ</a:t>
            </a:r>
            <a:endParaRPr sz="1400">
              <a:latin typeface="Lucida Sans"/>
              <a:cs typeface="Lucida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24777" y="607547"/>
            <a:ext cx="4076700" cy="1753235"/>
          </a:xfrm>
          <a:prstGeom prst="rect">
            <a:avLst/>
          </a:prstGeom>
        </p:spPr>
        <p:txBody>
          <a:bodyPr wrap="square" lIns="0" tIns="69850" rIns="0" bIns="0" rtlCol="0" vert="horz">
            <a:spAutoFit/>
          </a:bodyPr>
          <a:lstStyle/>
          <a:p>
            <a:pPr algn="r" marL="12700" marR="5715" indent="-1270">
              <a:lnSpc>
                <a:spcPct val="78300"/>
              </a:lnSpc>
              <a:spcBef>
                <a:spcPts val="550"/>
              </a:spcBef>
            </a:pPr>
            <a:r>
              <a:rPr dirty="0" sz="1750">
                <a:latin typeface="B Nazanin"/>
                <a:cs typeface="B Nazanin"/>
              </a:rPr>
              <a:t>ﻱﺭﺍﺪﻳﺎﭘﺎﻧ</a:t>
            </a:r>
            <a:r>
              <a:rPr dirty="0" sz="1750" spc="114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.۱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ﻞﻴﻟﺩ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ﺩﻮﺸﻴﻤﻧ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ﺖﻴﻌﻗﺍﻭ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ﺭﺎﻛ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ﻪﺘﺒﻟﺍ</a:t>
            </a:r>
            <a:r>
              <a:rPr dirty="0" sz="1750" spc="500">
                <a:latin typeface="B Nazanin"/>
                <a:cs typeface="B Nazanin"/>
              </a:rPr>
              <a:t>   </a:t>
            </a:r>
            <a:r>
              <a:rPr dirty="0" sz="1750">
                <a:latin typeface="B Nazanin"/>
                <a:cs typeface="B Nazanin"/>
              </a:rPr>
              <a:t>ﺎﻫ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ﺐﻄﻗ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ﻖﻴﻗﺩ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ﻞﺤﻣ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ﺖﻴﻌﻗﺍﻭ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1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.۲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ﺪﻨﻜﻴﻣ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ﺩﺎﺠﻳﺍ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ﻲﻠﺧﺍﺩ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ﻱﺍﺮﺑ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1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ﻱﺯﺎﺳ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ﻪﻴﺒﺷ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ﺖﺴﻴﻧ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ﻱﺰﻴﭼ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ﻥﺎﻤﻫ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ﺎﻘﻴﻗﺩ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ﭗﻴﺗ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ﻢﻴﻳﺁ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ﺪﺻﺭﺩ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ﻭﺩ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ﺮﺘﻤﻛ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ﺎﻄﺧ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ﻪﻜﻨﻳﺍ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ﻱﺍﺮﺑ</a:t>
            </a:r>
            <a:r>
              <a:rPr dirty="0" sz="1750" spc="10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.ﺩﻮﺷ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ﺭﺎﮔﺪﻧﺎﻣ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ﻱﺎﻄﺧ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ﺐﻴﺷ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ﻱﺩﻭﺭﻭ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ﺎﺗ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ﻢﻳﺮﺒﺑ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ﻻﺎﺑ</a:t>
            </a:r>
            <a:r>
              <a:rPr dirty="0" sz="1750" spc="500">
                <a:latin typeface="B Nazanin"/>
                <a:cs typeface="B Nazanin"/>
              </a:rPr>
              <a:t> 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ﺺﺨﺸﻣ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PI</a:t>
            </a:r>
            <a:r>
              <a:rPr dirty="0" sz="1100" spc="105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ﻝﺮﺘﻨﻛ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ﻲﺣﺍﺮﻃ</a:t>
            </a:r>
            <a:r>
              <a:rPr dirty="0" sz="1750" spc="50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ﻢﻳﺩﺮﻛ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ﻲﺣﺍﺮﻃ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۲۸</a:t>
            </a:r>
            <a:r>
              <a:rPr dirty="0" sz="1750" spc="-20">
                <a:solidFill>
                  <a:srgbClr val="007F7F"/>
                </a:solidFill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ﺞﻨﭘ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ﻝﺍﻮﺳ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02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ﺐﻴﺷ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ﻲﺟﻭﺮﺧ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ﻥﺎﻤﻫ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ﻪﺟﻮﺗ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3486" y="2524758"/>
            <a:ext cx="67183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imes New Roman"/>
                <a:cs typeface="Times New Roman"/>
              </a:rPr>
              <a:t>−</a:t>
            </a:r>
            <a:r>
              <a:rPr dirty="0" sz="1100">
                <a:latin typeface="Calibri"/>
                <a:cs typeface="Calibri"/>
              </a:rPr>
              <a:t>14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0</a:t>
            </a:r>
            <a:r>
              <a:rPr dirty="0" sz="1100" spc="-25" i="1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407907" y="2641358"/>
            <a:ext cx="385445" cy="0"/>
          </a:xfrm>
          <a:custGeom>
            <a:avLst/>
            <a:gdLst/>
            <a:ahLst/>
            <a:cxnLst/>
            <a:rect l="l" t="t" r="r" b="b"/>
            <a:pathLst>
              <a:path w="385444" h="0">
                <a:moveTo>
                  <a:pt x="0" y="0"/>
                </a:moveTo>
                <a:lnTo>
                  <a:pt x="38484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95207" y="2408527"/>
            <a:ext cx="410845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0125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-5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95244" y="2524758"/>
            <a:ext cx="793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71297" y="3282058"/>
            <a:ext cx="3149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083310" marR="5080">
              <a:lnSpc>
                <a:spcPct val="100000"/>
              </a:lnSpc>
              <a:spcBef>
                <a:spcPts val="95"/>
              </a:spcBef>
            </a:pPr>
            <a:r>
              <a:rPr dirty="0" sz="1400" i="1">
                <a:latin typeface="Lucida Sans"/>
                <a:cs typeface="Lucida Sans"/>
              </a:rPr>
              <a:t>PI</a:t>
            </a:r>
            <a:r>
              <a:rPr dirty="0" sz="1400" spc="100" i="1">
                <a:latin typeface="Lucida Sans"/>
                <a:cs typeface="Lucida Sans"/>
              </a:rPr>
              <a:t> </a:t>
            </a:r>
            <a:r>
              <a:rPr dirty="0"/>
              <a:t>ﻲﺣﺍﺮﻃ</a:t>
            </a:r>
            <a:r>
              <a:rPr dirty="0" spc="165"/>
              <a:t> </a:t>
            </a:r>
            <a:r>
              <a:rPr dirty="0"/>
              <a:t>:ﻢﺘﻔﻫ</a:t>
            </a:r>
            <a:r>
              <a:rPr dirty="0" spc="-20"/>
              <a:t> ﻝﺍﻮﺳ</a:t>
            </a:r>
            <a:endParaRPr sz="1400">
              <a:latin typeface="Lucida Sans"/>
              <a:cs typeface="Lucida San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900" y="472324"/>
            <a:ext cx="2082332" cy="14830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3213" y="2316892"/>
            <a:ext cx="1458340" cy="82123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۴۷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4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0834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ﻢﺘﻔﻫ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4322" y="606366"/>
            <a:ext cx="4105910" cy="70485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080" indent="635">
              <a:lnSpc>
                <a:spcPct val="775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ﻢﻳﺮﻴﮕﻴﻣ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ﻲﺑﺁ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ﻚﺸﺗ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ﻪﻴﻀﻗ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ﺮﻃﺎﺨﺑ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ﻪﻨﻴﻤﻛ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ﺮﻴﻏ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ﻲﺒﺴﻧ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ﻪﺟﺭﺩ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ﺎﺠﻧﺍ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50">
                <a:latin typeface="B Nazanin"/>
                <a:cs typeface="B Nazanin"/>
              </a:rPr>
              <a:t>ﻭ</a:t>
            </a:r>
            <a:r>
              <a:rPr dirty="0" sz="1750" spc="-5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.ﻢﻳﺭﺍﺩ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50478" y="1380806"/>
            <a:ext cx="379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 i="1">
                <a:latin typeface="Arial"/>
                <a:cs typeface="Arial"/>
              </a:rPr>
              <a:t>d</a:t>
            </a:r>
            <a:r>
              <a:rPr dirty="0" baseline="-13888" sz="1200" spc="27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334590" y="1394587"/>
            <a:ext cx="41275" cy="0"/>
          </a:xfrm>
          <a:custGeom>
            <a:avLst/>
            <a:gdLst/>
            <a:ahLst/>
            <a:cxnLst/>
            <a:rect l="l" t="t" r="r" b="b"/>
            <a:pathLst>
              <a:path w="41275" h="0">
                <a:moveTo>
                  <a:pt x="0" y="0"/>
                </a:moveTo>
                <a:lnTo>
                  <a:pt x="41186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296490" y="1277987"/>
            <a:ext cx="37147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1250" sz="1200" i="1">
                <a:latin typeface="Arial"/>
                <a:cs typeface="Arial"/>
              </a:rPr>
              <a:t>s</a:t>
            </a:r>
            <a:r>
              <a:rPr dirty="0" baseline="31250" sz="1200" spc="15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5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244737" y="1497406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 h="0">
                <a:moveTo>
                  <a:pt x="0" y="0"/>
                </a:moveTo>
                <a:lnTo>
                  <a:pt x="4594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232037" y="1363077"/>
            <a:ext cx="424815" cy="304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3505">
              <a:lnSpc>
                <a:spcPts val="919"/>
              </a:lnSpc>
              <a:spcBef>
                <a:spcPts val="95"/>
              </a:spcBef>
            </a:pPr>
            <a:r>
              <a:rPr dirty="0" sz="800" spc="30" i="1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ts val="1280"/>
              </a:lnSpc>
            </a:pPr>
            <a:r>
              <a:rPr dirty="0" sz="1100" spc="-75">
                <a:latin typeface="Tahoma"/>
                <a:cs typeface="Tahoma"/>
              </a:rPr>
              <a:t>(</a:t>
            </a:r>
            <a:r>
              <a:rPr dirty="0" sz="1100" spc="-75" i="1">
                <a:latin typeface="Arial"/>
                <a:cs typeface="Arial"/>
              </a:rPr>
              <a:t>s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631465" y="1473135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50478" y="2056319"/>
            <a:ext cx="37909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 i="1">
                <a:latin typeface="Arial"/>
                <a:cs typeface="Arial"/>
              </a:rPr>
              <a:t>d</a:t>
            </a:r>
            <a:r>
              <a:rPr dirty="0" baseline="-13888" sz="1200" spc="27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15603" y="2039606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645920" y="1684855"/>
            <a:ext cx="1316355" cy="40703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280"/>
              </a:spcBef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 i="1">
                <a:latin typeface="Arial"/>
                <a:cs typeface="Arial"/>
              </a:rPr>
              <a:t>d</a:t>
            </a:r>
            <a:r>
              <a:rPr dirty="0" sz="1100">
                <a:latin typeface="Tahoma"/>
                <a:cs typeface="Tahoma"/>
              </a:rPr>
              <a:t>(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>
                <a:latin typeface="Tahoma"/>
                <a:cs typeface="Tahoma"/>
              </a:rPr>
              <a:t>)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45" i="1">
                <a:latin typeface="Times New Roman"/>
                <a:cs typeface="Times New Roman"/>
              </a:rPr>
              <a:t> </a:t>
            </a:r>
            <a:r>
              <a:rPr dirty="0" sz="1100" spc="90" i="1">
                <a:latin typeface="Arial"/>
                <a:cs typeface="Arial"/>
              </a:rPr>
              <a:t>t</a:t>
            </a:r>
            <a:r>
              <a:rPr dirty="0" sz="1100" spc="1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20">
                <a:latin typeface="Tahoma"/>
                <a:cs typeface="Tahoma"/>
              </a:rPr>
              <a:t> </a:t>
            </a:r>
            <a:r>
              <a:rPr dirty="0" sz="1100" spc="-25" i="1">
                <a:latin typeface="Times New Roman"/>
                <a:cs typeface="Times New Roman"/>
              </a:rPr>
              <a:t>−</a:t>
            </a:r>
            <a:r>
              <a:rPr dirty="0" sz="1100" spc="-25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 marL="646430">
              <a:lnSpc>
                <a:spcPct val="100000"/>
              </a:lnSpc>
              <a:spcBef>
                <a:spcPts val="185"/>
              </a:spcBef>
            </a:pPr>
            <a:r>
              <a:rPr dirty="0" u="sng" sz="80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−</a:t>
            </a:r>
            <a:r>
              <a:rPr dirty="0" u="sng" sz="8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dirty="0" u="none" sz="800" spc="185" i="1">
                <a:latin typeface="Arial"/>
                <a:cs typeface="Arial"/>
              </a:rPr>
              <a:t> </a:t>
            </a:r>
            <a:r>
              <a:rPr dirty="0" u="none" baseline="-22727" sz="1650">
                <a:latin typeface="Tahoma"/>
                <a:cs typeface="Tahoma"/>
              </a:rPr>
              <a:t>+</a:t>
            </a:r>
            <a:r>
              <a:rPr dirty="0" u="none" baseline="-22727" sz="1650" spc="-104">
                <a:latin typeface="Tahoma"/>
                <a:cs typeface="Tahoma"/>
              </a:rPr>
              <a:t> </a:t>
            </a:r>
            <a:r>
              <a:rPr dirty="0" u="none" baseline="-22727" sz="1650" spc="-75">
                <a:latin typeface="Calibri"/>
                <a:cs typeface="Calibri"/>
              </a:rPr>
              <a:t>1</a:t>
            </a:r>
            <a:endParaRPr baseline="-22727" sz="165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244737" y="2172931"/>
            <a:ext cx="459740" cy="0"/>
          </a:xfrm>
          <a:custGeom>
            <a:avLst/>
            <a:gdLst/>
            <a:ahLst/>
            <a:cxnLst/>
            <a:rect l="l" t="t" r="r" b="b"/>
            <a:pathLst>
              <a:path w="459739" h="0">
                <a:moveTo>
                  <a:pt x="0" y="0"/>
                </a:moveTo>
                <a:lnTo>
                  <a:pt x="4594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232037" y="2151353"/>
            <a:ext cx="4248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75">
                <a:latin typeface="Tahoma"/>
                <a:cs typeface="Tahoma"/>
              </a:rPr>
              <a:t>(</a:t>
            </a:r>
            <a:r>
              <a:rPr dirty="0" sz="1100" spc="-75" i="1">
                <a:latin typeface="Arial"/>
                <a:cs typeface="Arial"/>
              </a:rPr>
              <a:t>s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631465" y="2148661"/>
            <a:ext cx="793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Trebuchet MS"/>
                <a:cs typeface="Trebuchet MS"/>
              </a:rPr>
              <a:t>3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62087" y="2493415"/>
            <a:ext cx="963294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20" i="1">
                <a:latin typeface="Arial"/>
                <a:cs typeface="Arial"/>
              </a:rPr>
              <a:t>S</a:t>
            </a:r>
            <a:r>
              <a:rPr dirty="0" baseline="-13888" sz="1200" spc="-30" i="1">
                <a:latin typeface="Arial"/>
                <a:cs typeface="Arial"/>
              </a:rPr>
              <a:t>d</a:t>
            </a:r>
            <a:r>
              <a:rPr dirty="0" baseline="-13888" sz="1200" spc="16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45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Td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spc="-5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328329" y="2610027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 h="0">
                <a:moveTo>
                  <a:pt x="0" y="0"/>
                </a:moveTo>
                <a:lnTo>
                  <a:pt x="86431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290229" y="2377183"/>
            <a:ext cx="941069" cy="40322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dirty="0" sz="1100" spc="-40" i="1">
                <a:latin typeface="Arial"/>
                <a:cs typeface="Arial"/>
              </a:rPr>
              <a:t>s</a:t>
            </a:r>
            <a:r>
              <a:rPr dirty="0" baseline="27777" sz="1200" spc="-60">
                <a:latin typeface="Trebuchet MS"/>
                <a:cs typeface="Trebuchet MS"/>
              </a:rPr>
              <a:t>3</a:t>
            </a:r>
            <a:r>
              <a:rPr dirty="0" baseline="27777" sz="1200" spc="7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0">
                <a:latin typeface="Calibri"/>
                <a:cs typeface="Calibri"/>
              </a:rPr>
              <a:t>3</a:t>
            </a:r>
            <a:r>
              <a:rPr dirty="0" sz="1100" spc="-30" i="1">
                <a:latin typeface="Arial"/>
                <a:cs typeface="Arial"/>
              </a:rPr>
              <a:t>s</a:t>
            </a:r>
            <a:r>
              <a:rPr dirty="0" baseline="27777" sz="1200" spc="-44">
                <a:latin typeface="Trebuchet MS"/>
                <a:cs typeface="Trebuchet MS"/>
              </a:rPr>
              <a:t>2</a:t>
            </a:r>
            <a:r>
              <a:rPr dirty="0" baseline="27777" sz="1200" spc="44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3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5</a:t>
            </a:r>
            <a:r>
              <a:rPr dirty="0" sz="1100" spc="-2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dirty="0" sz="1100" spc="-75">
                <a:latin typeface="Tahoma"/>
                <a:cs typeface="Tahoma"/>
              </a:rPr>
              <a:t>(</a:t>
            </a:r>
            <a:r>
              <a:rPr dirty="0" sz="1100" spc="-75" i="1">
                <a:latin typeface="Arial"/>
                <a:cs typeface="Arial"/>
              </a:rPr>
              <a:t>s</a:t>
            </a:r>
            <a:r>
              <a:rPr dirty="0" sz="1100" spc="-4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8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1</a:t>
            </a:r>
            <a:r>
              <a:rPr dirty="0" sz="1100" spc="-25">
                <a:latin typeface="Tahoma"/>
                <a:cs typeface="Tahoma"/>
              </a:rPr>
              <a:t>)</a:t>
            </a:r>
            <a:r>
              <a:rPr dirty="0" baseline="20833" sz="1200" spc="-37">
                <a:latin typeface="Trebuchet MS"/>
                <a:cs typeface="Trebuchet MS"/>
              </a:rPr>
              <a:t>3</a:t>
            </a:r>
            <a:endParaRPr baseline="20833" sz="12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۴۸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47879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ﺖﻴﺳﺎﺴﺣ</a:t>
            </a:r>
            <a:r>
              <a:rPr dirty="0" spc="-50"/>
              <a:t> </a:t>
            </a:r>
            <a:r>
              <a:rPr dirty="0"/>
              <a:t>ﺮﻟﺮﺘﻨﻛ</a:t>
            </a:r>
            <a:r>
              <a:rPr dirty="0" spc="125"/>
              <a:t> </a:t>
            </a:r>
            <a:r>
              <a:rPr dirty="0"/>
              <a:t>:ﻢﺘﻔﻫ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84261" y="635062"/>
            <a:ext cx="11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47304" y="541323"/>
            <a:ext cx="158686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683895" algn="l"/>
              </a:tabLst>
            </a:pPr>
            <a:r>
              <a:rPr dirty="0" u="sng" sz="1100" spc="5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6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dirty="0" u="sng" sz="1100" spc="50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none" sz="1100" i="1">
                <a:latin typeface="Arial"/>
                <a:cs typeface="Arial"/>
              </a:rPr>
              <a:t>	</a:t>
            </a:r>
            <a:r>
              <a:rPr dirty="0" u="none" sz="1100" spc="-40" i="1">
                <a:latin typeface="Arial"/>
                <a:cs typeface="Arial"/>
              </a:rPr>
              <a:t>s</a:t>
            </a:r>
            <a:r>
              <a:rPr dirty="0" u="none" baseline="27777" sz="1200" spc="-60">
                <a:latin typeface="Trebuchet MS"/>
                <a:cs typeface="Trebuchet MS"/>
              </a:rPr>
              <a:t>3</a:t>
            </a:r>
            <a:r>
              <a:rPr dirty="0" u="none" baseline="27777" sz="1200" spc="15">
                <a:latin typeface="Trebuchet MS"/>
                <a:cs typeface="Trebuchet MS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5">
                <a:latin typeface="Tahoma"/>
                <a:cs typeface="Tahoma"/>
              </a:rPr>
              <a:t> </a:t>
            </a:r>
            <a:r>
              <a:rPr dirty="0" u="none" sz="1100" spc="-20">
                <a:latin typeface="Calibri"/>
                <a:cs typeface="Calibri"/>
              </a:rPr>
              <a:t>0</a:t>
            </a:r>
            <a:r>
              <a:rPr dirty="0" u="none" sz="1100" spc="-20" i="1">
                <a:latin typeface="Times New Roman"/>
                <a:cs typeface="Times New Roman"/>
              </a:rPr>
              <a:t>.</a:t>
            </a:r>
            <a:r>
              <a:rPr dirty="0" u="none" sz="1100" spc="-20">
                <a:latin typeface="Calibri"/>
                <a:cs typeface="Calibri"/>
              </a:rPr>
              <a:t>9</a:t>
            </a:r>
            <a:r>
              <a:rPr dirty="0" u="none" sz="1100" spc="-20" i="1">
                <a:latin typeface="Arial"/>
                <a:cs typeface="Arial"/>
              </a:rPr>
              <a:t>s</a:t>
            </a:r>
            <a:r>
              <a:rPr dirty="0" u="none" baseline="27777" sz="1200" spc="-30">
                <a:latin typeface="Trebuchet MS"/>
                <a:cs typeface="Trebuchet MS"/>
              </a:rPr>
              <a:t>2</a:t>
            </a:r>
            <a:r>
              <a:rPr dirty="0" u="none" baseline="27777" sz="1200" spc="52">
                <a:latin typeface="Trebuchet MS"/>
                <a:cs typeface="Trebuchet MS"/>
              </a:rPr>
              <a:t> </a:t>
            </a:r>
            <a:r>
              <a:rPr dirty="0" u="none" sz="1100">
                <a:latin typeface="Tahoma"/>
                <a:cs typeface="Tahoma"/>
              </a:rPr>
              <a:t>+</a:t>
            </a:r>
            <a:r>
              <a:rPr dirty="0" u="none" sz="1100" spc="-105">
                <a:latin typeface="Tahoma"/>
                <a:cs typeface="Tahoma"/>
              </a:rPr>
              <a:t> </a:t>
            </a:r>
            <a:r>
              <a:rPr dirty="0" u="none" sz="1100" spc="-25">
                <a:latin typeface="Calibri"/>
                <a:cs typeface="Calibri"/>
              </a:rPr>
              <a:t>9</a:t>
            </a:r>
            <a:r>
              <a:rPr dirty="0" u="none" sz="1100" spc="-2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331542" y="751662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 h="0">
                <a:moveTo>
                  <a:pt x="0" y="0"/>
                </a:moveTo>
                <a:lnTo>
                  <a:pt x="86431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485887" y="730096"/>
            <a:ext cx="174815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7878" sz="1650">
                <a:latin typeface="Tahoma"/>
                <a:cs typeface="Tahoma"/>
              </a:rPr>
              <a:t>=</a:t>
            </a:r>
            <a:r>
              <a:rPr dirty="0" baseline="37878" sz="1650" spc="120">
                <a:latin typeface="Tahoma"/>
                <a:cs typeface="Tahoma"/>
              </a:rPr>
              <a:t> </a:t>
            </a:r>
            <a:r>
              <a:rPr dirty="0" sz="1100" spc="-140" i="1">
                <a:latin typeface="Arial"/>
                <a:cs typeface="Arial"/>
              </a:rPr>
              <a:t>S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×</a:t>
            </a:r>
            <a:r>
              <a:rPr dirty="0" sz="1100" spc="-30" i="1">
                <a:latin typeface="Times New Roman"/>
                <a:cs typeface="Times New Roman"/>
              </a:rPr>
              <a:t> </a:t>
            </a:r>
            <a:r>
              <a:rPr dirty="0" sz="1100" i="1">
                <a:latin typeface="Arial"/>
                <a:cs typeface="Arial"/>
              </a:rPr>
              <a:t>P</a:t>
            </a:r>
            <a:r>
              <a:rPr dirty="0" sz="1100" spc="120" i="1">
                <a:latin typeface="Arial"/>
                <a:cs typeface="Arial"/>
              </a:rPr>
              <a:t> </a:t>
            </a:r>
            <a:r>
              <a:rPr dirty="0" baseline="37878" sz="1650">
                <a:latin typeface="Tahoma"/>
                <a:cs typeface="Tahoma"/>
              </a:rPr>
              <a:t>=</a:t>
            </a:r>
            <a:r>
              <a:rPr dirty="0" baseline="37878" sz="1650" spc="-52">
                <a:latin typeface="Tahoma"/>
                <a:cs typeface="Tahoma"/>
              </a:rPr>
              <a:t> </a:t>
            </a:r>
            <a:r>
              <a:rPr dirty="0" baseline="37878" sz="1650" i="1">
                <a:latin typeface="Arial"/>
                <a:cs typeface="Arial"/>
              </a:rPr>
              <a:t>K</a:t>
            </a:r>
            <a:r>
              <a:rPr dirty="0" sz="1100" i="1">
                <a:latin typeface="Arial"/>
                <a:cs typeface="Arial"/>
              </a:rPr>
              <a:t>s</a:t>
            </a:r>
            <a:r>
              <a:rPr dirty="0" baseline="20833" sz="1200">
                <a:latin typeface="Trebuchet MS"/>
                <a:cs typeface="Trebuchet MS"/>
              </a:rPr>
              <a:t>3</a:t>
            </a:r>
            <a:r>
              <a:rPr dirty="0" baseline="20833" sz="1200" spc="75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30">
                <a:latin typeface="Calibri"/>
                <a:cs typeface="Calibri"/>
              </a:rPr>
              <a:t>3</a:t>
            </a:r>
            <a:r>
              <a:rPr dirty="0" sz="1100" spc="-30" i="1">
                <a:latin typeface="Arial"/>
                <a:cs typeface="Arial"/>
              </a:rPr>
              <a:t>s</a:t>
            </a:r>
            <a:r>
              <a:rPr dirty="0" baseline="20833" sz="1200" spc="-44">
                <a:latin typeface="Trebuchet MS"/>
                <a:cs typeface="Trebuchet MS"/>
              </a:rPr>
              <a:t>2</a:t>
            </a:r>
            <a:r>
              <a:rPr dirty="0" baseline="20833" sz="1200" spc="82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0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3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5</a:t>
            </a:r>
            <a:r>
              <a:rPr dirty="0" sz="1100" spc="-2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8165" y="867211"/>
            <a:ext cx="4142740" cy="49784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algn="r" marL="12700" marR="6985" indent="-2540">
              <a:lnSpc>
                <a:spcPct val="77300"/>
              </a:lnSpc>
              <a:spcBef>
                <a:spcPts val="570"/>
              </a:spcBef>
            </a:pPr>
            <a:r>
              <a:rPr dirty="0" sz="1750">
                <a:latin typeface="B Nazanin"/>
                <a:cs typeface="B Nazanin"/>
              </a:rPr>
              <a:t>ﻩﺩﺎﻔﺘﺳﺍ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ﻲﺳﺪﻨﻫ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ﻥﺎﻜﻣ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ﻩﺍﻮﺨﻟﺩ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ﻂﻳﺍﺮﺷ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ﻱﺍﺮﺑ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&gt;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170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10">
                <a:latin typeface="B Nazanin"/>
                <a:cs typeface="B Nazanin"/>
              </a:rPr>
              <a:t> ،ﻢﻴﻨﻜﻴﻣ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331" y="1473263"/>
            <a:ext cx="2065471" cy="1711390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۴۹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54241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ﻱﺩﻮﺑ</a:t>
            </a:r>
            <a:r>
              <a:rPr dirty="0" spc="-25"/>
              <a:t> </a:t>
            </a:r>
            <a:r>
              <a:rPr dirty="0"/>
              <a:t>ﺭﺍﺩﻮﻤﻧ</a:t>
            </a:r>
            <a:r>
              <a:rPr dirty="0" spc="-25"/>
              <a:t> ﻢﺳﺭ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378" y="487555"/>
            <a:ext cx="2915252" cy="230340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585226" y="2836465"/>
            <a:ext cx="143764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B Nazanin"/>
                <a:cs typeface="B Nazanin"/>
              </a:rPr>
              <a:t>ﺎﺘﻳﺩ</a:t>
            </a:r>
            <a:r>
              <a:rPr dirty="0" sz="1600" spc="-2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ﻱﺩﻮﺑ</a:t>
            </a:r>
            <a:r>
              <a:rPr dirty="0" sz="1600" spc="-25">
                <a:latin typeface="B Nazanin"/>
                <a:cs typeface="B Nazanin"/>
              </a:rPr>
              <a:t> </a:t>
            </a:r>
            <a:r>
              <a:rPr dirty="0" sz="1600">
                <a:latin typeface="B Nazanin"/>
                <a:cs typeface="B Nazanin"/>
              </a:rPr>
              <a:t>ﺭﺍﺩﻮﻤﻧ</a:t>
            </a:r>
            <a:r>
              <a:rPr dirty="0" sz="1600" spc="-25">
                <a:latin typeface="B Nazanin"/>
                <a:cs typeface="B Nazanin"/>
              </a:rPr>
              <a:t> </a:t>
            </a:r>
            <a:r>
              <a:rPr dirty="0" sz="1600" spc="-20">
                <a:solidFill>
                  <a:srgbClr val="3333B2"/>
                </a:solidFill>
                <a:latin typeface="B Nazanin"/>
                <a:cs typeface="B Nazanin"/>
              </a:rPr>
              <a:t>:ﻞﻜﺷ</a:t>
            </a:r>
            <a:endParaRPr sz="160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47879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ﺖﻴﺳﺎﺴﺣ</a:t>
            </a:r>
            <a:r>
              <a:rPr dirty="0" spc="-50"/>
              <a:t> </a:t>
            </a:r>
            <a:r>
              <a:rPr dirty="0"/>
              <a:t>ﺮﻟﺮﺘﻨﻛ</a:t>
            </a:r>
            <a:r>
              <a:rPr dirty="0" spc="125"/>
              <a:t> </a:t>
            </a:r>
            <a:r>
              <a:rPr dirty="0"/>
              <a:t>:ﻢﺘﻔﻫ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2021" y="326750"/>
            <a:ext cx="4079240" cy="938530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715" indent="-1270">
              <a:lnSpc>
                <a:spcPct val="775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ﻍﺍﺮﺳ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ﺭﺍﺪﻳﺎﭘﺎﻧ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ﻪﺸﻴﻤﻫ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ﺖﺒﺜﻣ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ﻱﺍﺯﺍ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ﻦﻳﺍ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 spc="-35" i="1">
                <a:latin typeface="Arial"/>
                <a:cs typeface="Arial"/>
              </a:rPr>
              <a:t>sisotool</a:t>
            </a:r>
            <a:r>
              <a:rPr dirty="0" sz="1100" spc="100" i="1">
                <a:latin typeface="Arial"/>
                <a:cs typeface="Arial"/>
              </a:rPr>
              <a:t> </a:t>
            </a:r>
            <a:r>
              <a:rPr dirty="0" sz="1750">
                <a:latin typeface="B Nazanin"/>
                <a:cs typeface="B Nazanin"/>
              </a:rPr>
              <a:t>ﻚﻤﻛ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ﺎﻄﺧ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ﻥﻮﻣﺯﺍ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ﻢﻳﻭﺭ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ﻲﻔﻨﻣ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:ﻢﻴﺳﺮﻴﻣ</a:t>
            </a:r>
            <a:r>
              <a:rPr dirty="0" sz="1750" spc="-6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ﻩﺍﻮﺨﻟﺩ</a:t>
            </a:r>
            <a:r>
              <a:rPr dirty="0" sz="1750" spc="-6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ﺦﺳﺎﭘ</a:t>
            </a:r>
            <a:endParaRPr sz="1750">
              <a:latin typeface="B Nazanin"/>
              <a:cs typeface="B Nazanin"/>
            </a:endParaRPr>
          </a:p>
          <a:p>
            <a:pPr algn="ctr" marR="107314">
              <a:lnSpc>
                <a:spcPct val="100000"/>
              </a:lnSpc>
              <a:spcBef>
                <a:spcPts val="520"/>
              </a:spcBef>
            </a:pPr>
            <a:r>
              <a:rPr dirty="0" sz="1100" i="1">
                <a:latin typeface="Arial"/>
                <a:cs typeface="Arial"/>
              </a:rPr>
              <a:t>K</a:t>
            </a:r>
            <a:r>
              <a:rPr dirty="0" sz="1100" spc="20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20" i="1">
                <a:latin typeface="Times New Roman"/>
                <a:cs typeface="Times New Roman"/>
              </a:rPr>
              <a:t>−</a:t>
            </a:r>
            <a:r>
              <a:rPr dirty="0" sz="1100" spc="-20">
                <a:latin typeface="Calibri"/>
                <a:cs typeface="Calibri"/>
              </a:rPr>
              <a:t>5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1389433"/>
            <a:ext cx="2915252" cy="1823666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۵۰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4010"/>
          </a:xfrm>
          <a:custGeom>
            <a:avLst/>
            <a:gdLst/>
            <a:ahLst/>
            <a:cxnLst/>
            <a:rect l="l" t="t" r="r" b="b"/>
            <a:pathLst>
              <a:path w="4608195" h="334010">
                <a:moveTo>
                  <a:pt x="4608004" y="0"/>
                </a:moveTo>
                <a:lnTo>
                  <a:pt x="0" y="0"/>
                </a:lnTo>
                <a:lnTo>
                  <a:pt x="0" y="333717"/>
                </a:lnTo>
                <a:lnTo>
                  <a:pt x="4608004" y="33371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6289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ﺖﻴﺳﺎﺴﺣ</a:t>
            </a:r>
            <a:r>
              <a:rPr dirty="0" spc="-40"/>
              <a:t> </a:t>
            </a:r>
            <a:r>
              <a:rPr dirty="0"/>
              <a:t>ﻪﻠﭘ</a:t>
            </a:r>
            <a:r>
              <a:rPr dirty="0" spc="-35"/>
              <a:t> </a:t>
            </a:r>
            <a:r>
              <a:rPr dirty="0"/>
              <a:t>ﺦﺳﺎﭘ</a:t>
            </a:r>
            <a:r>
              <a:rPr dirty="0" spc="140"/>
              <a:t> </a:t>
            </a:r>
            <a:r>
              <a:rPr dirty="0"/>
              <a:t>:ﻢﺘﻔﻫ</a:t>
            </a:r>
            <a:r>
              <a:rPr dirty="0" spc="-40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07855" y="326890"/>
            <a:ext cx="1492885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:ﺎﺑ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ﺮﺑﺍﺮﺑ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ﺮﻟﺮﺘﻨﻛ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64944" y="802841"/>
            <a:ext cx="11430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0" i="1">
                <a:latin typeface="Arial"/>
                <a:cs typeface="Arial"/>
              </a:rPr>
              <a:t>C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12772" y="709116"/>
            <a:ext cx="941069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1100" spc="-40" i="1">
                <a:latin typeface="Arial"/>
                <a:cs typeface="Arial"/>
              </a:rPr>
              <a:t>s</a:t>
            </a:r>
            <a:r>
              <a:rPr dirty="0" baseline="27777" sz="1200" spc="-60">
                <a:latin typeface="Trebuchet MS"/>
                <a:cs typeface="Trebuchet MS"/>
              </a:rPr>
              <a:t>3</a:t>
            </a:r>
            <a:r>
              <a:rPr dirty="0" baseline="27777" sz="1200" spc="15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0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9</a:t>
            </a:r>
            <a:r>
              <a:rPr dirty="0" sz="1100" spc="-20" i="1">
                <a:latin typeface="Arial"/>
                <a:cs typeface="Arial"/>
              </a:rPr>
              <a:t>s</a:t>
            </a:r>
            <a:r>
              <a:rPr dirty="0" baseline="27777" sz="1200" spc="-30">
                <a:latin typeface="Trebuchet MS"/>
                <a:cs typeface="Trebuchet MS"/>
              </a:rPr>
              <a:t>2</a:t>
            </a:r>
            <a:r>
              <a:rPr dirty="0" baseline="27777" sz="1200" spc="60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105">
                <a:latin typeface="Tahoma"/>
                <a:cs typeface="Tahoma"/>
              </a:rPr>
              <a:t> </a:t>
            </a:r>
            <a:r>
              <a:rPr dirty="0" sz="1100" spc="-35">
                <a:latin typeface="Calibri"/>
                <a:cs typeface="Calibri"/>
              </a:rPr>
              <a:t>9</a:t>
            </a:r>
            <a:r>
              <a:rPr dirty="0" sz="1100" spc="-35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150872" y="919454"/>
            <a:ext cx="864869" cy="0"/>
          </a:xfrm>
          <a:custGeom>
            <a:avLst/>
            <a:gdLst/>
            <a:ahLst/>
            <a:cxnLst/>
            <a:rect l="l" t="t" r="r" b="b"/>
            <a:pathLst>
              <a:path w="864869" h="0">
                <a:moveTo>
                  <a:pt x="0" y="0"/>
                </a:moveTo>
                <a:lnTo>
                  <a:pt x="8642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666557" y="897876"/>
            <a:ext cx="1386840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37878" sz="1650">
                <a:latin typeface="Tahoma"/>
                <a:cs typeface="Tahoma"/>
              </a:rPr>
              <a:t>=</a:t>
            </a:r>
            <a:r>
              <a:rPr dirty="0" baseline="37878" sz="1650" spc="-44">
                <a:latin typeface="Tahoma"/>
                <a:cs typeface="Tahoma"/>
              </a:rPr>
              <a:t> </a:t>
            </a:r>
            <a:r>
              <a:rPr dirty="0" baseline="37878" sz="1650" i="1">
                <a:latin typeface="Times New Roman"/>
                <a:cs typeface="Times New Roman"/>
              </a:rPr>
              <a:t>−</a:t>
            </a:r>
            <a:r>
              <a:rPr dirty="0" baseline="37878" sz="1650">
                <a:latin typeface="Calibri"/>
                <a:cs typeface="Calibri"/>
              </a:rPr>
              <a:t>5</a:t>
            </a:r>
            <a:r>
              <a:rPr dirty="0" baseline="37878" sz="1650" i="1">
                <a:latin typeface="Times New Roman"/>
                <a:cs typeface="Times New Roman"/>
              </a:rPr>
              <a:t>.</a:t>
            </a:r>
            <a:r>
              <a:rPr dirty="0" baseline="37878" sz="1650">
                <a:latin typeface="Calibri"/>
                <a:cs typeface="Calibri"/>
              </a:rPr>
              <a:t>7</a:t>
            </a:r>
            <a:r>
              <a:rPr dirty="0" baseline="37878" sz="1650" spc="-187">
                <a:latin typeface="Calibri"/>
                <a:cs typeface="Calibri"/>
              </a:rPr>
              <a:t> </a:t>
            </a:r>
            <a:r>
              <a:rPr dirty="0" sz="1100" spc="-40" i="1">
                <a:latin typeface="Arial"/>
                <a:cs typeface="Arial"/>
              </a:rPr>
              <a:t>s</a:t>
            </a:r>
            <a:r>
              <a:rPr dirty="0" baseline="20833" sz="1200" spc="-60">
                <a:latin typeface="Trebuchet MS"/>
                <a:cs typeface="Trebuchet MS"/>
              </a:rPr>
              <a:t>3</a:t>
            </a:r>
            <a:r>
              <a:rPr dirty="0" baseline="20833" sz="1200" spc="89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30">
                <a:latin typeface="Calibri"/>
                <a:cs typeface="Calibri"/>
              </a:rPr>
              <a:t>3</a:t>
            </a:r>
            <a:r>
              <a:rPr dirty="0" sz="1100" spc="-30" i="1">
                <a:latin typeface="Arial"/>
                <a:cs typeface="Arial"/>
              </a:rPr>
              <a:t>s</a:t>
            </a:r>
            <a:r>
              <a:rPr dirty="0" baseline="20833" sz="1200" spc="-44">
                <a:latin typeface="Trebuchet MS"/>
                <a:cs typeface="Trebuchet MS"/>
              </a:rPr>
              <a:t>2</a:t>
            </a:r>
            <a:r>
              <a:rPr dirty="0" baseline="20833" sz="1200" spc="97">
                <a:latin typeface="Trebuchet MS"/>
                <a:cs typeface="Trebuchet MS"/>
              </a:rPr>
              <a:t> </a:t>
            </a:r>
            <a:r>
              <a:rPr dirty="0" sz="1100">
                <a:latin typeface="Tahoma"/>
                <a:cs typeface="Tahoma"/>
              </a:rPr>
              <a:t>+</a:t>
            </a:r>
            <a:r>
              <a:rPr dirty="0" sz="1100" spc="-95">
                <a:latin typeface="Tahoma"/>
                <a:cs typeface="Tahoma"/>
              </a:rPr>
              <a:t> </a:t>
            </a:r>
            <a:r>
              <a:rPr dirty="0" sz="1100" spc="-20">
                <a:latin typeface="Calibri"/>
                <a:cs typeface="Calibri"/>
              </a:rPr>
              <a:t>3</a:t>
            </a:r>
            <a:r>
              <a:rPr dirty="0" sz="1100" spc="-20" i="1">
                <a:latin typeface="Times New Roman"/>
                <a:cs typeface="Times New Roman"/>
              </a:rPr>
              <a:t>.</a:t>
            </a:r>
            <a:r>
              <a:rPr dirty="0" sz="1100" spc="-20">
                <a:latin typeface="Calibri"/>
                <a:cs typeface="Calibri"/>
              </a:rPr>
              <a:t>5</a:t>
            </a:r>
            <a:r>
              <a:rPr dirty="0" sz="1100" spc="-20" i="1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1278142"/>
            <a:ext cx="2915252" cy="151716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53987" y="2884675"/>
            <a:ext cx="4145915" cy="39243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r" marL="12700" marR="5080" indent="-635">
              <a:lnSpc>
                <a:spcPts val="1360"/>
              </a:lnSpc>
              <a:spcBef>
                <a:spcPts val="285"/>
              </a:spcBef>
            </a:pPr>
            <a:r>
              <a:rPr dirty="0" sz="1250">
                <a:latin typeface="B Nazanin"/>
                <a:cs typeface="B Nazanin"/>
              </a:rPr>
              <a:t>ﺎﺿﺭﺍ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ﺍﺭ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ﻪﻠﺌﺴﻣ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ﻂﻳﺍﺮﺷ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ﻪﻛ</a:t>
            </a:r>
            <a:r>
              <a:rPr dirty="0" sz="1250" spc="12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.ﻢﻴﺳﺭ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ﻲﻣ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ﺏﺍﻮﺟ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ﻪﺑ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ﻪﻴﻧﺎﺛ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800">
                <a:latin typeface="Trebuchet MS"/>
                <a:cs typeface="Trebuchet MS"/>
              </a:rPr>
              <a:t>5</a:t>
            </a:r>
            <a:r>
              <a:rPr dirty="0" sz="800" b="0" i="1">
                <a:latin typeface="Bookman Old Style"/>
                <a:cs typeface="Bookman Old Style"/>
              </a:rPr>
              <a:t>.</a:t>
            </a:r>
            <a:r>
              <a:rPr dirty="0" sz="800">
                <a:latin typeface="Trebuchet MS"/>
                <a:cs typeface="Trebuchet MS"/>
              </a:rPr>
              <a:t>93</a:t>
            </a:r>
            <a:r>
              <a:rPr dirty="0" sz="800" spc="80">
                <a:latin typeface="Trebuchet MS"/>
                <a:cs typeface="Trebuchet MS"/>
              </a:rPr>
              <a:t> </a:t>
            </a:r>
            <a:r>
              <a:rPr dirty="0" sz="1250">
                <a:latin typeface="B Nazanin"/>
                <a:cs typeface="B Nazanin"/>
              </a:rPr>
              <a:t>ﺭﺩ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ﻭ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ﺪﺻﺭﺩ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۳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ﺕﻮﺷﺭﺪﻧﺍ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 spc="-20">
                <a:latin typeface="B Nazanin"/>
                <a:cs typeface="B Nazanin"/>
              </a:rPr>
              <a:t>ﺪﺻﺭﺩ</a:t>
            </a:r>
            <a:r>
              <a:rPr dirty="0" sz="1250" spc="-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.ﺪﻨﻛ</a:t>
            </a:r>
            <a:r>
              <a:rPr dirty="0" sz="1250" spc="35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ﻲﻣ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۵۱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76263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ﻲﻟﺮﺘﻨﻛ</a:t>
            </a:r>
            <a:r>
              <a:rPr dirty="0" spc="-45"/>
              <a:t> </a:t>
            </a:r>
            <a:r>
              <a:rPr dirty="0"/>
              <a:t>ﺵﻼﺗ</a:t>
            </a:r>
            <a:r>
              <a:rPr dirty="0" spc="130"/>
              <a:t> </a:t>
            </a:r>
            <a:r>
              <a:rPr dirty="0"/>
              <a:t>:ﻢﺘﻔﻫ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6654" y="628832"/>
            <a:ext cx="4093845" cy="70548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080">
              <a:lnSpc>
                <a:spcPct val="776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ﺮﻟﺮﺘﻨﻛ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ﺪﻌﺑ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ﻩﺩﺎﻴﭘ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ﻚﻨﻴﻟﻮﻤﻴﺳ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ﺭﺩ</a:t>
            </a:r>
            <a:r>
              <a:rPr dirty="0" sz="1750" spc="500">
                <a:latin typeface="B Nazanin"/>
                <a:cs typeface="B Nazanin"/>
              </a:rPr>
              <a:t>   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ﻪﻠﭘ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ﻱﺩﻭﺭﻭ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ﻲﻟﺮﺘﻨﻛ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ﺵﻼﺗ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ﺎﺗ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ﻢﻳﺮﻴﮔ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ﭖﻮﻜﺳﺍ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ﻲﺟﻭﺮﺧ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.ﻢﻴﻳﺎﻤﻧ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ﻩﺪﻫﺎﺸﻣ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ﺐﻴﺷ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644" y="1663054"/>
            <a:ext cx="2674964" cy="90814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۵۲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43815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ﻪﻠﭘ</a:t>
            </a:r>
            <a:r>
              <a:rPr dirty="0" spc="-35"/>
              <a:t> </a:t>
            </a:r>
            <a:r>
              <a:rPr dirty="0"/>
              <a:t>ﻲﻟﺮﺘﻨﻛ</a:t>
            </a:r>
            <a:r>
              <a:rPr dirty="0" spc="-35"/>
              <a:t> </a:t>
            </a:r>
            <a:r>
              <a:rPr dirty="0"/>
              <a:t>ﺵﻼﺗ</a:t>
            </a:r>
            <a:r>
              <a:rPr dirty="0" spc="140"/>
              <a:t> </a:t>
            </a:r>
            <a:r>
              <a:rPr dirty="0"/>
              <a:t>:ﻢﺘﻔﻫ</a:t>
            </a:r>
            <a:r>
              <a:rPr dirty="0" spc="-35"/>
              <a:t> </a:t>
            </a:r>
            <a:r>
              <a:rPr dirty="0" spc="-20"/>
              <a:t>ﻝﺍﻮﺳ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481250"/>
            <a:ext cx="2915252" cy="207269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81470" y="2571145"/>
            <a:ext cx="4119879" cy="7010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r" marL="12700" marR="5715" indent="-1270">
              <a:lnSpc>
                <a:spcPct val="76800"/>
              </a:lnSpc>
              <a:spcBef>
                <a:spcPts val="580"/>
              </a:spcBef>
            </a:pP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1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.ﺩﺭﺍﺩ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ﻲﮔﺭﺰﺑ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ﺎﺘﺒﺴﻧ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ﺕﻮﺷﺭﺪﻧﺍ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ﺪﻴﻨﻴﺑ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ﺭﻮﺟ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ﻥﺎﻤﻫ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ﭗﻴﺗ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ﻪﺘﺒﻟﺍ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ﻢﻳﺭﺍﺩ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ﻱﺎﻄﺧ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ﺭﺎﮔﺪﻧﺎﻣ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ﺖﻟﺎﺣ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.ﺩﺮﻛ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ﻲﻨﻴﺒﺸﻴﭘ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ﺪﺸﻴﻣ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ﺖﺴﻫ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ﻚﻳ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ﻪﻛ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۵۳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23876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ﺐﻴﺷ</a:t>
            </a:r>
            <a:r>
              <a:rPr dirty="0" spc="-50"/>
              <a:t> </a:t>
            </a:r>
            <a:r>
              <a:rPr dirty="0"/>
              <a:t>ﻲﻟﺮﺘﻨﻛ</a:t>
            </a:r>
            <a:r>
              <a:rPr dirty="0" spc="-45"/>
              <a:t> </a:t>
            </a:r>
            <a:r>
              <a:rPr dirty="0"/>
              <a:t>ﺵﻼﺗ</a:t>
            </a:r>
            <a:r>
              <a:rPr dirty="0" spc="125"/>
              <a:t> </a:t>
            </a:r>
            <a:r>
              <a:rPr dirty="0"/>
              <a:t>:ﻢﺘﻔﻫ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604733"/>
            <a:ext cx="2915252" cy="207873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42468" y="2735039"/>
            <a:ext cx="4157979" cy="46355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algn="r" marL="12700" marR="6350" indent="-1905">
              <a:lnSpc>
                <a:spcPct val="64500"/>
              </a:lnSpc>
              <a:spcBef>
                <a:spcPts val="840"/>
              </a:spcBef>
            </a:pPr>
            <a:r>
              <a:rPr dirty="0" sz="1750">
                <a:latin typeface="B Nazanin"/>
                <a:cs typeface="B Nazanin"/>
              </a:rPr>
              <a:t>ﺪﻫﺍﻮﺨﻧ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ﺭﺎﮔﺪﻧﺎﻣ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ﺖﻟﺎﺣ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ﺎﻄﺧ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ﺪﻫﺪﻴﻣ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ﻥﺎﺸﻧ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ﻦﻳﺍ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ﺪﺷ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7017" y="3282058"/>
            <a:ext cx="11576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7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۵۴</a:t>
            </a:r>
            <a:r>
              <a:rPr dirty="0" sz="950" spc="415">
                <a:solidFill>
                  <a:srgbClr val="003D1E"/>
                </a:solidFill>
                <a:latin typeface="B Nazanin"/>
                <a:cs typeface="B Nazanin"/>
              </a:rPr>
              <a:t>  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 ﻦﻤﻬﺑ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015233" y="1157394"/>
            <a:ext cx="1383030" cy="291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ﺎﻤﺷ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ﻪﺟﻮﺗ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ﺮﻜﺸﺗ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ﺎﺑ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67017" y="3282058"/>
            <a:ext cx="3194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35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2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0687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ﻢﺘﺴﻴﺳ</a:t>
            </a:r>
            <a:r>
              <a:rPr dirty="0" spc="-45"/>
              <a:t> </a:t>
            </a:r>
            <a:r>
              <a:rPr dirty="0"/>
              <a:t>ﻉﻮﻧ</a:t>
            </a:r>
            <a:r>
              <a:rPr dirty="0" spc="135"/>
              <a:t> </a:t>
            </a:r>
            <a:r>
              <a:rPr dirty="0"/>
              <a:t>:ﻡﻭﺩ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99732" y="539488"/>
            <a:ext cx="4100195" cy="49847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r" marL="12700" marR="5080" indent="-635">
              <a:lnSpc>
                <a:spcPct val="77500"/>
              </a:lnSpc>
              <a:spcBef>
                <a:spcPts val="565"/>
              </a:spcBef>
            </a:pPr>
            <a:r>
              <a:rPr dirty="0" sz="1750">
                <a:latin typeface="B Nazanin"/>
                <a:cs typeface="B Nazanin"/>
              </a:rPr>
              <a:t>ﺎﺗ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ﻢﻴﻨﻛﻲﻣ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ﺲﻧﺎﻛﺮﻓ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ﻱﻭﺭ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.ﻢﻴﻨﻛ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ﺺﺨﺸﻣ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ﻪﻴﺷﺎﺣ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2" y="1168560"/>
            <a:ext cx="2915252" cy="1676582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8231" y="3282058"/>
            <a:ext cx="25781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3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1068705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ﻢﺘﺴﻴﺳ</a:t>
            </a:r>
            <a:r>
              <a:rPr dirty="0" spc="-45"/>
              <a:t> </a:t>
            </a:r>
            <a:r>
              <a:rPr dirty="0"/>
              <a:t>ﻉﻮﻧ</a:t>
            </a:r>
            <a:r>
              <a:rPr dirty="0" spc="135"/>
              <a:t> </a:t>
            </a:r>
            <a:r>
              <a:rPr dirty="0"/>
              <a:t>:ﻡﻭﺩ</a:t>
            </a:r>
            <a:r>
              <a:rPr dirty="0" spc="-45"/>
              <a:t> </a:t>
            </a:r>
            <a:r>
              <a:rPr dirty="0" spc="-20"/>
              <a:t>ﻝﺍﻮﺳ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8515" y="886383"/>
            <a:ext cx="77038" cy="7703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8515" y="1524025"/>
            <a:ext cx="77038" cy="7703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8515" y="1767408"/>
            <a:ext cx="77038" cy="7703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247738" y="731575"/>
            <a:ext cx="4215130" cy="20123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2664460" marR="345440">
              <a:lnSpc>
                <a:spcPct val="100000"/>
              </a:lnSpc>
              <a:spcBef>
                <a:spcPts val="95"/>
              </a:spcBef>
            </a:pPr>
            <a:r>
              <a:rPr dirty="0" sz="1750">
                <a:latin typeface="B Nazanin"/>
                <a:cs typeface="B Nazanin"/>
              </a:rPr>
              <a:t>:ﻩﺮﻬﺑ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ﺲﻧﺎﻛﺮﻓ</a:t>
            </a:r>
            <a:endParaRPr sz="1750">
              <a:latin typeface="B Nazanin"/>
              <a:cs typeface="B Nazanin"/>
            </a:endParaRPr>
          </a:p>
          <a:p>
            <a:pPr algn="ctr" marR="371475">
              <a:lnSpc>
                <a:spcPct val="100000"/>
              </a:lnSpc>
              <a:spcBef>
                <a:spcPts val="1000"/>
              </a:spcBef>
            </a:pPr>
            <a:r>
              <a:rPr dirty="0" sz="1100" spc="-20" i="1">
                <a:latin typeface="Times New Roman"/>
                <a:cs typeface="Times New Roman"/>
              </a:rPr>
              <a:t>|</a:t>
            </a:r>
            <a:r>
              <a:rPr dirty="0" sz="1100" spc="-20" i="1">
                <a:latin typeface="Arial"/>
                <a:cs typeface="Arial"/>
              </a:rPr>
              <a:t>G</a:t>
            </a:r>
            <a:r>
              <a:rPr dirty="0" sz="1100" spc="-20" i="1">
                <a:latin typeface="Times New Roman"/>
                <a:cs typeface="Times New Roman"/>
              </a:rPr>
              <a:t>|</a:t>
            </a:r>
            <a:r>
              <a:rPr dirty="0" sz="1100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5" i="1">
                <a:latin typeface="Times New Roman"/>
                <a:cs typeface="Times New Roman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ω</a:t>
            </a:r>
            <a:r>
              <a:rPr dirty="0" baseline="-10416" sz="1200" spc="-15" i="1">
                <a:latin typeface="Arial"/>
                <a:cs typeface="Arial"/>
              </a:rPr>
              <a:t>g</a:t>
            </a:r>
            <a:r>
              <a:rPr dirty="0" baseline="-10416" sz="1200" spc="157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02214</a:t>
            </a:r>
            <a:endParaRPr sz="1100">
              <a:latin typeface="Calibri"/>
              <a:cs typeface="Calibri"/>
            </a:endParaRPr>
          </a:p>
          <a:p>
            <a:pPr algn="r" marL="167640" marR="345440" indent="-1270">
              <a:lnSpc>
                <a:spcPts val="1920"/>
              </a:lnSpc>
              <a:spcBef>
                <a:spcPts val="815"/>
              </a:spcBef>
            </a:pP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ﺪﻨﻛ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ﺲﭘ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ﻢﻳﺭﺍﺩ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ﻲﻜﭼﻮﻛ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ﻩﺮﻬﺑ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ﺭﺬﮔ</a:t>
            </a:r>
            <a:r>
              <a:rPr dirty="0" sz="1750" spc="-1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ﺲﻧﺎﻛﺮﻓ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:ﺯﺎﻓ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ﻪﻴﺷﺎﺣ</a:t>
            </a:r>
            <a:endParaRPr sz="1750">
              <a:latin typeface="B Nazanin"/>
              <a:cs typeface="B Nazanin"/>
            </a:endParaRPr>
          </a:p>
          <a:p>
            <a:pPr algn="ctr" marR="377825">
              <a:lnSpc>
                <a:spcPts val="1185"/>
              </a:lnSpc>
            </a:pPr>
            <a:r>
              <a:rPr dirty="0" sz="1100" spc="-30" i="1">
                <a:latin typeface="Arial"/>
                <a:cs typeface="Arial"/>
              </a:rPr>
              <a:t>Pm</a:t>
            </a:r>
            <a:r>
              <a:rPr dirty="0" sz="1100" spc="-5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90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77</a:t>
            </a:r>
            <a:r>
              <a:rPr dirty="0" baseline="31250" sz="1200" spc="-15" i="1">
                <a:latin typeface="Times New Roman"/>
                <a:cs typeface="Times New Roman"/>
              </a:rPr>
              <a:t>◦</a:t>
            </a:r>
            <a:endParaRPr baseline="31250" sz="1200">
              <a:latin typeface="Times New Roman"/>
              <a:cs typeface="Times New Roman"/>
            </a:endParaRPr>
          </a:p>
          <a:p>
            <a:pPr algn="r" marL="38100" marR="67310" indent="635">
              <a:lnSpc>
                <a:spcPct val="77500"/>
              </a:lnSpc>
              <a:spcBef>
                <a:spcPts val="505"/>
              </a:spcBef>
            </a:pP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،ﺖﺳﺍ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ﺮﻔﺻ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ﺮﺘﻜﭼﻮﻛ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ﻪﻴﺷﺎﺣ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ﻪﻜﻨﻳﺍ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ﻪﺟﻮﺗ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ﺎﺑ</a:t>
            </a:r>
            <a:r>
              <a:rPr dirty="0" sz="1750" spc="500">
                <a:latin typeface="B Nazanin"/>
                <a:cs typeface="B Nazanin"/>
              </a:rPr>
              <a:t>   </a:t>
            </a:r>
            <a:r>
              <a:rPr dirty="0" sz="1750">
                <a:latin typeface="B Nazanin"/>
                <a:cs typeface="B Nazanin"/>
              </a:rPr>
              <a:t>ﭗﻴﺗ</a:t>
            </a:r>
            <a:r>
              <a:rPr dirty="0" sz="1750" spc="-4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ﺝﺮﺨﻣ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ﺐﻄﻗ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100" spc="-35" i="1">
                <a:latin typeface="Arial"/>
                <a:cs typeface="Arial"/>
              </a:rPr>
              <a:t>dB</a:t>
            </a:r>
            <a:r>
              <a:rPr dirty="0" sz="1100" spc="-65" i="1">
                <a:latin typeface="Arial"/>
                <a:cs typeface="Arial"/>
              </a:rPr>
              <a:t> </a:t>
            </a:r>
            <a:r>
              <a:rPr dirty="0" sz="1100" spc="100" i="1">
                <a:latin typeface="Times New Roman"/>
                <a:cs typeface="Times New Roman"/>
              </a:rPr>
              <a:t>−</a:t>
            </a:r>
            <a:r>
              <a:rPr dirty="0" sz="1100" spc="-50" i="1">
                <a:latin typeface="Times New Roman"/>
                <a:cs typeface="Times New Roman"/>
              </a:rPr>
              <a:t> </a:t>
            </a:r>
            <a:r>
              <a:rPr dirty="0" sz="1100">
                <a:latin typeface="Calibri"/>
                <a:cs typeface="Calibri"/>
              </a:rPr>
              <a:t>20</a:t>
            </a:r>
            <a:r>
              <a:rPr dirty="0" sz="1100" spc="155">
                <a:latin typeface="Calibri"/>
                <a:cs typeface="Calibri"/>
              </a:rPr>
              <a:t> </a:t>
            </a:r>
            <a:r>
              <a:rPr dirty="0" sz="1750">
                <a:latin typeface="B Nazanin"/>
                <a:cs typeface="B Nazanin"/>
              </a:rPr>
              <a:t>ﻪﻴﻟﻭﺍ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ﺐﻴﺷ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ﺮﻃﺎﺨﺑ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</a:t>
            </a:r>
            <a:r>
              <a:rPr dirty="0" sz="1750" spc="10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ﺭﺍﺪﻳﺎﭘﺎﻧ</a:t>
            </a:r>
            <a:r>
              <a:rPr dirty="0" sz="1750" spc="-1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5">
                <a:latin typeface="B Nazanin"/>
                <a:cs typeface="B Nazanin"/>
              </a:rPr>
              <a:t>ﻚﻳ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۷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88011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ﻢﺘﺴﻴﺳ</a:t>
            </a:r>
            <a:r>
              <a:rPr dirty="0" spc="-60"/>
              <a:t> </a:t>
            </a:r>
            <a:r>
              <a:rPr dirty="0"/>
              <a:t>ﻪﺒﺗﺮﻣ</a:t>
            </a:r>
            <a:r>
              <a:rPr dirty="0" spc="114"/>
              <a:t> </a:t>
            </a:r>
            <a:r>
              <a:rPr dirty="0"/>
              <a:t>:ﻡﻭﺩ</a:t>
            </a:r>
            <a:r>
              <a:rPr dirty="0" spc="-55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59359" y="328173"/>
            <a:ext cx="4141470" cy="499109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algn="r" marL="12700" marR="6350" indent="-1905">
              <a:lnSpc>
                <a:spcPct val="77900"/>
              </a:lnSpc>
              <a:spcBef>
                <a:spcPts val="560"/>
              </a:spcBef>
            </a:pP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ﺐﻴﺷ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ﻢﻴﻨﻴﺒﺑ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ﺖﺳﺍ</a:t>
            </a:r>
            <a:r>
              <a:rPr dirty="0" sz="1750" spc="-2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ﻲﻓﺎﻛ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،ﻢﺘﺴﻴﺳ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ﻪﺒﺗﺮﻣ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ﻥﺩﺮﻛ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ﺍﺪﻴﭘ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ﻱﺍﺮﺑ</a:t>
            </a:r>
            <a:r>
              <a:rPr dirty="0" sz="1750" spc="-2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.ﺖﺳﺍ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ﻩﺩﺮﻛ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ﺮﻴﻴﻐﺗ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ﻪﻧﻮﮕﭼ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ﻩﺮﻬﺑ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643" y="931618"/>
            <a:ext cx="3528722" cy="972792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3701376" y="1998520"/>
            <a:ext cx="42100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B Nazanin"/>
                <a:cs typeface="B Nazanin"/>
              </a:rPr>
              <a:t>:ﻝﻭﺍ</a:t>
            </a:r>
            <a:r>
              <a:rPr dirty="0" sz="1250" spc="30">
                <a:latin typeface="B Nazanin"/>
                <a:cs typeface="B Nazanin"/>
              </a:rPr>
              <a:t> </a:t>
            </a:r>
            <a:r>
              <a:rPr dirty="0" sz="1250" spc="-20">
                <a:latin typeface="B Nazanin"/>
                <a:cs typeface="B Nazanin"/>
              </a:rPr>
              <a:t>ﻩﺯﺎﺑ</a:t>
            </a:r>
            <a:endParaRPr sz="1250">
              <a:latin typeface="B Nazanin"/>
              <a:cs typeface="B Nazani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8515" y="2093607"/>
            <a:ext cx="77038" cy="7703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55776" y="2205366"/>
            <a:ext cx="10941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25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45">
                <a:latin typeface="Garamond"/>
                <a:cs typeface="Garamond"/>
              </a:rPr>
              <a:t> </a:t>
            </a:r>
            <a:r>
              <a:rPr dirty="0" sz="800">
                <a:latin typeface="Trebuchet MS"/>
                <a:cs typeface="Trebuchet MS"/>
              </a:rPr>
              <a:t>10</a:t>
            </a:r>
            <a:r>
              <a:rPr dirty="0" baseline="32407" sz="900" i="1">
                <a:latin typeface="Times New Roman"/>
                <a:cs typeface="Times New Roman"/>
              </a:rPr>
              <a:t>−</a:t>
            </a:r>
            <a:r>
              <a:rPr dirty="0" baseline="32407" sz="900">
                <a:latin typeface="Trebuchet MS"/>
                <a:cs typeface="Trebuchet MS"/>
              </a:rPr>
              <a:t>1</a:t>
            </a:r>
            <a:r>
              <a:rPr dirty="0" baseline="32407" sz="900" spc="450">
                <a:latin typeface="Trebuchet MS"/>
                <a:cs typeface="Trebuchet MS"/>
              </a:rPr>
              <a:t> </a:t>
            </a:r>
            <a:r>
              <a:rPr dirty="0" sz="800" spc="70">
                <a:latin typeface="Palatino Linotype"/>
                <a:cs typeface="Palatino Linotype"/>
              </a:rPr>
              <a:t>to</a:t>
            </a:r>
            <a:r>
              <a:rPr dirty="0" sz="800" spc="235">
                <a:latin typeface="Palatino Linotype"/>
                <a:cs typeface="Palatino Linotype"/>
              </a:rPr>
              <a:t> </a:t>
            </a: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30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40">
                <a:latin typeface="Garamond"/>
                <a:cs typeface="Garamond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10</a:t>
            </a:r>
            <a:r>
              <a:rPr dirty="0" baseline="32407" sz="900" spc="-37">
                <a:latin typeface="Trebuchet MS"/>
                <a:cs typeface="Trebuchet MS"/>
              </a:rPr>
              <a:t>0</a:t>
            </a:r>
            <a:endParaRPr baseline="32407" sz="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85717" y="2330002"/>
            <a:ext cx="43688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25"/>
              </a:spcBef>
            </a:pPr>
            <a:r>
              <a:rPr dirty="0" sz="1250">
                <a:latin typeface="B Nazanin"/>
                <a:cs typeface="B Nazanin"/>
              </a:rPr>
              <a:t>:ﻡﻭﺩ</a:t>
            </a:r>
            <a:r>
              <a:rPr dirty="0" sz="1250" spc="35">
                <a:latin typeface="B Nazanin"/>
                <a:cs typeface="B Nazanin"/>
              </a:rPr>
              <a:t> </a:t>
            </a:r>
            <a:r>
              <a:rPr dirty="0" sz="1250" spc="-20">
                <a:latin typeface="B Nazanin"/>
                <a:cs typeface="B Nazanin"/>
              </a:rPr>
              <a:t>ﻩﺯﺎﺑ</a:t>
            </a:r>
            <a:endParaRPr sz="1250">
              <a:latin typeface="B Nazanin"/>
              <a:cs typeface="B Nazani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8515" y="2425077"/>
            <a:ext cx="77038" cy="77038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211211" y="2542614"/>
            <a:ext cx="9271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5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20">
                <a:latin typeface="Garamond"/>
                <a:cs typeface="Garamond"/>
              </a:rPr>
              <a:t> </a:t>
            </a:r>
            <a:r>
              <a:rPr dirty="0" sz="800">
                <a:latin typeface="Trebuchet MS"/>
                <a:cs typeface="Trebuchet MS"/>
              </a:rPr>
              <a:t>10</a:t>
            </a:r>
            <a:r>
              <a:rPr dirty="0" baseline="32407" sz="900">
                <a:latin typeface="Trebuchet MS"/>
                <a:cs typeface="Trebuchet MS"/>
              </a:rPr>
              <a:t>0</a:t>
            </a:r>
            <a:r>
              <a:rPr dirty="0" baseline="32407" sz="900" spc="382">
                <a:latin typeface="Trebuchet MS"/>
                <a:cs typeface="Trebuchet MS"/>
              </a:rPr>
              <a:t> </a:t>
            </a:r>
            <a:r>
              <a:rPr dirty="0" sz="800" spc="70">
                <a:latin typeface="Palatino Linotype"/>
                <a:cs typeface="Palatino Linotype"/>
              </a:rPr>
              <a:t>to</a:t>
            </a:r>
            <a:r>
              <a:rPr dirty="0" sz="800" spc="195">
                <a:latin typeface="Palatino Linotype"/>
                <a:cs typeface="Palatino Linotype"/>
              </a:rPr>
              <a:t> </a:t>
            </a: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10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20">
                <a:latin typeface="Garamond"/>
                <a:cs typeface="Garamond"/>
              </a:rPr>
              <a:t> </a:t>
            </a:r>
            <a:r>
              <a:rPr dirty="0" sz="800" spc="-50">
                <a:latin typeface="Trebuchet MS"/>
                <a:cs typeface="Trebuchet MS"/>
              </a:rPr>
              <a:t>2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4143" y="2205366"/>
            <a:ext cx="831850" cy="4845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480">
              <a:lnSpc>
                <a:spcPct val="100000"/>
              </a:lnSpc>
              <a:spcBef>
                <a:spcPts val="95"/>
              </a:spcBef>
            </a:pP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35">
                <a:latin typeface="Garamond"/>
                <a:cs typeface="Garamond"/>
              </a:rPr>
              <a:t> </a:t>
            </a:r>
            <a:r>
              <a:rPr dirty="0" sz="800" spc="-10" i="1">
                <a:latin typeface="Times New Roman"/>
                <a:cs typeface="Times New Roman"/>
              </a:rPr>
              <a:t>−</a:t>
            </a:r>
            <a:r>
              <a:rPr dirty="0" sz="800" spc="-10">
                <a:latin typeface="Trebuchet MS"/>
                <a:cs typeface="Trebuchet MS"/>
              </a:rPr>
              <a:t>20</a:t>
            </a:r>
            <a:r>
              <a:rPr dirty="0" sz="800" spc="-10">
                <a:latin typeface="Palatino Linotype"/>
                <a:cs typeface="Palatino Linotype"/>
              </a:rPr>
              <a:t>dB/Decade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8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35">
                <a:latin typeface="Garamond"/>
                <a:cs typeface="Garamond"/>
              </a:rPr>
              <a:t> </a:t>
            </a:r>
            <a:r>
              <a:rPr dirty="0" sz="800" spc="-10">
                <a:latin typeface="Trebuchet MS"/>
                <a:cs typeface="Trebuchet MS"/>
              </a:rPr>
              <a:t>0</a:t>
            </a:r>
            <a:r>
              <a:rPr dirty="0" sz="800" spc="-10">
                <a:latin typeface="Palatino Linotype"/>
                <a:cs typeface="Palatino Linotype"/>
              </a:rPr>
              <a:t>dB/Decade</a:t>
            </a:r>
            <a:endParaRPr sz="800">
              <a:latin typeface="Palatino Linotype"/>
              <a:cs typeface="Palatino Linotyp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515" y="2762326"/>
            <a:ext cx="77038" cy="77038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539902" y="2638009"/>
            <a:ext cx="3896995" cy="638175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r" marL="3129280" marR="319405">
              <a:lnSpc>
                <a:spcPct val="100000"/>
              </a:lnSpc>
              <a:spcBef>
                <a:spcPts val="355"/>
              </a:spcBef>
            </a:pPr>
            <a:r>
              <a:rPr dirty="0" sz="1250">
                <a:latin typeface="B Nazanin"/>
                <a:cs typeface="B Nazanin"/>
              </a:rPr>
              <a:t>:ﻡﻮﺳ </a:t>
            </a:r>
            <a:r>
              <a:rPr dirty="0" sz="1250" spc="-20">
                <a:latin typeface="B Nazanin"/>
                <a:cs typeface="B Nazanin"/>
              </a:rPr>
              <a:t>ﻩﺯﺎﺑ</a:t>
            </a:r>
            <a:endParaRPr sz="1250">
              <a:latin typeface="B Nazanin"/>
              <a:cs typeface="B Nazanin"/>
            </a:endParaRPr>
          </a:p>
          <a:p>
            <a:pPr marL="589915">
              <a:lnSpc>
                <a:spcPct val="100000"/>
              </a:lnSpc>
              <a:spcBef>
                <a:spcPts val="145"/>
              </a:spcBef>
              <a:tabLst>
                <a:tab pos="1818005" algn="l"/>
              </a:tabLst>
            </a:pP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5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20">
                <a:latin typeface="Garamond"/>
                <a:cs typeface="Garamond"/>
              </a:rPr>
              <a:t> </a:t>
            </a:r>
            <a:r>
              <a:rPr dirty="0" sz="800">
                <a:latin typeface="Trebuchet MS"/>
                <a:cs typeface="Trebuchet MS"/>
              </a:rPr>
              <a:t>10</a:t>
            </a:r>
            <a:r>
              <a:rPr dirty="0" baseline="32407" sz="900">
                <a:latin typeface="Trebuchet MS"/>
                <a:cs typeface="Trebuchet MS"/>
              </a:rPr>
              <a:t>1</a:t>
            </a:r>
            <a:r>
              <a:rPr dirty="0" baseline="32407" sz="900" spc="382">
                <a:latin typeface="Trebuchet MS"/>
                <a:cs typeface="Trebuchet MS"/>
              </a:rPr>
              <a:t> </a:t>
            </a:r>
            <a:r>
              <a:rPr dirty="0" sz="800" spc="70">
                <a:latin typeface="Palatino Linotype"/>
                <a:cs typeface="Palatino Linotype"/>
              </a:rPr>
              <a:t>to</a:t>
            </a:r>
            <a:r>
              <a:rPr dirty="0" sz="800" spc="195">
                <a:latin typeface="Palatino Linotype"/>
                <a:cs typeface="Palatino Linotype"/>
              </a:rPr>
              <a:t> </a:t>
            </a:r>
            <a:r>
              <a:rPr dirty="0" sz="800" b="0" i="1">
                <a:latin typeface="Bookman Old Style"/>
                <a:cs typeface="Bookman Old Style"/>
              </a:rPr>
              <a:t>ω</a:t>
            </a:r>
            <a:r>
              <a:rPr dirty="0" sz="800" spc="10" b="0" i="1">
                <a:latin typeface="Bookman Old Style"/>
                <a:cs typeface="Bookman Old Style"/>
              </a:rPr>
              <a:t> 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20">
                <a:latin typeface="Garamond"/>
                <a:cs typeface="Garamond"/>
              </a:rPr>
              <a:t> </a:t>
            </a:r>
            <a:r>
              <a:rPr dirty="0" sz="800" spc="-25">
                <a:latin typeface="Trebuchet MS"/>
                <a:cs typeface="Trebuchet MS"/>
              </a:rPr>
              <a:t>10</a:t>
            </a:r>
            <a:r>
              <a:rPr dirty="0" baseline="32407" sz="900" spc="-37">
                <a:latin typeface="Trebuchet MS"/>
                <a:cs typeface="Trebuchet MS"/>
              </a:rPr>
              <a:t>2</a:t>
            </a:r>
            <a:r>
              <a:rPr dirty="0" baseline="32407" sz="900">
                <a:latin typeface="Trebuchet MS"/>
                <a:cs typeface="Trebuchet MS"/>
              </a:rPr>
              <a:t>	</a:t>
            </a: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35">
                <a:latin typeface="Garamond"/>
                <a:cs typeface="Garamond"/>
              </a:rPr>
              <a:t> </a:t>
            </a:r>
            <a:r>
              <a:rPr dirty="0" sz="800" spc="-10" i="1">
                <a:latin typeface="Times New Roman"/>
                <a:cs typeface="Times New Roman"/>
              </a:rPr>
              <a:t>−</a:t>
            </a:r>
            <a:r>
              <a:rPr dirty="0" sz="800" spc="-10">
                <a:latin typeface="Trebuchet MS"/>
                <a:cs typeface="Trebuchet MS"/>
              </a:rPr>
              <a:t>40</a:t>
            </a:r>
            <a:r>
              <a:rPr dirty="0" sz="800" spc="-10">
                <a:latin typeface="Palatino Linotype"/>
                <a:cs typeface="Palatino Linotype"/>
              </a:rPr>
              <a:t>dB/Decade</a:t>
            </a:r>
            <a:endParaRPr sz="800">
              <a:latin typeface="Palatino Linotype"/>
              <a:cs typeface="Palatino Linotype"/>
            </a:endParaRPr>
          </a:p>
          <a:p>
            <a:pPr algn="r" marL="50800" marR="43180">
              <a:lnSpc>
                <a:spcPct val="100000"/>
              </a:lnSpc>
              <a:spcBef>
                <a:spcPts val="459"/>
              </a:spcBef>
            </a:pPr>
            <a:r>
              <a:rPr dirty="0" sz="1250">
                <a:latin typeface="B Nazanin"/>
                <a:cs typeface="B Nazanin"/>
              </a:rPr>
              <a:t>.ﺖﺳﺍ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ﻢﺘﺴﻴﺳ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ﻪﺒﺗﺮﻣ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ﺲﭘ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،ﺖﺳﺍ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ﺐﻄﻗ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ﻪﺳ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ﻭ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ﺮﻔﺻ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ﻚﻳ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ﻱﺍﺭﺍﺩ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ﻢﺘﺴﻴﺳ</a:t>
            </a:r>
            <a:r>
              <a:rPr dirty="0" sz="1250" spc="15">
                <a:latin typeface="B Nazanin"/>
                <a:cs typeface="B Nazanin"/>
              </a:rPr>
              <a:t> </a:t>
            </a:r>
            <a:r>
              <a:rPr dirty="0" sz="1250">
                <a:latin typeface="B Nazanin"/>
                <a:cs typeface="B Nazanin"/>
              </a:rPr>
              <a:t>ﺖﻳﺎﻬﻧ</a:t>
            </a:r>
            <a:r>
              <a:rPr dirty="0" sz="1250" spc="20">
                <a:latin typeface="B Nazanin"/>
                <a:cs typeface="B Nazanin"/>
              </a:rPr>
              <a:t> </a:t>
            </a:r>
            <a:r>
              <a:rPr dirty="0" sz="1250" spc="-25">
                <a:latin typeface="B Nazanin"/>
                <a:cs typeface="B Nazanin"/>
              </a:rPr>
              <a:t>ﺭﺩ</a:t>
            </a:r>
            <a:endParaRPr sz="1250">
              <a:latin typeface="B Nazanin"/>
              <a:cs typeface="B Nazani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۸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6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6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6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6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6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05536" y="3282058"/>
            <a:ext cx="3528060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 ۱۶</a:t>
            </a:r>
            <a:r>
              <a:rPr dirty="0" sz="950" spc="484">
                <a:solidFill>
                  <a:srgbClr val="003D1E"/>
                </a:solidFill>
                <a:latin typeface="B Nazanin"/>
                <a:cs typeface="B Nazanin"/>
              </a:rPr>
              <a:t>                          </a:t>
            </a: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85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85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50"/>
            <a:ext cx="4608195" cy="335280"/>
          </a:xfrm>
          <a:custGeom>
            <a:avLst/>
            <a:gdLst/>
            <a:ahLst/>
            <a:cxnLst/>
            <a:rect l="l" t="t" r="r" b="b"/>
            <a:pathLst>
              <a:path w="4608195" h="335280">
                <a:moveTo>
                  <a:pt x="4608004" y="0"/>
                </a:moveTo>
                <a:lnTo>
                  <a:pt x="0" y="0"/>
                </a:lnTo>
                <a:lnTo>
                  <a:pt x="0" y="335000"/>
                </a:lnTo>
                <a:lnTo>
                  <a:pt x="4608004" y="335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F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r" marL="312420" marR="5080">
              <a:lnSpc>
                <a:spcPct val="100000"/>
              </a:lnSpc>
              <a:spcBef>
                <a:spcPts val="95"/>
              </a:spcBef>
            </a:pPr>
            <a:r>
              <a:rPr dirty="0"/>
              <a:t>ﻢﺘﺴﻴﺳ</a:t>
            </a:r>
            <a:r>
              <a:rPr dirty="0" spc="-50"/>
              <a:t> </a:t>
            </a:r>
            <a:r>
              <a:rPr dirty="0"/>
              <a:t>ﺮﻴﺧﺎﺗ</a:t>
            </a:r>
            <a:r>
              <a:rPr dirty="0" spc="-50"/>
              <a:t> </a:t>
            </a:r>
            <a:r>
              <a:rPr dirty="0"/>
              <a:t>ﻥﺍﺰﻴﻣ</a:t>
            </a:r>
            <a:r>
              <a:rPr dirty="0" spc="120"/>
              <a:t> </a:t>
            </a:r>
            <a:r>
              <a:rPr dirty="0"/>
              <a:t>:ﻡﻭﺩ</a:t>
            </a:r>
            <a:r>
              <a:rPr dirty="0" spc="-50"/>
              <a:t> </a:t>
            </a:r>
            <a:r>
              <a:rPr dirty="0" spc="-20"/>
              <a:t>ﻝﺍﻮﺳ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83578" y="489348"/>
            <a:ext cx="4241165" cy="47815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r" marL="38100" marR="30480" indent="-635">
              <a:lnSpc>
                <a:spcPct val="69800"/>
              </a:lnSpc>
              <a:spcBef>
                <a:spcPts val="730"/>
              </a:spcBef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 i="1">
                <a:latin typeface="Arial"/>
                <a:cs typeface="Arial"/>
              </a:rPr>
              <a:t>d</a:t>
            </a: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150" i="1">
                <a:latin typeface="Times New Roman"/>
                <a:cs typeface="Times New Roman"/>
              </a:rPr>
              <a:t> </a:t>
            </a:r>
            <a:r>
              <a:rPr dirty="0" sz="1750">
                <a:latin typeface="B Nazanin"/>
                <a:cs typeface="B Nazanin"/>
              </a:rPr>
              <a:t>ﻩﺯﺍﺪﻧﺍ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ﻪﺑ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ﺶﻫﺎﻛ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ﺚﻋﺎﺑ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ﺭﺍﺩﻮﻤﻧ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ﺭﺩ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ﻢﺘﺴﻴﺳ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ﺮﻴﺧﺎﺗ</a:t>
            </a:r>
            <a:r>
              <a:rPr dirty="0" sz="1750" spc="-40">
                <a:latin typeface="B Nazanin"/>
                <a:cs typeface="B Nazanin"/>
              </a:rPr>
              <a:t> </a:t>
            </a:r>
            <a:r>
              <a:rPr dirty="0" sz="1750" spc="-10">
                <a:latin typeface="B Nazanin"/>
                <a:cs typeface="B Nazanin"/>
              </a:rPr>
              <a:t>ﻥﺍﺰﻴﻣ</a:t>
            </a:r>
            <a:r>
              <a:rPr dirty="0" sz="1750" spc="-10">
                <a:latin typeface="B Nazanin"/>
                <a:cs typeface="B Nazanin"/>
              </a:rPr>
              <a:t> .ﺩﻮﺷﻲﻣ</a:t>
            </a:r>
            <a:endParaRPr sz="1750">
              <a:latin typeface="B Nazanin"/>
              <a:cs typeface="B Nazani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020976" y="1067827"/>
            <a:ext cx="54673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baseline="-37878" sz="1650" i="1">
                <a:latin typeface="Arial"/>
                <a:cs typeface="Arial"/>
              </a:rPr>
              <a:t>t</a:t>
            </a:r>
            <a:r>
              <a:rPr dirty="0" baseline="-62500" sz="1200" i="1">
                <a:latin typeface="Arial"/>
                <a:cs typeface="Arial"/>
              </a:rPr>
              <a:t>d</a:t>
            </a:r>
            <a:r>
              <a:rPr dirty="0" baseline="-62500" sz="1200" spc="270" i="1">
                <a:latin typeface="Arial"/>
                <a:cs typeface="Arial"/>
              </a:rPr>
              <a:t> </a:t>
            </a:r>
            <a:r>
              <a:rPr dirty="0" baseline="-37878" sz="1650">
                <a:latin typeface="Tahoma"/>
                <a:cs typeface="Tahoma"/>
              </a:rPr>
              <a:t>=</a:t>
            </a:r>
            <a:r>
              <a:rPr dirty="0" baseline="-37878" sz="1650" spc="262">
                <a:latin typeface="Tahoma"/>
                <a:cs typeface="Tahoma"/>
              </a:rPr>
              <a:t> 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dirty="0" u="sng" sz="1100" spc="-2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ϕ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58199" y="1256600"/>
            <a:ext cx="183515" cy="1917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55" i="1">
                <a:latin typeface="Arial"/>
                <a:cs typeface="Arial"/>
              </a:rPr>
              <a:t>d</a:t>
            </a:r>
            <a:r>
              <a:rPr dirty="0" sz="1100" spc="-55" i="1">
                <a:latin typeface="Times New Roman"/>
                <a:cs typeface="Times New Roman"/>
              </a:rPr>
              <a:t>ω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36812" y="963662"/>
            <a:ext cx="1862455" cy="78740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0"/>
              </a:spcBef>
            </a:pPr>
            <a:r>
              <a:rPr dirty="0" sz="1750" spc="-25">
                <a:latin typeface="B Nazanin"/>
                <a:cs typeface="B Nazanin"/>
              </a:rPr>
              <a:t>(۱)</a:t>
            </a:r>
            <a:endParaRPr sz="1750">
              <a:latin typeface="B Nazanin"/>
              <a:cs typeface="B Nazanin"/>
            </a:endParaRPr>
          </a:p>
          <a:p>
            <a:pPr algn="r" marL="12700" marR="5080">
              <a:lnSpc>
                <a:spcPct val="100000"/>
              </a:lnSpc>
              <a:spcBef>
                <a:spcPts val="894"/>
              </a:spcBef>
            </a:pPr>
            <a:r>
              <a:rPr dirty="0" sz="1750">
                <a:latin typeface="B Nazanin"/>
                <a:cs typeface="B Nazanin"/>
              </a:rPr>
              <a:t>:ﺲﻧﺎﻛﺮﻓ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ﻭﺩ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ﻦﻴﺑ</a:t>
            </a:r>
            <a:r>
              <a:rPr dirty="0" sz="1750" spc="-30">
                <a:latin typeface="B Nazanin"/>
                <a:cs typeface="B Nazanin"/>
              </a:rPr>
              <a:t> </a:t>
            </a:r>
            <a:r>
              <a:rPr dirty="0" sz="1750">
                <a:latin typeface="B Nazanin"/>
                <a:cs typeface="B Nazanin"/>
              </a:rPr>
              <a:t>ﺯﺎﻓ</a:t>
            </a:r>
            <a:r>
              <a:rPr dirty="0" sz="1750" spc="-35">
                <a:latin typeface="B Nazanin"/>
                <a:cs typeface="B Nazanin"/>
              </a:rPr>
              <a:t> </a:t>
            </a:r>
            <a:r>
              <a:rPr dirty="0" sz="1750" spc="-20">
                <a:latin typeface="B Nazanin"/>
                <a:cs typeface="B Nazanin"/>
              </a:rPr>
              <a:t>ﻑﻼﺘﺧﺍ</a:t>
            </a:r>
            <a:endParaRPr sz="1750">
              <a:latin typeface="B Nazanin"/>
              <a:cs typeface="B Nazanin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8503" y="1824037"/>
            <a:ext cx="77038" cy="77038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525524" y="1924429"/>
            <a:ext cx="1273810" cy="104457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90"/>
              </a:spcBef>
            </a:pP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0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ϕ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25">
                <a:latin typeface="Calibri"/>
                <a:cs typeface="Calibri"/>
              </a:rPr>
              <a:t>90</a:t>
            </a:r>
            <a:r>
              <a:rPr dirty="0" baseline="31250" sz="1200" spc="-37" i="1">
                <a:latin typeface="Times New Roman"/>
                <a:cs typeface="Times New Roman"/>
              </a:rPr>
              <a:t>◦</a:t>
            </a:r>
            <a:endParaRPr baseline="31250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dirty="0" sz="1100" i="1">
                <a:latin typeface="Times New Roman"/>
                <a:cs typeface="Times New Roman"/>
              </a:rPr>
              <a:t>ω</a:t>
            </a:r>
            <a:r>
              <a:rPr dirty="0" sz="1100" spc="5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>
                <a:latin typeface="Calibri"/>
                <a:cs typeface="Calibri"/>
              </a:rPr>
              <a:t>1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i="1">
                <a:latin typeface="Times New Roman"/>
                <a:cs typeface="Times New Roman"/>
              </a:rPr>
              <a:t>→</a:t>
            </a:r>
            <a:r>
              <a:rPr dirty="0" sz="1100" spc="20" i="1">
                <a:latin typeface="Times New Roman"/>
                <a:cs typeface="Times New Roman"/>
              </a:rPr>
              <a:t> </a:t>
            </a:r>
            <a:r>
              <a:rPr dirty="0" sz="1100" spc="65" i="1">
                <a:latin typeface="Times New Roman"/>
                <a:cs typeface="Times New Roman"/>
              </a:rPr>
              <a:t>ϕ</a:t>
            </a:r>
            <a:r>
              <a:rPr dirty="0" sz="1100" spc="15" i="1">
                <a:latin typeface="Times New Roman"/>
                <a:cs typeface="Times New Roman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-50">
                <a:latin typeface="Tahoma"/>
                <a:cs typeface="Tahoma"/>
              </a:rPr>
              <a:t> </a:t>
            </a:r>
            <a:r>
              <a:rPr dirty="0" sz="1100" spc="-10">
                <a:latin typeface="Calibri"/>
                <a:cs typeface="Calibri"/>
              </a:rPr>
              <a:t>56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87</a:t>
            </a:r>
            <a:r>
              <a:rPr dirty="0" baseline="31250" sz="1200" spc="-15" i="1">
                <a:latin typeface="Times New Roman"/>
                <a:cs typeface="Times New Roman"/>
              </a:rPr>
              <a:t>◦</a:t>
            </a:r>
            <a:endParaRPr baseline="31250"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100">
              <a:latin typeface="Times New Roman"/>
              <a:cs typeface="Times New Roman"/>
            </a:endParaRPr>
          </a:p>
          <a:p>
            <a:pPr marL="133985">
              <a:lnSpc>
                <a:spcPct val="100000"/>
              </a:lnSpc>
            </a:pPr>
            <a:r>
              <a:rPr dirty="0" sz="1100" i="1">
                <a:latin typeface="Arial"/>
                <a:cs typeface="Arial"/>
              </a:rPr>
              <a:t>t</a:t>
            </a:r>
            <a:r>
              <a:rPr dirty="0" baseline="-13888" sz="1200" i="1">
                <a:latin typeface="Arial"/>
                <a:cs typeface="Arial"/>
              </a:rPr>
              <a:t>d</a:t>
            </a:r>
            <a:r>
              <a:rPr dirty="0" baseline="-13888" sz="1200" spc="284" i="1">
                <a:latin typeface="Arial"/>
                <a:cs typeface="Arial"/>
              </a:rPr>
              <a:t> </a:t>
            </a:r>
            <a:r>
              <a:rPr dirty="0" sz="1100">
                <a:latin typeface="Tahoma"/>
                <a:cs typeface="Tahoma"/>
              </a:rPr>
              <a:t>=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" i="1">
                <a:latin typeface="Times New Roman"/>
                <a:cs typeface="Times New Roman"/>
              </a:rPr>
              <a:t>−</a:t>
            </a:r>
            <a:r>
              <a:rPr dirty="0" sz="1100" spc="-10">
                <a:latin typeface="Calibri"/>
                <a:cs typeface="Calibri"/>
              </a:rPr>
              <a:t>0</a:t>
            </a:r>
            <a:r>
              <a:rPr dirty="0" sz="1100" spc="-10" i="1">
                <a:latin typeface="Times New Roman"/>
                <a:cs typeface="Times New Roman"/>
              </a:rPr>
              <a:t>.</a:t>
            </a:r>
            <a:r>
              <a:rPr dirty="0" sz="1100" spc="-10">
                <a:latin typeface="Calibri"/>
                <a:cs typeface="Calibri"/>
              </a:rPr>
              <a:t>578</a:t>
            </a:r>
            <a:r>
              <a:rPr dirty="0" sz="1100" spc="-10">
                <a:latin typeface="Palatino Linotype"/>
                <a:cs typeface="Palatino Linotype"/>
              </a:rPr>
              <a:t>sec</a:t>
            </a:r>
            <a:endParaRPr sz="1100">
              <a:latin typeface="Palatino Linotype"/>
              <a:cs typeface="Palatino Linotyp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8503" y="2250427"/>
            <a:ext cx="77038" cy="7703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78503" y="2676817"/>
            <a:ext cx="77038" cy="77038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76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5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23964" y="3282058"/>
            <a:ext cx="26225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۵۵</a:t>
            </a:r>
            <a:r>
              <a:rPr dirty="0" sz="950" spc="-7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/</a:t>
            </a:r>
            <a:r>
              <a:rPr dirty="0" sz="950" spc="-65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60">
                <a:solidFill>
                  <a:srgbClr val="003D1E"/>
                </a:solidFill>
                <a:latin typeface="B Nazanin"/>
                <a:cs typeface="B Nazanin"/>
              </a:rPr>
              <a:t>۹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05536" y="3282058"/>
            <a:ext cx="61912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۱۴۰۳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>
                <a:solidFill>
                  <a:srgbClr val="003D1E"/>
                </a:solidFill>
                <a:latin typeface="B Nazanin"/>
                <a:cs typeface="B Nazanin"/>
              </a:rPr>
              <a:t>ﻦﻤﻬﺑ</a:t>
            </a:r>
            <a:r>
              <a:rPr dirty="0" sz="950" spc="-10">
                <a:solidFill>
                  <a:srgbClr val="003D1E"/>
                </a:solidFill>
                <a:latin typeface="B Nazanin"/>
                <a:cs typeface="B Nazanin"/>
              </a:rPr>
              <a:t> </a:t>
            </a:r>
            <a:r>
              <a:rPr dirty="0" sz="950" spc="-25">
                <a:solidFill>
                  <a:srgbClr val="003D1E"/>
                </a:solidFill>
                <a:latin typeface="B Nazanin"/>
                <a:cs typeface="B Nazanin"/>
              </a:rPr>
              <a:t>۱۶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36052" y="3326612"/>
            <a:ext cx="1536065" cy="129539"/>
          </a:xfrm>
          <a:prstGeom prst="rect">
            <a:avLst/>
          </a:prstGeom>
          <a:solidFill>
            <a:srgbClr val="99C1AD"/>
          </a:solidFill>
        </p:spPr>
        <p:txBody>
          <a:bodyPr wrap="square" lIns="0" tIns="0" rIns="0" bIns="0" rtlCol="0" vert="horz">
            <a:spAutoFit/>
          </a:bodyPr>
          <a:lstStyle/>
          <a:p>
            <a:pPr algn="r" marL="427355" marR="419100">
              <a:lnSpc>
                <a:spcPts val="894"/>
              </a:lnSpc>
            </a:pP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ﻲﻄﺧ</a:t>
            </a:r>
            <a:r>
              <a:rPr dirty="0" sz="950" spc="5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ﻝﺮﺘﻨﻛ</a:t>
            </a:r>
            <a:r>
              <a:rPr dirty="0" sz="950" spc="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 </a:t>
            </a:r>
            <a:r>
              <a:rPr dirty="0" sz="950" spc="-10">
                <a:solidFill>
                  <a:srgbClr val="007F7F"/>
                </a:solidFill>
                <a:latin typeface="B Nazanin"/>
                <a:cs typeface="B Nazanin"/>
                <a:hlinkClick r:id="rId5" action="ppaction://hlinksldjump"/>
              </a:rPr>
              <a:t>ﻩﮊﻭﺮﭘ</a:t>
            </a:r>
            <a:endParaRPr sz="950">
              <a:latin typeface="B Nazanin"/>
              <a:cs typeface="B Nazani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072028" y="3326612"/>
            <a:ext cx="1536065" cy="129539"/>
          </a:xfrm>
          <a:custGeom>
            <a:avLst/>
            <a:gdLst/>
            <a:ahLst/>
            <a:cxnLst/>
            <a:rect l="l" t="t" r="r" b="b"/>
            <a:pathLst>
              <a:path w="1536064" h="129539">
                <a:moveTo>
                  <a:pt x="1535976" y="0"/>
                </a:moveTo>
                <a:lnTo>
                  <a:pt x="0" y="0"/>
                </a:lnTo>
                <a:lnTo>
                  <a:pt x="0" y="129438"/>
                </a:lnTo>
                <a:lnTo>
                  <a:pt x="1535976" y="129438"/>
                </a:lnTo>
                <a:lnTo>
                  <a:pt x="1535976" y="0"/>
                </a:lnTo>
                <a:close/>
              </a:path>
            </a:pathLst>
          </a:custGeom>
          <a:solidFill>
            <a:srgbClr val="0051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547021" y="3282058"/>
            <a:ext cx="586105" cy="17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950">
                <a:solidFill>
                  <a:srgbClr val="7FB299"/>
                </a:solidFill>
                <a:latin typeface="B Nazanin"/>
                <a:cs typeface="B Nazanin"/>
              </a:rPr>
              <a:t>ﻲﻧﺎﺧﺮﻫﺎﻃ</a:t>
            </a:r>
            <a:r>
              <a:rPr dirty="0" sz="950" spc="-50">
                <a:solidFill>
                  <a:srgbClr val="7FB299"/>
                </a:solidFill>
                <a:latin typeface="B Nazanin"/>
                <a:cs typeface="B Nazanin"/>
              </a:rPr>
              <a:t> </a:t>
            </a:r>
            <a:r>
              <a:rPr dirty="0" sz="950" spc="-10">
                <a:solidFill>
                  <a:srgbClr val="7FB299"/>
                </a:solidFill>
                <a:latin typeface="B Nazanin"/>
                <a:cs typeface="B Nazanin"/>
              </a:rPr>
              <a:t>ﺪﺑﺭﺎﺑ</a:t>
            </a:r>
            <a:endParaRPr sz="950">
              <a:latin typeface="B Nazanin"/>
              <a:cs typeface="B Nazanin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باربد طاهرخانی</dc:creator>
  <dc:title>پروژه کنترل خطی</dc:title>
  <dcterms:created xsi:type="dcterms:W3CDTF">2025-02-04T16:46:20Z</dcterms:created>
  <dcterms:modified xsi:type="dcterms:W3CDTF">2025-02-04T16:46:20Z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MiKTeX-dvipdfmx (20240407)</vt:lpwstr>
  </property>
  <property fmtid="{D5CDD505-2E9C-101B-9397-08002B2CF9AE}" pid="5" name="LastSaved">
    <vt:filetime>2025-02-04T00:00:00Z</vt:filetime>
  </property>
</Properties>
</file>