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75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4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71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364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56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9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759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1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753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75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414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65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03E9C7-17C4-488E-85BA-F844D8A14C03}" type="datetimeFigureOut">
              <a:rPr lang="sk-SK" smtClean="0"/>
              <a:t>16. 10. 2021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58C361-CC3A-40E6-970A-C8E916859C0E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3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gist.github.com/whitingx/384090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66A7-3EC9-4E40-8FCD-815639820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25EF0-92DD-4D5C-BAE4-1E5D20032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0E24A81-DC2D-463A-9967-472B30F0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18" y="761452"/>
            <a:ext cx="2667548" cy="266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429C-0564-45B9-8497-0443F784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93F2-B806-47A1-AFB9-EF5FD4D5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Takto sa označuje domovská webová stránka pre web. Je to súbor ktorý sa po zavolaní nejakej www stránky zobrazí ako prvý (napr. Po zadaní google.sk). </a:t>
            </a:r>
          </a:p>
          <a:p>
            <a:r>
              <a:rPr lang="sk-SK" dirty="0"/>
              <a:t>Toto správanie je samozrejmé možné nastavovať na serveri ale defaultne sa správa presne takto.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B4A2E-F1CC-457F-8E2B-55C1A30C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19176"/>
            <a:ext cx="6239746" cy="11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0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5E4C-A343-4CE8-9049-D838D904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HTML tagy – Odstavce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62E5-10BF-41C5-A8C0-6A02C3E3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Tag:</a:t>
            </a:r>
            <a:r>
              <a:rPr lang="sk-SK" dirty="0"/>
              <a:t> &lt;p&gt; Example text &lt;/p&gt;</a:t>
            </a:r>
          </a:p>
          <a:p>
            <a:r>
              <a:rPr lang="sk-SK" i="1" dirty="0"/>
              <a:t>Pozn. Všimnúť, že odriadkovanie textu nehrá rolu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78318-7FBF-43EB-8309-DCBFDDD9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49" y="2725406"/>
            <a:ext cx="3134162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B1B3E-51FE-4284-962A-1207CDFD1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48" y="3595886"/>
            <a:ext cx="793543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4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735E-7094-4538-853D-D83FEA85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HTML tagy – Odriadkovanie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BA9C-04BE-428E-90EB-8EAA1098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Tag:</a:t>
            </a:r>
            <a:r>
              <a:rPr lang="sk-SK" dirty="0"/>
              <a:t> &lt;br/&gt;</a:t>
            </a:r>
          </a:p>
          <a:p>
            <a:r>
              <a:rPr lang="sk-SK" dirty="0"/>
              <a:t>Odriadkuje (odentruje) nasledujúci text na nový riadok.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2564C-DD53-40DB-9659-ED10BBF07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30" y="3781380"/>
            <a:ext cx="3477110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B37E5-E7EF-4C23-996D-E8485806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33" y="3000659"/>
            <a:ext cx="6768068" cy="19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9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B15-7F7E-4EB9-AF7B-D239F8F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HTML tagy – Zvýraznenie, kurzíva, podtrhnutie a prečiarknutie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BDA9-657C-422A-8E43-3E781BD8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/>
              <a:t>Kurzíva:</a:t>
            </a:r>
            <a:r>
              <a:rPr lang="sk-SK" dirty="0"/>
              <a:t> &lt;em&gt; </a:t>
            </a:r>
            <a:r>
              <a:rPr lang="sk-SK" i="1" dirty="0"/>
              <a:t>Text kurzívou</a:t>
            </a:r>
            <a:r>
              <a:rPr lang="sk-SK" dirty="0"/>
              <a:t>&lt;/em&gt;</a:t>
            </a:r>
          </a:p>
          <a:p>
            <a:pPr marL="0" indent="0">
              <a:buNone/>
            </a:pPr>
            <a:r>
              <a:rPr lang="sk-SK" b="1" dirty="0"/>
              <a:t>Tučný text:</a:t>
            </a:r>
            <a:r>
              <a:rPr lang="sk-SK" dirty="0"/>
              <a:t> &lt;strong&gt; </a:t>
            </a:r>
            <a:r>
              <a:rPr lang="sk-SK" b="1" dirty="0"/>
              <a:t>Tučný text</a:t>
            </a:r>
            <a:r>
              <a:rPr lang="sk-SK" dirty="0"/>
              <a:t> &lt;/strong&gt; alebo staršie značenie pomocou &lt;b&gt; </a:t>
            </a:r>
            <a:r>
              <a:rPr lang="sk-SK" b="1" dirty="0"/>
              <a:t>Tučný text </a:t>
            </a:r>
            <a:r>
              <a:rPr lang="sk-SK" dirty="0"/>
              <a:t>&lt;/b&gt; 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Podtrhnutie:</a:t>
            </a:r>
            <a:r>
              <a:rPr lang="sk-SK" dirty="0"/>
              <a:t> &lt;u&gt; </a:t>
            </a:r>
            <a:r>
              <a:rPr lang="sk-SK" u="sng" dirty="0"/>
              <a:t>Podtrhnutý text</a:t>
            </a:r>
            <a:r>
              <a:rPr lang="sk-SK" b="1" dirty="0"/>
              <a:t> </a:t>
            </a:r>
            <a:r>
              <a:rPr lang="sk-SK" dirty="0"/>
              <a:t>&lt;/u&gt;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Preškrtnutie:</a:t>
            </a:r>
            <a:r>
              <a:rPr lang="sk-SK" dirty="0"/>
              <a:t> &lt;s&gt; </a:t>
            </a:r>
            <a:r>
              <a:rPr lang="sk-SK" u="sng" dirty="0"/>
              <a:t>Podtrhnutý text</a:t>
            </a:r>
            <a:r>
              <a:rPr lang="sk-SK" b="1" dirty="0"/>
              <a:t> </a:t>
            </a:r>
            <a:r>
              <a:rPr lang="sk-SK" dirty="0"/>
              <a:t>&lt;/s&gt;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DAF80-7AE6-436A-8B27-54CC10E9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4022"/>
            <a:ext cx="7964011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5F54B-9889-431A-91A8-41247792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74516"/>
            <a:ext cx="5744377" cy="83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7D6F0B-EF08-42E5-9744-45EF519C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458640"/>
            <a:ext cx="4315427" cy="56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9CA069-CD86-4CDB-84E4-9E555339A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707" y="5015976"/>
            <a:ext cx="5420481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8AEBC5-1A56-4539-8E32-689B1AD82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5459183"/>
            <a:ext cx="5420481" cy="381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2700E-F577-4F2A-A6D3-A284CEB88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1960" y="4200963"/>
            <a:ext cx="5753903" cy="3715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A4A8E7-1D10-4C69-907D-19710E2ECD01}"/>
              </a:ext>
            </a:extLst>
          </p:cNvPr>
          <p:cNvSpPr/>
          <p:nvPr/>
        </p:nvSpPr>
        <p:spPr>
          <a:xfrm>
            <a:off x="921327" y="1845734"/>
            <a:ext cx="10354937" cy="2267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214171-8BEA-4658-A174-86442A4D45C9}"/>
              </a:ext>
            </a:extLst>
          </p:cNvPr>
          <p:cNvSpPr/>
          <p:nvPr/>
        </p:nvSpPr>
        <p:spPr>
          <a:xfrm>
            <a:off x="915736" y="4112015"/>
            <a:ext cx="10354937" cy="186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591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DE75-439A-4589-83E2-17244204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HTML tagy – Nadpisy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732C-E677-4AD5-8496-7FBEE3B5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 považované za </a:t>
            </a:r>
            <a:r>
              <a:rPr lang="sk-SK" b="1" dirty="0"/>
              <a:t>najvýraznejší text </a:t>
            </a:r>
            <a:r>
              <a:rPr lang="sk-SK" dirty="0"/>
              <a:t>na stránke. (V zmysle obsahu)</a:t>
            </a:r>
          </a:p>
          <a:p>
            <a:r>
              <a:rPr lang="sk-SK" dirty="0"/>
              <a:t>Zapisujú sa párovými tagmi označenými číslami podľa priority </a:t>
            </a:r>
            <a:r>
              <a:rPr lang="sk-SK" b="1" dirty="0"/>
              <a:t>h1 až h6</a:t>
            </a:r>
          </a:p>
          <a:p>
            <a:r>
              <a:rPr lang="sk-SK" dirty="0"/>
              <a:t>&lt;h1&gt; Nadpis &lt;/h1&gt; je nadpis najvyššej úrovne a na každej podstránke by sa mal vyskytovať maximálne 1-krát.</a:t>
            </a:r>
          </a:p>
          <a:p>
            <a:r>
              <a:rPr lang="sk-SK" dirty="0"/>
              <a:t>&lt;h6&gt; Nadpis &lt;/h6&gt; je nadpis najnižšej úrovne.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EFB44-B456-452D-B3B9-64A303B6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9" y="4542652"/>
            <a:ext cx="6673897" cy="151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91F39-9A73-45C7-8C4C-64E29A32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543" y="3154267"/>
            <a:ext cx="5483870" cy="25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65DF-3675-4575-BCB4-B479855C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HTML tagy - Obrázky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7BA2-F4BC-402E-84AA-74B482EA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/>
              <a:t>Nepárny</a:t>
            </a:r>
            <a:r>
              <a:rPr lang="sk-SK" dirty="0"/>
              <a:t> html tag: </a:t>
            </a:r>
            <a:r>
              <a:rPr lang="sk-SK" b="1" dirty="0"/>
              <a:t>&lt;img src=“cesta k obrázku“&gt;</a:t>
            </a:r>
          </a:p>
          <a:p>
            <a:r>
              <a:rPr lang="sk-SK" dirty="0"/>
              <a:t>Tu sa stretávame prvý krát s </a:t>
            </a:r>
            <a:r>
              <a:rPr lang="sk-SK" b="1" dirty="0"/>
              <a:t>atribútami</a:t>
            </a:r>
            <a:r>
              <a:rPr lang="sk-SK" dirty="0"/>
              <a:t> html tagov. Sú to doplňujúce informácie k tagu. Konkrétne atribút src slúži pre zadanie cesty k obrázku. K obrázku sa často používa aj atribút </a:t>
            </a:r>
            <a:r>
              <a:rPr lang="sk-SK" b="1" dirty="0"/>
              <a:t> alt</a:t>
            </a:r>
            <a:r>
              <a:rPr lang="sk-SK" dirty="0"/>
              <a:t>=“nejaký popis“,  ktorý určuje text, ktorý sa zobrazí ako alternetívny text k obrázku (napríklad ak sa obrázok nepodarí načítať.</a:t>
            </a:r>
          </a:p>
          <a:p>
            <a:r>
              <a:rPr lang="sk-SK" dirty="0"/>
              <a:t>Ďalšie atribúty pre obrázok sú napríklad </a:t>
            </a:r>
            <a:r>
              <a:rPr lang="sk-SK" b="1" dirty="0"/>
              <a:t>height</a:t>
            </a:r>
            <a:r>
              <a:rPr lang="sk-SK" dirty="0"/>
              <a:t> a </a:t>
            </a:r>
            <a:r>
              <a:rPr lang="sk-SK" b="1" dirty="0"/>
              <a:t>width</a:t>
            </a:r>
            <a:r>
              <a:rPr lang="sk-SK" dirty="0"/>
              <a:t>, ktoré určujú výšku a dľžku orázku.</a:t>
            </a:r>
          </a:p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AB761-0268-4A75-B369-AB08BCB8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12212"/>
            <a:ext cx="4439270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BB67CF-D337-4E9D-81CC-F2F57D47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857414"/>
            <a:ext cx="4240525" cy="23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6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65DF-3675-4575-BCB4-B479855C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HTML tagy - Odkazy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7BA2-F4BC-402E-84AA-74B482EA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Tag:</a:t>
            </a:r>
            <a:r>
              <a:rPr lang="sk-SK" b="1" dirty="0"/>
              <a:t> &lt;a href=“odkaz“&gt; Toto je odkaz niekam &lt;/a&gt;</a:t>
            </a:r>
          </a:p>
          <a:p>
            <a:r>
              <a:rPr lang="sk-SK" dirty="0"/>
              <a:t>Atribút href uchováva odkaz/cestu kam po kliknutí na odkaz budeme presmerovaný.</a:t>
            </a:r>
          </a:p>
          <a:p>
            <a:r>
              <a:rPr lang="sk-SK" dirty="0"/>
              <a:t>Niekedy potrebujeme aby sa stránka otvorila v novom tabe. Na to slúži atribút </a:t>
            </a:r>
            <a:r>
              <a:rPr lang="sk-SK" b="1" dirty="0"/>
              <a:t>target=“_blank“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AD431-FD5D-4CAA-90B5-9869AF3E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90" y="3406289"/>
            <a:ext cx="3810532" cy="31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60407-61B0-46E6-946C-6A864BD95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32029"/>
            <a:ext cx="505848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D540-0F46-474B-B2F0-93DFA9E5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Atribúty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FF8B-CAE4-4482-9C08-9D0CD53F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 dodatočné vlastnosti, ktorými môžeš bližšie špecifikovať daný </a:t>
            </a:r>
            <a:r>
              <a:rPr lang="sk-SK" b="1" dirty="0"/>
              <a:t>HTML tag.</a:t>
            </a:r>
          </a:p>
          <a:p>
            <a:r>
              <a:rPr lang="sk-SK" b="1" dirty="0"/>
              <a:t>Nie každý atribút je možné použiť s ktorýmkoľvek html tagom.</a:t>
            </a:r>
          </a:p>
          <a:p>
            <a:r>
              <a:rPr lang="sk-SK" dirty="0"/>
              <a:t>Atribút sa skladá z</a:t>
            </a:r>
            <a:r>
              <a:rPr lang="sk-SK" b="1" dirty="0"/>
              <a:t> názvu atribútu </a:t>
            </a:r>
            <a:r>
              <a:rPr lang="sk-SK" dirty="0"/>
              <a:t>a </a:t>
            </a:r>
            <a:r>
              <a:rPr lang="sk-SK" b="1" dirty="0"/>
              <a:t>hodnoty.</a:t>
            </a:r>
          </a:p>
        </p:txBody>
      </p:sp>
      <p:pic>
        <p:nvPicPr>
          <p:cNvPr id="3076" name="Picture 4" descr="HTML Attributes - Introduction to Web Design and Computer Principles">
            <a:extLst>
              <a:ext uri="{FF2B5EF4-FFF2-40B4-BE49-F238E27FC236}">
                <a16:creationId xmlns:a16="http://schemas.microsoft.com/office/drawing/2014/main" id="{DA602A68-9053-4BA5-BC98-121C1E96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92009"/>
            <a:ext cx="48768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0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40C-405B-4AAF-9351-C8A5BAD8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Absolútna a relatívna cesta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B470-A45E-456B-AB8C-AC9C3739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Absolútna cesta: </a:t>
            </a:r>
            <a:r>
              <a:rPr lang="sk-SK" dirty="0"/>
              <a:t>Je cesta od rootovskeho adresáta systému. Teda plná celá cesta k súboru</a:t>
            </a:r>
            <a:endParaRPr lang="sk-SK" b="1" dirty="0"/>
          </a:p>
          <a:p>
            <a:r>
              <a:rPr lang="sk-SK" b="1" dirty="0"/>
              <a:t>Relatívna cesta: </a:t>
            </a:r>
            <a:r>
              <a:rPr lang="sk-SK" dirty="0"/>
              <a:t>Je cesta od aktuálneho súboru k smerovanému súboru.</a:t>
            </a:r>
            <a:endParaRPr lang="sk-SK" b="1" dirty="0"/>
          </a:p>
        </p:txBody>
      </p:sp>
      <p:pic>
        <p:nvPicPr>
          <p:cNvPr id="4098" name="Picture 2" descr="Absolute and Relative Paths - YouTube">
            <a:extLst>
              <a:ext uri="{FF2B5EF4-FFF2-40B4-BE49-F238E27FC236}">
                <a16:creationId xmlns:a16="http://schemas.microsoft.com/office/drawing/2014/main" id="{E4636B38-A997-4467-9AC6-6D78D59FE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10" y="2933819"/>
            <a:ext cx="4815225" cy="270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DA994-DA11-4C9F-BE9A-FABF381D1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56" y="2881984"/>
            <a:ext cx="4557298" cy="281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3BDF-57A6-4F4C-89B1-ABCFB008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Úloha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238A-7515-4654-8DEB-AD451B9B5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2764"/>
            <a:ext cx="5296593" cy="4023360"/>
          </a:xfrm>
        </p:spPr>
        <p:txBody>
          <a:bodyPr/>
          <a:lstStyle/>
          <a:p>
            <a:r>
              <a:rPr lang="sk-SK" dirty="0"/>
              <a:t>Vytvorte 3 podstránk: </a:t>
            </a:r>
            <a:r>
              <a:rPr lang="sk-SK" b="1" dirty="0"/>
              <a:t>index.html</a:t>
            </a:r>
            <a:r>
              <a:rPr lang="sk-SK" dirty="0"/>
              <a:t>, </a:t>
            </a:r>
            <a:r>
              <a:rPr lang="sk-SK" b="1" dirty="0"/>
              <a:t>about_me.html a kontakt.html</a:t>
            </a:r>
          </a:p>
          <a:p>
            <a:r>
              <a:rPr lang="sk-SK" dirty="0"/>
              <a:t>Každá stránka bude obsahovať najskôr </a:t>
            </a:r>
            <a:r>
              <a:rPr lang="sk-SK" b="1" dirty="0"/>
              <a:t>navigáciu</a:t>
            </a:r>
            <a:r>
              <a:rPr lang="sk-SK" dirty="0"/>
              <a:t> na ostatné podstránky. (odkazy)</a:t>
            </a:r>
          </a:p>
          <a:p>
            <a:r>
              <a:rPr lang="sk-SK" dirty="0"/>
              <a:t>Na stránke </a:t>
            </a:r>
            <a:r>
              <a:rPr lang="sk-SK" b="1" dirty="0"/>
              <a:t>index.html bude privítanie</a:t>
            </a:r>
            <a:r>
              <a:rPr lang="sk-SK" dirty="0"/>
              <a:t>. (Niečo v zmysle: </a:t>
            </a:r>
            <a:r>
              <a:rPr lang="sk-SK" i="1" dirty="0"/>
              <a:t>Vitajte na mojej stránke</a:t>
            </a:r>
            <a:r>
              <a:rPr lang="sk-SK" dirty="0"/>
              <a:t>)</a:t>
            </a:r>
          </a:p>
          <a:p>
            <a:r>
              <a:rPr lang="sk-SK" dirty="0"/>
              <a:t>Na stránke </a:t>
            </a:r>
            <a:r>
              <a:rPr lang="sk-SK" b="1" dirty="0"/>
              <a:t>o mne bude obrázok, popis kto som, ako sa volám a kde bývam</a:t>
            </a:r>
          </a:p>
          <a:p>
            <a:r>
              <a:rPr lang="sk-SK" dirty="0"/>
              <a:t>Na stránke </a:t>
            </a:r>
            <a:r>
              <a:rPr lang="sk-SK" b="1" dirty="0"/>
              <a:t>kontakt</a:t>
            </a:r>
            <a:r>
              <a:rPr lang="sk-SK" dirty="0"/>
              <a:t> bude </a:t>
            </a:r>
            <a:r>
              <a:rPr lang="sk-SK" b="1" dirty="0"/>
              <a:t>obrázok</a:t>
            </a:r>
            <a:r>
              <a:rPr lang="sk-SK" dirty="0"/>
              <a:t> (</a:t>
            </a:r>
            <a:r>
              <a:rPr lang="sk-SK" b="1" dirty="0"/>
              <a:t>ikona emailu</a:t>
            </a:r>
            <a:r>
              <a:rPr lang="sk-SK" dirty="0"/>
              <a:t>) a informácie ako ma </a:t>
            </a:r>
            <a:r>
              <a:rPr lang="sk-SK" b="1" dirty="0"/>
              <a:t>kontaktovať</a:t>
            </a:r>
            <a:r>
              <a:rPr lang="sk-SK" dirty="0"/>
              <a:t> (email, telefon...)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A4F41-D35B-4CA1-8F5A-1C8F626D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69" y="646622"/>
            <a:ext cx="5003657" cy="5384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BA1C9B-B6CE-47EB-9ABC-602C384A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10" y="5492276"/>
            <a:ext cx="2998817" cy="12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3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CFDC-2DBC-4D54-BCB3-0A26904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93B1-63D3-4965-9376-72593EC5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Textové editory</a:t>
            </a:r>
          </a:p>
          <a:p>
            <a:r>
              <a:rPr lang="sk-SK" dirty="0"/>
              <a:t>HTML stránka</a:t>
            </a:r>
          </a:p>
          <a:p>
            <a:r>
              <a:rPr lang="sk-SK" dirty="0"/>
              <a:t>Párne a nepárne tagy</a:t>
            </a:r>
          </a:p>
          <a:p>
            <a:r>
              <a:rPr lang="sk-SK" dirty="0"/>
              <a:t>Štruktúra HTML stránky</a:t>
            </a:r>
          </a:p>
          <a:p>
            <a:r>
              <a:rPr lang="sk-SK" dirty="0"/>
              <a:t>Metatagy</a:t>
            </a:r>
          </a:p>
          <a:p>
            <a:r>
              <a:rPr lang="sk-SK" dirty="0"/>
              <a:t>Index.html</a:t>
            </a:r>
          </a:p>
          <a:p>
            <a:r>
              <a:rPr lang="sk-SK" dirty="0"/>
              <a:t>Prehľad základných tagov</a:t>
            </a:r>
          </a:p>
          <a:p>
            <a:r>
              <a:rPr lang="sk-SK" dirty="0"/>
              <a:t>Atribúty</a:t>
            </a:r>
          </a:p>
          <a:p>
            <a:r>
              <a:rPr lang="sk-SK" dirty="0"/>
              <a:t>Absolútna a relatívna cesta</a:t>
            </a:r>
          </a:p>
          <a:p>
            <a:r>
              <a:rPr lang="sk-SK"/>
              <a:t>Úloha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52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3F42-B5B0-477C-AD2D-D44325E6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Textový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DC5B-AAFB-410D-BEBD-52262D3E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Nástroj pre jednoduchšie a rýchlejšie písanie HTML kódu (nie nutne iba HTML). </a:t>
            </a:r>
          </a:p>
          <a:p>
            <a:r>
              <a:rPr lang="sk-SK" dirty="0"/>
              <a:t>Teoreticky nám stačí poznámkový blok ale ten neposkytuje takú funkcionalitu ako profesionálne editory.</a:t>
            </a:r>
          </a:p>
          <a:p>
            <a:endParaRPr lang="sk-SK" dirty="0"/>
          </a:p>
          <a:p>
            <a:r>
              <a:rPr lang="sk-SK" dirty="0"/>
              <a:t>Dobré editory:</a:t>
            </a:r>
          </a:p>
          <a:p>
            <a:pPr lvl="1"/>
            <a:r>
              <a:rPr lang="sk-SK" dirty="0"/>
              <a:t>Sublime text</a:t>
            </a:r>
          </a:p>
          <a:p>
            <a:pPr lvl="1"/>
            <a:r>
              <a:rPr lang="sk-SK" dirty="0"/>
              <a:t>Atom</a:t>
            </a:r>
          </a:p>
          <a:p>
            <a:pPr lvl="1"/>
            <a:r>
              <a:rPr lang="sk-SK" dirty="0"/>
              <a:t>VisualStudio code</a:t>
            </a:r>
          </a:p>
          <a:p>
            <a:pPr lvl="1"/>
            <a:endParaRPr lang="sk-SK" dirty="0"/>
          </a:p>
          <a:p>
            <a:r>
              <a:rPr lang="sk-SK" dirty="0"/>
              <a:t>Pokročilejšie IDE:</a:t>
            </a:r>
          </a:p>
          <a:p>
            <a:pPr lvl="1"/>
            <a:r>
              <a:rPr lang="sk-SK" dirty="0"/>
              <a:t>WebStorm</a:t>
            </a:r>
          </a:p>
          <a:p>
            <a:pPr lvl="1"/>
            <a:r>
              <a:rPr lang="sk-SK" dirty="0"/>
              <a:t>PhpStorm</a:t>
            </a:r>
          </a:p>
          <a:p>
            <a:endParaRPr lang="sk-SK" dirty="0"/>
          </a:p>
        </p:txBody>
      </p:sp>
      <p:pic>
        <p:nvPicPr>
          <p:cNvPr id="2050" name="Picture 2" descr="GitHub - frankyonnetti/gravity-sublime-theme: A Sublime Text theme that  feels right at home on macOS">
            <a:extLst>
              <a:ext uri="{FF2B5EF4-FFF2-40B4-BE49-F238E27FC236}">
                <a16:creationId xmlns:a16="http://schemas.microsoft.com/office/drawing/2014/main" id="{97BA8A4D-9BFD-4D98-8CD4-C49D12AF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71" y="2962652"/>
            <a:ext cx="1254113" cy="12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MS Software | Blog | TMS WEB Core for Visual Studio Code: Videos">
            <a:extLst>
              <a:ext uri="{FF2B5EF4-FFF2-40B4-BE49-F238E27FC236}">
                <a16:creationId xmlns:a16="http://schemas.microsoft.com/office/drawing/2014/main" id="{26332179-EB5C-4505-8D7F-EA048D8D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15" y="3115805"/>
            <a:ext cx="2201920" cy="11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Install Packages in Atom • Nearsoft">
            <a:extLst>
              <a:ext uri="{FF2B5EF4-FFF2-40B4-BE49-F238E27FC236}">
                <a16:creationId xmlns:a16="http://schemas.microsoft.com/office/drawing/2014/main" id="{E7DFB19E-F6C7-46DD-B307-4700EB7C2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261" y="3097508"/>
            <a:ext cx="2968459" cy="98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ancelársky softvér WebStorm, personal licencia, predplatné na 12 mesiacov  (elektronická licencia) | Kancelársky softvér na Alza.sk">
            <a:extLst>
              <a:ext uri="{FF2B5EF4-FFF2-40B4-BE49-F238E27FC236}">
                <a16:creationId xmlns:a16="http://schemas.microsoft.com/office/drawing/2014/main" id="{A822E125-ED69-42A6-86C8-AE0E3A3D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4" y="4698160"/>
            <a:ext cx="1158957" cy="115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etBrains PhpStorm (@phpstorm) | Twitter">
            <a:extLst>
              <a:ext uri="{FF2B5EF4-FFF2-40B4-BE49-F238E27FC236}">
                <a16:creationId xmlns:a16="http://schemas.microsoft.com/office/drawing/2014/main" id="{4EE20534-AEFD-4B6C-8FC1-46DC8EE8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24" y="4548272"/>
            <a:ext cx="1320822" cy="132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8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9B01-9F35-48F2-B4D7-EB5D7AE0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HTML STRÁNKA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1E95-947D-46BD-9599-48E02D38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Je to „obyčajný“ </a:t>
            </a:r>
            <a:r>
              <a:rPr lang="sk-SK" b="1" dirty="0"/>
              <a:t>textový dokument </a:t>
            </a:r>
            <a:r>
              <a:rPr lang="sk-SK" dirty="0"/>
              <a:t>ktorý obsahuje štrukturovaný text s ktorým pracujú prehliadače.</a:t>
            </a:r>
          </a:p>
          <a:p>
            <a:r>
              <a:rPr lang="sk-SK" b="1" dirty="0"/>
              <a:t>HTML </a:t>
            </a:r>
            <a:r>
              <a:rPr lang="sk-SK" dirty="0"/>
              <a:t>stránky sú nakódované pomocou jazyka HTML (HYPER TEXT MARKUP LANGUAGE = odkazovací a značkovací jazyk).</a:t>
            </a:r>
          </a:p>
          <a:p>
            <a:r>
              <a:rPr lang="sk-SK" b="1" dirty="0"/>
              <a:t>Aktuálna verzia HTML je verzia HTML 5.</a:t>
            </a:r>
          </a:p>
          <a:p>
            <a:r>
              <a:rPr lang="sk-SK" dirty="0"/>
              <a:t>Takéto súbory majú zvyĆajne koncovku </a:t>
            </a:r>
            <a:r>
              <a:rPr lang="sk-SK" b="1" dirty="0"/>
              <a:t>.html</a:t>
            </a:r>
          </a:p>
          <a:p>
            <a:r>
              <a:rPr lang="sk-SK" dirty="0"/>
              <a:t>Skladá sa z HTML značiek ktoré nazývame </a:t>
            </a:r>
            <a:r>
              <a:rPr lang="sk-SK" b="1" dirty="0"/>
              <a:t>tagy.</a:t>
            </a:r>
          </a:p>
          <a:p>
            <a:r>
              <a:rPr lang="sk-SK" b="1" dirty="0"/>
              <a:t>Tagy </a:t>
            </a:r>
            <a:r>
              <a:rPr lang="sk-SK" dirty="0"/>
              <a:t>určujú aký </a:t>
            </a:r>
            <a:r>
              <a:rPr lang="sk-SK" b="1" dirty="0"/>
              <a:t>význam</a:t>
            </a:r>
            <a:r>
              <a:rPr lang="sk-SK" dirty="0"/>
              <a:t> má text ohraničený týmito tagmi.</a:t>
            </a:r>
          </a:p>
          <a:p>
            <a:r>
              <a:rPr lang="sk-SK" dirty="0"/>
              <a:t>Tagy je možné </a:t>
            </a:r>
            <a:r>
              <a:rPr lang="sk-SK" u="sng" dirty="0"/>
              <a:t>do seba vnorovať</a:t>
            </a:r>
            <a:r>
              <a:rPr lang="sk-SK" dirty="0"/>
              <a:t>.</a:t>
            </a:r>
          </a:p>
          <a:p>
            <a:r>
              <a:rPr lang="sk-SK" dirty="0"/>
              <a:t>Tagy sa píšu do </a:t>
            </a:r>
            <a:r>
              <a:rPr lang="sk-SK" b="1" dirty="0"/>
              <a:t>špicatých zátvoriek </a:t>
            </a:r>
            <a:r>
              <a:rPr lang="sk-SK" dirty="0"/>
              <a:t>(</a:t>
            </a:r>
            <a:r>
              <a:rPr lang="sk-SK" b="1" dirty="0"/>
              <a:t>&lt; </a:t>
            </a:r>
            <a:r>
              <a:rPr lang="sk-SK" dirty="0"/>
              <a:t>&amp; </a:t>
            </a:r>
            <a:r>
              <a:rPr lang="sk-SK" b="1" dirty="0"/>
              <a:t>&gt;</a:t>
            </a:r>
            <a:r>
              <a:rPr lang="sk-SK" dirty="0"/>
              <a:t>).</a:t>
            </a:r>
          </a:p>
          <a:p>
            <a:pPr marL="0" indent="0">
              <a:buNone/>
            </a:pPr>
            <a:endParaRPr lang="sk-SK" b="1" dirty="0"/>
          </a:p>
          <a:p>
            <a:endParaRPr lang="sk-SK" dirty="0"/>
          </a:p>
          <a:p>
            <a:endParaRPr lang="sk-SK" dirty="0"/>
          </a:p>
          <a:p>
            <a:pPr lvl="1"/>
            <a:endParaRPr lang="sk-S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84422-66A8-4AE1-9A9E-9D393F08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286" y="4348066"/>
            <a:ext cx="4120118" cy="394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3E1855-3B50-4CA4-8819-5D00A705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1" y="4903583"/>
            <a:ext cx="296268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B513-F405-4B55-8954-16E3977A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Párne a nepárne tagy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DE00-87D3-499A-851B-A3162473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Existujú dva druhy HTML tagov a to:</a:t>
            </a:r>
          </a:p>
          <a:p>
            <a:r>
              <a:rPr lang="sk-SK" b="1" dirty="0"/>
              <a:t>Párne -&gt; </a:t>
            </a:r>
            <a:r>
              <a:rPr lang="sk-SK" dirty="0"/>
              <a:t>Párny tag je napríklad tag označujúci paragraf textu </a:t>
            </a:r>
            <a:r>
              <a:rPr lang="sk-SK" b="1" dirty="0"/>
              <a:t>&lt;p&gt; &lt;/p&gt;</a:t>
            </a:r>
            <a:r>
              <a:rPr lang="sk-SK" dirty="0"/>
              <a:t>. Párny sa nazýva preto, že sa skladá z dvoch značiek ktoré ohraničujú začiatok a koniec paragrafu ktorý ohraničujú. Existuje mnoho párnych tagov.</a:t>
            </a:r>
            <a:endParaRPr lang="sk-SK" b="1" dirty="0"/>
          </a:p>
          <a:p>
            <a:r>
              <a:rPr lang="sk-SK" b="1" dirty="0"/>
              <a:t>Nepárne -&gt; </a:t>
            </a:r>
            <a:r>
              <a:rPr lang="sk-SK" dirty="0"/>
              <a:t>Nepárny tag obsahuje iba jednu značku ktorá končí lomítkom (zaužívané označenie pre nepárny tag). Príklad nepárneho tagu by mohol byť napríklad tag </a:t>
            </a:r>
            <a:r>
              <a:rPr lang="sk-SK" b="1" dirty="0"/>
              <a:t>&lt;br/&gt; </a:t>
            </a:r>
            <a:r>
              <a:rPr lang="sk-SK" dirty="0"/>
              <a:t>ktorý natvrdo zalomí text na nový riadok. </a:t>
            </a:r>
          </a:p>
        </p:txBody>
      </p:sp>
    </p:spTree>
    <p:extLst>
      <p:ext uri="{BB962C8B-B14F-4D97-AF65-F5344CB8AC3E}">
        <p14:creationId xmlns:p14="http://schemas.microsoft.com/office/powerpoint/2010/main" val="235894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9596-9C13-4F35-8B8C-F71C35CD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HTML stránky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5D3B2-DBD7-4C2D-BAC9-AC07832DD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41" y="2224283"/>
            <a:ext cx="1826849" cy="17438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5877F-A8C3-4333-8D54-25E8FE6337E1}"/>
              </a:ext>
            </a:extLst>
          </p:cNvPr>
          <p:cNvSpPr txBox="1"/>
          <p:nvPr/>
        </p:nvSpPr>
        <p:spPr>
          <a:xfrm>
            <a:off x="1097280" y="1762793"/>
            <a:ext cx="84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Toto je základná štruktúra HTML stránky. Každá HTML stránka obsahuje tieto HTML tagy.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95C60F-20D0-465E-9457-49384E883B9F}"/>
              </a:ext>
            </a:extLst>
          </p:cNvPr>
          <p:cNvCxnSpPr/>
          <p:nvPr/>
        </p:nvCxnSpPr>
        <p:spPr>
          <a:xfrm>
            <a:off x="2499799" y="2420858"/>
            <a:ext cx="782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ECE1C8-7BA6-4334-9751-D090990A2D3F}"/>
              </a:ext>
            </a:extLst>
          </p:cNvPr>
          <p:cNvSpPr txBox="1"/>
          <p:nvPr/>
        </p:nvSpPr>
        <p:spPr>
          <a:xfrm>
            <a:off x="3390123" y="2236192"/>
            <a:ext cx="428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Označuje to, že sa jedná o HTML dokument.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2B44FE-5C55-4290-8FB6-31D8C17AB17C}"/>
              </a:ext>
            </a:extLst>
          </p:cNvPr>
          <p:cNvCxnSpPr/>
          <p:nvPr/>
        </p:nvCxnSpPr>
        <p:spPr>
          <a:xfrm>
            <a:off x="2891214" y="2797193"/>
            <a:ext cx="782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C66EFD-4E16-410D-8B6C-70F93C3A6902}"/>
              </a:ext>
            </a:extLst>
          </p:cNvPr>
          <p:cNvSpPr txBox="1"/>
          <p:nvPr/>
        </p:nvSpPr>
        <p:spPr>
          <a:xfrm>
            <a:off x="3660711" y="2575205"/>
            <a:ext cx="826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Tag html označuje odkiaľ-pokiaľ bude naša HTML stránka definovaná. Atrubút </a:t>
            </a:r>
            <a:r>
              <a:rPr lang="sk-SK" i="1" dirty="0"/>
              <a:t>lang</a:t>
            </a:r>
            <a:r>
              <a:rPr lang="sk-SK" b="1" dirty="0"/>
              <a:t> </a:t>
            </a:r>
            <a:r>
              <a:rPr lang="sk-SK" dirty="0"/>
              <a:t>hovorí webovému prehliadaču v akom jazyku je obsah našej webovej stránky napísaný.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6296A-5028-4E72-BD21-90FE29C44798}"/>
              </a:ext>
            </a:extLst>
          </p:cNvPr>
          <p:cNvSpPr txBox="1"/>
          <p:nvPr/>
        </p:nvSpPr>
        <p:spPr>
          <a:xfrm>
            <a:off x="3053184" y="3196725"/>
            <a:ext cx="870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Oblasť medzi tagmi head je určená pre tzv. </a:t>
            </a:r>
            <a:r>
              <a:rPr lang="sk-SK" b="1" u="sng" dirty="0"/>
              <a:t>metatagy,</a:t>
            </a:r>
            <a:r>
              <a:rPr lang="sk-SK" b="1" dirty="0"/>
              <a:t> titulok stránky </a:t>
            </a:r>
            <a:r>
              <a:rPr lang="sk-SK" dirty="0"/>
              <a:t>a ako miesto pre vkladanie</a:t>
            </a:r>
            <a:r>
              <a:rPr lang="sk-SK" b="1" dirty="0"/>
              <a:t> </a:t>
            </a:r>
            <a:r>
              <a:rPr lang="sk-SK" dirty="0"/>
              <a:t>(prleinkovanie) </a:t>
            </a:r>
            <a:r>
              <a:rPr lang="sk-SK" b="1" dirty="0"/>
              <a:t>ďalších súborov</a:t>
            </a:r>
            <a:r>
              <a:rPr lang="sk-SK" dirty="0"/>
              <a:t>.</a:t>
            </a:r>
            <a:endParaRPr lang="sk-SK" u="sn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731AF5-F18B-4A2D-8041-0BDD268D415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88547" y="3252633"/>
            <a:ext cx="864637" cy="26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D1A202-73BD-4173-ACC3-C136B5C4829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244531" y="3809638"/>
            <a:ext cx="808653" cy="33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E14E5-5149-4AAB-8A45-8394E424C221}"/>
              </a:ext>
            </a:extLst>
          </p:cNvPr>
          <p:cNvSpPr txBox="1"/>
          <p:nvPr/>
        </p:nvSpPr>
        <p:spPr>
          <a:xfrm>
            <a:off x="3053184" y="3825544"/>
            <a:ext cx="826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Oblasť medzi tagmi body je určená pre vkladanie ostatných tagov a obsahu týkajuceho sa našej stránky.</a:t>
            </a:r>
          </a:p>
        </p:txBody>
      </p:sp>
    </p:spTree>
    <p:extLst>
      <p:ext uri="{BB962C8B-B14F-4D97-AF65-F5344CB8AC3E}">
        <p14:creationId xmlns:p14="http://schemas.microsoft.com/office/powerpoint/2010/main" val="18462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FB2C-DA77-49E5-A2DE-A2BB90F8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HTML stránky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6EEF8-F855-499C-89A1-CB647D5C3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64" y="1918626"/>
            <a:ext cx="4657503" cy="4022725"/>
          </a:xfrm>
        </p:spPr>
      </p:pic>
    </p:spTree>
    <p:extLst>
      <p:ext uri="{BB962C8B-B14F-4D97-AF65-F5344CB8AC3E}">
        <p14:creationId xmlns:p14="http://schemas.microsoft.com/office/powerpoint/2010/main" val="213563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5E7A-852F-4DF7-9D7D-931ADDA3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Metatagy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6481-AFC9-4B5E-A7DB-FDA9E851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Sú to útržky textu, ktoré popisujú obsah stránky. Nezobrazujú sa na webovej stránke ale sú viditeľné v zdrojovom kóde. Využívajú ich najmä internetové vyhľadávače. (Google)</a:t>
            </a:r>
          </a:p>
          <a:p>
            <a:r>
              <a:rPr lang="sk-SK" dirty="0"/>
              <a:t>Každá webová stránka by mala obsahovať aspoň tieto metatagy:</a:t>
            </a:r>
          </a:p>
          <a:p>
            <a:pPr lvl="1"/>
            <a:r>
              <a:rPr lang="sk-SK" b="1" dirty="0"/>
              <a:t>Metatag pre kódovanie</a:t>
            </a:r>
          </a:p>
          <a:p>
            <a:pPr lvl="1"/>
            <a:r>
              <a:rPr lang="sk-SK" b="1" dirty="0"/>
              <a:t>Metatag pre popis stránky </a:t>
            </a:r>
          </a:p>
          <a:p>
            <a:pPr lvl="1"/>
            <a:r>
              <a:rPr lang="sk-SK" b="1" dirty="0"/>
              <a:t>Metatag pre kľúčové slovíčka objavujúce sa na stránke</a:t>
            </a:r>
          </a:p>
          <a:p>
            <a:pPr lvl="1"/>
            <a:r>
              <a:rPr lang="sk-SK" b="1" dirty="0"/>
              <a:t>Metatag  označujúci autora</a:t>
            </a:r>
          </a:p>
          <a:p>
            <a:pPr lvl="1"/>
            <a:r>
              <a:rPr lang="sk-SK" b="1" dirty="0"/>
              <a:t>Metatag ktorý je zodpovedný pre správne zobrazenie webovej stránky na menších displejoch</a:t>
            </a:r>
          </a:p>
          <a:p>
            <a:pPr lvl="1"/>
            <a:endParaRPr lang="sk-SK" b="1" dirty="0"/>
          </a:p>
          <a:p>
            <a:pPr lvl="1"/>
            <a:r>
              <a:rPr lang="sk-SK" dirty="0"/>
              <a:t>Zoznam všetkých metatagov nájdete napríklad tu: </a:t>
            </a:r>
            <a:r>
              <a:rPr lang="sk-SK" dirty="0">
                <a:hlinkClick r:id="rId2"/>
              </a:rPr>
              <a:t>https://gist.github.com/whitingx/3840905</a:t>
            </a:r>
            <a:r>
              <a:rPr lang="sk-SK" dirty="0"/>
              <a:t> </a:t>
            </a:r>
          </a:p>
          <a:p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C4AF1-BCB2-4FA3-9991-702A8CF5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40" y="3343263"/>
            <a:ext cx="4315427" cy="171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F0501-A198-436D-802C-AA039B053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740" y="3003286"/>
            <a:ext cx="1790950" cy="190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4B155F-1ECF-40D6-99E8-FC6567AFA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628" y="3623111"/>
            <a:ext cx="4258269" cy="2095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E7DB0E-A315-45F1-BC53-5760F91E0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740" y="3934137"/>
            <a:ext cx="3077004" cy="171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9F844D-E0B9-4AC9-8735-34321A302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0740" y="4510342"/>
            <a:ext cx="5525271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3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ECF6-F38B-4C6D-A18A-4A8F0EA1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Metatag viewportu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032B5-CCC0-48E0-9A05-51DE906C6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421" y="1961786"/>
            <a:ext cx="2648217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A84DD-22D0-4FB4-8399-6D391545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64" y="1961786"/>
            <a:ext cx="2727365" cy="37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80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953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HTML</vt:lpstr>
      <vt:lpstr>Obsah prezentácie</vt:lpstr>
      <vt:lpstr>Textový editor</vt:lpstr>
      <vt:lpstr>HTML STRÁNKA</vt:lpstr>
      <vt:lpstr>Párne a nepárne tagy</vt:lpstr>
      <vt:lpstr>Štruktúra HTML stránky</vt:lpstr>
      <vt:lpstr>Štruktúra HTML stránky</vt:lpstr>
      <vt:lpstr>Metatagy</vt:lpstr>
      <vt:lpstr>Metatag viewportu</vt:lpstr>
      <vt:lpstr>Index.html</vt:lpstr>
      <vt:lpstr>Základné HTML tagy – Odstavce </vt:lpstr>
      <vt:lpstr>Základné HTML tagy – Odriadkovanie</vt:lpstr>
      <vt:lpstr>Základné HTML tagy – Zvýraznenie, kurzíva, podtrhnutie a prečiarknutie</vt:lpstr>
      <vt:lpstr>Základné HTML tagy – Nadpisy</vt:lpstr>
      <vt:lpstr>Základné HTML tagy - Obrázky</vt:lpstr>
      <vt:lpstr>Základné HTML tagy - Odkazy</vt:lpstr>
      <vt:lpstr>Atribúty</vt:lpstr>
      <vt:lpstr>Absolútna a relatívna cesta</vt:lpstr>
      <vt:lpstr>Úloha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Adrian MIN</dc:creator>
  <cp:lastModifiedBy>Adrian MIN</cp:lastModifiedBy>
  <cp:revision>113</cp:revision>
  <dcterms:created xsi:type="dcterms:W3CDTF">2021-09-21T20:11:42Z</dcterms:created>
  <dcterms:modified xsi:type="dcterms:W3CDTF">2021-10-16T18:59:00Z</dcterms:modified>
</cp:coreProperties>
</file>