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1" r:id="rId5"/>
  </p:sldMasterIdLst>
  <p:notesMasterIdLst>
    <p:notesMasterId r:id="rId21"/>
  </p:notesMasterIdLst>
  <p:handoutMasterIdLst>
    <p:handoutMasterId r:id="rId22"/>
  </p:handoutMasterIdLst>
  <p:sldIdLst>
    <p:sldId id="324" r:id="rId6"/>
    <p:sldId id="302" r:id="rId7"/>
    <p:sldId id="315" r:id="rId8"/>
    <p:sldId id="325" r:id="rId9"/>
    <p:sldId id="310" r:id="rId10"/>
    <p:sldId id="295" r:id="rId11"/>
    <p:sldId id="311" r:id="rId12"/>
    <p:sldId id="328" r:id="rId13"/>
    <p:sldId id="329" r:id="rId14"/>
    <p:sldId id="330" r:id="rId15"/>
    <p:sldId id="331" r:id="rId16"/>
    <p:sldId id="332" r:id="rId17"/>
    <p:sldId id="326" r:id="rId18"/>
    <p:sldId id="313" r:id="rId19"/>
    <p:sldId id="312" r:id="rId2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Barbosa" initials="AB" lastIdx="1" clrIdx="0">
    <p:extLst>
      <p:ext uri="{19B8F6BF-5375-455C-9EA6-DF929625EA0E}">
        <p15:presenceInfo xmlns:p15="http://schemas.microsoft.com/office/powerpoint/2012/main" userId="996844fc0d31e1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6" autoAdjust="0"/>
    <p:restoredTop sz="86409" autoAdjust="0"/>
  </p:normalViewPr>
  <p:slideViewPr>
    <p:cSldViewPr snapToGrid="0">
      <p:cViewPr varScale="1">
        <p:scale>
          <a:sx n="69" d="100"/>
          <a:sy n="69" d="100"/>
        </p:scale>
        <p:origin x="82" y="18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561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10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98B016-9628-421B-A065-D1F65B1BD3D5}" type="datetime1">
              <a:rPr lang="pt-PT" smtClean="0"/>
              <a:t>13/02/2021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BF5BE-20EB-4C1F-9122-9EBF243BCBE6}" type="datetime1">
              <a:rPr lang="pt-PT" noProof="0" smtClean="0"/>
              <a:t>13/02/2021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64601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11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4076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75677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318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569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499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450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714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8156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228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6376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noProof="0" smtClean="0"/>
              <a:t>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8203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>
              <a:solidFill>
                <a:schemeClr val="accent5"/>
              </a:solidFill>
            </a:endParaRP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Trê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066705-EAD5-4788-BEBD-DCF85930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58E68-474B-408B-91D2-B3120E18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B0CBB-7CDA-4BFD-A069-1C855AC1C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5DC7CC-3584-4C78-9237-6C1C9FD3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BA4B91-5505-460D-BAA6-CCC8EFA2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0BA343-33E9-46E5-B971-8F35DC4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15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4FD07-D5C0-4BA6-87D0-9373D49E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22C141-1AC1-4116-8571-F7C4A0D2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6421AB-1EFD-4D4B-9B34-29722B8F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3F341-1B7C-4F44-B1A2-73ADE699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65E31F-5F8A-4125-B6EB-006C529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84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C02D1-1A3B-4955-8A2F-2D5C34B6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807CEF-8B3B-4D33-846D-C0980999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7DD452-E2C6-4413-877C-C252C664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D3910C-0890-42D7-B32E-E7104EBA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7E31A2-3CA9-4956-9F60-DF25C955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632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27F86-F4FB-4208-ADDF-15826138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7CED5-7B42-4158-AB88-1EA64FAAD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F5748CF-85E6-4D50-8FD9-912BD5D15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F8F5D8-9060-4D48-AA51-71F1353B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DCF568-3742-44B4-B101-BA0E3470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69A0FF-A98E-45E7-870F-4D7E34D5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520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DBFC-451B-4BA9-B11A-6BBB96D9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58CA93-6CF1-48D3-8E9A-35B70149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14D7659-6237-4D38-8D0D-0BB414730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6D17E58-F98E-4920-8B2A-3C762F5A8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622D1DE-16C9-4A00-82C0-56EC06F97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8FE4B0-9E40-4DA4-A989-0AD02372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FC97407-706B-4346-8185-B14BE204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2570495-A94E-491D-8B70-962FC76E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2760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6469E-F3FD-4A4D-80B2-3BF96C56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097FA29-C1EB-4D0D-8459-43D1C876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F6B359-A343-415E-8887-88FF1C0E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983954-27CF-4522-97AF-AF0FC1A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27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2" name="Retângulo 1" descr="Grande edifício de escritórios visto de baixo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3C6A6EF-1510-4591-8981-3BF8AEF1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589E739-0584-4BDE-A1D1-BE02B62C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62F25C-9A33-4418-98C3-C9F22B81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646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D0315-048D-45B1-BFCB-74D9C41C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203302-7539-4E38-B784-99991851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AD5E359-73BD-4EAF-9E1F-849D8922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465212-4E54-4885-A8E2-E9F00FC3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066BAB-405B-43E8-A893-26532B59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D8500B-688A-438D-B50C-A4F1539D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7790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3715B-92B8-47DE-BC19-4AB0C8C5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268BB66-DBEB-4763-A622-69DE77605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4A38ADD-86E7-4A4B-AEF2-6633C348E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642046-44B8-4A3C-9EBD-834599E2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210194-1DB0-42C4-BF80-E376E4DF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AD2547-456F-4E6A-8FD8-3E768534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309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BC0B2-43B4-404F-BC07-4944E54A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1D04231-EC7C-4D63-BCD3-9694CDBA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40EA1C-D14B-4640-9387-CD221B9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15DDB-B142-45BD-9314-BAA10D71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3B997F-1A7E-47D8-BDA8-8D1538A0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297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6AE050-6A25-415C-90B0-39DD53EBD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CB9728-F76B-4DE3-8318-E6289E1A5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D3E78A-07F0-4C7F-B143-A776CD92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451085-4EEE-4A88-867A-B1034F6F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9E995B-02A2-49E6-814C-7DCB755B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094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Imagem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" name="Oval 2" descr="Grande edifício de escritórios visto de baixo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5" name="Marcador de Posição do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>
              <a:solidFill>
                <a:schemeClr val="accent5"/>
              </a:solidFill>
            </a:endParaRP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 dirty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a Imagem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8" name="Marcador de Posição da Imagem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4" name="Marcador de Posição do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7" name="Marcador de Posição do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8" name="Marcador de Posição do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9" name="Marcador de Posição do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0" name="Marcador de Posição do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1" name="Marcador de Posição do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2" name="Marcador de Posição do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3" name="Marcador de Posição do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7" name="Marcador de Posição da Imagem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Posição de Conteú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1" name="Marcador de Posição de Conteú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2" name="Marcador de Posição de Conteú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3" name="Marcador de Posição de Conteú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4" name="Marcador de Posição de Conteú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5" name="Marcador de Posição de Conteú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PT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sz="1100" b="1" noProof="0" dirty="0">
                <a:solidFill>
                  <a:schemeClr val="accent2"/>
                </a:solidFill>
              </a:rPr>
              <a:t>The Battle of the Cities </a:t>
            </a:r>
            <a:r>
              <a:rPr lang="pt-PT" sz="1100" b="1" noProof="0" dirty="0">
                <a:solidFill>
                  <a:schemeClr val="accent2"/>
                </a:solidFill>
              </a:rPr>
              <a:t>– André Barbosa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t-PT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pt-PT" sz="1100" noProof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B07281F-57F9-4EF6-A339-AED23F93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65EE9E-0A95-4A4F-AF7F-9FFB567B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8C9529-4D2E-4BF4-9232-DF73093F5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5ECE-3DCE-43F4-91B4-716CE8C768DF}" type="datetimeFigureOut">
              <a:rPr lang="pt-PT" smtClean="0"/>
              <a:t>13/02/2021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9B19B4-F7CB-4525-B2C4-5BAC30B54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73809-4612-4A00-B8CA-EB3894CC9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849D-1E15-43F8-976B-EFA96557F4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62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svg"/><Relationship Id="rId11" Type="http://schemas.openxmlformats.org/officeDocument/2006/relationships/image" Target="../media/image22.sv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openxmlformats.org/officeDocument/2006/relationships/hyperlink" Target="https://github.com/Barbosabyte/battle-of-the-cit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implemaps.com/data/pt-cit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a Imagem 12" descr="Edifício de vidro azu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noProof="0" dirty="0"/>
              <a:t>The Battle</a:t>
            </a:r>
            <a:br>
              <a:rPr lang="en-GB" sz="4800" noProof="0" dirty="0"/>
            </a:br>
            <a:r>
              <a:rPr lang="en-GB" sz="4800" noProof="0" dirty="0"/>
              <a:t>of the Cities</a:t>
            </a:r>
            <a:endParaRPr lang="en-GB" noProof="0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André A. G. Barbosa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noProof="0" dirty="0"/>
              <a:t>February, 2021</a:t>
            </a:r>
          </a:p>
          <a:p>
            <a:pPr rtl="0"/>
            <a:r>
              <a:rPr lang="en-GB" noProof="0" dirty="0"/>
              <a:t>A Data Science project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3458B0-216E-41C1-ABBE-B08845C9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winner – One Hot Encoding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792E9F2-EA11-4415-8D05-521AA57B0DE9}"/>
              </a:ext>
            </a:extLst>
          </p:cNvPr>
          <p:cNvGrpSpPr/>
          <p:nvPr/>
        </p:nvGrpSpPr>
        <p:grpSpPr>
          <a:xfrm>
            <a:off x="1398069" y="2021941"/>
            <a:ext cx="9395862" cy="3196213"/>
            <a:chOff x="1398069" y="2021941"/>
            <a:chExt cx="9395862" cy="3196213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965F8F4-5C53-4651-9B44-27C47F1F0D1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98069" y="2021941"/>
              <a:ext cx="9395862" cy="2814118"/>
            </a:xfrm>
            <a:prstGeom prst="rect">
              <a:avLst/>
            </a:prstGeom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28B90F3-1C69-4F6E-89FA-B57AEB22B13E}"/>
                </a:ext>
              </a:extLst>
            </p:cNvPr>
            <p:cNvSpPr txBox="1"/>
            <p:nvPr/>
          </p:nvSpPr>
          <p:spPr>
            <a:xfrm>
              <a:off x="4255304" y="4848822"/>
              <a:ext cx="3681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encoded venues, grouped by 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44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3458B0-216E-41C1-ABBE-B08845C9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winner – The chosen Cluster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3215359-DBA4-4516-BE85-000D37193809}"/>
              </a:ext>
            </a:extLst>
          </p:cNvPr>
          <p:cNvGrpSpPr/>
          <p:nvPr/>
        </p:nvGrpSpPr>
        <p:grpSpPr>
          <a:xfrm>
            <a:off x="703233" y="2701637"/>
            <a:ext cx="10785534" cy="1824058"/>
            <a:chOff x="703233" y="2701637"/>
            <a:chExt cx="10785534" cy="1824058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CF4E8DB-CB80-416A-A822-F023B14C6FD9}"/>
                </a:ext>
              </a:extLst>
            </p:cNvPr>
            <p:cNvSpPr txBox="1"/>
            <p:nvPr/>
          </p:nvSpPr>
          <p:spPr>
            <a:xfrm>
              <a:off x="4053101" y="4156363"/>
              <a:ext cx="408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most common venues of each cluster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D1B161B-1CEA-4D32-AC7B-43C9469A56F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03233" y="2701637"/>
              <a:ext cx="10785534" cy="1454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68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3458B0-216E-41C1-ABBE-B08845C9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winner – The top venues per city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138AAA9-23FC-44F7-AAA2-13546B3E7DC2}"/>
              </a:ext>
            </a:extLst>
          </p:cNvPr>
          <p:cNvGrpSpPr/>
          <p:nvPr/>
        </p:nvGrpSpPr>
        <p:grpSpPr>
          <a:xfrm>
            <a:off x="610297" y="2275609"/>
            <a:ext cx="10971406" cy="2676114"/>
            <a:chOff x="610297" y="2275609"/>
            <a:chExt cx="10971406" cy="2676114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05AEADD-A341-4CBD-B8FC-0DAF55D333C6}"/>
                </a:ext>
              </a:extLst>
            </p:cNvPr>
            <p:cNvSpPr txBox="1"/>
            <p:nvPr/>
          </p:nvSpPr>
          <p:spPr>
            <a:xfrm>
              <a:off x="3168243" y="4582391"/>
              <a:ext cx="585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most common venues of each city on the chosen cluster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15C1D2B-D52D-43CA-96F5-B6D79598640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0297" y="2275609"/>
              <a:ext cx="10971406" cy="2306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2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Cidade refletida nos vidros de um edifício durante o crepúsculo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19" y="1609637"/>
            <a:ext cx="4407901" cy="3476056"/>
          </a:xfrm>
        </p:spPr>
        <p:txBody>
          <a:bodyPr rtlCol="0"/>
          <a:lstStyle/>
          <a:p>
            <a:pPr rtl="0" eaLnBrk="1" latinLnBrk="0" hangingPunct="1"/>
            <a:r>
              <a:rPr lang="en-GB" noProof="0" dirty="0"/>
              <a:t>The winner is:</a:t>
            </a:r>
            <a:br>
              <a:rPr lang="en-GB" noProof="0" dirty="0"/>
            </a:br>
            <a:br>
              <a:rPr lang="en-GB" noProof="0" dirty="0"/>
            </a:br>
            <a:r>
              <a:rPr lang="en-GB" sz="7200" noProof="0" dirty="0">
                <a:latin typeface="Castellar" panose="020A0402060406010301" pitchFamily="18" charset="0"/>
              </a:rPr>
              <a:t>BRAGA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as the city where the top 5 most common venues are</a:t>
            </a:r>
            <a:br>
              <a:rPr lang="en-GB" noProof="0" dirty="0"/>
            </a:br>
            <a:r>
              <a:rPr lang="en-GB" noProof="0" dirty="0"/>
              <a:t>“food places”.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1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7927" y="4927448"/>
            <a:ext cx="3924934" cy="490538"/>
          </a:xfrm>
        </p:spPr>
        <p:txBody>
          <a:bodyPr rtlCol="0"/>
          <a:lstStyle/>
          <a:p>
            <a:pPr rtl="0"/>
            <a:r>
              <a:rPr lang="en-GB" noProof="0" dirty="0"/>
              <a:t>Mr. Jones is a happy client.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Conclusion</a:t>
            </a:r>
          </a:p>
          <a:p>
            <a:pPr rtl="0"/>
            <a:endParaRPr lang="en-GB" noProof="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analysis, we can conclude that Mr.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Bustopher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Jones would do good in choosing the city of Braga, being far enough from the sea, well known, and with eateries being the most common venues.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Braga is not on the taste of Mr. Jones, he can safely choose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Viseu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also well known, even further from the sea, and with eateries being also common.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en-GB" noProof="0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5382491"/>
            <a:ext cx="4143375" cy="330898"/>
          </a:xfrm>
        </p:spPr>
        <p:txBody>
          <a:bodyPr rtlCol="0"/>
          <a:lstStyle/>
          <a:p>
            <a:pPr rtl="0"/>
            <a:r>
              <a:rPr lang="en-GB" noProof="0" dirty="0"/>
              <a:t>Andr</a:t>
            </a:r>
            <a:r>
              <a:rPr lang="en-GB" dirty="0"/>
              <a:t>é Barbosa</a:t>
            </a:r>
            <a:endParaRPr lang="en-GB" noProof="0" dirty="0"/>
          </a:p>
        </p:txBody>
      </p:sp>
      <p:pic>
        <p:nvPicPr>
          <p:cNvPr id="20" name="Marcador de Posição da Imagem 8" descr="grande plano de uma pont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Credits</a:t>
            </a:r>
            <a:br>
              <a:rPr lang="en-GB" noProof="0" dirty="0"/>
            </a:br>
            <a:endParaRPr lang="en-GB" noProof="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1D79C43-91D2-47B6-83F1-4404DD406EB2}"/>
              </a:ext>
            </a:extLst>
          </p:cNvPr>
          <p:cNvGrpSpPr/>
          <p:nvPr/>
        </p:nvGrpSpPr>
        <p:grpSpPr>
          <a:xfrm>
            <a:off x="572246" y="2072179"/>
            <a:ext cx="4998151" cy="764219"/>
            <a:chOff x="609018" y="2072179"/>
            <a:chExt cx="4998151" cy="76421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A6FC17C-5D41-48AE-A1B1-AC2A50109069}"/>
                </a:ext>
              </a:extLst>
            </p:cNvPr>
            <p:cNvGrpSpPr/>
            <p:nvPr/>
          </p:nvGrpSpPr>
          <p:grpSpPr>
            <a:xfrm>
              <a:off x="609018" y="2072179"/>
              <a:ext cx="914400" cy="764219"/>
              <a:chOff x="609018" y="2105016"/>
              <a:chExt cx="914400" cy="764219"/>
            </a:xfrm>
          </p:grpSpPr>
          <p:sp>
            <p:nvSpPr>
              <p:cNvPr id="18" name="Hexágono 17">
                <a:extLst>
                  <a:ext uri="{FF2B5EF4-FFF2-40B4-BE49-F238E27FC236}">
                    <a16:creationId xmlns:a16="http://schemas.microsoft.com/office/drawing/2014/main" id="{F3A0DAD0-3E39-4BBF-88E4-5C3C306D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8" y="2105016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noProof="1"/>
              </a:p>
            </p:txBody>
          </p:sp>
          <p:pic>
            <p:nvPicPr>
              <p:cNvPr id="16" name="Imagem 15" descr="Utilizador">
                <a:extLst>
                  <a:ext uri="{FF2B5EF4-FFF2-40B4-BE49-F238E27FC236}">
                    <a16:creationId xmlns:a16="http://schemas.microsoft.com/office/drawing/2014/main" id="{C4663C19-45BD-46CB-AA38-6CE7C4522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793513" y="2204476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11" name="Caixa de texto 10">
              <a:extLst>
                <a:ext uri="{FF2B5EF4-FFF2-40B4-BE49-F238E27FC236}">
                  <a16:creationId xmlns:a16="http://schemas.microsoft.com/office/drawing/2014/main" id="{0A302878-D117-49D8-8CD3-093E34DF215B}"/>
                </a:ext>
              </a:extLst>
            </p:cNvPr>
            <p:cNvSpPr txBox="1"/>
            <p:nvPr/>
          </p:nvSpPr>
          <p:spPr>
            <a:xfrm>
              <a:off x="1748530" y="2072179"/>
              <a:ext cx="3858639" cy="69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b="1" noProof="1">
                  <a:solidFill>
                    <a:schemeClr val="accent4"/>
                  </a:solidFill>
                  <a:latin typeface="+mj-lt"/>
                  <a:cs typeface="Biome Light" panose="020B0303030204020804" pitchFamily="34" charset="0"/>
                </a:rPr>
                <a:t>Author</a:t>
              </a:r>
              <a:endParaRPr lang="pt-PT" b="1" i="0" u="none" strike="noStrike" kern="1200" cap="none" spc="0" normalizeH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sz="1600" b="0" i="0" u="none" strike="noStrike" kern="1200" cap="none" spc="0" normalizeH="0" noProof="1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Biome Light" panose="020B0303030204020804" pitchFamily="34" charset="0"/>
                </a:rPr>
                <a:t>André A. G. Barbosa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8056F33-EBCF-4D58-B730-2A3577880DD0}"/>
              </a:ext>
            </a:extLst>
          </p:cNvPr>
          <p:cNvGrpSpPr/>
          <p:nvPr/>
        </p:nvGrpSpPr>
        <p:grpSpPr>
          <a:xfrm>
            <a:off x="6382827" y="2072179"/>
            <a:ext cx="4779727" cy="1262910"/>
            <a:chOff x="6382827" y="2072179"/>
            <a:chExt cx="4779727" cy="126291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0DF19E6-5810-470B-8CA8-3C9839209D03}"/>
                </a:ext>
              </a:extLst>
            </p:cNvPr>
            <p:cNvGrpSpPr/>
            <p:nvPr/>
          </p:nvGrpSpPr>
          <p:grpSpPr>
            <a:xfrm>
              <a:off x="6382827" y="2072179"/>
              <a:ext cx="914400" cy="764219"/>
              <a:chOff x="6382827" y="2105016"/>
              <a:chExt cx="914400" cy="764219"/>
            </a:xfrm>
          </p:grpSpPr>
          <p:sp>
            <p:nvSpPr>
              <p:cNvPr id="24" name="Hexágono 23">
                <a:extLst>
                  <a:ext uri="{FF2B5EF4-FFF2-40B4-BE49-F238E27FC236}">
                    <a16:creationId xmlns:a16="http://schemas.microsoft.com/office/drawing/2014/main" id="{B8F5A225-0C56-4A56-9265-DBE9001CC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2827" y="2105016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noProof="1"/>
              </a:p>
            </p:txBody>
          </p:sp>
          <p:pic>
            <p:nvPicPr>
              <p:cNvPr id="34" name="Gráfico 33" descr="Tendência ascendente">
                <a:extLst>
                  <a:ext uri="{FF2B5EF4-FFF2-40B4-BE49-F238E27FC236}">
                    <a16:creationId xmlns:a16="http://schemas.microsoft.com/office/drawing/2014/main" id="{112CEB44-CF96-4193-8126-3EF3F89B2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6562762" y="2203745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7" name="Caixa de texto 6">
              <a:extLst>
                <a:ext uri="{FF2B5EF4-FFF2-40B4-BE49-F238E27FC236}">
                  <a16:creationId xmlns:a16="http://schemas.microsoft.com/office/drawing/2014/main" id="{64DBD184-BCBE-4A38-8DF2-C0C550ADE4C4}"/>
                </a:ext>
              </a:extLst>
            </p:cNvPr>
            <p:cNvSpPr txBox="1"/>
            <p:nvPr/>
          </p:nvSpPr>
          <p:spPr>
            <a:xfrm>
              <a:off x="7504954" y="2072179"/>
              <a:ext cx="3657600" cy="1262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b="1" i="0" u="none" strike="noStrike" kern="1200" cap="none" spc="0" normalizeH="0" noProof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Data sources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sz="1600" b="0" i="0" u="none" strike="noStrike" kern="1200" cap="none" spc="0" normalizeH="0" noProof="1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Biome Light" panose="020B0303030204020804" pitchFamily="34" charset="0"/>
                </a:rPr>
                <a:t>All data comes from simplemaps and Foursquare.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3FCB574-FA6F-4324-A52B-1D2565EE8A9C}"/>
              </a:ext>
            </a:extLst>
          </p:cNvPr>
          <p:cNvGrpSpPr/>
          <p:nvPr/>
        </p:nvGrpSpPr>
        <p:grpSpPr>
          <a:xfrm>
            <a:off x="572246" y="3323608"/>
            <a:ext cx="4998151" cy="913070"/>
            <a:chOff x="609018" y="3432782"/>
            <a:chExt cx="4998151" cy="91307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A8B6A82-19BE-484E-BB9D-18444AE40FF1}"/>
                </a:ext>
              </a:extLst>
            </p:cNvPr>
            <p:cNvGrpSpPr/>
            <p:nvPr/>
          </p:nvGrpSpPr>
          <p:grpSpPr>
            <a:xfrm>
              <a:off x="609018" y="3432782"/>
              <a:ext cx="914400" cy="764219"/>
              <a:chOff x="609018" y="3510536"/>
              <a:chExt cx="914400" cy="764219"/>
            </a:xfrm>
          </p:grpSpPr>
          <p:sp>
            <p:nvSpPr>
              <p:cNvPr id="19" name="Hexágono 18">
                <a:extLst>
                  <a:ext uri="{FF2B5EF4-FFF2-40B4-BE49-F238E27FC236}">
                    <a16:creationId xmlns:a16="http://schemas.microsoft.com/office/drawing/2014/main" id="{A6510D74-8CDF-4500-996B-40C07942D7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8" y="3510536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noProof="1"/>
              </a:p>
            </p:txBody>
          </p:sp>
          <p:pic>
            <p:nvPicPr>
              <p:cNvPr id="30" name="Gráfico 29" descr="Web design">
                <a:extLst>
                  <a:ext uri="{FF2B5EF4-FFF2-40B4-BE49-F238E27FC236}">
                    <a16:creationId xmlns:a16="http://schemas.microsoft.com/office/drawing/2014/main" id="{245749D8-5A06-44F2-B96E-6718BBEB6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793513" y="3618467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13" name="Caixa de texto 12">
              <a:extLst>
                <a:ext uri="{FF2B5EF4-FFF2-40B4-BE49-F238E27FC236}">
                  <a16:creationId xmlns:a16="http://schemas.microsoft.com/office/drawing/2014/main" id="{E0A3F38B-310F-454B-9EF6-EF4B5FD017B0}"/>
                </a:ext>
              </a:extLst>
            </p:cNvPr>
            <p:cNvSpPr txBox="1"/>
            <p:nvPr/>
          </p:nvSpPr>
          <p:spPr>
            <a:xfrm>
              <a:off x="1748531" y="3432782"/>
              <a:ext cx="3858638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b="1" i="0" u="none" strike="noStrike" kern="1200" cap="none" spc="0" normalizeH="0" noProof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Project link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600" u="sng" dirty="0">
                  <a:solidFill>
                    <a:srgbClr val="0563C1"/>
                  </a:solidFill>
                  <a:effectLst/>
                  <a:latin typeface="Candara Light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9"/>
                </a:rPr>
                <a:t>https://github.com/Barbosabyte/battle-of-the-cities</a:t>
              </a:r>
              <a:endPara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Candara Light" panose="020E0502030303020204" pitchFamily="34" charset="0"/>
                <a:cs typeface="Biome Light" panose="020B0303030204020804" pitchFamily="34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AF54B1A-A057-4F8A-AF22-C466EF45F6B5}"/>
              </a:ext>
            </a:extLst>
          </p:cNvPr>
          <p:cNvGrpSpPr/>
          <p:nvPr/>
        </p:nvGrpSpPr>
        <p:grpSpPr>
          <a:xfrm>
            <a:off x="6382827" y="3323608"/>
            <a:ext cx="4779727" cy="2021066"/>
            <a:chOff x="6382827" y="3432782"/>
            <a:chExt cx="4779727" cy="2021066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7C55D31-9A7A-494E-B7FA-ED91A459768B}"/>
                </a:ext>
              </a:extLst>
            </p:cNvPr>
            <p:cNvGrpSpPr/>
            <p:nvPr/>
          </p:nvGrpSpPr>
          <p:grpSpPr>
            <a:xfrm>
              <a:off x="6382827" y="3432782"/>
              <a:ext cx="914400" cy="764219"/>
              <a:chOff x="6382827" y="3510536"/>
              <a:chExt cx="914400" cy="764219"/>
            </a:xfrm>
          </p:grpSpPr>
          <p:sp>
            <p:nvSpPr>
              <p:cNvPr id="26" name="Hexágono 25">
                <a:extLst>
                  <a:ext uri="{FF2B5EF4-FFF2-40B4-BE49-F238E27FC236}">
                    <a16:creationId xmlns:a16="http://schemas.microsoft.com/office/drawing/2014/main" id="{F73E68A5-255F-4C3B-82E4-28F5CE1AA4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2827" y="3510536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noProof="1"/>
              </a:p>
            </p:txBody>
          </p:sp>
          <p:pic>
            <p:nvPicPr>
              <p:cNvPr id="36" name="Gráfico 35" descr="Área de Transferência">
                <a:extLst>
                  <a:ext uri="{FF2B5EF4-FFF2-40B4-BE49-F238E27FC236}">
                    <a16:creationId xmlns:a16="http://schemas.microsoft.com/office/drawing/2014/main" id="{3F4B17BF-671E-4F42-AB1B-F84F52DCE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6573648" y="3606850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9" name="Caixa de texto 8">
              <a:extLst>
                <a:ext uri="{FF2B5EF4-FFF2-40B4-BE49-F238E27FC236}">
                  <a16:creationId xmlns:a16="http://schemas.microsoft.com/office/drawing/2014/main" id="{BBD1A11C-0D13-40D5-A96C-6C9C65FDED12}"/>
                </a:ext>
              </a:extLst>
            </p:cNvPr>
            <p:cNvSpPr txBox="1"/>
            <p:nvPr/>
          </p:nvSpPr>
          <p:spPr>
            <a:xfrm>
              <a:off x="7504954" y="3432782"/>
              <a:ext cx="3657600" cy="202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b="1" i="0" u="none" strike="noStrike" kern="1200" cap="none" spc="0" normalizeH="0" noProof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License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This work is licensed under the Creative Commons Attribution 4.0 International License. To view a copy of this license, visit http://creativecommons.org/licenses/by/4.0/ or send a letter to Creative Commons, PO Box 1866, Mountain View, CA 94042, USA.</a:t>
              </a:r>
              <a:endParaRPr lang="pt-PT" sz="1600" b="0" i="0" u="none" strike="noStrike" kern="1200" cap="none" spc="0" normalizeH="0" noProof="1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78BC87A-7C2C-4E80-B482-F6FEB783125F}"/>
              </a:ext>
            </a:extLst>
          </p:cNvPr>
          <p:cNvGrpSpPr/>
          <p:nvPr/>
        </p:nvGrpSpPr>
        <p:grpSpPr>
          <a:xfrm>
            <a:off x="572246" y="4723888"/>
            <a:ext cx="5236929" cy="1134670"/>
            <a:chOff x="572246" y="4723888"/>
            <a:chExt cx="5236929" cy="113467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03BCE04-CB00-4099-9718-233AD3C52E9D}"/>
                </a:ext>
              </a:extLst>
            </p:cNvPr>
            <p:cNvGrpSpPr/>
            <p:nvPr/>
          </p:nvGrpSpPr>
          <p:grpSpPr>
            <a:xfrm>
              <a:off x="572246" y="4723888"/>
              <a:ext cx="914400" cy="764219"/>
              <a:chOff x="609017" y="4778318"/>
              <a:chExt cx="914400" cy="764219"/>
            </a:xfrm>
          </p:grpSpPr>
          <p:sp>
            <p:nvSpPr>
              <p:cNvPr id="20" name="Hexágono 19">
                <a:extLst>
                  <a:ext uri="{FF2B5EF4-FFF2-40B4-BE49-F238E27FC236}">
                    <a16:creationId xmlns:a16="http://schemas.microsoft.com/office/drawing/2014/main" id="{E3AEA7C5-E53C-47EB-B54E-E09414923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7" y="4778318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noProof="1"/>
              </a:p>
            </p:txBody>
          </p:sp>
          <p:pic>
            <p:nvPicPr>
              <p:cNvPr id="32" name="Gráfico 31" descr="Megafone">
                <a:extLst>
                  <a:ext uri="{FF2B5EF4-FFF2-40B4-BE49-F238E27FC236}">
                    <a16:creationId xmlns:a16="http://schemas.microsoft.com/office/drawing/2014/main" id="{B6919A3F-A031-4557-AAC9-0C948C6E4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793513" y="4872722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17" name="Caixa de texto 16">
              <a:extLst>
                <a:ext uri="{FF2B5EF4-FFF2-40B4-BE49-F238E27FC236}">
                  <a16:creationId xmlns:a16="http://schemas.microsoft.com/office/drawing/2014/main" id="{4B6D4D59-1662-44D5-B239-F9F86487BE32}"/>
                </a:ext>
              </a:extLst>
            </p:cNvPr>
            <p:cNvSpPr txBox="1"/>
            <p:nvPr/>
          </p:nvSpPr>
          <p:spPr>
            <a:xfrm>
              <a:off x="1748531" y="4723888"/>
              <a:ext cx="4060644" cy="113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pt-PT" b="1" i="0" u="none" strike="noStrike" kern="1200" cap="none" spc="0" normalizeH="0" noProof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Disclaimer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GB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This work was done during the Covid-19 pandemic; thus, some information may be inaccurate.</a:t>
              </a:r>
              <a:endParaRPr lang="pt-PT" sz="1600" noProof="1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Contents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The Problem</a:t>
            </a:r>
          </a:p>
          <a:p>
            <a:pPr rtl="0"/>
            <a:r>
              <a:rPr lang="en-GB" noProof="0" dirty="0"/>
              <a:t>The Data</a:t>
            </a:r>
          </a:p>
          <a:p>
            <a:pPr rtl="0"/>
            <a:r>
              <a:rPr lang="en-GB" noProof="0" dirty="0"/>
              <a:t>The Analysis</a:t>
            </a:r>
          </a:p>
          <a:p>
            <a:pPr rtl="0"/>
            <a:r>
              <a:rPr lang="en-GB" noProof="0" dirty="0"/>
              <a:t>The Winner</a:t>
            </a:r>
          </a:p>
          <a:p>
            <a:pPr rtl="0"/>
            <a:r>
              <a:rPr lang="en-GB" noProof="0" dirty="0"/>
              <a:t>Conclusion</a:t>
            </a:r>
          </a:p>
        </p:txBody>
      </p:sp>
      <p:pic>
        <p:nvPicPr>
          <p:cNvPr id="11" name="Marcador de Posição da Imagem 10" descr="grande plano do edifício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The Problem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Bustopher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Jones is a extremely wealthy gentleman who wishes to live in Portugal for a while but has some peculiar requirements about the location: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9125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Jones is afraid of the consequences of global warming, so the city must not be by the sea;</a:t>
            </a: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9125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will buy a house by the city centre and will walk everywhere so he can flaunt his designer clothes, so the city must have various restaurants, bars, etc. in a 1km radius of his house;</a:t>
            </a: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9125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must be a well-known city, as Mr. Jones doesn’t like to explain where he lives.</a:t>
            </a: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r>
              <a:rPr lang="en-GB" noProof="0" dirty="0"/>
              <a:t>.</a:t>
            </a:r>
          </a:p>
          <a:p>
            <a:pPr marL="0" indent="0" rtl="0">
              <a:buNone/>
            </a:pPr>
            <a:endParaRPr lang="en-GB" noProof="0" dirty="0"/>
          </a:p>
        </p:txBody>
      </p:sp>
      <p:pic>
        <p:nvPicPr>
          <p:cNvPr id="4" name="Marcador de Posição da Imagem 3" descr="grande plano do edifício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a Imagem 9" descr="Escadas rolante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 eaLnBrk="1" latinLnBrk="0" hangingPunct="1"/>
            <a:r>
              <a:rPr lang="en-GB" sz="4800" kern="1200" noProof="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The data</a:t>
            </a:r>
            <a:endParaRPr lang="en-GB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The most valuable asset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23479" cy="830997"/>
          </a:xfrm>
        </p:spPr>
        <p:txBody>
          <a:bodyPr rtlCol="0"/>
          <a:lstStyle/>
          <a:p>
            <a:pPr rtl="0"/>
            <a:r>
              <a:rPr lang="en-GB" noProof="0" dirty="0"/>
              <a:t>The data sources</a:t>
            </a:r>
          </a:p>
          <a:p>
            <a:pPr rtl="0"/>
            <a:endParaRPr lang="en-GB" noProof="0" dirty="0"/>
          </a:p>
        </p:txBody>
      </p:sp>
      <p:pic>
        <p:nvPicPr>
          <p:cNvPr id="25" name="Marcador de Posição da Imagem 4" descr="grande plano do edifício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noProof="0" dirty="0" err="1"/>
              <a:t>simplemaps</a:t>
            </a:r>
            <a:endParaRPr lang="en-GB" noProof="0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1"/>
            <a:ext cx="5067300" cy="3379265"/>
          </a:xfrm>
        </p:spPr>
        <p:txBody>
          <a:bodyPr rtlCol="0"/>
          <a:lstStyle/>
          <a:p>
            <a:r>
              <a:rPr lang="en-GB" noProof="0" dirty="0"/>
              <a:t>The cities data (coordinates</a:t>
            </a:r>
            <a:r>
              <a:rPr lang="pt-PT" dirty="0"/>
              <a:t>) </a:t>
            </a:r>
            <a:r>
              <a:rPr lang="en-GB" noProof="0" dirty="0"/>
              <a:t>came from a dataset available on </a:t>
            </a:r>
            <a:r>
              <a:rPr lang="en-GB" dirty="0">
                <a:hlinkClick r:id="rId4"/>
              </a:rPr>
              <a:t>https://simplemaps.com/data/pt-cities</a:t>
            </a:r>
            <a:r>
              <a:rPr lang="en-GB" dirty="0"/>
              <a:t>.</a:t>
            </a:r>
            <a:endParaRPr lang="en-GB" noProof="0" dirty="0"/>
          </a:p>
          <a:p>
            <a:pPr rtl="0"/>
            <a:r>
              <a:rPr lang="en-GB" noProof="0" dirty="0" err="1"/>
              <a:t>Thi</a:t>
            </a:r>
            <a:r>
              <a:rPr lang="en-GB" dirty="0"/>
              <a:t>s dataset is the free version of their more complete dataset</a:t>
            </a:r>
            <a:endParaRPr lang="en-GB" noProof="0" dirty="0"/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Foursquare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The venues data comes from Foursquare, using their API. </a:t>
            </a: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The data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B16FA80-78B8-4874-B45A-76760550BE0D}"/>
              </a:ext>
            </a:extLst>
          </p:cNvPr>
          <p:cNvGrpSpPr/>
          <p:nvPr/>
        </p:nvGrpSpPr>
        <p:grpSpPr>
          <a:xfrm>
            <a:off x="1127185" y="2166346"/>
            <a:ext cx="9937630" cy="2894640"/>
            <a:chOff x="1127185" y="2166346"/>
            <a:chExt cx="9937630" cy="289464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45B136B-D46C-4965-AEE2-46FB42979DD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27185" y="2166346"/>
              <a:ext cx="9937630" cy="2525308"/>
            </a:xfrm>
            <a:prstGeom prst="rect">
              <a:avLst/>
            </a:prstGeom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40C182C1-90EE-4235-857C-7EE63319040E}"/>
                </a:ext>
              </a:extLst>
            </p:cNvPr>
            <p:cNvSpPr txBox="1"/>
            <p:nvPr/>
          </p:nvSpPr>
          <p:spPr>
            <a:xfrm>
              <a:off x="5040519" y="4691654"/>
              <a:ext cx="211096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dirty="0"/>
                <a:t>The data frame 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042325" cy="830997"/>
          </a:xfrm>
        </p:spPr>
        <p:txBody>
          <a:bodyPr rtlCol="0"/>
          <a:lstStyle/>
          <a:p>
            <a:pPr rtl="0"/>
            <a:r>
              <a:rPr lang="en-GB" noProof="0" dirty="0"/>
              <a:t>The analysis</a:t>
            </a:r>
          </a:p>
        </p:txBody>
      </p:sp>
      <p:pic>
        <p:nvPicPr>
          <p:cNvPr id="42" name="Marcador de Posição da Imagem 3" descr="grande plano do edifício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5"/>
            <a:ext cx="3474720" cy="828745"/>
          </a:xfrm>
        </p:spPr>
        <p:txBody>
          <a:bodyPr rtlCol="0"/>
          <a:lstStyle/>
          <a:p>
            <a:pPr marL="0" rtl="0"/>
            <a:r>
              <a:rPr lang="en-GB" noProof="0" dirty="0"/>
              <a:t>Clean the data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3009693"/>
            <a:ext cx="3474720" cy="2935288"/>
          </a:xfrm>
        </p:spPr>
        <p:txBody>
          <a:bodyPr rtlCol="0"/>
          <a:lstStyle/>
          <a:p>
            <a:pPr rtl="0"/>
            <a:r>
              <a:rPr lang="en-GB" noProof="0" dirty="0"/>
              <a:t>Exclude the minor cities</a:t>
            </a:r>
          </a:p>
          <a:p>
            <a:pPr rtl="0"/>
            <a:r>
              <a:rPr lang="en-GB" dirty="0"/>
              <a:t>Exclude the cities by the sea</a:t>
            </a:r>
          </a:p>
          <a:p>
            <a:pPr rtl="0"/>
            <a:r>
              <a:rPr lang="en-GB" dirty="0"/>
              <a:t>Remove unneeded columns from the data frame.</a:t>
            </a:r>
          </a:p>
          <a:p>
            <a:pPr rtl="0"/>
            <a:endParaRPr lang="en-GB" noProof="0" dirty="0"/>
          </a:p>
          <a:p>
            <a:pPr rtl="0"/>
            <a:endParaRPr lang="en-GB" noProof="0" dirty="0"/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2"/>
            <a:ext cx="3474720" cy="828745"/>
          </a:xfrm>
        </p:spPr>
        <p:txBody>
          <a:bodyPr rtlCol="0"/>
          <a:lstStyle/>
          <a:p>
            <a:pPr marL="0" rtl="0"/>
            <a:r>
              <a:rPr lang="en-GB" noProof="0" dirty="0"/>
              <a:t>Cluster the data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3009693"/>
            <a:ext cx="3474720" cy="2935288"/>
          </a:xfrm>
        </p:spPr>
        <p:txBody>
          <a:bodyPr rtlCol="0"/>
          <a:lstStyle/>
          <a:p>
            <a:pPr rtl="0"/>
            <a:r>
              <a:rPr lang="en-GB" noProof="0" dirty="0"/>
              <a:t>Use the Elbow Curve to determine the best number of clusters</a:t>
            </a:r>
            <a:br>
              <a:rPr lang="en-GB" noProof="0" dirty="0"/>
            </a:br>
            <a:endParaRPr lang="en-GB" noProof="0" dirty="0"/>
          </a:p>
          <a:p>
            <a:pPr rtl="0"/>
            <a:r>
              <a:rPr lang="en-GB" noProof="0" dirty="0"/>
              <a:t>Use K-means clustering to divide the country in regions</a:t>
            </a:r>
          </a:p>
          <a:p>
            <a:pPr rtl="0"/>
            <a:endParaRPr lang="en-GB" noProof="0" dirty="0"/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7"/>
            <a:ext cx="3474720" cy="828745"/>
          </a:xfrm>
        </p:spPr>
        <p:txBody>
          <a:bodyPr rtlCol="0"/>
          <a:lstStyle/>
          <a:p>
            <a:pPr marL="0" rtl="0"/>
            <a:r>
              <a:rPr lang="en-GB" noProof="0" dirty="0"/>
              <a:t>Chose the winner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3013238"/>
            <a:ext cx="3474720" cy="2935288"/>
          </a:xfrm>
        </p:spPr>
        <p:txBody>
          <a:bodyPr rtlCol="0"/>
          <a:lstStyle/>
          <a:p>
            <a:pPr rtl="0"/>
            <a:r>
              <a:rPr lang="en-GB" dirty="0"/>
              <a:t>Obtain the venues of each city and perform a One Hot Encoding</a:t>
            </a:r>
          </a:p>
          <a:p>
            <a:pPr rtl="0"/>
            <a:r>
              <a:rPr lang="en-GB" noProof="0" dirty="0"/>
              <a:t>Find </a:t>
            </a:r>
            <a:r>
              <a:rPr lang="en-GB" dirty="0"/>
              <a:t>the most common venues on each cluster</a:t>
            </a:r>
            <a:endParaRPr lang="en-GB" noProof="0" dirty="0"/>
          </a:p>
          <a:p>
            <a:pPr rtl="0"/>
            <a:r>
              <a:rPr lang="en-GB" noProof="0" dirty="0"/>
              <a:t>Find the most common venues of each city on the selected cluster</a:t>
            </a:r>
          </a:p>
          <a:p>
            <a:pPr rtl="0"/>
            <a:r>
              <a:rPr lang="en-GB" noProof="0" dirty="0"/>
              <a:t>Choose the winner</a:t>
            </a:r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3458B0-216E-41C1-ABBE-B08845C9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the data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3EA3878-2557-4627-A4B8-455E8E5B496D}"/>
              </a:ext>
            </a:extLst>
          </p:cNvPr>
          <p:cNvGrpSpPr/>
          <p:nvPr/>
        </p:nvGrpSpPr>
        <p:grpSpPr>
          <a:xfrm>
            <a:off x="4605338" y="1228725"/>
            <a:ext cx="2981325" cy="4647562"/>
            <a:chOff x="4605338" y="1228725"/>
            <a:chExt cx="2981325" cy="464756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542DD5-64F8-4344-A633-8C6013F3D6E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05338" y="1228725"/>
              <a:ext cx="2981325" cy="440055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093B4F6-C90F-4847-91D5-187EC94F2085}"/>
                </a:ext>
              </a:extLst>
            </p:cNvPr>
            <p:cNvSpPr txBox="1"/>
            <p:nvPr/>
          </p:nvSpPr>
          <p:spPr>
            <a:xfrm>
              <a:off x="5014646" y="5506955"/>
              <a:ext cx="2162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clean data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9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3458B0-216E-41C1-ABBE-B08845C9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the data</a:t>
            </a:r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2C4B3EB-C2A1-47D1-82E9-269D309EA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Elbow</a:t>
            </a:r>
            <a:r>
              <a:rPr lang="pt-PT" dirty="0"/>
              <a:t> Curve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82AF2B0-B439-4008-838D-442074FC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clusters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map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9753F3F9-3357-4F2D-8B0B-5417FE8F864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04263"/>
            <a:ext cx="5157787" cy="3486212"/>
          </a:xfrm>
          <a:prstGeom prst="rect">
            <a:avLst/>
          </a:prstGeo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8D2EAF48-C1DE-4997-A876-45D3A9F81076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823048" y="2505075"/>
            <a:ext cx="188149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19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3_TF16411253_Win32" id="{4EBFFD33-07D8-464A-841E-B8F69AB9D1A6}" vid="{615C29C1-5E0A-4E9A-8DBA-002AEAF17224}"/>
    </a:ext>
  </a:extLst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geométrica</Template>
  <TotalTime>82</TotalTime>
  <Words>584</Words>
  <Application>Microsoft Office PowerPoint</Application>
  <PresentationFormat>Ecrã Panorâmico</PresentationFormat>
  <Paragraphs>82</Paragraphs>
  <Slides>15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Candara Light</vt:lpstr>
      <vt:lpstr>Castellar</vt:lpstr>
      <vt:lpstr>Corbel</vt:lpstr>
      <vt:lpstr>Symbol</vt:lpstr>
      <vt:lpstr>Wingdings</vt:lpstr>
      <vt:lpstr>Tema do Office</vt:lpstr>
      <vt:lpstr>Modelo de apresentação personalizado</vt:lpstr>
      <vt:lpstr>The Battle of the Cities</vt:lpstr>
      <vt:lpstr>Contents</vt:lpstr>
      <vt:lpstr>The Problem</vt:lpstr>
      <vt:lpstr>The data</vt:lpstr>
      <vt:lpstr>The data sources </vt:lpstr>
      <vt:lpstr>The data</vt:lpstr>
      <vt:lpstr>The analysis</vt:lpstr>
      <vt:lpstr>Cleaning the data</vt:lpstr>
      <vt:lpstr>Clustering the data</vt:lpstr>
      <vt:lpstr>Choose the winner – One Hot Encoding</vt:lpstr>
      <vt:lpstr>Choose the winner – The chosen Cluster</vt:lpstr>
      <vt:lpstr>Choose the winner – The top venues per city</vt:lpstr>
      <vt:lpstr>The winner is:  BRAGA  as the city where the top 5 most common venues are “food places”.</vt:lpstr>
      <vt:lpstr>Conclusion </vt:lpstr>
      <vt:lpstr>Credits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Cities</dc:title>
  <dc:creator>André Barbosa</dc:creator>
  <cp:lastModifiedBy>André Barbosa</cp:lastModifiedBy>
  <cp:revision>14</cp:revision>
  <dcterms:created xsi:type="dcterms:W3CDTF">2021-02-13T20:38:48Z</dcterms:created>
  <dcterms:modified xsi:type="dcterms:W3CDTF">2021-02-13T22:02:57Z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