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D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D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F731-9075-4B5E-8F6C-DD9558E1E751}" type="datetimeFigureOut">
              <a:rPr lang="es-DO" smtClean="0"/>
              <a:t>28/11/15</a:t>
            </a:fld>
            <a:endParaRPr lang="es-D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5973-5842-4C09-885C-1F50AFAB2D99}" type="slidenum">
              <a:rPr lang="es-DO" smtClean="0"/>
              <a:t>‹Nº›</a:t>
            </a:fld>
            <a:endParaRPr lang="es-D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o@postgresql.org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btl.com/2014/10/02/2deoctubrenoseolvida-impacta-las-redes-sociale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s-DO" b="1" dirty="0" smtClean="0"/>
              <a:t>PostgreSQL y </a:t>
            </a:r>
            <a:r>
              <a:rPr lang="es-DO" b="1" dirty="0" err="1" smtClean="0"/>
              <a:t>BigData</a:t>
            </a:r>
            <a:endParaRPr lang="es-DO" b="1" dirty="0"/>
          </a:p>
        </p:txBody>
      </p:sp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pic>
        <p:nvPicPr>
          <p:cNvPr id="13314" name="Picture 2" descr="http://www.tivix.com/uploads/blog_pics/postgresql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514600"/>
            <a:ext cx="3810000" cy="3379977"/>
          </a:xfrm>
          <a:prstGeom prst="rect">
            <a:avLst/>
          </a:prstGeom>
          <a:noFill/>
        </p:spPr>
      </p:pic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13318" name="Picture 6" descr="http://www.dnpcorp.pe/novedades/wp-content/uploads/2015/09/zur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438400"/>
            <a:ext cx="4448175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Que no es </a:t>
            </a:r>
            <a:r>
              <a:rPr lang="es-DO" sz="2400" b="1" dirty="0" err="1" smtClean="0"/>
              <a:t>BigData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4800" y="8382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Sistemas de almacenamiento escalable</a:t>
            </a:r>
            <a:r>
              <a:rPr lang="es-ES" dirty="0" smtClean="0"/>
              <a:t>. Soluciones SAN, no son tecnologías Big Data. </a:t>
            </a:r>
          </a:p>
          <a:p>
            <a:endParaRPr lang="es-ES" b="1" dirty="0" smtClean="0"/>
          </a:p>
          <a:p>
            <a:r>
              <a:rPr lang="es-ES" b="1" dirty="0" smtClean="0"/>
              <a:t>Máquinas de 50 </a:t>
            </a:r>
            <a:r>
              <a:rPr lang="es-ES" b="1" dirty="0" err="1" smtClean="0"/>
              <a:t>cores</a:t>
            </a:r>
            <a:r>
              <a:rPr lang="es-ES" b="1" dirty="0" smtClean="0"/>
              <a:t>, aumentar procesos añadiendo hardware al servicio.</a:t>
            </a:r>
            <a:r>
              <a:rPr lang="es-ES" dirty="0" smtClean="0"/>
              <a:t> Este es el caso más típico de escalabilidad vertical, que suele venir acompañado de costes altísimos.</a:t>
            </a:r>
          </a:p>
          <a:p>
            <a:endParaRPr lang="es-ES" dirty="0" smtClean="0"/>
          </a:p>
          <a:p>
            <a:r>
              <a:rPr lang="es-ES" b="1" dirty="0" smtClean="0"/>
              <a:t>Big Data no son productos anteriores con un </a:t>
            </a:r>
            <a:r>
              <a:rPr lang="es-ES" b="1" dirty="0" err="1" smtClean="0"/>
              <a:t>restyling</a:t>
            </a:r>
            <a:r>
              <a:rPr lang="es-ES" b="1" dirty="0" smtClean="0"/>
              <a:t> o mayores máquinas.</a:t>
            </a:r>
            <a:r>
              <a:rPr lang="es-ES" dirty="0" smtClean="0"/>
              <a:t> Necesitamos escalar horizontalmente con bajo coste y transforman en valor datos no estructurados sin limitaciones.</a:t>
            </a:r>
          </a:p>
          <a:p>
            <a:endParaRPr lang="es-ES" dirty="0" smtClean="0"/>
          </a:p>
          <a:p>
            <a:r>
              <a:rPr lang="es-ES" b="1" dirty="0" smtClean="0"/>
              <a:t>Big Data contempla no solo datos estructurados.</a:t>
            </a:r>
            <a:r>
              <a:rPr lang="es-ES" dirty="0" smtClean="0"/>
              <a:t> Los sistemas relacionales no nos sirven</a:t>
            </a:r>
          </a:p>
          <a:p>
            <a:endParaRPr lang="es-ES" dirty="0" smtClean="0"/>
          </a:p>
          <a:p>
            <a:r>
              <a:rPr lang="es-ES" b="1" dirty="0" smtClean="0"/>
              <a:t>Big Data no son 100 máquinas.</a:t>
            </a:r>
            <a:r>
              <a:rPr lang="es-ES" dirty="0" smtClean="0"/>
              <a:t> no hace falta montar un </a:t>
            </a:r>
            <a:r>
              <a:rPr lang="es-ES" dirty="0" err="1" smtClean="0"/>
              <a:t>cluster</a:t>
            </a:r>
            <a:r>
              <a:rPr lang="es-ES" dirty="0" smtClean="0"/>
              <a:t> de 100 máquinas para comenzar con Big Data. </a:t>
            </a:r>
          </a:p>
          <a:p>
            <a:r>
              <a:rPr lang="es-ES" b="1" dirty="0" smtClean="0"/>
              <a:t>Big Data no es solo almacenar los datos.</a:t>
            </a:r>
            <a:r>
              <a:rPr lang="es-ES" dirty="0" smtClean="0"/>
              <a:t> Es procesarlos y convertirlos en conocimiento y valor para la empresa.</a:t>
            </a:r>
          </a:p>
          <a:p>
            <a:endParaRPr lang="es-ES" dirty="0" smtClean="0"/>
          </a:p>
          <a:p>
            <a:r>
              <a:rPr lang="es-ES" b="1" dirty="0" smtClean="0"/>
              <a:t>El tamaño o el volumen no es el gran problema a resolver.</a:t>
            </a:r>
            <a:r>
              <a:rPr lang="es-ES" dirty="0" smtClean="0"/>
              <a:t> </a:t>
            </a:r>
          </a:p>
          <a:p>
            <a:endParaRPr lang="es-DO" dirty="0" smtClean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err="1" smtClean="0"/>
              <a:t>BigData</a:t>
            </a:r>
            <a:r>
              <a:rPr lang="es-DO" sz="2400" b="1" dirty="0" smtClean="0"/>
              <a:t> es </a:t>
            </a:r>
            <a:r>
              <a:rPr lang="es-DO" sz="2400" b="1" dirty="0" err="1" smtClean="0"/>
              <a:t>DataWarehouse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4800" y="838200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Data </a:t>
            </a:r>
            <a:r>
              <a:rPr lang="es-ES" b="1" dirty="0" err="1" smtClean="0"/>
              <a:t>Warehouse</a:t>
            </a:r>
            <a:r>
              <a:rPr lang="es-ES" b="1" dirty="0" smtClean="0"/>
              <a:t> es una arquitectura y Big Data es una tecnología</a:t>
            </a:r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En un entorno de Big Data, los datos se almacenan en un sistema de ficheros distribuido en </a:t>
            </a:r>
            <a:r>
              <a:rPr lang="es-ES" b="1" dirty="0" err="1" smtClean="0"/>
              <a:t>warehouse</a:t>
            </a:r>
            <a:r>
              <a:rPr lang="es-ES" b="1" dirty="0" smtClean="0"/>
              <a:t> sigue siendo un RDBMS.</a:t>
            </a:r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Big Data puede analizar datos en diferentes formatos, tanto estructurados como no estructurados</a:t>
            </a:r>
            <a:r>
              <a:rPr lang="es-ES" dirty="0" smtClean="0"/>
              <a:t>.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Los datos procesados por las soluciones de Big Data pueden ser históricos o provenir de fuentes en tiempo real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b="1" dirty="0" smtClean="0"/>
              <a:t>La tecnología de Big Data emplea conceptos de procesamiento paralelo masivo (MPP), lo cual mejora la velocidad en el análisis</a:t>
            </a:r>
          </a:p>
          <a:p>
            <a:endParaRPr lang="es-ES" b="1" dirty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Que define mi producto como </a:t>
            </a:r>
            <a:r>
              <a:rPr lang="es-DO" sz="2400" b="1" dirty="0" err="1" smtClean="0"/>
              <a:t>BigData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1000" y="685800"/>
            <a:ext cx="8305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DO" dirty="0"/>
          </a:p>
          <a:p>
            <a:endParaRPr lang="es-DO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Manejo de Grandes Volúmenes datos</a:t>
            </a:r>
          </a:p>
          <a:p>
            <a:endParaRPr lang="es-ES" sz="2800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Escalamiento Vertical</a:t>
            </a:r>
          </a:p>
          <a:p>
            <a:endParaRPr lang="es-ES" sz="2800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Búsquedas en Paralelo</a:t>
            </a:r>
          </a:p>
          <a:p>
            <a:endParaRPr lang="es-ES" sz="2800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Técnicas de </a:t>
            </a:r>
            <a:r>
              <a:rPr lang="es-ES" sz="2800" dirty="0" err="1" smtClean="0"/>
              <a:t>MapReduce</a:t>
            </a:r>
            <a:endParaRPr lang="es-ES" sz="2800" dirty="0" smtClean="0"/>
          </a:p>
          <a:p>
            <a:pPr>
              <a:buFont typeface="Arial" pitchFamily="34" charset="0"/>
              <a:buChar char="•"/>
            </a:pPr>
            <a:endParaRPr lang="es-ES" sz="2800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err="1" smtClean="0"/>
              <a:t>Columnar</a:t>
            </a:r>
            <a:r>
              <a:rPr lang="es-ES" sz="2800" dirty="0" smtClean="0"/>
              <a:t> Storage</a:t>
            </a:r>
          </a:p>
          <a:p>
            <a:endParaRPr lang="es-ES" sz="2800" dirty="0" smtClean="0"/>
          </a:p>
          <a:p>
            <a:pPr>
              <a:buFont typeface="Arial" pitchFamily="34" charset="0"/>
              <a:buChar char="•"/>
            </a:pPr>
            <a:r>
              <a:rPr lang="es-ES" sz="2800" dirty="0" smtClean="0"/>
              <a:t>Variedad de los datos ,</a:t>
            </a:r>
            <a:r>
              <a:rPr lang="es-ES" sz="2800" dirty="0" err="1" smtClean="0"/>
              <a:t>desnormalizados</a:t>
            </a:r>
            <a:endParaRPr lang="es-E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PostgreSQL puede manejar </a:t>
            </a:r>
            <a:r>
              <a:rPr lang="es-DO" sz="2400" b="1" dirty="0" err="1" smtClean="0"/>
              <a:t>BigData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457200" y="7620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DO" sz="2400" dirty="0"/>
          </a:p>
          <a:p>
            <a:r>
              <a:rPr lang="es-ES" sz="2400" dirty="0" err="1" smtClean="0"/>
              <a:t>Postgres</a:t>
            </a:r>
            <a:r>
              <a:rPr lang="es-ES" sz="2400" dirty="0" smtClean="0"/>
              <a:t> puede manejar grandes volúmenes de datos :</a:t>
            </a:r>
            <a:endParaRPr lang="es-ES" sz="2400" dirty="0"/>
          </a:p>
          <a:p>
            <a:r>
              <a:rPr lang="es-DO" sz="2400" dirty="0"/>
              <a:t>➔ 6 TB: BTP (http://www.slideshare.net/nosys/proyecto-billion-detablaspgdayec2013)</a:t>
            </a:r>
          </a:p>
          <a:p>
            <a:r>
              <a:rPr lang="es-DO" sz="2400" dirty="0"/>
              <a:t>➔ 20 TB: </a:t>
            </a:r>
            <a:r>
              <a:rPr lang="es-DO" sz="2400" dirty="0" err="1"/>
              <a:t>Instagram</a:t>
            </a:r>
            <a:r>
              <a:rPr lang="es-DO" sz="2400" dirty="0"/>
              <a:t> (cuando fue comprada)</a:t>
            </a:r>
          </a:p>
          <a:p>
            <a:r>
              <a:rPr lang="es-ES" sz="2400" dirty="0"/>
              <a:t>➔ 75 TB: llamadas de </a:t>
            </a:r>
            <a:r>
              <a:rPr lang="es-ES" sz="2400" dirty="0" err="1"/>
              <a:t>Comptel</a:t>
            </a:r>
            <a:r>
              <a:rPr lang="es-ES" sz="2400" dirty="0"/>
              <a:t> en la UE</a:t>
            </a:r>
          </a:p>
          <a:p>
            <a:r>
              <a:rPr lang="es-DO" sz="2400" dirty="0"/>
              <a:t>➔ 200 TB: una empresa australiana</a:t>
            </a:r>
          </a:p>
          <a:p>
            <a:endParaRPr lang="es-DO" sz="2400" dirty="0" smtClean="0"/>
          </a:p>
          <a:p>
            <a:r>
              <a:rPr lang="es-DO" sz="2400" dirty="0" smtClean="0"/>
              <a:t>● </a:t>
            </a:r>
            <a:r>
              <a:rPr lang="es-DO" sz="2400" dirty="0"/>
              <a:t>Pero no escala horizontalmente (sol: </a:t>
            </a:r>
            <a:r>
              <a:rPr lang="es-DO" sz="2400" dirty="0" err="1"/>
              <a:t>plproxy</a:t>
            </a:r>
            <a:r>
              <a:rPr lang="es-DO" sz="2400" dirty="0"/>
              <a:t>, </a:t>
            </a:r>
            <a:r>
              <a:rPr lang="es-DO" sz="2400" dirty="0" err="1"/>
              <a:t>postgres_fdw</a:t>
            </a:r>
            <a:r>
              <a:rPr lang="es-DO" sz="2400" dirty="0" smtClean="0"/>
              <a:t>)</a:t>
            </a:r>
          </a:p>
          <a:p>
            <a:r>
              <a:rPr lang="es-DO" sz="2400" dirty="0"/>
              <a:t>	</a:t>
            </a:r>
            <a:r>
              <a:rPr lang="es-DO" sz="2400" dirty="0" smtClean="0"/>
              <a:t>- </a:t>
            </a:r>
            <a:r>
              <a:rPr lang="es-DO" sz="2400" dirty="0" err="1" smtClean="0"/>
              <a:t>plProxy</a:t>
            </a:r>
            <a:endParaRPr lang="es-DO" sz="2400" dirty="0" smtClean="0"/>
          </a:p>
          <a:p>
            <a:r>
              <a:rPr lang="es-DO" sz="2400" dirty="0"/>
              <a:t>	</a:t>
            </a:r>
            <a:r>
              <a:rPr lang="es-DO" sz="2400" dirty="0" smtClean="0"/>
              <a:t>- </a:t>
            </a:r>
            <a:r>
              <a:rPr lang="es-DO" sz="2400" dirty="0" err="1" smtClean="0"/>
              <a:t>postgres_fdw</a:t>
            </a:r>
            <a:endParaRPr lang="es-DO" sz="2400" dirty="0"/>
          </a:p>
          <a:p>
            <a:r>
              <a:rPr lang="es-DO" sz="2400" dirty="0"/>
              <a:t>● No soporta </a:t>
            </a:r>
            <a:r>
              <a:rPr lang="es-DO" sz="2400" dirty="0" err="1"/>
              <a:t>query</a:t>
            </a:r>
            <a:r>
              <a:rPr lang="es-DO" sz="2400" dirty="0"/>
              <a:t> paralela </a:t>
            </a:r>
            <a:r>
              <a:rPr lang="es-DO" sz="2400" dirty="0" smtClean="0"/>
              <a:t>( </a:t>
            </a:r>
            <a:r>
              <a:rPr lang="es-DO" sz="2400" dirty="0" err="1"/>
              <a:t>Postgres</a:t>
            </a:r>
            <a:r>
              <a:rPr lang="es-DO" sz="2400" dirty="0"/>
              <a:t>-XC, -XL y </a:t>
            </a:r>
            <a:r>
              <a:rPr lang="es-DO" sz="2400" dirty="0" err="1"/>
              <a:t>pgpool</a:t>
            </a:r>
            <a:r>
              <a:rPr lang="es-DO" sz="2400" dirty="0"/>
              <a:t>)</a:t>
            </a:r>
          </a:p>
          <a:p>
            <a:r>
              <a:rPr lang="pt-BR" sz="2400" dirty="0"/>
              <a:t>● No implementa técnicas </a:t>
            </a:r>
            <a:r>
              <a:rPr lang="pt-BR" sz="2400" dirty="0" err="1"/>
              <a:t>Map-Reduce</a:t>
            </a:r>
            <a:r>
              <a:rPr lang="pt-BR" sz="2400" dirty="0"/>
              <a:t> (sol: </a:t>
            </a:r>
            <a:r>
              <a:rPr lang="pt-BR" sz="2400" dirty="0" err="1"/>
              <a:t>hadoopfdw</a:t>
            </a:r>
            <a:r>
              <a:rPr lang="pt-BR" sz="2400" dirty="0"/>
              <a:t>)</a:t>
            </a:r>
          </a:p>
          <a:p>
            <a:r>
              <a:rPr lang="es-ES" sz="2400" dirty="0"/>
              <a:t>● No tiene </a:t>
            </a:r>
            <a:r>
              <a:rPr lang="es-ES" sz="2400" dirty="0" smtClean="0"/>
              <a:t> </a:t>
            </a:r>
            <a:r>
              <a:rPr lang="es-ES" sz="2400" dirty="0" err="1"/>
              <a:t>columnar</a:t>
            </a:r>
            <a:r>
              <a:rPr lang="es-ES" sz="2400" dirty="0"/>
              <a:t> </a:t>
            </a:r>
            <a:r>
              <a:rPr lang="es-ES" sz="2400" dirty="0" err="1" smtClean="0"/>
              <a:t>storage</a:t>
            </a:r>
            <a:r>
              <a:rPr lang="es-ES" sz="2400" dirty="0" smtClean="0"/>
              <a:t> (</a:t>
            </a:r>
            <a:r>
              <a:rPr lang="es-ES" sz="2400" dirty="0" err="1" smtClean="0"/>
              <a:t>Solucion</a:t>
            </a:r>
            <a:r>
              <a:rPr lang="es-ES" sz="2400" dirty="0" smtClean="0"/>
              <a:t>: </a:t>
            </a:r>
            <a:r>
              <a:rPr lang="es-DO" sz="2400" dirty="0" smtClean="0"/>
              <a:t> </a:t>
            </a:r>
            <a:r>
              <a:rPr lang="es-DO" sz="2400" dirty="0" err="1" smtClean="0"/>
              <a:t>postgres_fdw</a:t>
            </a:r>
            <a:r>
              <a:rPr lang="es-DO" sz="2400" dirty="0" smtClean="0"/>
              <a:t>)</a:t>
            </a:r>
            <a:endParaRPr lang="es-D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Que es </a:t>
            </a:r>
            <a:r>
              <a:rPr lang="es-DO" sz="2400" b="1" dirty="0" err="1" smtClean="0"/>
              <a:t>columnar</a:t>
            </a:r>
            <a:r>
              <a:rPr lang="es-DO" sz="2400" b="1" dirty="0" smtClean="0"/>
              <a:t> Storage?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0" y="609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Almacena</a:t>
            </a:r>
            <a:r>
              <a:rPr lang="en-US" dirty="0" smtClean="0"/>
              <a:t> los </a:t>
            </a:r>
            <a:r>
              <a:rPr lang="en-US" dirty="0" err="1" smtClean="0"/>
              <a:t>registros</a:t>
            </a:r>
            <a:r>
              <a:rPr lang="en-US" dirty="0" smtClean="0"/>
              <a:t> 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secuencia</a:t>
            </a:r>
            <a:r>
              <a:rPr lang="en-US" dirty="0" smtClean="0"/>
              <a:t> de </a:t>
            </a:r>
            <a:r>
              <a:rPr lang="en-US" dirty="0" err="1" smtClean="0"/>
              <a:t>columnas</a:t>
            </a:r>
            <a:r>
              <a:rPr lang="en-US" dirty="0" smtClean="0"/>
              <a:t>. Las </a:t>
            </a:r>
            <a:r>
              <a:rPr lang="en-US" dirty="0" err="1" smtClean="0"/>
              <a:t>entradas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columna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almacenada</a:t>
            </a:r>
            <a:r>
              <a:rPr lang="en-US" dirty="0" smtClean="0"/>
              <a:t> en </a:t>
            </a:r>
            <a:r>
              <a:rPr lang="en-US" dirty="0" err="1" smtClean="0"/>
              <a:t>locaciones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contigua</a:t>
            </a:r>
            <a:endParaRPr lang="en-US" dirty="0" smtClean="0"/>
          </a:p>
          <a:p>
            <a:endParaRPr lang="es-DO" dirty="0"/>
          </a:p>
        </p:txBody>
      </p:sp>
      <p:pic>
        <p:nvPicPr>
          <p:cNvPr id="24578" name="Picture 2" descr="http://saphanatutorial.com/wp-content/uploads/2013/09/Difference-between-Column-based-and-Row-based-Tabl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5449455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Formatos de almacenamiento por columnas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85800" y="927080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s-DO" sz="2400" dirty="0" smtClean="0"/>
              <a:t>● </a:t>
            </a:r>
            <a:r>
              <a:rPr lang="es-DO" sz="2400" b="1" dirty="0"/>
              <a:t>Record </a:t>
            </a:r>
            <a:r>
              <a:rPr lang="es-DO" sz="2400" b="1" dirty="0" err="1"/>
              <a:t>Columnar</a:t>
            </a:r>
            <a:r>
              <a:rPr lang="es-DO" sz="2400" b="1" dirty="0"/>
              <a:t> </a:t>
            </a:r>
            <a:r>
              <a:rPr lang="es-DO" sz="2400" b="1" dirty="0" err="1"/>
              <a:t>File</a:t>
            </a:r>
            <a:r>
              <a:rPr lang="es-DO" sz="2400" b="1" dirty="0"/>
              <a:t> (</a:t>
            </a:r>
            <a:r>
              <a:rPr lang="es-DO" sz="2400" b="1" dirty="0" err="1"/>
              <a:t>RCFile</a:t>
            </a:r>
            <a:r>
              <a:rPr lang="es-DO" sz="2400" b="1" dirty="0"/>
              <a:t>)</a:t>
            </a:r>
          </a:p>
          <a:p>
            <a:r>
              <a:rPr lang="es-ES" sz="2400" dirty="0"/>
              <a:t>✔ </a:t>
            </a:r>
            <a:r>
              <a:rPr lang="es-ES" sz="2400" dirty="0" err="1"/>
              <a:t>Facebook</a:t>
            </a:r>
            <a:r>
              <a:rPr lang="es-ES" sz="2400" dirty="0"/>
              <a:t>, OSU, y Academia China de Ciencias</a:t>
            </a:r>
          </a:p>
          <a:p>
            <a:r>
              <a:rPr lang="es-DO" sz="2400" dirty="0"/>
              <a:t>✔ Primero </a:t>
            </a:r>
            <a:r>
              <a:rPr lang="es-DO" sz="2400" dirty="0" err="1"/>
              <a:t>particiona</a:t>
            </a:r>
            <a:r>
              <a:rPr lang="es-DO" sz="2400" dirty="0"/>
              <a:t> horizontalmente, luego vertical</a:t>
            </a:r>
          </a:p>
          <a:p>
            <a:endParaRPr lang="es-DO" sz="2400" dirty="0" smtClean="0"/>
          </a:p>
          <a:p>
            <a:endParaRPr lang="es-DO" sz="2400" dirty="0"/>
          </a:p>
          <a:p>
            <a:r>
              <a:rPr lang="es-DO" sz="2400" dirty="0" smtClean="0"/>
              <a:t>● </a:t>
            </a:r>
            <a:r>
              <a:rPr lang="es-DO" sz="2400" b="1" dirty="0"/>
              <a:t>ORC (</a:t>
            </a:r>
            <a:r>
              <a:rPr lang="es-DO" sz="2400" b="1" dirty="0" err="1"/>
              <a:t>Optimized</a:t>
            </a:r>
            <a:r>
              <a:rPr lang="es-DO" sz="2400" b="1" dirty="0"/>
              <a:t> </a:t>
            </a:r>
            <a:r>
              <a:rPr lang="es-DO" sz="2400" b="1" dirty="0" err="1"/>
              <a:t>RCFile</a:t>
            </a:r>
            <a:r>
              <a:rPr lang="es-DO" sz="2400" b="1" dirty="0"/>
              <a:t>).</a:t>
            </a:r>
          </a:p>
          <a:p>
            <a:r>
              <a:rPr lang="es-DO" sz="2400" dirty="0"/>
              <a:t>✔ 2ª generación.</a:t>
            </a:r>
          </a:p>
          <a:p>
            <a:r>
              <a:rPr lang="es-ES" sz="2400" dirty="0"/>
              <a:t>✔ Desarrollado por </a:t>
            </a:r>
            <a:r>
              <a:rPr lang="es-ES" sz="2400" dirty="0" err="1"/>
              <a:t>Hortonworks</a:t>
            </a:r>
            <a:r>
              <a:rPr lang="es-ES" sz="2400" dirty="0"/>
              <a:t> y </a:t>
            </a:r>
            <a:r>
              <a:rPr lang="es-ES" sz="2400" dirty="0" err="1"/>
              <a:t>Facebook</a:t>
            </a:r>
            <a:endParaRPr lang="es-ES" sz="2400" dirty="0"/>
          </a:p>
          <a:p>
            <a:r>
              <a:rPr lang="es-ES" sz="2400" dirty="0"/>
              <a:t>✔ Soporta índices (ligeros) en el propio fichero</a:t>
            </a:r>
          </a:p>
          <a:p>
            <a:r>
              <a:rPr lang="es-ES" sz="2400" dirty="0"/>
              <a:t>✔ Y diferentes mecanismos de compresión en el</a:t>
            </a:r>
          </a:p>
          <a:p>
            <a:r>
              <a:rPr lang="es-DO" sz="2400" dirty="0"/>
              <a:t>mismo fichero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err="1" smtClean="0"/>
              <a:t>Foreigner</a:t>
            </a:r>
            <a:r>
              <a:rPr lang="es-DO" sz="2400" b="1" dirty="0" smtClean="0"/>
              <a:t> Data </a:t>
            </a:r>
            <a:r>
              <a:rPr lang="es-DO" sz="2400" b="1" dirty="0" err="1" smtClean="0"/>
              <a:t>Wrapper</a:t>
            </a:r>
            <a:endParaRPr lang="es-DO" sz="24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1000" y="6858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Los </a:t>
            </a:r>
            <a:r>
              <a:rPr lang="es-ES" sz="2400" dirty="0" err="1"/>
              <a:t>FDWs</a:t>
            </a:r>
            <a:r>
              <a:rPr lang="es-ES" sz="2400" dirty="0"/>
              <a:t> son un mecanismo, un API de PostgreSQL para</a:t>
            </a:r>
          </a:p>
          <a:p>
            <a:r>
              <a:rPr lang="es-ES" sz="2400" dirty="0"/>
              <a:t>conectar a fuentes de datos externas arbitrarias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/>
              <a:t>● El procedimiento para crear un FDW es crear un SERVER y a</a:t>
            </a:r>
          </a:p>
          <a:p>
            <a:r>
              <a:rPr lang="es-ES" sz="2400" dirty="0"/>
              <a:t>continuación una FOREIGN TABLE por cada fuente de datos</a:t>
            </a:r>
          </a:p>
          <a:p>
            <a:r>
              <a:rPr lang="es-ES" sz="2400" dirty="0"/>
              <a:t>que se quiera representar como una tabla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/>
              <a:t>● La creación del FOREIGN TABLE puede llevar opciones para</a:t>
            </a:r>
          </a:p>
          <a:p>
            <a:r>
              <a:rPr lang="es-ES" sz="2400" dirty="0"/>
              <a:t>configurar la fuente de datos (y autenticación, por ejemplo</a:t>
            </a:r>
            <a:r>
              <a:rPr lang="es-ES" sz="2400" dirty="0" smtClean="0"/>
              <a:t>).</a:t>
            </a:r>
          </a:p>
          <a:p>
            <a:endParaRPr lang="es-ES" sz="2400" dirty="0"/>
          </a:p>
          <a:p>
            <a:r>
              <a:rPr lang="es-ES" sz="2400" dirty="0"/>
              <a:t>● Una vez creada la tabla, funciona como una tabla “normal”</a:t>
            </a:r>
          </a:p>
          <a:p>
            <a:r>
              <a:rPr lang="es-ES" sz="2400" dirty="0"/>
              <a:t>y se puede gestionar con SQL, hacer </a:t>
            </a:r>
            <a:r>
              <a:rPr lang="es-ES" sz="2400" dirty="0" err="1"/>
              <a:t>JOINs</a:t>
            </a:r>
            <a:r>
              <a:rPr lang="es-ES" sz="2400" dirty="0"/>
              <a:t>, etc.</a:t>
            </a:r>
            <a:endParaRPr lang="es-DO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err="1" smtClean="0"/>
              <a:t>Foreigner</a:t>
            </a:r>
            <a:r>
              <a:rPr lang="es-DO" sz="2400" b="1" dirty="0" smtClean="0"/>
              <a:t> Data </a:t>
            </a:r>
            <a:r>
              <a:rPr lang="es-DO" sz="2400" b="1" dirty="0" err="1" smtClean="0"/>
              <a:t>Wrapper</a:t>
            </a:r>
            <a:endParaRPr lang="es-DO" sz="24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" y="609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800" dirty="0" err="1"/>
              <a:t>FDWs</a:t>
            </a:r>
            <a:r>
              <a:rPr lang="es-DO" sz="2800" dirty="0"/>
              <a:t> relevantes:</a:t>
            </a:r>
          </a:p>
          <a:p>
            <a:r>
              <a:rPr lang="pt-BR" sz="2800" dirty="0"/>
              <a:t>➔ </a:t>
            </a:r>
            <a:r>
              <a:rPr lang="pt-BR" sz="2800" dirty="0" err="1"/>
              <a:t>file_fdw</a:t>
            </a:r>
            <a:r>
              <a:rPr lang="pt-BR" sz="2800" dirty="0"/>
              <a:t>: para </a:t>
            </a:r>
            <a:r>
              <a:rPr lang="pt-BR" sz="2800" dirty="0" err="1"/>
              <a:t>ficheros</a:t>
            </a:r>
            <a:r>
              <a:rPr lang="pt-BR" sz="2800" dirty="0"/>
              <a:t> CSV (</a:t>
            </a:r>
            <a:r>
              <a:rPr lang="pt-BR" sz="2800" dirty="0" err="1"/>
              <a:t>lectura</a:t>
            </a:r>
            <a:r>
              <a:rPr lang="pt-BR" sz="2800" dirty="0"/>
              <a:t>)</a:t>
            </a:r>
          </a:p>
          <a:p>
            <a:r>
              <a:rPr lang="es-DO" sz="2800" dirty="0"/>
              <a:t>➔ </a:t>
            </a:r>
            <a:r>
              <a:rPr lang="es-DO" sz="2800" dirty="0" err="1"/>
              <a:t>json_fdw</a:t>
            </a:r>
            <a:r>
              <a:rPr lang="es-DO" sz="2800" dirty="0"/>
              <a:t>: lee ficheros JSON (soporta </a:t>
            </a:r>
            <a:r>
              <a:rPr lang="es-DO" sz="2800" dirty="0" err="1"/>
              <a:t>gzip</a:t>
            </a:r>
            <a:r>
              <a:rPr lang="es-DO" sz="2800" dirty="0"/>
              <a:t>),</a:t>
            </a:r>
          </a:p>
          <a:p>
            <a:r>
              <a:rPr lang="es-ES" sz="2800" dirty="0"/>
              <a:t>“aplanando” la estructura (columna “</a:t>
            </a:r>
            <a:r>
              <a:rPr lang="es-ES" sz="2800" dirty="0" err="1"/>
              <a:t>a.b.c</a:t>
            </a:r>
            <a:r>
              <a:rPr lang="es-ES" sz="2800" dirty="0"/>
              <a:t>”) y</a:t>
            </a:r>
          </a:p>
          <a:p>
            <a:r>
              <a:rPr lang="es-DO" sz="2800" dirty="0" err="1"/>
              <a:t>parseando</a:t>
            </a:r>
            <a:r>
              <a:rPr lang="es-DO" sz="2800" dirty="0"/>
              <a:t> dinámicamente el </a:t>
            </a:r>
            <a:r>
              <a:rPr lang="es-DO" sz="2800" dirty="0" smtClean="0"/>
              <a:t>fichero</a:t>
            </a:r>
          </a:p>
          <a:p>
            <a:endParaRPr lang="es-DO" sz="2800" dirty="0"/>
          </a:p>
          <a:p>
            <a:r>
              <a:rPr lang="es-ES" sz="2800" dirty="0"/>
              <a:t>➔ </a:t>
            </a:r>
            <a:r>
              <a:rPr lang="es-ES" sz="2800" dirty="0" err="1"/>
              <a:t>postgres_fdw</a:t>
            </a:r>
            <a:r>
              <a:rPr lang="es-ES" sz="2800" dirty="0"/>
              <a:t>: acceso (r/w) a otra base de </a:t>
            </a:r>
            <a:r>
              <a:rPr lang="es-ES" sz="2800" dirty="0" smtClean="0"/>
              <a:t>datos </a:t>
            </a:r>
            <a:r>
              <a:rPr lang="es-DO" sz="2800" dirty="0" smtClean="0"/>
              <a:t>PostgreSQL</a:t>
            </a:r>
            <a:endParaRPr lang="es-DO" sz="2800" dirty="0"/>
          </a:p>
          <a:p>
            <a:r>
              <a:rPr lang="es-DO" sz="2800" dirty="0"/>
              <a:t>➔ {</a:t>
            </a:r>
            <a:r>
              <a:rPr lang="es-DO" sz="2800" dirty="0" err="1"/>
              <a:t>oracle,mysql,jdbc,odbc,mongo,redis</a:t>
            </a:r>
            <a:r>
              <a:rPr lang="es-DO" sz="2800" dirty="0"/>
              <a:t>,...}_</a:t>
            </a:r>
            <a:r>
              <a:rPr lang="es-DO" sz="2800" dirty="0" err="1"/>
              <a:t>fdw</a:t>
            </a:r>
            <a:endParaRPr lang="es-DO" sz="2800" dirty="0"/>
          </a:p>
          <a:p>
            <a:r>
              <a:rPr lang="es-DO" sz="2800" dirty="0"/>
              <a:t>➔ </a:t>
            </a:r>
            <a:r>
              <a:rPr lang="es-DO" sz="2800" dirty="0" err="1"/>
              <a:t>twitter_fdw</a:t>
            </a:r>
            <a:endParaRPr lang="es-DO" sz="2800" dirty="0"/>
          </a:p>
          <a:p>
            <a:r>
              <a:rPr lang="es-DO" sz="2800" dirty="0"/>
              <a:t>➔ s3_fdw</a:t>
            </a:r>
          </a:p>
          <a:p>
            <a:r>
              <a:rPr lang="es-DO" sz="2800" dirty="0"/>
              <a:t>➔ </a:t>
            </a:r>
            <a:r>
              <a:rPr lang="es-DO" sz="2800" dirty="0" err="1" smtClean="0"/>
              <a:t>multicorn</a:t>
            </a:r>
            <a:endParaRPr lang="es-D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i="1" dirty="0" err="1"/>
              <a:t>CitusData</a:t>
            </a:r>
            <a:r>
              <a:rPr lang="es-DO" sz="2400" i="1" dirty="0"/>
              <a:t> </a:t>
            </a:r>
            <a:r>
              <a:rPr lang="es-DO" sz="2400" b="1" dirty="0" err="1"/>
              <a:t>cstore</a:t>
            </a:r>
            <a:endParaRPr lang="es-DO" sz="24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" y="609600"/>
            <a:ext cx="838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Es un FDW para almacenamiento </a:t>
            </a:r>
            <a:r>
              <a:rPr lang="es-ES" sz="2800" dirty="0" err="1"/>
              <a:t>columnar</a:t>
            </a:r>
            <a:endParaRPr lang="es-ES" sz="2800" dirty="0"/>
          </a:p>
          <a:p>
            <a:r>
              <a:rPr lang="es-ES" sz="2800" dirty="0"/>
              <a:t>● Basado en el formato de fichero ORC</a:t>
            </a:r>
          </a:p>
          <a:p>
            <a:r>
              <a:rPr lang="es-ES" sz="2800" dirty="0"/>
              <a:t>● Soporta compresión (LZ), recolección de estadísticas y </a:t>
            </a:r>
            <a:r>
              <a:rPr lang="es-ES" sz="2800" dirty="0" err="1"/>
              <a:t>skip</a:t>
            </a:r>
            <a:endParaRPr lang="es-ES" sz="2800" dirty="0"/>
          </a:p>
          <a:p>
            <a:r>
              <a:rPr lang="es-DO" sz="2800" dirty="0"/>
              <a:t>indexes (min/</a:t>
            </a:r>
            <a:r>
              <a:rPr lang="es-DO" sz="2800" dirty="0" err="1"/>
              <a:t>max</a:t>
            </a:r>
            <a:r>
              <a:rPr lang="es-DO" sz="2800" dirty="0"/>
              <a:t> para grupos de 10K registros)</a:t>
            </a:r>
          </a:p>
          <a:p>
            <a:r>
              <a:rPr lang="es-ES" sz="2800" dirty="0"/>
              <a:t>● Lanzado como software libre (Apache 2.0)</a:t>
            </a:r>
          </a:p>
          <a:p>
            <a:r>
              <a:rPr lang="es-ES" sz="2800" dirty="0"/>
              <a:t>● Soporta PostgreSQL 9.3 y 9.4</a:t>
            </a:r>
          </a:p>
          <a:p>
            <a:r>
              <a:rPr lang="es-DO" sz="2800" dirty="0"/>
              <a:t>● https://github.com/citusdata/cstore_fdw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i="1" dirty="0" smtClean="0"/>
              <a:t>Como crear FDW para </a:t>
            </a:r>
            <a:r>
              <a:rPr lang="es-DO" sz="2400" b="1" i="1" dirty="0" err="1" smtClean="0"/>
              <a:t>columnar</a:t>
            </a:r>
            <a:r>
              <a:rPr lang="es-DO" sz="2400" b="1" i="1" dirty="0" smtClean="0"/>
              <a:t> </a:t>
            </a:r>
            <a:r>
              <a:rPr lang="es-DO" sz="2400" b="1" i="1" dirty="0" err="1" smtClean="0"/>
              <a:t>storage</a:t>
            </a:r>
            <a:endParaRPr lang="es-DO" sz="24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" y="6096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EXTENSION </a:t>
            </a:r>
            <a:r>
              <a:rPr lang="en-US" dirty="0" err="1" smtClean="0"/>
              <a:t>cstore_fdw</a:t>
            </a:r>
            <a:r>
              <a:rPr lang="en-US" dirty="0" smtClean="0"/>
              <a:t>; </a:t>
            </a:r>
          </a:p>
          <a:p>
            <a:r>
              <a:rPr lang="en-US" dirty="0" smtClean="0"/>
              <a:t>CREATE SERVER </a:t>
            </a:r>
            <a:r>
              <a:rPr lang="en-US" dirty="0" err="1" smtClean="0"/>
              <a:t>cstore_server</a:t>
            </a:r>
            <a:r>
              <a:rPr lang="en-US" dirty="0" smtClean="0"/>
              <a:t> FOREIGN DATA WRAPPER </a:t>
            </a:r>
            <a:r>
              <a:rPr lang="en-US" dirty="0" err="1" smtClean="0"/>
              <a:t>cstore_fdw</a:t>
            </a:r>
            <a:r>
              <a:rPr lang="en-US" dirty="0" smtClean="0"/>
              <a:t>; </a:t>
            </a:r>
          </a:p>
          <a:p>
            <a:r>
              <a:rPr lang="en-US" dirty="0" smtClean="0"/>
              <a:t>CREATE FOREIGN TABLE </a:t>
            </a:r>
            <a:r>
              <a:rPr lang="en-US" dirty="0" err="1" smtClean="0"/>
              <a:t>customer_reviews</a:t>
            </a:r>
            <a:r>
              <a:rPr lang="en-US" dirty="0" smtClean="0"/>
              <a:t> ( </a:t>
            </a:r>
          </a:p>
          <a:p>
            <a:r>
              <a:rPr lang="en-US" dirty="0" err="1" smtClean="0"/>
              <a:t>customer_id</a:t>
            </a:r>
            <a:r>
              <a:rPr lang="en-US" dirty="0" smtClean="0"/>
              <a:t> TEXT, </a:t>
            </a:r>
          </a:p>
          <a:p>
            <a:r>
              <a:rPr lang="en-US" dirty="0" err="1" smtClean="0"/>
              <a:t>review_date</a:t>
            </a:r>
            <a:r>
              <a:rPr lang="en-US" dirty="0" smtClean="0"/>
              <a:t> DATE, </a:t>
            </a:r>
          </a:p>
          <a:p>
            <a:r>
              <a:rPr lang="en-US" dirty="0" err="1" smtClean="0"/>
              <a:t>review_rating</a:t>
            </a:r>
            <a:r>
              <a:rPr lang="en-US" dirty="0" smtClean="0"/>
              <a:t> INTEGER, </a:t>
            </a:r>
          </a:p>
          <a:p>
            <a:r>
              <a:rPr lang="en-US" dirty="0" err="1" smtClean="0"/>
              <a:t>review_votes</a:t>
            </a:r>
            <a:r>
              <a:rPr lang="en-US" dirty="0" smtClean="0"/>
              <a:t> INTEGER, </a:t>
            </a:r>
          </a:p>
          <a:p>
            <a:r>
              <a:rPr lang="en-US" dirty="0" err="1" smtClean="0"/>
              <a:t>review_helpful_votes</a:t>
            </a:r>
            <a:r>
              <a:rPr lang="en-US" dirty="0" smtClean="0"/>
              <a:t> INTEGER, 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 CHAR(10), </a:t>
            </a:r>
          </a:p>
          <a:p>
            <a:r>
              <a:rPr lang="en-US" dirty="0" err="1" smtClean="0"/>
              <a:t>product_title</a:t>
            </a:r>
            <a:r>
              <a:rPr lang="en-US" dirty="0" smtClean="0"/>
              <a:t> TEXT, </a:t>
            </a:r>
          </a:p>
          <a:p>
            <a:r>
              <a:rPr lang="en-US" dirty="0" err="1" smtClean="0"/>
              <a:t>product_sales_rank</a:t>
            </a:r>
            <a:r>
              <a:rPr lang="en-US" dirty="0" smtClean="0"/>
              <a:t> BIGINT, </a:t>
            </a:r>
          </a:p>
          <a:p>
            <a:r>
              <a:rPr lang="en-US" dirty="0" err="1" smtClean="0"/>
              <a:t>product_group</a:t>
            </a:r>
            <a:r>
              <a:rPr lang="en-US" dirty="0" smtClean="0"/>
              <a:t> TEXT, </a:t>
            </a:r>
          </a:p>
          <a:p>
            <a:r>
              <a:rPr lang="en-US" dirty="0" err="1" smtClean="0"/>
              <a:t>product_category</a:t>
            </a:r>
            <a:r>
              <a:rPr lang="en-US" dirty="0" smtClean="0"/>
              <a:t> TEXT, </a:t>
            </a:r>
          </a:p>
          <a:p>
            <a:r>
              <a:rPr lang="en-US" dirty="0" err="1" smtClean="0"/>
              <a:t>product_subcategory</a:t>
            </a:r>
            <a:r>
              <a:rPr lang="en-US" dirty="0" smtClean="0"/>
              <a:t> TEXT, </a:t>
            </a:r>
          </a:p>
          <a:p>
            <a:r>
              <a:rPr lang="en-US" dirty="0" err="1" smtClean="0"/>
              <a:t>similar_product_ids</a:t>
            </a:r>
            <a:r>
              <a:rPr lang="en-US" dirty="0" smtClean="0"/>
              <a:t> CHAR(10)[]</a:t>
            </a:r>
          </a:p>
          <a:p>
            <a:r>
              <a:rPr lang="en-US" dirty="0" smtClean="0"/>
              <a:t> ) </a:t>
            </a:r>
          </a:p>
          <a:p>
            <a:r>
              <a:rPr lang="en-US" dirty="0" smtClean="0"/>
              <a:t>SERVER </a:t>
            </a:r>
            <a:r>
              <a:rPr lang="en-US" dirty="0" err="1" smtClean="0"/>
              <a:t>cstore_server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OPTIONS(filename '/opt/</a:t>
            </a:r>
            <a:r>
              <a:rPr lang="en-US" dirty="0" err="1" smtClean="0"/>
              <a:t>citusdb</a:t>
            </a:r>
            <a:r>
              <a:rPr lang="en-US" dirty="0" smtClean="0"/>
              <a:t>/3.0/</a:t>
            </a:r>
            <a:r>
              <a:rPr lang="en-US" dirty="0" err="1" smtClean="0"/>
              <a:t>cstore</a:t>
            </a:r>
            <a:r>
              <a:rPr lang="en-US" dirty="0" smtClean="0"/>
              <a:t>/</a:t>
            </a:r>
            <a:r>
              <a:rPr lang="en-US" dirty="0" err="1" smtClean="0"/>
              <a:t>customer_reviews.cstore</a:t>
            </a:r>
            <a:r>
              <a:rPr lang="en-US" dirty="0" smtClean="0"/>
              <a:t>', compression '</a:t>
            </a:r>
            <a:r>
              <a:rPr lang="en-US" dirty="0" err="1" smtClean="0"/>
              <a:t>pglz</a:t>
            </a:r>
            <a:r>
              <a:rPr lang="en-US" dirty="0" smtClean="0"/>
              <a:t>');</a:t>
            </a:r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s-DO" b="1" dirty="0" smtClean="0"/>
              <a:t>Acerca de mi</a:t>
            </a:r>
            <a:r>
              <a:rPr lang="es-DO" dirty="0" smtClean="0"/>
              <a:t>….</a:t>
            </a:r>
            <a:endParaRPr lang="es-D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4800" y="152400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>
                <a:latin typeface="Arial Rounded MT Bold" pitchFamily="34" charset="0"/>
              </a:rPr>
              <a:t>Ingeniero Sistemas y Computación</a:t>
            </a:r>
          </a:p>
          <a:p>
            <a:endParaRPr lang="es-DO" dirty="0" smtClean="0">
              <a:latin typeface="Arial Rounded MT Bold" pitchFamily="34" charset="0"/>
            </a:endParaRPr>
          </a:p>
          <a:p>
            <a:r>
              <a:rPr lang="es-DO" dirty="0" smtClean="0">
                <a:latin typeface="Arial Rounded MT Bold" pitchFamily="34" charset="0"/>
              </a:rPr>
              <a:t>Fundador y director de JQ </a:t>
            </a:r>
            <a:r>
              <a:rPr lang="es-DO" dirty="0" err="1" smtClean="0">
                <a:latin typeface="Arial Rounded MT Bold" pitchFamily="34" charset="0"/>
              </a:rPr>
              <a:t>MicroSistemas</a:t>
            </a:r>
            <a:endParaRPr lang="es-DO" dirty="0" smtClean="0">
              <a:latin typeface="Arial Rounded MT Bold" pitchFamily="34" charset="0"/>
            </a:endParaRPr>
          </a:p>
          <a:p>
            <a:endParaRPr lang="es-DO" dirty="0" smtClean="0">
              <a:latin typeface="Arial Rounded MT Bold" pitchFamily="34" charset="0"/>
            </a:endParaRPr>
          </a:p>
          <a:p>
            <a:r>
              <a:rPr lang="es-DO" dirty="0" err="1" smtClean="0">
                <a:latin typeface="Arial Rounded MT Bold" pitchFamily="34" charset="0"/>
              </a:rPr>
              <a:t>Representative</a:t>
            </a:r>
            <a:r>
              <a:rPr lang="es-DO" dirty="0" smtClean="0">
                <a:latin typeface="Arial Rounded MT Bold" pitchFamily="34" charset="0"/>
              </a:rPr>
              <a:t> Country para RD ,RC, de PostgreSQL </a:t>
            </a:r>
            <a:r>
              <a:rPr lang="es-DO" dirty="0" err="1" smtClean="0">
                <a:latin typeface="Arial Rounded MT Bold" pitchFamily="34" charset="0"/>
              </a:rPr>
              <a:t>Group</a:t>
            </a:r>
            <a:endParaRPr lang="es-DO" dirty="0" smtClean="0">
              <a:latin typeface="Arial Rounded MT Bold" pitchFamily="34" charset="0"/>
            </a:endParaRPr>
          </a:p>
          <a:p>
            <a:endParaRPr lang="es-DO" dirty="0">
              <a:latin typeface="Arial Rounded MT Bold" pitchFamily="34" charset="0"/>
            </a:endParaRPr>
          </a:p>
          <a:p>
            <a:r>
              <a:rPr lang="es-DO" dirty="0" smtClean="0">
                <a:latin typeface="Arial Rounded MT Bold" pitchFamily="34" charset="0"/>
              </a:rPr>
              <a:t>Promotor de la </a:t>
            </a:r>
            <a:r>
              <a:rPr lang="es-DO" dirty="0" err="1" smtClean="0">
                <a:latin typeface="Arial Rounded MT Bold" pitchFamily="34" charset="0"/>
              </a:rPr>
              <a:t>filosofia</a:t>
            </a:r>
            <a:r>
              <a:rPr lang="es-DO" dirty="0" smtClean="0">
                <a:latin typeface="Arial Rounded MT Bold" pitchFamily="34" charset="0"/>
              </a:rPr>
              <a:t> </a:t>
            </a:r>
            <a:r>
              <a:rPr lang="es-DO" dirty="0" err="1" smtClean="0">
                <a:latin typeface="Arial Rounded MT Bold" pitchFamily="34" charset="0"/>
              </a:rPr>
              <a:t>OpenSource</a:t>
            </a:r>
            <a:r>
              <a:rPr lang="es-DO" dirty="0" smtClean="0">
                <a:latin typeface="Arial Rounded MT Bold" pitchFamily="34" charset="0"/>
              </a:rPr>
              <a:t> no el </a:t>
            </a:r>
            <a:r>
              <a:rPr lang="es-DO" dirty="0" err="1" smtClean="0">
                <a:latin typeface="Arial Rounded MT Bold" pitchFamily="34" charset="0"/>
              </a:rPr>
              <a:t>FreeSource</a:t>
            </a:r>
            <a:endParaRPr lang="es-DO" dirty="0" smtClean="0">
              <a:latin typeface="Arial Rounded MT Bold" pitchFamily="34" charset="0"/>
            </a:endParaRPr>
          </a:p>
          <a:p>
            <a:endParaRPr lang="es-DO" dirty="0">
              <a:latin typeface="Arial Rounded MT Bold" pitchFamily="34" charset="0"/>
            </a:endParaRPr>
          </a:p>
          <a:p>
            <a:r>
              <a:rPr lang="es-DO" dirty="0" smtClean="0">
                <a:latin typeface="Arial Rounded MT Bold" pitchFamily="34" charset="0"/>
              </a:rPr>
              <a:t>Email: </a:t>
            </a:r>
            <a:r>
              <a:rPr lang="es-DO" dirty="0" smtClean="0">
                <a:latin typeface="Arial Rounded MT Bold" pitchFamily="34" charset="0"/>
                <a:hlinkClick r:id="rId2"/>
              </a:rPr>
              <a:t>do@postgresql.org</a:t>
            </a:r>
            <a:endParaRPr lang="es-DO" dirty="0" smtClean="0">
              <a:latin typeface="Arial Rounded MT Bold" pitchFamily="34" charset="0"/>
            </a:endParaRPr>
          </a:p>
          <a:p>
            <a:r>
              <a:rPr lang="es-DO" dirty="0" err="1" smtClean="0">
                <a:latin typeface="Arial Rounded MT Bold" pitchFamily="34" charset="0"/>
              </a:rPr>
              <a:t>Twitter</a:t>
            </a:r>
            <a:r>
              <a:rPr lang="es-DO" dirty="0" smtClean="0">
                <a:latin typeface="Arial Rounded MT Bold" pitchFamily="34" charset="0"/>
              </a:rPr>
              <a:t>: @</a:t>
            </a:r>
            <a:r>
              <a:rPr lang="es-DO" dirty="0" err="1" smtClean="0">
                <a:latin typeface="Arial Rounded MT Bold" pitchFamily="34" charset="0"/>
              </a:rPr>
              <a:t>ewquijada</a:t>
            </a:r>
            <a:endParaRPr lang="es-DO" dirty="0" smtClean="0">
              <a:latin typeface="Arial Rounded MT Bold" pitchFamily="34" charset="0"/>
            </a:endParaRPr>
          </a:p>
          <a:p>
            <a:endParaRPr lang="es-DO" dirty="0">
              <a:latin typeface="Arial Rounded MT Bold" pitchFamily="34" charset="0"/>
            </a:endParaRPr>
          </a:p>
          <a:p>
            <a:r>
              <a:rPr lang="es-DO" dirty="0" smtClean="0">
                <a:latin typeface="Arial Rounded MT Bold" pitchFamily="34" charset="0"/>
              </a:rPr>
              <a:t>FB: https://www.facebook.com/groups/postgresqlrd/</a:t>
            </a:r>
          </a:p>
          <a:p>
            <a:endParaRPr lang="es-DO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i="1" dirty="0" smtClean="0"/>
              <a:t>Como manejar variedad de datos</a:t>
            </a:r>
            <a:endParaRPr lang="es-DO" sz="24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" y="609600"/>
            <a:ext cx="838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PostgreSQL maneja campos del tipo </a:t>
            </a:r>
            <a:r>
              <a:rPr lang="es-DO" dirty="0" err="1" smtClean="0"/>
              <a:t>key:value</a:t>
            </a:r>
            <a:r>
              <a:rPr lang="es-DO" dirty="0" smtClean="0"/>
              <a:t>, JSON para manejar </a:t>
            </a:r>
            <a:r>
              <a:rPr lang="es-DO" dirty="0" err="1" smtClean="0"/>
              <a:t>informacion</a:t>
            </a:r>
            <a:r>
              <a:rPr lang="es-DO" dirty="0" smtClean="0"/>
              <a:t> </a:t>
            </a:r>
            <a:r>
              <a:rPr lang="es-DO" dirty="0" err="1" smtClean="0"/>
              <a:t>desnormalizada</a:t>
            </a:r>
            <a:endParaRPr lang="es-DO" dirty="0" smtClean="0"/>
          </a:p>
          <a:p>
            <a:endParaRPr lang="es-DO" dirty="0"/>
          </a:p>
          <a:p>
            <a:r>
              <a:rPr lang="es-DO" dirty="0" smtClean="0"/>
              <a:t>CREATE TABLE sales (id INT, sale JSON);</a:t>
            </a:r>
          </a:p>
          <a:p>
            <a:r>
              <a:rPr lang="es-DO" dirty="0" smtClean="0"/>
              <a:t>INSERT INTO sales </a:t>
            </a:r>
          </a:p>
          <a:p>
            <a:r>
              <a:rPr lang="es-DO" dirty="0" smtClean="0"/>
              <a:t>VALUES (1,'{ "</a:t>
            </a:r>
            <a:r>
              <a:rPr lang="es-DO" dirty="0" err="1" smtClean="0"/>
              <a:t>customer_name</a:t>
            </a:r>
            <a:r>
              <a:rPr lang="es-DO" dirty="0" smtClean="0"/>
              <a:t>": "John", </a:t>
            </a:r>
          </a:p>
          <a:p>
            <a:r>
              <a:rPr lang="es-DO" dirty="0" smtClean="0"/>
              <a:t>                           "</a:t>
            </a:r>
            <a:r>
              <a:rPr lang="es-DO" dirty="0" err="1" smtClean="0"/>
              <a:t>items</a:t>
            </a:r>
            <a:r>
              <a:rPr lang="es-DO" dirty="0" smtClean="0"/>
              <a:t>": { "</a:t>
            </a:r>
            <a:r>
              <a:rPr lang="es-DO" dirty="0" err="1" smtClean="0"/>
              <a:t>description</a:t>
            </a:r>
            <a:r>
              <a:rPr lang="es-DO" dirty="0" smtClean="0"/>
              <a:t>": "</a:t>
            </a:r>
            <a:r>
              <a:rPr lang="es-DO" dirty="0" err="1" smtClean="0"/>
              <a:t>milk</a:t>
            </a:r>
            <a:r>
              <a:rPr lang="es-DO" dirty="0" smtClean="0"/>
              <a:t>", "</a:t>
            </a:r>
            <a:r>
              <a:rPr lang="es-DO" dirty="0" err="1" smtClean="0"/>
              <a:t>quantity</a:t>
            </a:r>
            <a:r>
              <a:rPr lang="es-DO" dirty="0" smtClean="0"/>
              <a:t>": 4 } }');</a:t>
            </a:r>
          </a:p>
          <a:p>
            <a:r>
              <a:rPr lang="es-DO" dirty="0" smtClean="0"/>
              <a:t>                           </a:t>
            </a:r>
          </a:p>
          <a:p>
            <a:r>
              <a:rPr lang="es-DO" dirty="0" smtClean="0"/>
              <a:t>INSERT INTO sales </a:t>
            </a:r>
          </a:p>
          <a:p>
            <a:r>
              <a:rPr lang="es-DO" dirty="0" smtClean="0"/>
              <a:t>VALUES (2,'{ "</a:t>
            </a:r>
            <a:r>
              <a:rPr lang="es-DO" dirty="0" err="1" smtClean="0"/>
              <a:t>customer_name</a:t>
            </a:r>
            <a:r>
              <a:rPr lang="es-DO" dirty="0" smtClean="0"/>
              <a:t>": "</a:t>
            </a:r>
            <a:r>
              <a:rPr lang="es-DO" dirty="0" err="1" smtClean="0"/>
              <a:t>Susan</a:t>
            </a:r>
            <a:r>
              <a:rPr lang="es-DO" dirty="0" smtClean="0"/>
              <a:t>", </a:t>
            </a:r>
          </a:p>
          <a:p>
            <a:r>
              <a:rPr lang="es-DO" dirty="0" smtClean="0"/>
              <a:t>                           "</a:t>
            </a:r>
            <a:r>
              <a:rPr lang="es-DO" dirty="0" err="1" smtClean="0"/>
              <a:t>items</a:t>
            </a:r>
            <a:r>
              <a:rPr lang="es-DO" dirty="0" smtClean="0"/>
              <a:t>": { "</a:t>
            </a:r>
            <a:r>
              <a:rPr lang="es-DO" dirty="0" err="1" smtClean="0"/>
              <a:t>description</a:t>
            </a:r>
            <a:r>
              <a:rPr lang="es-DO" dirty="0" smtClean="0"/>
              <a:t>": "bread", "</a:t>
            </a:r>
            <a:r>
              <a:rPr lang="es-DO" dirty="0" err="1" smtClean="0"/>
              <a:t>quantity</a:t>
            </a:r>
            <a:r>
              <a:rPr lang="es-DO" dirty="0" smtClean="0"/>
              <a:t>": 2 } }');</a:t>
            </a:r>
          </a:p>
          <a:p>
            <a:r>
              <a:rPr lang="es-DO" dirty="0" smtClean="0"/>
              <a:t>                           </a:t>
            </a:r>
          </a:p>
          <a:p>
            <a:r>
              <a:rPr lang="es-DO" dirty="0" smtClean="0"/>
              <a:t>INSERT INTO sales </a:t>
            </a:r>
          </a:p>
          <a:p>
            <a:r>
              <a:rPr lang="es-DO" dirty="0" smtClean="0"/>
              <a:t>VALUES (3,'{ "</a:t>
            </a:r>
            <a:r>
              <a:rPr lang="es-DO" dirty="0" err="1" smtClean="0"/>
              <a:t>customer_name</a:t>
            </a:r>
            <a:r>
              <a:rPr lang="es-DO" dirty="0" smtClean="0"/>
              <a:t>": "Mark", </a:t>
            </a:r>
          </a:p>
          <a:p>
            <a:r>
              <a:rPr lang="es-DO" dirty="0" smtClean="0"/>
              <a:t>    "</a:t>
            </a:r>
            <a:r>
              <a:rPr lang="es-DO" dirty="0" err="1" smtClean="0"/>
              <a:t>items</a:t>
            </a:r>
            <a:r>
              <a:rPr lang="es-DO" dirty="0" smtClean="0"/>
              <a:t>": { "</a:t>
            </a:r>
            <a:r>
              <a:rPr lang="es-DO" dirty="0" err="1" smtClean="0"/>
              <a:t>description</a:t>
            </a:r>
            <a:r>
              <a:rPr lang="es-DO" dirty="0" smtClean="0"/>
              <a:t>": "bananas", "</a:t>
            </a:r>
            <a:r>
              <a:rPr lang="es-DO" dirty="0" err="1" smtClean="0"/>
              <a:t>quantity</a:t>
            </a:r>
            <a:r>
              <a:rPr lang="es-DO" dirty="0" smtClean="0"/>
              <a:t>": 12 } }');</a:t>
            </a:r>
          </a:p>
          <a:p>
            <a:r>
              <a:rPr lang="es-DO" dirty="0" smtClean="0"/>
              <a:t>                           </a:t>
            </a:r>
          </a:p>
          <a:p>
            <a:endParaRPr lang="es-DO" dirty="0" smtClean="0"/>
          </a:p>
          <a:p>
            <a:r>
              <a:rPr lang="es-DO" dirty="0" smtClean="0"/>
              <a:t>INSERT INTO sales </a:t>
            </a:r>
          </a:p>
          <a:p>
            <a:r>
              <a:rPr lang="es-DO" dirty="0" smtClean="0"/>
              <a:t>VALUES (4,'{ "</a:t>
            </a:r>
            <a:r>
              <a:rPr lang="es-DO" dirty="0" err="1" smtClean="0"/>
              <a:t>customer_name</a:t>
            </a:r>
            <a:r>
              <a:rPr lang="es-DO" dirty="0" smtClean="0"/>
              <a:t>": "Jane", </a:t>
            </a:r>
          </a:p>
          <a:p>
            <a:r>
              <a:rPr lang="es-DO" dirty="0" smtClean="0"/>
              <a:t>                           "</a:t>
            </a:r>
            <a:r>
              <a:rPr lang="es-DO" dirty="0" err="1" smtClean="0"/>
              <a:t>items</a:t>
            </a:r>
            <a:r>
              <a:rPr lang="es-DO" dirty="0" smtClean="0"/>
              <a:t>": { "</a:t>
            </a:r>
            <a:r>
              <a:rPr lang="es-DO" dirty="0" err="1" smtClean="0"/>
              <a:t>description</a:t>
            </a:r>
            <a:r>
              <a:rPr lang="es-DO" dirty="0" smtClean="0"/>
              <a:t>": "cereal", "</a:t>
            </a:r>
            <a:r>
              <a:rPr lang="es-DO" dirty="0" err="1" smtClean="0"/>
              <a:t>quantity</a:t>
            </a:r>
            <a:r>
              <a:rPr lang="es-DO" dirty="0" smtClean="0"/>
              <a:t>": 1 } }');</a:t>
            </a:r>
          </a:p>
          <a:p>
            <a:endParaRPr lang="es-DO" dirty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Uso de campos JSON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57200" y="609600"/>
            <a:ext cx="838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smtClean="0"/>
              <a:t>PostgreSQL maneja campos del tipo </a:t>
            </a:r>
            <a:r>
              <a:rPr lang="es-DO" dirty="0" err="1" smtClean="0"/>
              <a:t>key:value</a:t>
            </a:r>
            <a:r>
              <a:rPr lang="es-DO" dirty="0" smtClean="0"/>
              <a:t>, JSON para manejar información </a:t>
            </a:r>
            <a:r>
              <a:rPr lang="es-DO" dirty="0" err="1" smtClean="0"/>
              <a:t>desnormalizada</a:t>
            </a:r>
            <a:endParaRPr lang="es-DO" dirty="0" smtClean="0"/>
          </a:p>
          <a:p>
            <a:endParaRPr lang="es-DO" dirty="0" smtClean="0"/>
          </a:p>
          <a:p>
            <a:endParaRPr lang="es-DO" dirty="0"/>
          </a:p>
          <a:p>
            <a:r>
              <a:rPr lang="en-US" dirty="0" smtClean="0"/>
              <a:t>SELECT * FROM sales WHERE sale-&gt;'items'-&gt;&gt;'description' = 'milk';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id, sale-&gt;'items'-&gt;&gt;'quantity' AS quantity FROM sales;</a:t>
            </a:r>
          </a:p>
          <a:p>
            <a:endParaRPr lang="en-US" dirty="0" smtClean="0"/>
          </a:p>
          <a:p>
            <a:r>
              <a:rPr lang="en-US" dirty="0" smtClean="0"/>
              <a:t>SELECT * FROM sales WHERE sale-&gt;'items'-&gt;&gt;'quantity' = 12::TEXT;</a:t>
            </a:r>
          </a:p>
          <a:p>
            <a:endParaRPr lang="en-US" dirty="0" smtClean="0"/>
          </a:p>
          <a:p>
            <a:r>
              <a:rPr lang="en-US" dirty="0" smtClean="0"/>
              <a:t>SELECT * FROM sales WHERE sale-&gt;'items'-&gt;&gt;'description' = 'milk';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json_each</a:t>
            </a:r>
            <a:r>
              <a:rPr lang="en-US" dirty="0" smtClean="0"/>
              <a:t>(sale) FROM sales;</a:t>
            </a:r>
          </a:p>
          <a:p>
            <a:endParaRPr lang="en-US" dirty="0"/>
          </a:p>
          <a:p>
            <a:endParaRPr lang="es-DO" dirty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Empresas soportando PostgreSQL para </a:t>
            </a:r>
            <a:r>
              <a:rPr lang="es-DO" sz="2400" b="1" dirty="0" err="1" smtClean="0"/>
              <a:t>BigData</a:t>
            </a:r>
            <a:endParaRPr lang="es-DO" sz="2400" b="1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pic>
        <p:nvPicPr>
          <p:cNvPr id="30722" name="Picture 2" descr="http://www.bigsql.org/se/images/bigsqllogo6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2381250" cy="733426"/>
          </a:xfrm>
          <a:prstGeom prst="rect">
            <a:avLst/>
          </a:prstGeom>
          <a:noFill/>
        </p:spPr>
      </p:pic>
      <p:pic>
        <p:nvPicPr>
          <p:cNvPr id="30724" name="Picture 4" descr="postgres-x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609600"/>
            <a:ext cx="2971800" cy="2494906"/>
          </a:xfrm>
          <a:prstGeom prst="rect">
            <a:avLst/>
          </a:prstGeom>
          <a:noFill/>
        </p:spPr>
      </p:pic>
      <p:pic>
        <p:nvPicPr>
          <p:cNvPr id="30726" name="Picture 6" descr="Citus Da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667000"/>
            <a:ext cx="2057400" cy="485775"/>
          </a:xfrm>
          <a:prstGeom prst="rect">
            <a:avLst/>
          </a:prstGeom>
          <a:noFill/>
        </p:spPr>
      </p:pic>
      <p:pic>
        <p:nvPicPr>
          <p:cNvPr id="30728" name="Picture 8" descr="http://www.enterprisedb.com/sites/all/themes/edb_pixelcrayons/edb_logo_larg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3886200"/>
            <a:ext cx="962025" cy="542926"/>
          </a:xfrm>
          <a:prstGeom prst="rect">
            <a:avLst/>
          </a:prstGeom>
          <a:noFill/>
        </p:spPr>
      </p:pic>
      <p:pic>
        <p:nvPicPr>
          <p:cNvPr id="30730" name="Picture 10" descr="Pentaho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191000"/>
            <a:ext cx="2552700" cy="619126"/>
          </a:xfrm>
          <a:prstGeom prst="rect">
            <a:avLst/>
          </a:prstGeom>
          <a:noFill/>
        </p:spPr>
      </p:pic>
      <p:sp>
        <p:nvSpPr>
          <p:cNvPr id="30732" name="AutoShape 12" descr="Resultado de imagen para Amaz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30734" name="AutoShape 14" descr="Resultado de imagen para Amaz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30736" name="AutoShape 16" descr="Resultado de imagen para Amaz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pic>
        <p:nvPicPr>
          <p:cNvPr id="38916" name="Picture 4" descr="http://3.bp.blogspot.com/-tCYBpyxDaUQ/VY17urM3UKI/AAAAAAAAAMQ/-mvZ-RVBNg8/s1600/pregun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838200"/>
            <a:ext cx="3733800" cy="4658360"/>
          </a:xfrm>
          <a:prstGeom prst="rect">
            <a:avLst/>
          </a:prstGeom>
          <a:noFill/>
        </p:spPr>
      </p:pic>
      <p:sp>
        <p:nvSpPr>
          <p:cNvPr id="17" name="16 CuadroTexto"/>
          <p:cNvSpPr txBox="1"/>
          <p:nvPr/>
        </p:nvSpPr>
        <p:spPr>
          <a:xfrm>
            <a:off x="0" y="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Preguntas::?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6321425" cy="435082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pic>
        <p:nvPicPr>
          <p:cNvPr id="40962" name="Picture 2" descr="http://1.bp.blogspot.com/-K0ieSNYmlxo/T9UhPGEwmzI/AAAAAAAAC40/FfD_lORsPPA/s1600/4759535950_7bca6684c8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03648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457200" y="609601"/>
            <a:ext cx="5867400" cy="685800"/>
          </a:xfrm>
        </p:spPr>
        <p:txBody>
          <a:bodyPr>
            <a:normAutofit fontScale="90000"/>
          </a:bodyPr>
          <a:lstStyle/>
          <a:p>
            <a:r>
              <a:rPr lang="es-DO" sz="2400" dirty="0" smtClean="0"/>
              <a:t>Qué es PostgreSQL</a:t>
            </a:r>
            <a:r>
              <a:rPr lang="es-DO" dirty="0" smtClean="0"/>
              <a:t/>
            </a:r>
            <a:br>
              <a:rPr lang="es-DO" dirty="0" smtClean="0"/>
            </a:br>
            <a:endParaRPr lang="es-DO" dirty="0"/>
          </a:p>
        </p:txBody>
      </p:sp>
      <p:sp>
        <p:nvSpPr>
          <p:cNvPr id="8" name="7 Rectángulo"/>
          <p:cNvSpPr/>
          <p:nvPr/>
        </p:nvSpPr>
        <p:spPr>
          <a:xfrm>
            <a:off x="228600" y="990601"/>
            <a:ext cx="868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● </a:t>
            </a:r>
            <a:r>
              <a:rPr lang="en-US" sz="2000" b="1" dirty="0" err="1" smtClean="0"/>
              <a:t>Proyecto</a:t>
            </a:r>
            <a:r>
              <a:rPr lang="en-US" sz="2000" b="1" dirty="0" smtClean="0"/>
              <a:t> con </a:t>
            </a:r>
            <a:r>
              <a:rPr lang="en-US" sz="2000" b="1" dirty="0" err="1" smtClean="0"/>
              <a:t>mas</a:t>
            </a:r>
            <a:r>
              <a:rPr lang="en-US" sz="2000" b="1" dirty="0" smtClean="0"/>
              <a:t> de 20 </a:t>
            </a:r>
            <a:r>
              <a:rPr lang="en-US" sz="2000" b="1" dirty="0" err="1" smtClean="0"/>
              <a:t>años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vida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● Se </a:t>
            </a:r>
            <a:r>
              <a:rPr lang="en-US" sz="2000" b="1" dirty="0" err="1" smtClean="0"/>
              <a:t>inicia</a:t>
            </a:r>
            <a:r>
              <a:rPr lang="en-US" sz="2000" b="1" dirty="0" smtClean="0"/>
              <a:t> en la Universidad de Berkeley en 1977 </a:t>
            </a:r>
            <a:r>
              <a:rPr lang="en-US" sz="2000" b="1" dirty="0" err="1" smtClean="0"/>
              <a:t>bajo</a:t>
            </a:r>
            <a:r>
              <a:rPr lang="en-US" sz="2000" b="1" dirty="0" smtClean="0"/>
              <a:t> el </a:t>
            </a:r>
            <a:r>
              <a:rPr lang="en-US" sz="2000" b="1" dirty="0" err="1" smtClean="0"/>
              <a:t>nombre</a:t>
            </a:r>
            <a:r>
              <a:rPr lang="en-US" sz="2000" b="1" dirty="0" smtClean="0"/>
              <a:t> 	Ingres </a:t>
            </a:r>
            <a:r>
              <a:rPr lang="en-US" sz="2000" b="1" dirty="0" err="1" smtClean="0"/>
              <a:t>como</a:t>
            </a:r>
            <a:r>
              <a:rPr lang="en-US" sz="2000" b="1" dirty="0" smtClean="0"/>
              <a:t> un </a:t>
            </a:r>
            <a:r>
              <a:rPr lang="en-US" sz="2000" b="1" dirty="0" err="1" smtClean="0"/>
              <a:t>ejercicio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aplicación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las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teorías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las</a:t>
            </a:r>
            <a:r>
              <a:rPr lang="en-US" sz="2000" b="1" dirty="0" smtClean="0"/>
              <a:t> 	RDBMS.</a:t>
            </a:r>
          </a:p>
          <a:p>
            <a:r>
              <a:rPr lang="en-US" sz="2000" b="1" dirty="0" smtClean="0"/>
              <a:t>● 1986, cambia </a:t>
            </a:r>
            <a:r>
              <a:rPr lang="en-US" sz="2000" b="1" dirty="0" err="1" smtClean="0"/>
              <a:t>su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nombre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Postgres</a:t>
            </a:r>
            <a:r>
              <a:rPr lang="en-US" sz="2000" b="1" dirty="0" smtClean="0"/>
              <a:t> con el </a:t>
            </a:r>
            <a:r>
              <a:rPr lang="en-US" sz="2000" b="1" dirty="0" err="1" smtClean="0"/>
              <a:t>objetivo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aplicar</a:t>
            </a:r>
            <a:r>
              <a:rPr lang="en-US" sz="2000" b="1" dirty="0" smtClean="0"/>
              <a:t> los 	</a:t>
            </a:r>
            <a:r>
              <a:rPr lang="en-US" sz="2000" b="1" dirty="0" err="1" smtClean="0"/>
              <a:t>conceptos</a:t>
            </a:r>
            <a:r>
              <a:rPr lang="en-US" sz="2000" b="1" dirty="0" smtClean="0"/>
              <a:t> de 	</a:t>
            </a:r>
            <a:r>
              <a:rPr lang="en-US" sz="2000" b="1" dirty="0" err="1" smtClean="0"/>
              <a:t>Objetos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Relacionales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● 1995, cambia </a:t>
            </a:r>
            <a:r>
              <a:rPr lang="en-US" sz="2000" b="1" dirty="0" err="1" smtClean="0"/>
              <a:t>su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nombre</a:t>
            </a:r>
            <a:r>
              <a:rPr lang="en-US" sz="2000" b="1" dirty="0" smtClean="0"/>
              <a:t> a Postgres95 </a:t>
            </a:r>
            <a:r>
              <a:rPr lang="en-US" sz="2000" b="1" dirty="0" err="1" smtClean="0"/>
              <a:t>que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luego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derivaría</a:t>
            </a:r>
            <a:r>
              <a:rPr lang="en-US" sz="2000" b="1" dirty="0" smtClean="0"/>
              <a:t> a 	PostgreSQL</a:t>
            </a:r>
          </a:p>
          <a:p>
            <a:r>
              <a:rPr lang="en-US" sz="2000" b="1" dirty="0" smtClean="0"/>
              <a:t>● 1996, el </a:t>
            </a:r>
            <a:r>
              <a:rPr lang="en-US" sz="2000" b="1" dirty="0" err="1" smtClean="0"/>
              <a:t>proyecto</a:t>
            </a:r>
            <a:r>
              <a:rPr lang="en-US" sz="2000" b="1" dirty="0" smtClean="0"/>
              <a:t> se </a:t>
            </a:r>
            <a:r>
              <a:rPr lang="en-US" sz="2000" b="1" dirty="0" err="1" smtClean="0"/>
              <a:t>integra</a:t>
            </a:r>
            <a:r>
              <a:rPr lang="en-US" sz="2000" b="1" dirty="0" smtClean="0"/>
              <a:t> al </a:t>
            </a:r>
            <a:r>
              <a:rPr lang="en-US" sz="2000" b="1" dirty="0" err="1" smtClean="0"/>
              <a:t>mundo</a:t>
            </a:r>
            <a:r>
              <a:rPr lang="en-US" sz="2000" b="1" dirty="0" smtClean="0"/>
              <a:t> del Open Source </a:t>
            </a:r>
            <a:r>
              <a:rPr lang="en-US" sz="2000" b="1" dirty="0" err="1" smtClean="0"/>
              <a:t>inicia</a:t>
            </a:r>
            <a:r>
              <a:rPr lang="en-US" sz="2000" b="1" dirty="0" smtClean="0"/>
              <a:t> en la 	</a:t>
            </a:r>
            <a:r>
              <a:rPr lang="en-US" sz="2000" b="1" dirty="0" err="1" smtClean="0"/>
              <a:t>versión</a:t>
            </a:r>
            <a:r>
              <a:rPr lang="en-US" sz="2000" b="1" dirty="0" smtClean="0"/>
              <a:t> 6.0</a:t>
            </a:r>
          </a:p>
          <a:p>
            <a:r>
              <a:rPr lang="en-US" sz="2000" b="1" dirty="0" smtClean="0"/>
              <a:t>● 2000, se </a:t>
            </a:r>
            <a:r>
              <a:rPr lang="en-US" sz="2000" b="1" dirty="0" err="1" smtClean="0"/>
              <a:t>comienza</a:t>
            </a:r>
            <a:r>
              <a:rPr lang="en-US" sz="2000" b="1" dirty="0" smtClean="0"/>
              <a:t> a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el </a:t>
            </a:r>
            <a:r>
              <a:rPr lang="en-US" sz="2000" b="1" dirty="0" err="1" smtClean="0"/>
              <a:t>soporte</a:t>
            </a:r>
            <a:r>
              <a:rPr lang="en-US" sz="2000" b="1" dirty="0" smtClean="0"/>
              <a:t> de Ipv6</a:t>
            </a:r>
          </a:p>
          <a:p>
            <a:r>
              <a:rPr lang="en-US" sz="2000" b="1" dirty="0" smtClean="0"/>
              <a:t>● 2004, PostgreSQL 8.0, </a:t>
            </a:r>
            <a:r>
              <a:rPr lang="en-US" sz="2000" b="1" dirty="0" err="1" smtClean="0"/>
              <a:t>adopción</a:t>
            </a:r>
            <a:r>
              <a:rPr lang="en-US" sz="2000" b="1" dirty="0" smtClean="0"/>
              <a:t> en el </a:t>
            </a:r>
            <a:r>
              <a:rPr lang="en-US" sz="2000" b="1" dirty="0" err="1" smtClean="0"/>
              <a:t>mundo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comercial</a:t>
            </a:r>
            <a:r>
              <a:rPr lang="en-US" sz="2000" b="1" dirty="0" smtClean="0"/>
              <a:t>, se le </a:t>
            </a:r>
            <a:r>
              <a:rPr lang="en-US" sz="2000" b="1" dirty="0" err="1" smtClean="0"/>
              <a:t>califico</a:t>
            </a:r>
            <a:r>
              <a:rPr lang="en-US" sz="2000" b="1" dirty="0" smtClean="0"/>
              <a:t> 	</a:t>
            </a:r>
            <a:r>
              <a:rPr lang="en-US" sz="2000" b="1" dirty="0" err="1" smtClean="0"/>
              <a:t>como</a:t>
            </a:r>
            <a:r>
              <a:rPr lang="en-US" sz="2000" b="1" dirty="0" smtClean="0"/>
              <a:t> la 5ta DBMS </a:t>
            </a:r>
            <a:r>
              <a:rPr lang="en-US" sz="2000" b="1" dirty="0" err="1" smtClean="0"/>
              <a:t>mas</a:t>
            </a:r>
            <a:r>
              <a:rPr lang="en-US" sz="2000" b="1" dirty="0" smtClean="0"/>
              <a:t> popular en USA.</a:t>
            </a:r>
          </a:p>
          <a:p>
            <a:r>
              <a:rPr lang="en-US" sz="2000" b="1" dirty="0" smtClean="0"/>
              <a:t>● 2005 Julio, PostgreSQL </a:t>
            </a:r>
            <a:r>
              <a:rPr lang="en-US" sz="2000" b="1" dirty="0" err="1" smtClean="0"/>
              <a:t>paso</a:t>
            </a:r>
            <a:r>
              <a:rPr lang="en-US" sz="2000" b="1" dirty="0" smtClean="0"/>
              <a:t> el test de </a:t>
            </a:r>
            <a:r>
              <a:rPr lang="en-US" sz="2000" b="1" dirty="0" err="1" smtClean="0"/>
              <a:t>Coverty</a:t>
            </a:r>
            <a:r>
              <a:rPr lang="en-US" sz="2000" b="1" dirty="0" smtClean="0"/>
              <a:t> Inspected 	</a:t>
            </a:r>
            <a:r>
              <a:rPr lang="en-US" sz="2000" b="1" dirty="0" err="1" smtClean="0"/>
              <a:t>encontrando</a:t>
            </a:r>
            <a:r>
              <a:rPr lang="en-US" sz="2000" b="1" dirty="0" smtClean="0"/>
              <a:t> solo 20 </a:t>
            </a:r>
            <a:r>
              <a:rPr lang="en-US" sz="2000" b="1" dirty="0" err="1" smtClean="0"/>
              <a:t>errores</a:t>
            </a:r>
            <a:r>
              <a:rPr lang="en-US" sz="2000" b="1" dirty="0" smtClean="0"/>
              <a:t> en 775,000 </a:t>
            </a:r>
            <a:r>
              <a:rPr lang="es-MX" sz="2000" b="1" dirty="0" err="1" smtClean="0"/>
              <a:t>lineas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código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● 2006 </a:t>
            </a:r>
            <a:r>
              <a:rPr lang="en-US" sz="2000" b="1" dirty="0" err="1" smtClean="0"/>
              <a:t>Versión</a:t>
            </a:r>
            <a:r>
              <a:rPr lang="en-US" sz="2000" b="1" dirty="0" smtClean="0"/>
              <a:t> 8.1.4</a:t>
            </a:r>
          </a:p>
          <a:p>
            <a:r>
              <a:rPr lang="en-US" sz="2000" b="1" dirty="0" smtClean="0"/>
              <a:t>● 2012 </a:t>
            </a:r>
            <a:r>
              <a:rPr lang="en-US" sz="2000" b="1" dirty="0" err="1" smtClean="0"/>
              <a:t>Versión</a:t>
            </a:r>
            <a:r>
              <a:rPr lang="en-US" sz="2000" b="1" dirty="0" smtClean="0"/>
              <a:t> 9.1.3</a:t>
            </a:r>
          </a:p>
          <a:p>
            <a:r>
              <a:rPr lang="en-US" sz="2000" b="1" dirty="0" smtClean="0"/>
              <a:t>● </a:t>
            </a:r>
            <a:r>
              <a:rPr lang="en-US" sz="2000" b="1" dirty="0" err="1" smtClean="0"/>
              <a:t>Nuevas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versiones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año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actualmente</a:t>
            </a:r>
            <a:r>
              <a:rPr lang="en-US" sz="2000" b="1" dirty="0" smtClean="0"/>
              <a:t> en </a:t>
            </a:r>
            <a:r>
              <a:rPr lang="en-US" sz="2000" b="1" dirty="0" err="1" smtClean="0"/>
              <a:t>espera</a:t>
            </a:r>
            <a:r>
              <a:rPr lang="en-US" sz="2000" b="1" dirty="0" smtClean="0"/>
              <a:t> version 9.5, beta</a:t>
            </a:r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7620000" cy="58425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Características PostgreSQL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533401"/>
            <a:ext cx="8686800" cy="660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● Open Source</a:t>
            </a:r>
          </a:p>
          <a:p>
            <a:pPr>
              <a:spcBef>
                <a:spcPct val="50000"/>
              </a:spcBef>
            </a:pPr>
            <a:r>
              <a:rPr lang="en-US" dirty="0"/>
              <a:t>● </a:t>
            </a:r>
            <a:r>
              <a:rPr lang="en-US" dirty="0" err="1"/>
              <a:t>Licencia</a:t>
            </a:r>
            <a:r>
              <a:rPr lang="en-US" dirty="0"/>
              <a:t> no </a:t>
            </a:r>
            <a:r>
              <a:rPr lang="en-US" dirty="0" err="1"/>
              <a:t>restrictiva</a:t>
            </a:r>
            <a:r>
              <a:rPr lang="en-US" dirty="0"/>
              <a:t> BSD</a:t>
            </a:r>
          </a:p>
          <a:p>
            <a:pPr>
              <a:spcBef>
                <a:spcPct val="50000"/>
              </a:spcBef>
            </a:pPr>
            <a:r>
              <a:rPr lang="en-US" dirty="0"/>
              <a:t>● Full ACID compliant</a:t>
            </a:r>
          </a:p>
          <a:p>
            <a:r>
              <a:rPr lang="en-US" dirty="0"/>
              <a:t>● </a:t>
            </a:r>
            <a:r>
              <a:rPr lang="en-US" dirty="0" err="1"/>
              <a:t>Multiplataforma</a:t>
            </a:r>
            <a:r>
              <a:rPr lang="en-US" dirty="0"/>
              <a:t>: *nix, BSDs, Mac OS, </a:t>
            </a:r>
            <a:r>
              <a:rPr lang="en-US" dirty="0" err="1"/>
              <a:t>Beos,Windows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organizada</a:t>
            </a:r>
            <a:r>
              <a:rPr lang="en-US" dirty="0"/>
              <a:t>, </a:t>
            </a:r>
            <a:r>
              <a:rPr lang="en-US" dirty="0" err="1"/>
              <a:t>pública</a:t>
            </a:r>
            <a:r>
              <a:rPr lang="en-US" dirty="0"/>
              <a:t> y </a:t>
            </a:r>
            <a:r>
              <a:rPr lang="en-US" dirty="0" err="1"/>
              <a:t>libre</a:t>
            </a:r>
            <a:r>
              <a:rPr lang="en-US" dirty="0"/>
              <a:t>, con </a:t>
            </a:r>
            <a:r>
              <a:rPr lang="en-US" dirty="0" err="1"/>
              <a:t>comentarios</a:t>
            </a:r>
            <a:r>
              <a:rPr lang="en-US" dirty="0"/>
              <a:t> de </a:t>
            </a:r>
            <a:r>
              <a:rPr lang="en-US" dirty="0" smtClean="0"/>
              <a:t>los </a:t>
            </a:r>
            <a:r>
              <a:rPr lang="en-US" dirty="0" err="1"/>
              <a:t>propios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</a:p>
          <a:p>
            <a:r>
              <a:rPr lang="en-US" dirty="0"/>
              <a:t>● </a:t>
            </a:r>
            <a:r>
              <a:rPr lang="en-US" dirty="0" err="1"/>
              <a:t>Comunidades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activas</a:t>
            </a:r>
            <a:r>
              <a:rPr lang="en-US" dirty="0"/>
              <a:t>,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comunidades</a:t>
            </a:r>
            <a:r>
              <a:rPr lang="en-US" dirty="0"/>
              <a:t> en </a:t>
            </a:r>
            <a:r>
              <a:rPr lang="en-US" dirty="0" err="1"/>
              <a:t>castellano</a:t>
            </a:r>
            <a:r>
              <a:rPr lang="en-US" dirty="0"/>
              <a:t>.</a:t>
            </a:r>
          </a:p>
          <a:p>
            <a:r>
              <a:rPr lang="en-US" dirty="0"/>
              <a:t>● </a:t>
            </a:r>
            <a:r>
              <a:rPr lang="en-US" dirty="0" err="1"/>
              <a:t>Bajo</a:t>
            </a:r>
            <a:r>
              <a:rPr lang="en-US" dirty="0"/>
              <a:t> “</a:t>
            </a:r>
            <a:r>
              <a:rPr lang="en-US" dirty="0" err="1"/>
              <a:t>Costo</a:t>
            </a:r>
            <a:r>
              <a:rPr lang="en-US" dirty="0"/>
              <a:t> de </a:t>
            </a:r>
            <a:r>
              <a:rPr lang="en-US" dirty="0" err="1"/>
              <a:t>Propiedad</a:t>
            </a:r>
            <a:r>
              <a:rPr lang="en-US" dirty="0"/>
              <a:t> Total” (TCO) y </a:t>
            </a:r>
            <a:r>
              <a:rPr lang="en-US" dirty="0" err="1"/>
              <a:t>rápido</a:t>
            </a:r>
            <a:r>
              <a:rPr lang="en-US" dirty="0"/>
              <a:t> “</a:t>
            </a:r>
            <a:r>
              <a:rPr lang="en-US" dirty="0" err="1"/>
              <a:t>Retorno</a:t>
            </a:r>
            <a:r>
              <a:rPr lang="en-US" dirty="0"/>
              <a:t> de la </a:t>
            </a:r>
            <a:r>
              <a:rPr lang="en-US" dirty="0" err="1"/>
              <a:t>Inversión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” </a:t>
            </a:r>
            <a:endParaRPr lang="en-US" dirty="0" smtClean="0"/>
          </a:p>
          <a:p>
            <a:r>
              <a:rPr lang="en-US" dirty="0" smtClean="0"/>
              <a:t>● </a:t>
            </a:r>
            <a:r>
              <a:rPr lang="en-US" dirty="0" err="1"/>
              <a:t>Curva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baja,basta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Standard SQL</a:t>
            </a:r>
          </a:p>
          <a:p>
            <a:r>
              <a:rPr lang="en-US" dirty="0"/>
              <a:t>● Gran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</a:t>
            </a:r>
            <a:r>
              <a:rPr lang="en-US" dirty="0" err="1"/>
              <a:t>admnistrativas</a:t>
            </a:r>
            <a:r>
              <a:rPr lang="en-US" dirty="0"/>
              <a:t> de </a:t>
            </a:r>
            <a:r>
              <a:rPr lang="en-US" dirty="0" err="1" smtClean="0"/>
              <a:t>terceros</a:t>
            </a:r>
            <a:r>
              <a:rPr lang="en-US" dirty="0" smtClean="0"/>
              <a:t> </a:t>
            </a:r>
            <a:r>
              <a:rPr lang="en-US" dirty="0" err="1"/>
              <a:t>comerciales</a:t>
            </a:r>
            <a:r>
              <a:rPr lang="en-US" dirty="0"/>
              <a:t> y gratis</a:t>
            </a:r>
          </a:p>
          <a:p>
            <a:r>
              <a:rPr lang="en-US" dirty="0"/>
              <a:t>● Ready IPV6</a:t>
            </a:r>
          </a:p>
          <a:p>
            <a:r>
              <a:rPr lang="en-US" dirty="0"/>
              <a:t>●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Objeto-Relacional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polimorfismo</a:t>
            </a:r>
            <a:r>
              <a:rPr lang="en-US" dirty="0"/>
              <a:t> de SP/</a:t>
            </a:r>
            <a:r>
              <a:rPr lang="en-US" dirty="0" err="1"/>
              <a:t>funciones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Particionamiento</a:t>
            </a:r>
            <a:r>
              <a:rPr lang="en-US" dirty="0"/>
              <a:t> de </a:t>
            </a:r>
            <a:r>
              <a:rPr lang="en-US" dirty="0" err="1"/>
              <a:t>tablas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Herencia</a:t>
            </a:r>
            <a:r>
              <a:rPr lang="en-US" dirty="0"/>
              <a:t> de </a:t>
            </a:r>
            <a:r>
              <a:rPr lang="en-US" dirty="0" err="1"/>
              <a:t>tablas</a:t>
            </a:r>
            <a:endParaRPr lang="en-US" dirty="0"/>
          </a:p>
          <a:p>
            <a:r>
              <a:rPr lang="en-US" dirty="0"/>
              <a:t>● Firewall de </a:t>
            </a:r>
            <a:r>
              <a:rPr lang="en-US" dirty="0" err="1"/>
              <a:t>seguridad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Mutiples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configuracion</a:t>
            </a:r>
            <a:r>
              <a:rPr lang="en-US" dirty="0"/>
              <a:t> y performance</a:t>
            </a:r>
          </a:p>
          <a:p>
            <a:r>
              <a:rPr lang="en-US" dirty="0"/>
              <a:t>● </a:t>
            </a:r>
            <a:r>
              <a:rPr lang="en-US" dirty="0" err="1"/>
              <a:t>Columnas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encoding </a:t>
            </a:r>
            <a:r>
              <a:rPr lang="en-US" dirty="0" err="1"/>
              <a:t>asi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bases de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Mas</a:t>
            </a:r>
            <a:r>
              <a:rPr lang="en-US" dirty="0"/>
              <a:t> de 10 </a:t>
            </a:r>
            <a:r>
              <a:rPr lang="en-US" dirty="0" err="1"/>
              <a:t>lenguajes</a:t>
            </a:r>
            <a:r>
              <a:rPr lang="en-US" dirty="0"/>
              <a:t> </a:t>
            </a:r>
            <a:r>
              <a:rPr lang="en-US" dirty="0" err="1"/>
              <a:t>procedimentales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programacion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perl,php,c</a:t>
            </a:r>
            <a:r>
              <a:rPr lang="en-US" dirty="0"/>
              <a:t>, python, java, </a:t>
            </a:r>
            <a:r>
              <a:rPr lang="en-US" dirty="0" err="1"/>
              <a:t>plsql</a:t>
            </a:r>
            <a:endParaRPr lang="en-US" dirty="0"/>
          </a:p>
          <a:p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Características PostgreSQL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457200"/>
            <a:ext cx="8001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● </a:t>
            </a:r>
            <a:r>
              <a:rPr lang="en-US" dirty="0" err="1"/>
              <a:t>Soporte</a:t>
            </a:r>
            <a:r>
              <a:rPr lang="en-US" dirty="0"/>
              <a:t> </a:t>
            </a:r>
            <a:r>
              <a:rPr lang="en-US" dirty="0" err="1"/>
              <a:t>nativo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los </a:t>
            </a:r>
            <a:r>
              <a:rPr lang="en-US" dirty="0" err="1"/>
              <a:t>lenguajes</a:t>
            </a:r>
            <a:r>
              <a:rPr lang="en-US" dirty="0"/>
              <a:t> </a:t>
            </a:r>
            <a:r>
              <a:rPr lang="en-US" dirty="0" err="1"/>
              <a:t>mas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del</a:t>
            </a:r>
          </a:p>
          <a:p>
            <a:r>
              <a:rPr lang="en-US" dirty="0"/>
              <a:t>	</a:t>
            </a:r>
            <a:r>
              <a:rPr lang="en-US" dirty="0" err="1"/>
              <a:t>medio</a:t>
            </a:r>
            <a:r>
              <a:rPr lang="en-US" dirty="0"/>
              <a:t> : PHP, C, C++, Perl, Python, etc.</a:t>
            </a:r>
          </a:p>
          <a:p>
            <a:r>
              <a:rPr lang="en-US" dirty="0"/>
              <a:t>● Drivers : </a:t>
            </a:r>
            <a:r>
              <a:rPr lang="en-US" dirty="0" err="1"/>
              <a:t>Odbc</a:t>
            </a:r>
            <a:r>
              <a:rPr lang="en-US" dirty="0"/>
              <a:t>, </a:t>
            </a:r>
            <a:r>
              <a:rPr lang="en-US" dirty="0" err="1"/>
              <a:t>Jdbc</a:t>
            </a:r>
            <a:r>
              <a:rPr lang="en-US" dirty="0"/>
              <a:t>, </a:t>
            </a:r>
            <a:r>
              <a:rPr lang="en-US" dirty="0" err="1"/>
              <a:t>.Net</a:t>
            </a:r>
            <a:r>
              <a:rPr lang="en-US" dirty="0"/>
              <a:t>, </a:t>
            </a:r>
            <a:r>
              <a:rPr lang="en-US" dirty="0" err="1"/>
              <a:t>PHP,Perl</a:t>
            </a:r>
            <a:r>
              <a:rPr lang="en-US" dirty="0"/>
              <a:t>, Python, Ruby.</a:t>
            </a:r>
          </a:p>
          <a:p>
            <a:r>
              <a:rPr lang="en-US" dirty="0"/>
              <a:t>● </a:t>
            </a:r>
            <a:r>
              <a:rPr lang="en-US" dirty="0" err="1"/>
              <a:t>Soporte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smtClean="0"/>
              <a:t>ORDBMS</a:t>
            </a:r>
          </a:p>
          <a:p>
            <a:r>
              <a:rPr lang="en-US" dirty="0"/>
              <a:t>	triggers, </a:t>
            </a:r>
          </a:p>
          <a:p>
            <a:r>
              <a:rPr lang="en-US" dirty="0"/>
              <a:t>	store procedures –</a:t>
            </a:r>
          </a:p>
          <a:p>
            <a:r>
              <a:rPr lang="en-US" dirty="0"/>
              <a:t>	</a:t>
            </a:r>
            <a:r>
              <a:rPr lang="en-US" dirty="0" err="1"/>
              <a:t>funciones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secuencias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relaciones</a:t>
            </a:r>
            <a:r>
              <a:rPr lang="en-US" dirty="0"/>
              <a:t>,</a:t>
            </a:r>
          </a:p>
          <a:p>
            <a:r>
              <a:rPr lang="en-US" dirty="0"/>
              <a:t> 	</a:t>
            </a:r>
            <a:r>
              <a:rPr lang="en-US" dirty="0" err="1"/>
              <a:t>reglas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, </a:t>
            </a:r>
          </a:p>
          <a:p>
            <a:r>
              <a:rPr lang="en-US" dirty="0"/>
              <a:t>	vistas, </a:t>
            </a:r>
          </a:p>
          <a:p>
            <a:r>
              <a:rPr lang="en-US" dirty="0"/>
              <a:t>	vistas </a:t>
            </a:r>
            <a:r>
              <a:rPr lang="en-US" dirty="0" err="1"/>
              <a:t>materializadas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espaciales</a:t>
            </a:r>
            <a:endParaRPr lang="en-US" dirty="0"/>
          </a:p>
          <a:p>
            <a:r>
              <a:rPr lang="en-US" dirty="0"/>
              <a:t>	Extension </a:t>
            </a:r>
            <a:r>
              <a:rPr lang="en-US" dirty="0" smtClean="0"/>
              <a:t>GIS, Campos JSON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Soporte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SQL92 , SQL99 y SQL2003.</a:t>
            </a:r>
          </a:p>
          <a:p>
            <a:r>
              <a:rPr lang="en-US" dirty="0"/>
              <a:t>● </a:t>
            </a:r>
            <a:r>
              <a:rPr lang="en-US" dirty="0" err="1"/>
              <a:t>Soporte</a:t>
            </a:r>
            <a:r>
              <a:rPr lang="en-US" dirty="0"/>
              <a:t> de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encriptado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SSL</a:t>
            </a:r>
          </a:p>
          <a:p>
            <a:r>
              <a:rPr lang="en-US" dirty="0"/>
              <a:t>● </a:t>
            </a:r>
            <a:r>
              <a:rPr lang="en-US" dirty="0" err="1"/>
              <a:t>Extensiones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disponibilidad</a:t>
            </a:r>
            <a:r>
              <a:rPr lang="en-US" dirty="0"/>
              <a:t>,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indices.</a:t>
            </a:r>
          </a:p>
          <a:p>
            <a:r>
              <a:rPr lang="en-US" dirty="0"/>
              <a:t>● </a:t>
            </a:r>
            <a:r>
              <a:rPr lang="en-US" dirty="0" err="1"/>
              <a:t>Extensiones</a:t>
            </a:r>
            <a:r>
              <a:rPr lang="en-US" dirty="0"/>
              <a:t> </a:t>
            </a:r>
            <a:r>
              <a:rPr lang="en-US" dirty="0" err="1"/>
              <a:t>replicacion</a:t>
            </a:r>
            <a:r>
              <a:rPr lang="en-US" dirty="0"/>
              <a:t> </a:t>
            </a:r>
            <a:r>
              <a:rPr lang="en-US" dirty="0" err="1"/>
              <a:t>sincronica</a:t>
            </a:r>
            <a:r>
              <a:rPr lang="en-US" dirty="0"/>
              <a:t> y </a:t>
            </a:r>
            <a:r>
              <a:rPr lang="en-US" dirty="0" err="1"/>
              <a:t>asincronica</a:t>
            </a:r>
            <a:endParaRPr lang="en-US" dirty="0"/>
          </a:p>
          <a:p>
            <a:r>
              <a:rPr lang="en-US" dirty="0"/>
              <a:t>● </a:t>
            </a:r>
            <a:r>
              <a:rPr lang="en-US" dirty="0" err="1"/>
              <a:t>Disponible</a:t>
            </a:r>
            <a:r>
              <a:rPr lang="en-US" dirty="0"/>
              <a:t> 32/64 bits</a:t>
            </a:r>
          </a:p>
          <a:p>
            <a:r>
              <a:rPr lang="en-US" dirty="0"/>
              <a:t>● MVCC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Que es </a:t>
            </a:r>
            <a:r>
              <a:rPr lang="es-DO" sz="2400" b="1" dirty="0" err="1" smtClean="0"/>
              <a:t>BigData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152400" y="547092"/>
            <a:ext cx="899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referimos exactamente a lo que su propio nombre indica: al tratamiento y análisis de enormes repositorios de datos, tan desproporcionadamente grandes que resulta imposible tratarlos con las herramientas de bases de datos y analíticas convencionales</a:t>
            </a:r>
          </a:p>
          <a:p>
            <a:endParaRPr lang="es-ES" dirty="0"/>
          </a:p>
          <a:p>
            <a:r>
              <a:rPr lang="es-ES" dirty="0" smtClean="0"/>
              <a:t>toda aquella información que no puede ser procesada o analizada utilizando procesos o herramientas tradicionales. Sin embargo, Big Data no se refiere a alguna cantidad en específico, ya que es usualmente utilizado cuando se habla en términos de </a:t>
            </a:r>
            <a:r>
              <a:rPr lang="es-ES" dirty="0" err="1" smtClean="0"/>
              <a:t>petabytes</a:t>
            </a:r>
            <a:r>
              <a:rPr lang="es-ES" dirty="0" smtClean="0"/>
              <a:t> y </a:t>
            </a:r>
            <a:r>
              <a:rPr lang="es-ES" dirty="0" err="1" smtClean="0"/>
              <a:t>exabytes</a:t>
            </a:r>
            <a:r>
              <a:rPr lang="es-ES" dirty="0" smtClean="0"/>
              <a:t> de datos</a:t>
            </a:r>
          </a:p>
          <a:p>
            <a:endParaRPr lang="es-ES" dirty="0"/>
          </a:p>
          <a:p>
            <a:r>
              <a:rPr lang="es-ES" dirty="0" smtClean="0"/>
              <a:t>Convergencia de diferentes fuentes de datos no normalizadas, normalizadas y </a:t>
            </a:r>
            <a:r>
              <a:rPr lang="es-ES" dirty="0" err="1" smtClean="0"/>
              <a:t>semi</a:t>
            </a:r>
            <a:r>
              <a:rPr lang="es-ES" dirty="0" smtClean="0"/>
              <a:t>-normalizadas con el fin de obtener nuestro objetivo.</a:t>
            </a:r>
          </a:p>
          <a:p>
            <a:endParaRPr lang="es-ES" dirty="0"/>
          </a:p>
          <a:p>
            <a:r>
              <a:rPr lang="es-ES" dirty="0"/>
              <a:t>S</a:t>
            </a:r>
            <a:r>
              <a:rPr lang="es-ES" dirty="0" smtClean="0"/>
              <a:t>on activos de información caracterizados por su alto volumen, velocidad y variedad, que demandan soluciones innovadoras y eficientes de procesado para la mejora del conocimiento y toma de decisiones en las organizaciones. </a:t>
            </a:r>
          </a:p>
          <a:p>
            <a:endParaRPr lang="es-ES" dirty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Que es </a:t>
            </a:r>
            <a:r>
              <a:rPr lang="es-DO" sz="2400" b="1" dirty="0" err="1" smtClean="0"/>
              <a:t>BigData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pic>
        <p:nvPicPr>
          <p:cNvPr id="14338" name="Picture 2" descr="https://www.incibe.es/extfrontinteco/img/Image/BLOG/infografia_1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83058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5 Rectángulo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6 CuadroTexto"/>
          <p:cNvSpPr txBox="1"/>
          <p:nvPr/>
        </p:nvSpPr>
        <p:spPr>
          <a:xfrm>
            <a:off x="0" y="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400" b="1" dirty="0" smtClean="0"/>
              <a:t>Características </a:t>
            </a:r>
            <a:r>
              <a:rPr lang="es-DO" sz="2400" b="1" dirty="0" err="1" smtClean="0"/>
              <a:t>BigData</a:t>
            </a:r>
            <a:r>
              <a:rPr lang="es-DO" sz="2400" b="1" dirty="0" smtClean="0"/>
              <a:t>?</a:t>
            </a:r>
            <a:endParaRPr lang="es-DO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96000" y="63963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Ing. Edwin Quijada</a:t>
            </a:r>
            <a:endParaRPr lang="es-DO" sz="2400" b="1" dirty="0"/>
          </a:p>
        </p:txBody>
      </p:sp>
      <p:sp>
        <p:nvSpPr>
          <p:cNvPr id="13316" name="AutoShape 4" descr="data:image/png;base64,iVBORw0KGgoAAAANSUhEUgAAAQ8AAAC6CAMAAACHgTh+AAABX1BMVEX/////cDRBQUGBgYHq6ur8/PyQkJAwMDD5+fnY2NjNzc2tra2/v7/k5OT/ZBhsbGz/8Om4uLjGxsaHh4fz8/M8PDyioqL/aSX/vqisrKzu7u7/dj3/bCzR0dHd3d2zs7P/29GUlJSbm5v/0sP/VwD/mnc0NDR4eHhfX19JSUlpaWlTU1Nzc3MpKSkAAAD/59//x7j/oIL/5eT/e07/lYX/2cf/mmX/pY3/wsEhISH/sYwWFhb/c1j/1cv/g3n/t7H/j4v/iXT/wKL/gFv/Szn/1tP/aFv/W0z/ZC//b0L/vbL/nHz/eW7/no//op//xrP/sX7/k1X/h0H/fn3/tZP/EwD/sp3/qYD/r6n/jGn/z83/jYr/Xln/hlj/bVT/r6L/npz/e2X/oHD+fCD/PSb/SAD/NBv/5tf/0bb/SUf/dHP/cgH/gjf/STT/v6//uIv/Uyr/YT7/lH3/jFH/Kx1RtmNSAAAgAElEQVR4nO1diX/TxrYeoiUaaRR7RvIEiUgTTULsOA4JZklICwkpSYASuAWajZbttoXybnsLff//753RYstLSGhZ+3IIsS3JjubTOd9Z5oyM0ImcyImcyImcyImcyImcyImcyIn8balO7SydX9qZqn7qE3m/cmqikDMXzu4sLvTvPz2W7x7rGfjVH8fGx2Hr+PjYj5Mf7WQ/gpyZOFWIGt34mZ3eC356PN9bxsM6O1Z629hZ4yOf9AeUM6f6ZHz8vFXaPwyPhVMTvW+58M8xmgE8YHinJrv7h+BRHZ/oe8fEGWvwk79MGYIHjH2ys38IHj/2wwGA7H+Kc/8QMhSPU+OdwQ/iMTU2DMGpT3T+71uG49G93oN4DFEPeMOFT3T+71uG49G1mAE8ql31mCghMzbgqb9M6eLRw5IdBRnAo7MB3Mq3F7ovTn+yIbxX6eDx4875U6WoYrx/+AUe+xNlBJaK3f8URi3wmPgWXkxe6AAynhNkPx5GccTEj+nrLoCfaADvWTp4nFWvjI66TCxl+/vxWCjoY/xe3/5/RgjSi0fXmRb634/HZAePTIGudvb/Mwi1D48un+QOtB+Pqc7ryfR1B59SDPclSz8eSx0GyfT//zsenfFOZOP//45Hly9P8FBSPcHjBI+SHGovf4U/7CgmkfgEo3h/0o9HZ3xnsiLgO+Hhmabw4k8wivcn/Xjcy8ebh+PvhoeZMCL/WfpxNo8/DovXB/CYHs9kGl6bZpyYX3bc3odHtTPcQ/K5fjyqO6czUXX5JOGe9D7FMN6b9OHRzd/zOYSj8PinSS8endGO5+ZyLDwMwzIM/2Of+YeRLh5GdWq/U+46VbDAcfAQlEYs+LJ5o5BS/XS8WzHslsuPgwclQrAIodD3wy9dTYbPv+x09h8PD8IZAT2RnOKPPYD3I2HsRrp6MgyPsaXugcfBwxGEEGYgx+HiC8WjIRKPqydD8Jh4WDrwOHiEYeiH8Rc9qU0kl656MgyP8vT0O/nbyYvV9sXq4vaT7SdPNharT9B2u719YGxvf/ZcS705LVXtYfYyMdEF5K14VMsC+vF6++KziyC33zx7sv3s4DH6/vbG49dX/3jy2eMhNckj9WQon06cOnT+toxHdXqsK9NXAY929fHi9YsbaHG7ev3x9sX2H082trdvP/5Eg3wHkabpMfWki0d59rHI5o7AozyzrfTl4DUCPLZ/bi9uo8ePH98+eHN98vXr9h/XP80g30GCmCW9eJw5e2GiG46NFdOP74QHun77a9CP2+j2RfT6zR9Xn2y/bn/9dfX15z8VwedmZY+9pPNzi11AzuQHvgse1uOr1xUeBwqPZ7dft68/+2Pj4uv2F2AvEY+ErZ705S+dER4nvx3Qj2d/LG7/clvhsY22N55VHxvPbl+8uPjHH59TPxUlLCAM48QtbWzwWa1XP/rz27we8m72Yqkfw0h/4J96bqT/PyPhnMfcCYTSh5AxZitcWH/80V//OHXq6HrhIB79YvnIsnzfsj4jh8u5SwPh0QDG72NKsCpwNqXsjU8Lfei0M+TzsW/FY+LMmTNvxYNr3DMT+M8+wkCPKZzbnAsuAsi4rND1cQgbA0lYes368eiMf3yx9/Vh9cLya2tSSbs9WRiI9KTnwcWQtO+ksB67bhjF2MVxjPUPi0CvUMYos+OYl1Mtoc21hvFHqSKU5bjvVE9uX3/y5s31N8/eFPzp+0aorGXAXuqmqUkCOZRWl3X66bVH1Bv1If6lPP+SbXgnPBaWdt4sLT15spQea4T5HwsH2SORJg8Yk4EpaSLcgf0fWwjWM50+dH4ubwD5y/NzodTSynIYaJpmKs6KXKS7KEYfvyTg1zGPzSABu6UmN9UW5BsWCuFS+Yavw/Pikh2ORxayvzsegkQ0QMj0NA0gJxo8wn8fxWbLgnOp61rpRJOkbnJHyiT4kHi4NDYZuNnY49QVHPTWIy0inRavSFOYWqInxazA+8cjpoTEKNRMHyE90bQkVukjRpjrABLSGPzp0A1DRaIh9+YSChEB+aAU4iaRpGaAMW8REaihmy3PMUlEbCo8RwjdMQ/BY+Fv4xERLm3Aw7OxAMVQXg1gAVDqLkpMP52gwYyw1OW4rh6Cq9H9D1p3dWWQSM4xDjyKAwm2kVSk1JBmeEE0EnGhR+QQPCb/Bh57e6uvHkAqEBCgCEUbmiZBC3SwF89Sj34i3STFgzD7IzoVg2EdxzgMcexC/AXnAmSieabneaY7hxMpoiIg6Mejk9L9BT49eLW8sQb6QahyXTaXQTq37dc9FQvbccI0LYJfHw+IQ8X1dR3gsXBouVbkRn7hCw/tH0sT3nfDY3V1+dUjZJNI79F+w0/JG2saJZEwwxZQDKV2xMjHmJzAsR3S4ydQ/Xh0uvX/Qjy2/Gr14AGKgT/AFiyamJ5C3TDNRKiR6xCZGZDRgKuhwrFZRD5GXBoCvZO+bTiM/Ui39NjHum8jbHQDoD48OnR67Hi9hMdd6671CLjBjnyVumhaPcVD8YiZXyFjOf1t+L4qyn+MvDcWhgvOnDE3ApXMtkkeCOmEYNBSCO42dOcwPLqLOQ7J5/r9SRmf5UePHj1FajImUP7FzZ0GjN0E/9JWcrCF0NnLD1ceosunf5w8Pbm7chpdXv+QePhqbgiiIoZFbOe9KQmk+zQIA4fHxIl9r9TT1IvH+VKBbHi+3+0/zApG90p4HKy9+nUNuYSl8YcXh4W4JsQfj35QsobQpUu7u7vGrrWys3t6d3cFnf2QcCCdCNWio0P66Lu5gXKu8PADR+lHZGukm26W5rMXrpbmsw+rB/XH8936AOjHr78+uoswqCKkiolWEuVvn1bRATKegkpNAR7owqWJS7sPvz37EP05+UHxkAkF/gD77G7zIAD0KA8SCMaYxiPZbfLqNvCPjZVXwBxWL+y+IT1isltgBDyePn16FzFTBuBvLaeEhwqRf3h09/u7a1sKj+e7u9Wz1W/Xf3y+e3bJev5Bi0VGGDOCSCBEctShvn7o+qhD68mdhirVI3JvqVshAzw2VtsP9tCw9F7J8t27e3fv3gWTW5iamjq9c+/Svcmpe1OX1tfvvb/RD4rLAxmhUDAnOupQSvVD14sV5/iW9VGnJnoUCvzLowcHP+TvM+weYXmoYfzQfxJpkqnrkGSCRvsQJIUDR/wt8TEGGoX0gKb1wPab27efLb5Zunrx6uvH1vXXk0/+2L7+emPhjzeQe7LwsPWEh85H9RZNywgqPt1bW87fZ2k9UtfRq9+UDOJR0+fYaEvWgkZN8JpszvD3iwfhAUMhCfWUNNvXV9Uc0fb2xatfb68+W/z6yW30+PazJ7evW+CT/UPmK7sTuIPrK/eHra/M/e3aWjFei/eIDDM7aoO9hJFlxEYcu34cg8XO0gakvCZDs3aLU9Sw594rHq7kgiAd4zjTDxg64PHkNeBxe/vZwddPnqDHV7+++gz22XQ4HhPj3Qm1QTxKJfj88AKP9trqg438KBhvX7RVxB9WpaX5c36r0mSNBpzjnAZP3ESz5qIm1/wGHnmveFjExgSFOMoS6vYfr1P9+PqxwuP6H4tPfm4/vvoYPbsN9kKG2sv42/od0MCC5IlvJ3I8nj74tasfWr2vCvjoh83NV6/WEG76DbdhIVLHFctQeMyx2Ug2QoVHQ3/feGAn4ARFHk9rdGAvt1M8nvwMeDx5dvH2k0WlH9WF18CnYlA/JsZP7ZQ/btj9DKZ67u4wZRV4bKwuryr+MNS0lKdFod4VpSzVg9W1R0hv6EYIeHhOXFGfNkdHcnuJKnDmDTz7XvGwID6NkBViRjI8wF62L25P/nz19fXbX9++/uRi+/H2dTAg4A/bRxNj410ZGz9zdrFXzU8X+6dLSrPwY47IxNgZMK39sbw/uXMGCg+vn0+/v7G2+VTVYjQEeICSxE2gFeDTGpvlSZPNNRLeoM3G+60HYIcQ2R1T+8nB1avPFm63nyy82Ubb7e3F67cBkgVlL0qmyjI5OM+6sJjvW+yJKSbPn5kYH5/YX+wcs9h5rxEEKR5l0XR0sPdg68bWU9jVJH7DYC2wHBPwIIjplMQUMwaJb5TXiXT7PRUDgEndQz/qvUaC1UM+zRAitRdXzdwWAts3DhA6AP+CWDNsIC9AuJKflWUYalYze4WjSMTIcd5T/QwLTvvz/VRcjDHktTHOJNYPybYtXIg7uKlXun+0EMVZlo0VHv18+nRz7cZvP+whqqFGDLzpdvDg4BFtEeRJVcPxTI4C7T3hYZAozvAwPNPiIfd0idWf0l2sEt/G/Ggm8/O1ejBkJij6qjigWWyKi009Mj/TwavzmTVFpYq5LIH78P7h1YP/ffDgKYobZiVsRA1NsxuVIMODc0YCJ3uDavWLkfCODK+Hjj5Gbu8CHOxwmeNhRiyIOY5koGJg6gUJPFZqIx2pzczP5ldFyAAC/QROgs4UuztEH4+ODJPOfne+2DQaqivCsviUszLc7Y2N9sbyKpwhDS2mOg10xoYsHiJeI3GRMO2/ggcWDuM9dOHGbmgbGR4xCcJER2aa2VlupE60jIeCZLSZ2q2oQwYcaDCcpINHrSCIo/Bgnf2jylSYo0gkTfi9wI5SsdDG3qMfbmytHTkknkhpI0f7S/qBhK8TFQLjCIAA+zVi4A9ZwsNNrETRuKpLqBapPjxGRmZSs3BdrLu6up71zgGjxeU9Co+gA+EMqJtB83KT63iF18387dNXyt8y7mLpcE5DDs9j26XwgkkSJ6m2SDPxbGC7v1RcxQF8toV0gjGlBLPIsCgpapUKD9cXkaQKa5sHZBgeI6NOz0fOdfEoKO0oPLzOW2akwiOlK9tJFBpwtUGUpaL2wd1XD1TDgRdRP5YW1nxqmy6VvsSMWhKnbKK5iTfUIRxHVPQFhhZHsRuxWI9sCwdcZOMwPCfiAAaTsbpgEaWqu3wQj5Faj8F1xz5TTKoehUez85m1FvxdVY5M81vTibofvfHrr0/TJ9T1bIJ8iVji0igxTIF4CGGHyCyEeyH/S9yhRAc8SG8cYHTKMZQh5gPwxFJ4U0Eh0evgUevi0pNhd7lxpFZM8sbdbWUYi0TDmO1uU8mpAP2wzMDurWRsPt343+WNNpyISSMvBjwcEhEAA6wY8PBiy0vP23OldzxfC4EODQShQnRQd6V0lH0YGncFxboG7j3GmhTeQFcBFkJ07aXWbM52rno5Y7C7ulBrFHjUZlPpHJ9JkZiHHfoA8ZHhKHXs8bY08NEapHObm9fgRYRAG0KJJCfE9RBEXxzcTaZXqqdI58ezF4tyGTBCkqCDfEglV7NP1JwlnsnYV76ZjLAK1syBrIioGY8OHvNAV/ZIriOjKXiRrSjMKQ2u1vcRWnb8aJ8645I5jeowrgHXkNRL7AhWy6gP+pHYnNgeclI8qOW5qZ6aKNCd/g8YLnroh4bv+yq0PGirLX7GH8huIttMWDASm9EoS5DG5vqj6YCSEp/OK98R5gPJiMJNA06vxC+jqV8CrxXqIT4cD1qCsH9fJlIr4QFRCZbUEpZAQQTGQlxEQyxJlGXkQSJNsCDDsxPCj6iVMRJHOosNbKO9zQcPHoF/gexNjXyO4dFRW0uonPXYFeKxuf4kRsWndi8eyMyNJ00po9TFlfk21RtiByEninoOw0OW8JjJL63llMVM8ciigOJJyaJ6bKtuI0UqYcAdWx5RTI0ZUAglFhDBarWNVgv/AooyY4O9NOtc1iVTXScKj/03T5aqb9DS5NJ+GxGTm2EfHmSmRBSRVNeny40wOAUCdrmbOPgt+lEvh7x5Y0lv/dRL8ZAO01CdNCoNWmnUo0aToTmdctxoJLCtmCMTpgmBCOARSOb29yX2iQ5OE9TeijBaffXrgx9QSGSi+MMkDWEmdC5pJY4qR2pC8cfizerNhZ8XxhZvZdm4T/vw6Fh++iJSwWXZlahoAkWuA8GmxfvwCFFnFn+ujEee9BikV9SxXNgVX8N6y7YqLMQaqxhNyFtw3Q3dVlGBR16i4g/TlZzLo+ZM3BwP14Hwtw3Jkc6DNP6KZypRIoMKasho1q61khEFd/UWurkwtnNz8QIcwgLh9OOh53ikkXnk4F5uHKnVM/1gTNA+PCT3zNz9WCNlGVrd8l0rw6MZaTGquKgJHKJZzbAiAQ9lra1OJsNNE5wjuOKQYfuI3jsd2xQ7ChS0/OrRxg8Ix9gnh1Y1Ujwu3Ppm8cLPqu4SIdaHh18QaljgQWbeMrgSHrrnujnZ6T3RWq3H5H09IkHiaal/ATxa3AM84MfRcZ20jEqdgn4wA7U6I+emTI6MPywj6wNPG+UzSR91gIaW8XAJRO1U1ZTtHI/9W0uLqkLMhCP68UC5daSZSqTCV54zSrZ9/lA8iNdsyWxrHrHkAd5ofqFD4DqZpi/wy0vjdcAjMespHq26jVsVgircC3Cr7pfwqCeV+pF4BEKoKgGEVKwnVnHBVwcW2jm/c/b0zu9qQ6L+uhloKnVP8Xizv7N4a8GAeIwM+JciOE8HYau4IRvyjJjLjupNqsp4qLwk2ypSCGtJRqsz2flZCgfPS7ignhZm1xDw4LyS4tGMwV4CBzWjSmovRhcP5ziVIMcTQYwVIL26FIIzEwY6fX7/7Nmlq7AhDgJCI3BCqvZQ/QZdWFj6/fep/VuTSIh0nrkXjyIgUxGUofpTGrUMn/wxi6ysh5PpesESHuBz9Hp2DmYOocweMytK66cJUV04aR9qjoeMmhkeij+A95v+AB5Ns3F0vB54YGdYSkB72LHpAsfjLaroxSM3+o4Hzblx3sr1JIsmjN0/V1aqPXhECcTK+QAy6OxcT7LyuKFYI+918ISdFsukYInVSJWjYgZRPa5YDcMMcEXaqNLBQ03jHdk4REHVcMSBAsRAbG8YFrKQny7ASZ8ihYwvhR0L8D9MSiYFsV3uqxH04pFHGzMFyGFGKLWcR/JoorqC0opwCQ8sm42cT2dzCopS46t1phutMLYpN728/gEMpiqZQod4HDmBcIUV+NyImB4EEXLerdwRQpBuqR5B3RoI2Tir+5WwouEEmVEramh+s2lByhRENImpowc4oobj2ImtSmnD8ShAzrgR4rMsBq9lFd/qd+vrD3v1gzVbSYZHmG/03ZxX+y6upWMmkt7hDmhyd7LC6nnZ2TIowIY05KGMJeYuLx0UMC3SbOLZkDFGWkQ9rPJ0HdjOExZcYMfFFDlSSF1FN8PxKOLAXOfrKMqZNjv95w8f9uERmYmZ4ZEXR0YhRM4+67ArPT42Pra/NDY2jU5PTy+iiW/R9M7k9EJ1egr9OH2mWoVtaHJ8+ltknZm+YCxMTy3CsQuTY9Pnh35cwLkTOAENIsIcUtKSgHlcs6mFMzyEjOrKGB2GOAZDU3hoWARcFRz68chDy5kiWM64sZYUQcV8hvvKpQXVxdPjb5O8Bz6LWJSZlLh5SL8DWtofP/v70s3z56vTZ89OGLfOo+nTk9M71emri9M7N5dSPH68sDS9sDO2M3YaYJoa+/Z89cI3sGUYHjwRHhGB62oGpMploJgpNVugOMcjiVpUdfWZSLiWZVqOGzHkUCFhk3UEHpXcVxTEmkUT1T8frl9+0YOHbZpm5m95h0Ybte5nFXjk03Mpf0xNV9H5UwjBpZ+atjI8xn60xq7ujBsXzqZ43PoWcFgaQ9NLCg81RwrPxq8OxQNRSUVAHBxTQkuFesCDtGzClb3gOpBGpC4cZRKQAEILAQ8nDGwmCZP9/NGPx1ytGHD+LCPa6qX13V57odjNu/VyTySLUkGtfK1clqgie1Y2XIQLneMxuV/gMbag8LAKPM4upHiMdfD45tQwMFA6z8ki6SY4YTJKStk88IfexGYda3YgvcirhC0I0fxATYxaAYXfbkCY61K16XA8LNdHfj5gt6MpKUdU//OfPx/2xR9qyWbpIxQD8TIHA9Ha3FOTMB0+SfGYOL2Qjhzd+ub0GOBx8954Hx5XAY9MicZ2ptDV6dLdSI4lsa4SExb7zLZIGMLfZ2+JZw7Fw7XDong6b3SYJOOIFy9fTPXqBzGT3L/UOqxR5D5qqyFMZSwmYYwV+W2Kx83p33M8xqdvAh5n9ycG8Bif3JlS+jE+fRahs93OgUHhLdaSWiIJTxoJaVIuhxy0ig7aq8urq8sH7faysbpRXd1Aq9UDa6/9VjxitzOxhDqeJs1hq/d3V1708qkTxXGWIudexe14mhnFwVbGHWU+ze1lsrqQ4nEGEAA+Xbw5qB8Tp6fPp/YyBUxqve1e91zyiPuJ6XHbjKVMmuaQg75vb65u7q39tLq1Cj+bWwc3brR/2Vu+dm3zbXgoySaW0hpGDk1aQjUuvVzfXeizl8BJnXReIJgxOtCkHGywXrFQD39Mncr5Y7o60Y9HD38YC9a9tygI5HQmpwlvAB4QvkMqOOSgX/burO6h6ha6cXd7c291c/na04PfttCd5Y2j8NC6RlKYjnLs1p+Xn+/26gdLEEnj9UyPsspA7pMGrNXw4348pjt4nB3mXzp4VH++pwKUQ/HQApIYHjcl87D0EtmCjbbNmK1WojNiq9XoP23eWb1xUL2BNu9sXlvd21ze2mr/8gvauIGOwqPRJdE8usqiiRcv15/3+Zci/pBdlSqotVsEBiDAwxX1j4w/9vet6f39U+hUjseiGvj5cQBgf2ly/9a3Kv44neExtr+/MHZY/JFKRHRIUm0cR7qtu44eq0SMqOU1InJYINKaztadzdVrVcBjbXNrO8XjBvrlzgZae3ooHll8amXhahq955NM6Z7q5YXq8157sWyRxR+tTKVSu62XONjFBLxdHoKYaf1jamwBLZ26dQr9Pj4xhUA/lH+pVsen0P74hWr15q2bOwtnxpdQ9db4/lJ1bGoKtiwsToy/zcFAhAV+3wXvqO7rhNJ0BrIaCAbUP90NwXhvrG6CvbRvoLvX7qyugr3c2az+tLp3rb01gEdvvJ5PLGXTMc1SNLGyu9tnL3SuMmd3PyGbsZBdDrZyHAJCPO3oluO+WrsxfN+g2AkEGNRvuZFn+poXm8NuR/tTe2v1l2vV31SD/cHGT1sHdx4dfN++c23r2qF4ZPlczo3zaXCTR1eKoNwwtMJePAyC1cJRZM2UOCOfiBlFRf2DRq5f1D+URSM/wQQiZSoZEQ4jEGEG5O/0I9Mogk916/AQ2AG1s9afPgEWsqrwS03lGqhtGFXLUi/TGay35fv5eGaUQ7BzboW8xJBave65vf7FnEube/KkdsZR78mLjYqDDSG9TsjukMhCdcI9FIJtO34UClXnJDSkNmxJ4TdcpBu6pZaeunABjolHqCFbQuBHME9iDleBU5TWPFRLGgxez4of6m6Tfvo0ra6oxZ5qg9r1tnpQMbE0o3qfitKZAb5T3bTC7sHD9YJ0SqaIWNK35G8fzWs7qgMnSIr4w3FooPAgIYlCk0HqwahObUKy3JRx3Qs5ZB2UwO9jV0OIiGRIWYBNHio8IAhw5uJzqBXwK+eEeW4WNa7M+sE5nZ2L0Kx6NV9LmmjkXBKeC7n2tnphwY29Ml/qeerRj0Y6GRDMDL5lpldnlY8pJtrCgAriRPAAeFBHF3ZMsztjEt2VbhBRnbCgr+WpT/bW7q49WHv64Om1KmK+ZkMe7yWQtukBsROwF9Fwv8Kaw5uxO8pmcFM2pbhi8ysYzc/DdWy4sh7V7CvhPFVLtQ+vJ/dOLBVSjibK+gFhuNrjDXnLzLCgORPLtlzs6lasxLIh12Bxpk3EjWQEg3Eh64yDt3Ho3Ud3116tPXq19qqKBDdtj3gG6Jt0PTPlU8DjCgc86sifd0fspgg8OhrU57E+OqMjXkGybs+6X4Wj2iAe+XzDTDYbMzi0TlNMqIdD5ysbQ/CoZUFiEIvITmfL0nsKpTcTSqdLlEFn07hZoTStl9rSiUSEnFDCe+TbbtJdbbfb1XR1ALwN+37sKsIJdUuHRz9UeIw2PCeYI/58PGJXZJOLuUpzFkeNRlTCY2ZO9uPRMx9VcGPf4LKMjtFoKB5DzGWklk1jBeq+l7bqVa7rQHMVFwfMDls+rnO3LgXX63HdI0AkWnorEl+RoCoEo0MWWB0lqg1G/QI8avU5J6hVUjxaM/OGU5lrNmIBzF7GQ2uYfXi45fnKcitMaXDZhCxL3GF4+EM7h7JpLEeCM1HdfladeTRsRlhjNm7qIqq4HAnPrmOJKBcx6/KNkfpFq2qofwvHXZ/733+B/Hcdfv67/iLFQ8yL1F5S/ZjXHa3pzcVJq2WW7YXM9+PRM5/d0wrTldn0rIi63U4PHlgVefDQzrLswwWFCDVMe1G5R7FJ41ZgM7DwyI0Tn3rcw6ZP6o5bwmPh8uWFf1d3d6d2179b3z0uHv9ah3xiff1f313618uXCo8Z/YrgrYI/ZpmjecFc3JodaZXwmNdH+/Ho6XcoukFGarlkr0ZTriekXz+Y6lIqSh59b0kPiNU9kyCYQJZpSnUPXZxoUQA6E0gIoChkX7huE6n14PHn/YX7L/69sr778NK9Y69TrlpGfo/NatUCPOIr6IoDeBgj2rzbcDQp6pzM4lqMZxBvItmKr2gj4Vdorp8/cu+Qc0TGjbWGakHyfYuUo/eI9uNBHLcbsejpW3w3D+h6+50sNWsJlwhTLUo0TqOWG6jpQok5oqzSg8d3372Ef5dXnj+EC35cPHrFhkgGgSYCc0UtIAybObaDdfA/IYRvsBkSc97CvgfBSy8eBX3k5z9SBqdb3kljebXmug8P2UGoMweVV6FrvVUZy6RMmHo9Ipx5rkdFy/Vsh4gECIXGvfqxuwu6sX4ZHi6vr3yM9f05HqN6qe8rCz/yiaVOup63xmTRBAuG8mkWsRRNMJ3XlfJfhPhW17GqaMZurFpABfMpgyjEDimJwyhMO/BD8Cmu4lMgVEgwVJJxbD49jsDHq7smhSpOTxdwoTSE7/SHzc3OF3Dk/rGkD1ZkW0Vyk0UTjJdmIYEAAA1bSURBVPXzaSrzffpQRLjpGbxAxiRCkzA+9OLQ1TKFYEdmfearT5fX2g+Wl5c33v6GdxSqiVgD/RQYMg1Nhppnca87v1+W3FxKfGGlN9/OM/6UbCFDGIKHPt/HF0lujWrw392/d/n++sr9ld2pS/9j7GZFLjVtqFqmOLCan7S6nZkGi+I0FH7wVMWejx68av9NBAIpVY9IIrmE5ItiSK0Rj6XAEpJhHJDI1If2r4+M5O0Z3flGi5Fuej+iBseiYfFYPqvZjelFt4Rq3H9x6f6llcuXLq9cuvc/1d1L6QGuh4wGcRNpe4J4btcisnWQIK+W1369+2j111//7mIulWF7MuKmBlEfogQSYD9wDUgAIyFdzux03dQgHvP5ZHY+WrXKx0gLwLnzSJti2ED80Tf8TFiJg1dW0H8AjwW0q1BZyfEwkatxVwbArG5xWwUdiB4uQdYp+eDR2qu7j5Zf/fB32UPVyNxYV4WyWEfUY3HiAgsCHtgMfM4Y8vRh6z2K9Yx5NqfIxBLC6BqQOk0qhuUvecQy0ylX5FXojJP/8+J+jgf4zi4eEfX0ihZq1DXr2ZhDCOc76yBBN/aWX1mre38Tjj6BsCcGe3GFshdiKjxiLAbwqM13lnfmsYiqUFuUGR1rSIvNLh6GR/5hs51LmU/wqdlca/3SSmovz1de/vmflS4e1KvoUgs9h5h5Wg9+BoVRunr9g4mwzTixqcNZIDFJXBN+BO3Bo1Ybnal0uTGnD1UwtVQTVqc5puM9BvDIPVCj81eNuQ4HG/+5vH75u/WV73Z31+9b91cuv0zx0HxJtEiaGPDw8kWlYUAQDgT9kF+15IY4jLDFQoOF4OHDCJJhRQrFesKZ2mzDLLdN5OsIr6j83shuSXklWyTYGW49e+9Xne6q7C3zre6n5B+vZjyrU6j6EhkvjYXqC3SpeulFOvREBha1KYsFxyLrWEc6OHPg+vhTfBVXsYh84JtJLD3bVaL1YrF5/3uLQ4z8demjwr63HEtc4H8snEh+qIA09mxIHgP1lQRqCiL0Yxzrvq741u2OLoojFyNsRb4ew3M9OraHc5WjtKziVjBW9qHdsoVRtMT5cZjveVtNI1RTn7phfbD7oJJIKGtUkbYQwqEk4jahkFoK3en041kSMwjDPT2gkG7FQZz2a1fS9ZauwOBjLMfWBUE0DIWNmLCInlpKmJgmaLrpwYPpRYh5pscNFKoJF5GOmnvZEjgKe4AUfE0dqAyRSRpYgiYRD/wgLMI4y/3Ad4QlYQQDDFM81NfVSFfETJVnhEu7yu3oPILAJE4i4RLL9NMT1rRWK12M6UpdVSsc3fKwG0DIQCMeZyuYAI9ELdtMksT0sO7BM1Mg30yKpiHYrsaK0z0s36O2cMetx4FJdEjAzYw/LeHbBsPkr60vPZ4wiFMDylI81P1IucJDCADEKK09ctwI8DAZobZPfJGua3LrabqCmYg5igMEMa6eMFdpmOvCxyDVum7i2DSxbQeJabOQmInumCaM2iTCNCO1sjNrDnFM6XOTqz3CVgmQ6mjzKDNDpEWCNlP+dCGSjgX+oF/jp5YQWtRSZ0ADEjAb8CA2USsKg25yHehSRSkiUYPyTZLA8axebwEi2OQ+KLiMgYkwcXQ1MLjsnnozNk3LSL8Og5leOmqOItjmKyOSJhwSKs2x1KSEgGMSVRDKp2SCOZ17caJuD+PGzZRjYowCTPTkQwYff13suinNNJtQK158NZ/BHNALafFQz/QDdENHtorPBvDASJiBOgIMxs/wID14qMSq4ZuxoXm6lZXhY8YSGjtHrPz52xKZzPFcCHsC24zSFcJ0tInsmTmL1yAS11uznlrIrs+O1D1HnynIP+RzLUfdsJXr0qKKWgyHSEzhJbMz/jBA+7ODD8ODmYFUoUWKh2caJTyIETWQh33Nsa0sbIHI2WXCPvr2YH9PaCT0wG+BxYKrUSSPZvgsayZzQn7lJl/pDW/W8TykXwkYaQSdiMpu1mErim0aS+BQAT8BfBYhulDZYeo1gCTc4Xjk9kJNEigeUXhYvoX8Dh6iTkMP8TpLImp91G92pD7TgzjxA4VH2ko8HzdEg9Q5n2fNeb1BEg2Go3+lugpr73SzDXAXWeQ0gIfiU7WIBjRS4cJzRVJvkB/0DtpHCxWBHjDI+bEIKFVJyXzkG3OkHshZrzGjN6iWKDyuEB/VlbkQB3I4cNJ6IALXD2LgjXSDj1wOMYgTIJvnOs1Mk2aPvXgoP6zcFygKU3bDTRrGEIX7ik+KMqQwmE15ZNqJSD7iF3+ExPUxtlys6yR0cYoH5PQKj9ZIa0RvzMy7yl5mztlIqhw/4AmD0AqHYF16DPGU4AkB8wcbIGYM7jv0mJfTDE9SixnAA4Ydqd4PM8QqEAE8gD4Uf5T0IzAcKkQQ0ZgEn9SngH5YKR7JiAl4gANI+SM2IAmDE0sr9AKiJ0OzkA3Rk2ARR4FpI1O3dQgcdNMqluqBQ1WXe5A/AmUhLkAA/y2FRySTsn9BCo9ACEkcEpBPe2fpgj+kbIiarta7embKH3qt4Sg8bA7xIzCg5oN5SKTCN5RAvCJg7BIi9dItW5jyuUPwIEotsFIHddORwfgDJIBwX4BNiojKT/ptl6l/McG/JJ49o88pPFo2npdEVEgjxyOJZIoHtxPQFU9HHuiIDzkKBxeF0/tDI1tQNUJ7GB4AhaVCDiASgGAw/kDKlcexug96THD8SfEgoy0U1RoG544+F1aAEZO5WTo3p2nUH/FTPCwzNlM84NEXhAS+6QIVR57BVakkSDnRUTqg0pIh8Yeu9EaYMgjUAUPx+FIE8Ah0yFB9wMM3Pc8VBCeu2sCQxIo/It9TF5RkY48KPCiMmGT5CzbUdqmwUkzCwcnQDA/mup9TQG4UzShhbOnYxa6F1eozF8edL2cJqOpK8xPX0iwdkt0IPHYQgYbEngt4EBebeoqH6yXKkXTidZXFmjDyNOpS8ViKFQGtoabJzZRPkzzf/1zk9LfP1x+eP3saYghGINekxKGUMJ2TTmsSqL1FKOKR4VmYqyZfU6pCLwTrnjS46VnSy8Ir4eXfbkg8r3id+Kr+AamZJ31P9SLaEKf7ikckPHrm54bH88vrK7uXd1HEVOOBYDTEar6D6sfp/jT6Hl07vXUKKFucv46M9Janvtpkxapb3Vc3QFXznmGs9sQftnr+rpJ2Y6qFqQoPEmNG43T+h1p/+VZOQ+Rz+lq1Y0okMWFxzGwZyYjrOR6/TxpLv6Od6u9oanFpZ2dqcuiKNYS2t+5ea6+hrfbBNWOrvXkNbaGNrTsbW+nckc8pzdZ9hpbqH4Ef3TdC/bMGKfvywPS7A9Mm3mx1660l6+b+1K3JC2jp9NI3U9+8mVRbk4qLNS3QPI3hZmpXd1atzTvL7e8Pln/a+H7jxtreL+jgTvXaqmqMV1Vhdd8kkCbwhqaZLS41wec+/bdlHSmW54Av4cxjEugOGTf3rQu/L96a/AYtLU6eRxduKqYgtXrDnq/z+kyDzJrnVARx5wCt/mIc3Nhb/mn7p42t5buAxzW0t5Z+qB7FOksjNk8Hh+IlnmQA6UfN6v+qEF8SHvBIuC7EmQv7F4yxMSvD4+p5tJR+FwFv6qat1kfVIvSVm0ZU176vqmUTT9eW79zY2vjpt/b36OD7u+hG2qrhU0az8roH+Y3n8Qolshl/EXhQXQr1rR/UUU0XU/u3Fi7s/N7BYzFdcRKfg5wf8DBmbNTMant3NtDdX6qPwGbWtjY3fkPoe6Uf1kZqL7qIndxezDpoR2JK7vH4c/g6oCOFxpChBpyLtAll55tbVy/s7PThgeqziM2fsxQe8bm0YnRnr7q5vbq1emP17rU7KR7W8p321sFvaqdBwV9ld2mxQj8M1Tdl6Zb1ObnZQyXWXRzhmLo0BLrbX1g6PX2zenPy55v7i1ffoHvZinljPrBnWKofSF5RW55u3r1WXdtEd24v395u30Foc2tv8xrwidrpB/kXDaqll7GLP2my9gGEYVqLMnuxAjR/ZEkxFBDhKxAwF5RQ9k/Do15nM1Et1gEP/Vw8M3jfkZXq8xfPX7x88fL5S7Wa3WJMOOlkZ3oH2PizjjuOFLVqyC/mqNPZaHzlXGB/dS5RqlE5VxsYXvXfL/77/OHl9UsPX06tvFSTYDQQXzYIXXHVrQQlYWrWG7LatFxsqSVW6UoNdfu1Abm0+/LPl/dfrl9a/+7lump2gWPZe/62ko8oWaCaPUu/YJwSrO5BRYhjvXU9TiHr99dfVteNh5ce3nup9COEN4svljR8Dqk/Zg78U9pAeJRg7AYEiDAI3ePMx7xcWL9UfWnsruf8oav7A32x+hFSncUOEyGlqu/AAecAwDBKGQ5icYzZdiAcwzJKN4jz1SLxL5c/SMwxaEik1jOqlFT3/dhS94y1dP3wbzwovV8A2ajv5f703/b8PsRlgmAGOgGK8S5z68sHe3urqjmUCFtAQks/+Mz8xxHDDu3Y16MQ6+679PVdu7a5tnZtNV+rZiDjrevJ//lysHxwsLzxftcenMiJnMiJnMiJnMiJnMiJnMiJ/MPk/wA30o3Q2kWH7wAAAABJRU5ErkJggg=="/>
          <p:cNvSpPr>
            <a:spLocks noChangeAspect="1" noChangeArrowheads="1"/>
          </p:cNvSpPr>
          <p:nvPr/>
        </p:nvSpPr>
        <p:spPr bwMode="auto">
          <a:xfrm>
            <a:off x="155575" y="-1790700"/>
            <a:ext cx="54387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sp>
        <p:nvSpPr>
          <p:cNvPr id="9" name="8 CuadroTexto"/>
          <p:cNvSpPr txBox="1"/>
          <p:nvPr/>
        </p:nvSpPr>
        <p:spPr>
          <a:xfrm>
            <a:off x="0" y="6400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DO" sz="2400" b="1" dirty="0" smtClean="0"/>
              <a:t>PostgreSQL Y </a:t>
            </a:r>
            <a:r>
              <a:rPr lang="es-DO" sz="2400" b="1" dirty="0" err="1" smtClean="0"/>
              <a:t>BigData</a:t>
            </a:r>
            <a:endParaRPr lang="es-DO" sz="2400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04800" y="838200"/>
            <a:ext cx="8305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s-ES" b="1" dirty="0" smtClean="0"/>
              <a:t>1)Volumen de los datos:</a:t>
            </a:r>
            <a:r>
              <a:rPr lang="es-ES" dirty="0" smtClean="0"/>
              <a:t> una gran cantidad de información producida en muy poco tiempo. Ésta se genera a través de </a:t>
            </a:r>
            <a:r>
              <a:rPr lang="es-ES" dirty="0" smtClean="0">
                <a:hlinkClick r:id="rId2" tooltip="#2deOctubreNoSeOlvida impacta las redes sociales"/>
              </a:rPr>
              <a:t>redes sociales,</a:t>
            </a:r>
            <a:r>
              <a:rPr lang="es-ES" dirty="0" smtClean="0"/>
              <a:t> correo electrónico, aplicaciones móviles, navegación cotidiana por Internet, etcétera.</a:t>
            </a:r>
          </a:p>
          <a:p>
            <a:pPr marL="342900" indent="-342900"/>
            <a:endParaRPr lang="es-ES" dirty="0" smtClean="0"/>
          </a:p>
          <a:p>
            <a:r>
              <a:rPr lang="es-ES" dirty="0" smtClean="0"/>
              <a:t>2) </a:t>
            </a:r>
            <a:r>
              <a:rPr lang="es-ES" b="1" dirty="0" smtClean="0"/>
              <a:t>Velocidad con la que se generan los datos:</a:t>
            </a:r>
            <a:r>
              <a:rPr lang="es-ES" dirty="0" smtClean="0"/>
              <a:t> ya se mencionaba la rapidez con que se genera la información: 5 </a:t>
            </a:r>
            <a:r>
              <a:rPr lang="es-ES" dirty="0" err="1" smtClean="0"/>
              <a:t>exabites</a:t>
            </a:r>
            <a:r>
              <a:rPr lang="es-ES" dirty="0" smtClean="0"/>
              <a:t> cada 10 minutos.</a:t>
            </a:r>
          </a:p>
          <a:p>
            <a:endParaRPr lang="es-ES" dirty="0" smtClean="0"/>
          </a:p>
          <a:p>
            <a:r>
              <a:rPr lang="es-ES" b="1" dirty="0" smtClean="0"/>
              <a:t>3) Variedad de los datos:</a:t>
            </a:r>
            <a:r>
              <a:rPr lang="es-ES" dirty="0" smtClean="0"/>
              <a:t> existen dos clases de datos. Estructurados: bases de datos organizadas y divididas de forma lógica. No Estructurados: fotografías, videos, </a:t>
            </a:r>
            <a:r>
              <a:rPr lang="es-ES" dirty="0" err="1" smtClean="0"/>
              <a:t>posts</a:t>
            </a:r>
            <a:r>
              <a:rPr lang="es-ES" dirty="0" smtClean="0"/>
              <a:t>, grabaciones de audio, etcétera.</a:t>
            </a:r>
          </a:p>
          <a:p>
            <a:endParaRPr lang="es-ES" dirty="0" smtClean="0"/>
          </a:p>
          <a:p>
            <a:r>
              <a:rPr lang="es-ES" dirty="0" smtClean="0"/>
              <a:t>4) </a:t>
            </a:r>
            <a:r>
              <a:rPr lang="es-ES" b="1" dirty="0" smtClean="0"/>
              <a:t>Valor:</a:t>
            </a:r>
            <a:r>
              <a:rPr lang="es-ES" dirty="0" smtClean="0"/>
              <a:t> qué parte de esos 5 </a:t>
            </a:r>
            <a:r>
              <a:rPr lang="es-ES" dirty="0" err="1" smtClean="0"/>
              <a:t>exabites</a:t>
            </a:r>
            <a:r>
              <a:rPr lang="es-ES" dirty="0" smtClean="0"/>
              <a:t> es valiosa. Qué sirve para tu marca y se relaciona con tus consumidores.</a:t>
            </a:r>
          </a:p>
          <a:p>
            <a:endParaRPr lang="es-ES" dirty="0" smtClean="0"/>
          </a:p>
          <a:p>
            <a:r>
              <a:rPr lang="es-ES" b="1" dirty="0" smtClean="0"/>
              <a:t>5) Veracidad de los datos:</a:t>
            </a:r>
            <a:r>
              <a:rPr lang="es-ES" dirty="0" smtClean="0"/>
              <a:t> no toda la información generada es confiable, incluso hay muchas mentiras generadas todos los días. Es necesario analizar los datos y determinar cuál es confiable y cuál es incorrecta.</a:t>
            </a:r>
          </a:p>
          <a:p>
            <a:endParaRPr lang="es-DO" dirty="0"/>
          </a:p>
          <a:p>
            <a:endParaRPr lang="es-DO" dirty="0" smtClean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1542</Words>
  <Application>Microsoft Office PowerPoint</Application>
  <PresentationFormat>Presentación en pantalla (4:3)</PresentationFormat>
  <Paragraphs>305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PostgreSQL y BigData</vt:lpstr>
      <vt:lpstr>Acerca de mi….</vt:lpstr>
      <vt:lpstr>Qué es PostgreSQL 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y BigData</dc:title>
  <dc:creator>PC</dc:creator>
  <cp:lastModifiedBy>PC</cp:lastModifiedBy>
  <cp:revision>35</cp:revision>
  <dcterms:created xsi:type="dcterms:W3CDTF">2015-11-28T07:49:59Z</dcterms:created>
  <dcterms:modified xsi:type="dcterms:W3CDTF">2015-11-28T13:37:04Z</dcterms:modified>
</cp:coreProperties>
</file>