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6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92"/>
  </p:normalViewPr>
  <p:slideViewPr>
    <p:cSldViewPr snapToGrid="0">
      <p:cViewPr varScale="1">
        <p:scale>
          <a:sx n="126" d="100"/>
          <a:sy n="126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DA04D-C7D5-4F5E-9F9B-B7C5A3555404}" type="doc">
      <dgm:prSet loTypeId="urn:microsoft.com/office/officeart/2016/7/layout/VerticalSolidAction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F899DB-EA95-4BE7-89FF-B82DA7292359}">
      <dgm:prSet/>
      <dgm:spPr/>
      <dgm:t>
        <a:bodyPr/>
        <a:lstStyle/>
        <a:p>
          <a:r>
            <a:rPr lang="en-US" b="1"/>
            <a:t>What is Sepsis?</a:t>
          </a:r>
        </a:p>
      </dgm:t>
    </dgm:pt>
    <dgm:pt modelId="{095C1221-84E2-4C82-9917-01E97D480B69}" type="parTrans" cxnId="{9698BA33-6652-4E9E-ADEE-5734C2A1F7BA}">
      <dgm:prSet/>
      <dgm:spPr/>
      <dgm:t>
        <a:bodyPr/>
        <a:lstStyle/>
        <a:p>
          <a:endParaRPr lang="en-US"/>
        </a:p>
      </dgm:t>
    </dgm:pt>
    <dgm:pt modelId="{88A9D91B-F58F-4C50-9C87-A462ABF25A83}" type="sibTrans" cxnId="{9698BA33-6652-4E9E-ADEE-5734C2A1F7BA}">
      <dgm:prSet/>
      <dgm:spPr/>
      <dgm:t>
        <a:bodyPr/>
        <a:lstStyle/>
        <a:p>
          <a:endParaRPr lang="en-US"/>
        </a:p>
      </dgm:t>
    </dgm:pt>
    <dgm:pt modelId="{0BC6929D-2652-4D51-86E4-21284F0F82EF}">
      <dgm:prSet/>
      <dgm:spPr/>
      <dgm:t>
        <a:bodyPr/>
        <a:lstStyle/>
        <a:p>
          <a:r>
            <a:rPr lang="en-US" dirty="0"/>
            <a:t>A life-threatening condition triggered by an extreme immune response to infection.</a:t>
          </a:r>
        </a:p>
      </dgm:t>
    </dgm:pt>
    <dgm:pt modelId="{88A90B03-E1A6-489E-BA90-874EA41E8A04}" type="parTrans" cxnId="{24D5E6ED-0152-43F3-A8D0-8BD1F8955533}">
      <dgm:prSet/>
      <dgm:spPr/>
      <dgm:t>
        <a:bodyPr/>
        <a:lstStyle/>
        <a:p>
          <a:endParaRPr lang="en-US"/>
        </a:p>
      </dgm:t>
    </dgm:pt>
    <dgm:pt modelId="{2EFA6FD8-EF40-43B4-8FEA-A3EED5045594}" type="sibTrans" cxnId="{24D5E6ED-0152-43F3-A8D0-8BD1F8955533}">
      <dgm:prSet/>
      <dgm:spPr/>
      <dgm:t>
        <a:bodyPr/>
        <a:lstStyle/>
        <a:p>
          <a:endParaRPr lang="en-US"/>
        </a:p>
      </dgm:t>
    </dgm:pt>
    <dgm:pt modelId="{5C15E12E-EBB1-4CFD-9284-075B8C40C270}">
      <dgm:prSet/>
      <dgm:spPr/>
      <dgm:t>
        <a:bodyPr/>
        <a:lstStyle/>
        <a:p>
          <a:r>
            <a:rPr lang="en-US" b="1"/>
            <a:t>Importance</a:t>
          </a:r>
          <a:endParaRPr lang="en-US"/>
        </a:p>
      </dgm:t>
    </dgm:pt>
    <dgm:pt modelId="{8D052975-DC0C-4B57-B6BE-BAF941AE345D}" type="parTrans" cxnId="{76569195-6F95-4DD0-BD9D-F7C82A14D36F}">
      <dgm:prSet/>
      <dgm:spPr/>
      <dgm:t>
        <a:bodyPr/>
        <a:lstStyle/>
        <a:p>
          <a:endParaRPr lang="en-US"/>
        </a:p>
      </dgm:t>
    </dgm:pt>
    <dgm:pt modelId="{216151A2-1E90-4FE0-B9D3-42F510F811F6}" type="sibTrans" cxnId="{76569195-6F95-4DD0-BD9D-F7C82A14D36F}">
      <dgm:prSet/>
      <dgm:spPr/>
      <dgm:t>
        <a:bodyPr/>
        <a:lstStyle/>
        <a:p>
          <a:endParaRPr lang="en-US"/>
        </a:p>
      </dgm:t>
    </dgm:pt>
    <dgm:pt modelId="{52DA91A2-E899-4469-98B3-74E0C8E8B3E7}">
      <dgm:prSet/>
      <dgm:spPr/>
      <dgm:t>
        <a:bodyPr/>
        <a:lstStyle/>
        <a:p>
          <a:r>
            <a:rPr lang="en-US" dirty="0"/>
            <a:t>1. High mortality rate</a:t>
          </a:r>
        </a:p>
      </dgm:t>
    </dgm:pt>
    <dgm:pt modelId="{FAF98D74-B253-4473-9297-D3F0FC61BBD9}" type="parTrans" cxnId="{A2C7394F-616E-4429-B231-E818B742D5CD}">
      <dgm:prSet/>
      <dgm:spPr/>
      <dgm:t>
        <a:bodyPr/>
        <a:lstStyle/>
        <a:p>
          <a:endParaRPr lang="en-US"/>
        </a:p>
      </dgm:t>
    </dgm:pt>
    <dgm:pt modelId="{C2DB642E-CED1-4334-8F27-DF228B599DE7}" type="sibTrans" cxnId="{A2C7394F-616E-4429-B231-E818B742D5CD}">
      <dgm:prSet/>
      <dgm:spPr/>
      <dgm:t>
        <a:bodyPr/>
        <a:lstStyle/>
        <a:p>
          <a:endParaRPr lang="en-US"/>
        </a:p>
      </dgm:t>
    </dgm:pt>
    <dgm:pt modelId="{0C22619C-2919-44C1-98A7-302F62B68998}">
      <dgm:prSet/>
      <dgm:spPr/>
      <dgm:t>
        <a:bodyPr/>
        <a:lstStyle/>
        <a:p>
          <a:r>
            <a:rPr lang="en-US" dirty="0"/>
            <a:t>2. Early prediction is critical for timely intervention and treatment</a:t>
          </a:r>
        </a:p>
      </dgm:t>
    </dgm:pt>
    <dgm:pt modelId="{752DCDE4-B2BB-4054-AB5E-7A036FEF0687}" type="parTrans" cxnId="{629B297E-AF86-489C-A8E9-50EB676C15DB}">
      <dgm:prSet/>
      <dgm:spPr/>
      <dgm:t>
        <a:bodyPr/>
        <a:lstStyle/>
        <a:p>
          <a:endParaRPr lang="en-US"/>
        </a:p>
      </dgm:t>
    </dgm:pt>
    <dgm:pt modelId="{57FD1FBE-F8A2-4AFC-8777-223EE7B8AF10}" type="sibTrans" cxnId="{629B297E-AF86-489C-A8E9-50EB676C15DB}">
      <dgm:prSet/>
      <dgm:spPr/>
      <dgm:t>
        <a:bodyPr/>
        <a:lstStyle/>
        <a:p>
          <a:endParaRPr lang="en-US"/>
        </a:p>
      </dgm:t>
    </dgm:pt>
    <dgm:pt modelId="{E06E6187-C7A0-4C40-A613-CB35135DD57D}">
      <dgm:prSet/>
      <dgm:spPr/>
      <dgm:t>
        <a:bodyPr/>
        <a:lstStyle/>
        <a:p>
          <a:r>
            <a:rPr lang="en-US" b="1"/>
            <a:t>Objective</a:t>
          </a:r>
        </a:p>
      </dgm:t>
    </dgm:pt>
    <dgm:pt modelId="{165590BA-B894-481C-8692-748E4097F980}" type="parTrans" cxnId="{E8D80E7D-9442-4B85-A49F-ED81567EACAA}">
      <dgm:prSet/>
      <dgm:spPr/>
      <dgm:t>
        <a:bodyPr/>
        <a:lstStyle/>
        <a:p>
          <a:endParaRPr lang="en-US"/>
        </a:p>
      </dgm:t>
    </dgm:pt>
    <dgm:pt modelId="{1FE3D9FA-AAE5-4CC0-9547-E7C531B74568}" type="sibTrans" cxnId="{E8D80E7D-9442-4B85-A49F-ED81567EACAA}">
      <dgm:prSet/>
      <dgm:spPr/>
      <dgm:t>
        <a:bodyPr/>
        <a:lstStyle/>
        <a:p>
          <a:endParaRPr lang="en-US"/>
        </a:p>
      </dgm:t>
    </dgm:pt>
    <dgm:pt modelId="{9DF13F10-FF31-4A6D-B34A-B889CB4AAC36}">
      <dgm:prSet/>
      <dgm:spPr/>
      <dgm:t>
        <a:bodyPr/>
        <a:lstStyle/>
        <a:p>
          <a:r>
            <a:rPr lang="en-US" dirty="0"/>
            <a:t>Build a classification model to predict patient survival using clinical features.</a:t>
          </a:r>
        </a:p>
      </dgm:t>
    </dgm:pt>
    <dgm:pt modelId="{D3DC45F1-17E7-474A-991E-C0C91045F0E6}" type="parTrans" cxnId="{E42672F5-89FF-4917-91FD-EAACD08B25EB}">
      <dgm:prSet/>
      <dgm:spPr/>
      <dgm:t>
        <a:bodyPr/>
        <a:lstStyle/>
        <a:p>
          <a:endParaRPr lang="en-US"/>
        </a:p>
      </dgm:t>
    </dgm:pt>
    <dgm:pt modelId="{ACAAAB1F-AF0F-4B8D-B1E4-FFA2EB4FD02C}" type="sibTrans" cxnId="{E42672F5-89FF-4917-91FD-EAACD08B25EB}">
      <dgm:prSet/>
      <dgm:spPr/>
      <dgm:t>
        <a:bodyPr/>
        <a:lstStyle/>
        <a:p>
          <a:endParaRPr lang="en-US"/>
        </a:p>
      </dgm:t>
    </dgm:pt>
    <dgm:pt modelId="{6071AD78-78A8-477B-AC89-41ADC22D225F}">
      <dgm:prSet/>
      <dgm:spPr/>
      <dgm:t>
        <a:bodyPr/>
        <a:lstStyle/>
        <a:p>
          <a:r>
            <a:rPr lang="en-US" b="1"/>
            <a:t>Data Source: </a:t>
          </a:r>
        </a:p>
      </dgm:t>
    </dgm:pt>
    <dgm:pt modelId="{94A46970-5DC7-492A-B839-35F852E9DB4A}" type="parTrans" cxnId="{60204C45-6EF6-4BD4-85BB-9A93052B7E96}">
      <dgm:prSet/>
      <dgm:spPr/>
      <dgm:t>
        <a:bodyPr/>
        <a:lstStyle/>
        <a:p>
          <a:endParaRPr lang="en-US"/>
        </a:p>
      </dgm:t>
    </dgm:pt>
    <dgm:pt modelId="{FB62C866-BB55-4F0A-97CC-1108209B23F9}" type="sibTrans" cxnId="{60204C45-6EF6-4BD4-85BB-9A93052B7E96}">
      <dgm:prSet/>
      <dgm:spPr/>
      <dgm:t>
        <a:bodyPr/>
        <a:lstStyle/>
        <a:p>
          <a:endParaRPr lang="en-US"/>
        </a:p>
      </dgm:t>
    </dgm:pt>
    <dgm:pt modelId="{98976DF8-6A81-4BB6-B893-7347E24EB8CE}">
      <dgm:prSet/>
      <dgm:spPr/>
      <dgm:t>
        <a:bodyPr/>
        <a:lstStyle/>
        <a:p>
          <a:r>
            <a:rPr lang="en-US" dirty="0"/>
            <a:t>2. Dataset from Norwegian hospital admissions (2011-2012) of patients with sepsis-related diagnoses.</a:t>
          </a:r>
        </a:p>
      </dgm:t>
    </dgm:pt>
    <dgm:pt modelId="{9C42B4BD-563E-4C74-B22A-DF245AC04C0A}" type="parTrans" cxnId="{EFB6E54E-ACB5-4101-9BCC-A3724E07B31E}">
      <dgm:prSet/>
      <dgm:spPr/>
      <dgm:t>
        <a:bodyPr/>
        <a:lstStyle/>
        <a:p>
          <a:endParaRPr lang="en-US"/>
        </a:p>
      </dgm:t>
    </dgm:pt>
    <dgm:pt modelId="{B1DC5C66-9AE0-4D2A-9D12-05A945D78DB5}" type="sibTrans" cxnId="{EFB6E54E-ACB5-4101-9BCC-A3724E07B31E}">
      <dgm:prSet/>
      <dgm:spPr/>
      <dgm:t>
        <a:bodyPr/>
        <a:lstStyle/>
        <a:p>
          <a:endParaRPr lang="en-US"/>
        </a:p>
      </dgm:t>
    </dgm:pt>
    <dgm:pt modelId="{4EAB7454-A073-094E-AE82-600653AEE88F}">
      <dgm:prSet/>
      <dgm:spPr/>
      <dgm:t>
        <a:bodyPr/>
        <a:lstStyle/>
        <a:p>
          <a:r>
            <a:rPr lang="en-US" b="0" dirty="0"/>
            <a:t>1. UC Irvine Machine Learning Repository</a:t>
          </a:r>
          <a:endParaRPr lang="en-US" dirty="0"/>
        </a:p>
      </dgm:t>
    </dgm:pt>
    <dgm:pt modelId="{314A97EC-DDDB-3F47-9B09-DB9325951D56}" type="parTrans" cxnId="{95D0A293-1A3E-1242-838C-0AB2E5391B97}">
      <dgm:prSet/>
      <dgm:spPr/>
      <dgm:t>
        <a:bodyPr/>
        <a:lstStyle/>
        <a:p>
          <a:endParaRPr lang="en-US"/>
        </a:p>
      </dgm:t>
    </dgm:pt>
    <dgm:pt modelId="{E6AE9F47-A0CC-3D45-A409-EDD1173B10E5}" type="sibTrans" cxnId="{95D0A293-1A3E-1242-838C-0AB2E5391B97}">
      <dgm:prSet/>
      <dgm:spPr/>
      <dgm:t>
        <a:bodyPr/>
        <a:lstStyle/>
        <a:p>
          <a:endParaRPr lang="en-US"/>
        </a:p>
      </dgm:t>
    </dgm:pt>
    <dgm:pt modelId="{72EFC0F5-E2E2-144D-93AA-1F699499FCCA}" type="pres">
      <dgm:prSet presAssocID="{B18DA04D-C7D5-4F5E-9F9B-B7C5A3555404}" presName="Name0" presStyleCnt="0">
        <dgm:presLayoutVars>
          <dgm:dir/>
          <dgm:animLvl val="lvl"/>
          <dgm:resizeHandles val="exact"/>
        </dgm:presLayoutVars>
      </dgm:prSet>
      <dgm:spPr/>
    </dgm:pt>
    <dgm:pt modelId="{E14F1720-ADFF-7742-9660-ECFF3E8E5E43}" type="pres">
      <dgm:prSet presAssocID="{F4F899DB-EA95-4BE7-89FF-B82DA7292359}" presName="linNode" presStyleCnt="0"/>
      <dgm:spPr/>
    </dgm:pt>
    <dgm:pt modelId="{E6E0D126-F9BA-DE42-859E-FE7079396D32}" type="pres">
      <dgm:prSet presAssocID="{F4F899DB-EA95-4BE7-89FF-B82DA7292359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4977FDC7-512B-0F45-80A3-ADD3B50D12D7}" type="pres">
      <dgm:prSet presAssocID="{F4F899DB-EA95-4BE7-89FF-B82DA7292359}" presName="descendantText" presStyleLbl="alignAccFollowNode1" presStyleIdx="0" presStyleCnt="4">
        <dgm:presLayoutVars>
          <dgm:bulletEnabled/>
        </dgm:presLayoutVars>
      </dgm:prSet>
      <dgm:spPr/>
    </dgm:pt>
    <dgm:pt modelId="{63799229-6C54-914C-996E-CCB6434107F8}" type="pres">
      <dgm:prSet presAssocID="{88A9D91B-F58F-4C50-9C87-A462ABF25A83}" presName="sp" presStyleCnt="0"/>
      <dgm:spPr/>
    </dgm:pt>
    <dgm:pt modelId="{ABF44D67-4717-BC43-A5F1-A16312094C3E}" type="pres">
      <dgm:prSet presAssocID="{5C15E12E-EBB1-4CFD-9284-075B8C40C270}" presName="linNode" presStyleCnt="0"/>
      <dgm:spPr/>
    </dgm:pt>
    <dgm:pt modelId="{0DAF6C4C-33D2-5549-B186-C4B8CC53F6C6}" type="pres">
      <dgm:prSet presAssocID="{5C15E12E-EBB1-4CFD-9284-075B8C40C270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93C07C2D-656C-C547-A5F1-17428837B8A4}" type="pres">
      <dgm:prSet presAssocID="{5C15E12E-EBB1-4CFD-9284-075B8C40C270}" presName="descendantText" presStyleLbl="alignAccFollowNode1" presStyleIdx="1" presStyleCnt="4">
        <dgm:presLayoutVars>
          <dgm:bulletEnabled/>
        </dgm:presLayoutVars>
      </dgm:prSet>
      <dgm:spPr/>
    </dgm:pt>
    <dgm:pt modelId="{C593B86E-A4DE-6246-82B6-0B7B1B8B7E43}" type="pres">
      <dgm:prSet presAssocID="{216151A2-1E90-4FE0-B9D3-42F510F811F6}" presName="sp" presStyleCnt="0"/>
      <dgm:spPr/>
    </dgm:pt>
    <dgm:pt modelId="{F3C238A9-16F8-684D-938F-2E795C272123}" type="pres">
      <dgm:prSet presAssocID="{E06E6187-C7A0-4C40-A613-CB35135DD57D}" presName="linNode" presStyleCnt="0"/>
      <dgm:spPr/>
    </dgm:pt>
    <dgm:pt modelId="{4A0180B4-FBFE-234F-929F-D9725E8FA9E6}" type="pres">
      <dgm:prSet presAssocID="{E06E6187-C7A0-4C40-A613-CB35135DD57D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6EA7EE59-6EDF-5247-8D89-803E7F3E249E}" type="pres">
      <dgm:prSet presAssocID="{E06E6187-C7A0-4C40-A613-CB35135DD57D}" presName="descendantText" presStyleLbl="alignAccFollowNode1" presStyleIdx="2" presStyleCnt="4">
        <dgm:presLayoutVars>
          <dgm:bulletEnabled/>
        </dgm:presLayoutVars>
      </dgm:prSet>
      <dgm:spPr/>
    </dgm:pt>
    <dgm:pt modelId="{76747519-46FB-F84A-AFD4-10A4AE6BADF4}" type="pres">
      <dgm:prSet presAssocID="{1FE3D9FA-AAE5-4CC0-9547-E7C531B74568}" presName="sp" presStyleCnt="0"/>
      <dgm:spPr/>
    </dgm:pt>
    <dgm:pt modelId="{0118412C-A5C2-1440-B8E3-88CF59377B64}" type="pres">
      <dgm:prSet presAssocID="{6071AD78-78A8-477B-AC89-41ADC22D225F}" presName="linNode" presStyleCnt="0"/>
      <dgm:spPr/>
    </dgm:pt>
    <dgm:pt modelId="{12601CCF-F235-D646-B645-19DD00A42466}" type="pres">
      <dgm:prSet presAssocID="{6071AD78-78A8-477B-AC89-41ADC22D225F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A60EAAEF-EF1E-EF43-A46B-DB6D2C84530E}" type="pres">
      <dgm:prSet presAssocID="{6071AD78-78A8-477B-AC89-41ADC22D225F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A6A85610-0AD5-1A4B-9CCF-ED9634925C66}" type="presOf" srcId="{E06E6187-C7A0-4C40-A613-CB35135DD57D}" destId="{4A0180B4-FBFE-234F-929F-D9725E8FA9E6}" srcOrd="0" destOrd="0" presId="urn:microsoft.com/office/officeart/2016/7/layout/VerticalSolidActionList"/>
    <dgm:cxn modelId="{9EDD6412-1225-514D-ACA4-B816AEAB62E1}" type="presOf" srcId="{4EAB7454-A073-094E-AE82-600653AEE88F}" destId="{A60EAAEF-EF1E-EF43-A46B-DB6D2C84530E}" srcOrd="0" destOrd="0" presId="urn:microsoft.com/office/officeart/2016/7/layout/VerticalSolidActionList"/>
    <dgm:cxn modelId="{1BEE361A-68E5-F74B-B32B-DFFBDE7D4321}" type="presOf" srcId="{B18DA04D-C7D5-4F5E-9F9B-B7C5A3555404}" destId="{72EFC0F5-E2E2-144D-93AA-1F699499FCCA}" srcOrd="0" destOrd="0" presId="urn:microsoft.com/office/officeart/2016/7/layout/VerticalSolidActionList"/>
    <dgm:cxn modelId="{9D212C1B-D920-5F46-BFCA-8AE73390E69F}" type="presOf" srcId="{0C22619C-2919-44C1-98A7-302F62B68998}" destId="{93C07C2D-656C-C547-A5F1-17428837B8A4}" srcOrd="0" destOrd="1" presId="urn:microsoft.com/office/officeart/2016/7/layout/VerticalSolidActionList"/>
    <dgm:cxn modelId="{0B7DCF2F-05CF-B748-B3BF-769D9F21B0CD}" type="presOf" srcId="{52DA91A2-E899-4469-98B3-74E0C8E8B3E7}" destId="{93C07C2D-656C-C547-A5F1-17428837B8A4}" srcOrd="0" destOrd="0" presId="urn:microsoft.com/office/officeart/2016/7/layout/VerticalSolidActionList"/>
    <dgm:cxn modelId="{9698BA33-6652-4E9E-ADEE-5734C2A1F7BA}" srcId="{B18DA04D-C7D5-4F5E-9F9B-B7C5A3555404}" destId="{F4F899DB-EA95-4BE7-89FF-B82DA7292359}" srcOrd="0" destOrd="0" parTransId="{095C1221-84E2-4C82-9917-01E97D480B69}" sibTransId="{88A9D91B-F58F-4C50-9C87-A462ABF25A83}"/>
    <dgm:cxn modelId="{60204C45-6EF6-4BD4-85BB-9A93052B7E96}" srcId="{B18DA04D-C7D5-4F5E-9F9B-B7C5A3555404}" destId="{6071AD78-78A8-477B-AC89-41ADC22D225F}" srcOrd="3" destOrd="0" parTransId="{94A46970-5DC7-492A-B839-35F852E9DB4A}" sibTransId="{FB62C866-BB55-4F0A-97CC-1108209B23F9}"/>
    <dgm:cxn modelId="{EFB6E54E-ACB5-4101-9BCC-A3724E07B31E}" srcId="{6071AD78-78A8-477B-AC89-41ADC22D225F}" destId="{98976DF8-6A81-4BB6-B893-7347E24EB8CE}" srcOrd="1" destOrd="0" parTransId="{9C42B4BD-563E-4C74-B22A-DF245AC04C0A}" sibTransId="{B1DC5C66-9AE0-4D2A-9D12-05A945D78DB5}"/>
    <dgm:cxn modelId="{A2C7394F-616E-4429-B231-E818B742D5CD}" srcId="{5C15E12E-EBB1-4CFD-9284-075B8C40C270}" destId="{52DA91A2-E899-4469-98B3-74E0C8E8B3E7}" srcOrd="0" destOrd="0" parTransId="{FAF98D74-B253-4473-9297-D3F0FC61BBD9}" sibTransId="{C2DB642E-CED1-4334-8F27-DF228B599DE7}"/>
    <dgm:cxn modelId="{E3B0BE63-4259-664C-A1A4-56F5F6ACDAD5}" type="presOf" srcId="{6071AD78-78A8-477B-AC89-41ADC22D225F}" destId="{12601CCF-F235-D646-B645-19DD00A42466}" srcOrd="0" destOrd="0" presId="urn:microsoft.com/office/officeart/2016/7/layout/VerticalSolidActionList"/>
    <dgm:cxn modelId="{E8D80E7D-9442-4B85-A49F-ED81567EACAA}" srcId="{B18DA04D-C7D5-4F5E-9F9B-B7C5A3555404}" destId="{E06E6187-C7A0-4C40-A613-CB35135DD57D}" srcOrd="2" destOrd="0" parTransId="{165590BA-B894-481C-8692-748E4097F980}" sibTransId="{1FE3D9FA-AAE5-4CC0-9547-E7C531B74568}"/>
    <dgm:cxn modelId="{629B297E-AF86-489C-A8E9-50EB676C15DB}" srcId="{5C15E12E-EBB1-4CFD-9284-075B8C40C270}" destId="{0C22619C-2919-44C1-98A7-302F62B68998}" srcOrd="1" destOrd="0" parTransId="{752DCDE4-B2BB-4054-AB5E-7A036FEF0687}" sibTransId="{57FD1FBE-F8A2-4AFC-8777-223EE7B8AF10}"/>
    <dgm:cxn modelId="{40AE657F-AD7F-AC4A-876D-D9BC99C425BF}" type="presOf" srcId="{F4F899DB-EA95-4BE7-89FF-B82DA7292359}" destId="{E6E0D126-F9BA-DE42-859E-FE7079396D32}" srcOrd="0" destOrd="0" presId="urn:microsoft.com/office/officeart/2016/7/layout/VerticalSolidActionList"/>
    <dgm:cxn modelId="{95D0A293-1A3E-1242-838C-0AB2E5391B97}" srcId="{6071AD78-78A8-477B-AC89-41ADC22D225F}" destId="{4EAB7454-A073-094E-AE82-600653AEE88F}" srcOrd="0" destOrd="0" parTransId="{314A97EC-DDDB-3F47-9B09-DB9325951D56}" sibTransId="{E6AE9F47-A0CC-3D45-A409-EDD1173B10E5}"/>
    <dgm:cxn modelId="{76569195-6F95-4DD0-BD9D-F7C82A14D36F}" srcId="{B18DA04D-C7D5-4F5E-9F9B-B7C5A3555404}" destId="{5C15E12E-EBB1-4CFD-9284-075B8C40C270}" srcOrd="1" destOrd="0" parTransId="{8D052975-DC0C-4B57-B6BE-BAF941AE345D}" sibTransId="{216151A2-1E90-4FE0-B9D3-42F510F811F6}"/>
    <dgm:cxn modelId="{130F87AA-A5B2-9242-949C-CB287349465B}" type="presOf" srcId="{9DF13F10-FF31-4A6D-B34A-B889CB4AAC36}" destId="{6EA7EE59-6EDF-5247-8D89-803E7F3E249E}" srcOrd="0" destOrd="0" presId="urn:microsoft.com/office/officeart/2016/7/layout/VerticalSolidActionList"/>
    <dgm:cxn modelId="{6531D0B2-7278-794A-8E7A-6F0533B0C1B9}" type="presOf" srcId="{98976DF8-6A81-4BB6-B893-7347E24EB8CE}" destId="{A60EAAEF-EF1E-EF43-A46B-DB6D2C84530E}" srcOrd="0" destOrd="1" presId="urn:microsoft.com/office/officeart/2016/7/layout/VerticalSolidActionList"/>
    <dgm:cxn modelId="{FD79E6B8-FB63-BC47-92B6-F3F34EA35E16}" type="presOf" srcId="{5C15E12E-EBB1-4CFD-9284-075B8C40C270}" destId="{0DAF6C4C-33D2-5549-B186-C4B8CC53F6C6}" srcOrd="0" destOrd="0" presId="urn:microsoft.com/office/officeart/2016/7/layout/VerticalSolidActionList"/>
    <dgm:cxn modelId="{07F8A2CA-67B9-5842-B389-CDDB4256E446}" type="presOf" srcId="{0BC6929D-2652-4D51-86E4-21284F0F82EF}" destId="{4977FDC7-512B-0F45-80A3-ADD3B50D12D7}" srcOrd="0" destOrd="0" presId="urn:microsoft.com/office/officeart/2016/7/layout/VerticalSolidActionList"/>
    <dgm:cxn modelId="{24D5E6ED-0152-43F3-A8D0-8BD1F8955533}" srcId="{F4F899DB-EA95-4BE7-89FF-B82DA7292359}" destId="{0BC6929D-2652-4D51-86E4-21284F0F82EF}" srcOrd="0" destOrd="0" parTransId="{88A90B03-E1A6-489E-BA90-874EA41E8A04}" sibTransId="{2EFA6FD8-EF40-43B4-8FEA-A3EED5045594}"/>
    <dgm:cxn modelId="{E42672F5-89FF-4917-91FD-EAACD08B25EB}" srcId="{E06E6187-C7A0-4C40-A613-CB35135DD57D}" destId="{9DF13F10-FF31-4A6D-B34A-B889CB4AAC36}" srcOrd="0" destOrd="0" parTransId="{D3DC45F1-17E7-474A-991E-C0C91045F0E6}" sibTransId="{ACAAAB1F-AF0F-4B8D-B1E4-FFA2EB4FD02C}"/>
    <dgm:cxn modelId="{05C5A01D-9EC9-B841-9473-C72580627CE9}" type="presParOf" srcId="{72EFC0F5-E2E2-144D-93AA-1F699499FCCA}" destId="{E14F1720-ADFF-7742-9660-ECFF3E8E5E43}" srcOrd="0" destOrd="0" presId="urn:microsoft.com/office/officeart/2016/7/layout/VerticalSolidActionList"/>
    <dgm:cxn modelId="{AEAD7F0A-E8CC-AC44-BEA2-0B3136AE5CAC}" type="presParOf" srcId="{E14F1720-ADFF-7742-9660-ECFF3E8E5E43}" destId="{E6E0D126-F9BA-DE42-859E-FE7079396D32}" srcOrd="0" destOrd="0" presId="urn:microsoft.com/office/officeart/2016/7/layout/VerticalSolidActionList"/>
    <dgm:cxn modelId="{204200E0-4F92-B940-8730-4631F77E8108}" type="presParOf" srcId="{E14F1720-ADFF-7742-9660-ECFF3E8E5E43}" destId="{4977FDC7-512B-0F45-80A3-ADD3B50D12D7}" srcOrd="1" destOrd="0" presId="urn:microsoft.com/office/officeart/2016/7/layout/VerticalSolidActionList"/>
    <dgm:cxn modelId="{BA121A44-CEEC-F449-8A78-30AEF2FD0C39}" type="presParOf" srcId="{72EFC0F5-E2E2-144D-93AA-1F699499FCCA}" destId="{63799229-6C54-914C-996E-CCB6434107F8}" srcOrd="1" destOrd="0" presId="urn:microsoft.com/office/officeart/2016/7/layout/VerticalSolidActionList"/>
    <dgm:cxn modelId="{2F79C5AE-583B-B248-B927-86B40E54BE90}" type="presParOf" srcId="{72EFC0F5-E2E2-144D-93AA-1F699499FCCA}" destId="{ABF44D67-4717-BC43-A5F1-A16312094C3E}" srcOrd="2" destOrd="0" presId="urn:microsoft.com/office/officeart/2016/7/layout/VerticalSolidActionList"/>
    <dgm:cxn modelId="{7D26F702-987C-664C-B8B6-EBF3D3CC0222}" type="presParOf" srcId="{ABF44D67-4717-BC43-A5F1-A16312094C3E}" destId="{0DAF6C4C-33D2-5549-B186-C4B8CC53F6C6}" srcOrd="0" destOrd="0" presId="urn:microsoft.com/office/officeart/2016/7/layout/VerticalSolidActionList"/>
    <dgm:cxn modelId="{D46AD16D-FDE4-5548-B542-14B51D4CDFE8}" type="presParOf" srcId="{ABF44D67-4717-BC43-A5F1-A16312094C3E}" destId="{93C07C2D-656C-C547-A5F1-17428837B8A4}" srcOrd="1" destOrd="0" presId="urn:microsoft.com/office/officeart/2016/7/layout/VerticalSolidActionList"/>
    <dgm:cxn modelId="{DC987113-C686-B543-A3BC-DDB7A720AA16}" type="presParOf" srcId="{72EFC0F5-E2E2-144D-93AA-1F699499FCCA}" destId="{C593B86E-A4DE-6246-82B6-0B7B1B8B7E43}" srcOrd="3" destOrd="0" presId="urn:microsoft.com/office/officeart/2016/7/layout/VerticalSolidActionList"/>
    <dgm:cxn modelId="{7F5BACBA-E2B8-EC44-9EA2-501D5E582E00}" type="presParOf" srcId="{72EFC0F5-E2E2-144D-93AA-1F699499FCCA}" destId="{F3C238A9-16F8-684D-938F-2E795C272123}" srcOrd="4" destOrd="0" presId="urn:microsoft.com/office/officeart/2016/7/layout/VerticalSolidActionList"/>
    <dgm:cxn modelId="{9CAE956D-2599-CE40-B62B-D1B36D1BFF99}" type="presParOf" srcId="{F3C238A9-16F8-684D-938F-2E795C272123}" destId="{4A0180B4-FBFE-234F-929F-D9725E8FA9E6}" srcOrd="0" destOrd="0" presId="urn:microsoft.com/office/officeart/2016/7/layout/VerticalSolidActionList"/>
    <dgm:cxn modelId="{E5C14E77-50F1-144D-B2DB-4FF4CEA730EA}" type="presParOf" srcId="{F3C238A9-16F8-684D-938F-2E795C272123}" destId="{6EA7EE59-6EDF-5247-8D89-803E7F3E249E}" srcOrd="1" destOrd="0" presId="urn:microsoft.com/office/officeart/2016/7/layout/VerticalSolidActionList"/>
    <dgm:cxn modelId="{0E7C6BDD-4425-5D47-8CDD-BFA1E1AAAAD3}" type="presParOf" srcId="{72EFC0F5-E2E2-144D-93AA-1F699499FCCA}" destId="{76747519-46FB-F84A-AFD4-10A4AE6BADF4}" srcOrd="5" destOrd="0" presId="urn:microsoft.com/office/officeart/2016/7/layout/VerticalSolidActionList"/>
    <dgm:cxn modelId="{AB22DA69-8E9D-6049-A98B-B19A1022E8C3}" type="presParOf" srcId="{72EFC0F5-E2E2-144D-93AA-1F699499FCCA}" destId="{0118412C-A5C2-1440-B8E3-88CF59377B64}" srcOrd="6" destOrd="0" presId="urn:microsoft.com/office/officeart/2016/7/layout/VerticalSolidActionList"/>
    <dgm:cxn modelId="{78334A62-3E31-D848-929D-4BEF73C7D998}" type="presParOf" srcId="{0118412C-A5C2-1440-B8E3-88CF59377B64}" destId="{12601CCF-F235-D646-B645-19DD00A42466}" srcOrd="0" destOrd="0" presId="urn:microsoft.com/office/officeart/2016/7/layout/VerticalSolidActionList"/>
    <dgm:cxn modelId="{AF28BC6A-0731-C84D-88DC-FDF3B8797BF5}" type="presParOf" srcId="{0118412C-A5C2-1440-B8E3-88CF59377B64}" destId="{A60EAAEF-EF1E-EF43-A46B-DB6D2C84530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7FDC7-512B-0F45-80A3-ADD3B50D12D7}">
      <dsp:nvSpPr>
        <dsp:cNvPr id="0" name=""/>
        <dsp:cNvSpPr/>
      </dsp:nvSpPr>
      <dsp:spPr>
        <a:xfrm>
          <a:off x="1290231" y="1878"/>
          <a:ext cx="5160926" cy="9732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0136" tIns="247212" rIns="100136" bIns="24721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 life-threatening condition triggered by an extreme immune response to infection.</a:t>
          </a:r>
        </a:p>
      </dsp:txBody>
      <dsp:txXfrm>
        <a:off x="1290231" y="1878"/>
        <a:ext cx="5160926" cy="973273"/>
      </dsp:txXfrm>
    </dsp:sp>
    <dsp:sp modelId="{E6E0D126-F9BA-DE42-859E-FE7079396D32}">
      <dsp:nvSpPr>
        <dsp:cNvPr id="0" name=""/>
        <dsp:cNvSpPr/>
      </dsp:nvSpPr>
      <dsp:spPr>
        <a:xfrm>
          <a:off x="0" y="1878"/>
          <a:ext cx="1290231" cy="9732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275" tIns="96138" rIns="68275" bIns="961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What is Sepsis?</a:t>
          </a:r>
        </a:p>
      </dsp:txBody>
      <dsp:txXfrm>
        <a:off x="0" y="1878"/>
        <a:ext cx="1290231" cy="973273"/>
      </dsp:txXfrm>
    </dsp:sp>
    <dsp:sp modelId="{93C07C2D-656C-C547-A5F1-17428837B8A4}">
      <dsp:nvSpPr>
        <dsp:cNvPr id="0" name=""/>
        <dsp:cNvSpPr/>
      </dsp:nvSpPr>
      <dsp:spPr>
        <a:xfrm>
          <a:off x="1290231" y="1033549"/>
          <a:ext cx="5160926" cy="9732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0136" tIns="247212" rIns="100136" bIns="24721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1. High mortality rate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 Early prediction is critical for timely intervention and treatment</a:t>
          </a:r>
        </a:p>
      </dsp:txBody>
      <dsp:txXfrm>
        <a:off x="1290231" y="1033549"/>
        <a:ext cx="5160926" cy="973273"/>
      </dsp:txXfrm>
    </dsp:sp>
    <dsp:sp modelId="{0DAF6C4C-33D2-5549-B186-C4B8CC53F6C6}">
      <dsp:nvSpPr>
        <dsp:cNvPr id="0" name=""/>
        <dsp:cNvSpPr/>
      </dsp:nvSpPr>
      <dsp:spPr>
        <a:xfrm>
          <a:off x="0" y="1033549"/>
          <a:ext cx="1290231" cy="9732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275" tIns="96138" rIns="68275" bIns="961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Importance</a:t>
          </a:r>
          <a:endParaRPr lang="en-US" sz="1400" kern="1200"/>
        </a:p>
      </dsp:txBody>
      <dsp:txXfrm>
        <a:off x="0" y="1033549"/>
        <a:ext cx="1290231" cy="973273"/>
      </dsp:txXfrm>
    </dsp:sp>
    <dsp:sp modelId="{6EA7EE59-6EDF-5247-8D89-803E7F3E249E}">
      <dsp:nvSpPr>
        <dsp:cNvPr id="0" name=""/>
        <dsp:cNvSpPr/>
      </dsp:nvSpPr>
      <dsp:spPr>
        <a:xfrm>
          <a:off x="1290231" y="2065219"/>
          <a:ext cx="5160926" cy="9732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0136" tIns="247212" rIns="100136" bIns="24721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Build a classification model to predict patient survival using clinical features.</a:t>
          </a:r>
        </a:p>
      </dsp:txBody>
      <dsp:txXfrm>
        <a:off x="1290231" y="2065219"/>
        <a:ext cx="5160926" cy="973273"/>
      </dsp:txXfrm>
    </dsp:sp>
    <dsp:sp modelId="{4A0180B4-FBFE-234F-929F-D9725E8FA9E6}">
      <dsp:nvSpPr>
        <dsp:cNvPr id="0" name=""/>
        <dsp:cNvSpPr/>
      </dsp:nvSpPr>
      <dsp:spPr>
        <a:xfrm>
          <a:off x="0" y="2065219"/>
          <a:ext cx="1290231" cy="9732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275" tIns="96138" rIns="68275" bIns="961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Objective</a:t>
          </a:r>
        </a:p>
      </dsp:txBody>
      <dsp:txXfrm>
        <a:off x="0" y="2065219"/>
        <a:ext cx="1290231" cy="973273"/>
      </dsp:txXfrm>
    </dsp:sp>
    <dsp:sp modelId="{A60EAAEF-EF1E-EF43-A46B-DB6D2C84530E}">
      <dsp:nvSpPr>
        <dsp:cNvPr id="0" name=""/>
        <dsp:cNvSpPr/>
      </dsp:nvSpPr>
      <dsp:spPr>
        <a:xfrm>
          <a:off x="1290231" y="3096890"/>
          <a:ext cx="5160926" cy="9732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0136" tIns="247212" rIns="100136" bIns="24721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1. UC Irvine Machine Learning Repository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 Dataset from Norwegian hospital admissions (2011-2012) of patients with sepsis-related diagnoses.</a:t>
          </a:r>
        </a:p>
      </dsp:txBody>
      <dsp:txXfrm>
        <a:off x="1290231" y="3096890"/>
        <a:ext cx="5160926" cy="973273"/>
      </dsp:txXfrm>
    </dsp:sp>
    <dsp:sp modelId="{12601CCF-F235-D646-B645-19DD00A42466}">
      <dsp:nvSpPr>
        <dsp:cNvPr id="0" name=""/>
        <dsp:cNvSpPr/>
      </dsp:nvSpPr>
      <dsp:spPr>
        <a:xfrm>
          <a:off x="0" y="3096890"/>
          <a:ext cx="1290231" cy="9732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275" tIns="96138" rIns="68275" bIns="961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Data Source: </a:t>
          </a:r>
        </a:p>
      </dsp:txBody>
      <dsp:txXfrm>
        <a:off x="0" y="3096890"/>
        <a:ext cx="1290231" cy="973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4D11-C160-5EBC-DEB8-5AE935F9F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F73AD-2312-1488-217F-81C9AD086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76571-82D4-A23A-78A6-F514D929D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E27-71E7-0844-AA70-86D7F9A34066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45E97-FCCF-86FA-D161-35EA8991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75EF3-08CE-9B78-DBD1-30DEA4E8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4630-2512-AC4B-AD71-7A38B142B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0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A14F-0204-6646-C17A-7A6FCA4E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3C7FF-1533-F4E6-F563-719A7A4FE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8764E-402C-437B-BF60-D3702CD3F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E27-71E7-0844-AA70-86D7F9A34066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96F5D-E102-2C9C-617C-9234C9AD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AC132-80DB-0C79-E86C-979633FC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4630-2512-AC4B-AD71-7A38B142B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5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FF720-5442-EA4C-E92A-15DE33B67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E4F15-041D-C79C-8F96-FD0AFFD13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E3820-93B9-8CFC-D964-90C151547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E27-71E7-0844-AA70-86D7F9A34066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4BDC4-6E44-3242-020E-125B6540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785D8-43E1-CB8A-E99D-C9CA419E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4630-2512-AC4B-AD71-7A38B142B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7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E1CE-C205-B5BC-3B03-5C6F10ED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F27E2-F3ED-0AED-7B96-3BF40F702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2994D-F35D-7581-E64F-41BA5EC7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E27-71E7-0844-AA70-86D7F9A34066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A788B-EBA2-0BD1-2AB3-7770360F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26E5-8D07-0887-CA80-9F6AC553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4630-2512-AC4B-AD71-7A38B142B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3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47144-CB75-9790-551F-82738DBD8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68481-E8A0-5E70-99E4-2A5F21F5C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B94AF-9894-D6F3-834D-1ACEFD97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E27-71E7-0844-AA70-86D7F9A34066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722C6-637C-F211-82A6-3B009AFF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58ED3-56C1-6136-38D9-B7C016FB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4630-2512-AC4B-AD71-7A38B142B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7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1971-1BB5-780A-DDC4-8BA071D4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59BA-C98E-4416-C196-619A578F3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0BBDF-AA31-B384-643A-F95E7583F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47AC7-5B3D-6EB4-E047-E3562D00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E27-71E7-0844-AA70-86D7F9A34066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FA974-B400-2661-D198-16246D70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E23A5-9E69-63D6-B0F0-35370109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4630-2512-AC4B-AD71-7A38B142B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0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F931-D52A-0525-D042-B1875E3D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3FD8B-89B2-66B2-C265-18827D0FD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919C2-DABC-ACFA-3020-D7D618A38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08A60-C366-2402-639B-199167422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F173E-6ED0-1D44-A2C9-A93B5A93F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E15D9-5350-EB7B-5336-96C85A3A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E27-71E7-0844-AA70-86D7F9A34066}" type="datetimeFigureOut">
              <a:rPr lang="en-US" smtClean="0"/>
              <a:t>12/9/24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DF651-7C9A-E242-F12E-61A99FE5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EE9CB-CDD8-335F-3967-EBF80199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4630-2512-AC4B-AD71-7A38B142B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7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D6DC-3979-6CF0-B81E-6FB22A65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0FEBA4-ABC3-0E81-A133-60CC7CEE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E27-71E7-0844-AA70-86D7F9A34066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5DE65-13B5-BDDA-6CF5-8B901A08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BEC8C-02DA-5E4D-990D-9DA7BA6A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4630-2512-AC4B-AD71-7A38B142B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2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B55854-BACF-D543-675A-6D7E2641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E27-71E7-0844-AA70-86D7F9A34066}" type="datetimeFigureOut">
              <a:rPr lang="en-US" smtClean="0"/>
              <a:t>12/9/24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6433A-4BF6-D97B-4530-24E2010E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C2BD0-0581-FE72-E6EF-1B619F59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4630-2512-AC4B-AD71-7A38B142B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5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25FE-8B5F-42AA-6A1F-A0E18F375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20E38-3E8A-8B92-AC4C-D0415E90C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69D0E-B976-8A6B-BE41-FE2DBD87F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9FDEF-ABED-549B-B379-9D6264B3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E27-71E7-0844-AA70-86D7F9A34066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1735E-304C-CCC2-2FD1-2C043AF93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7D3DE-9789-FA50-4065-81C669DB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4630-2512-AC4B-AD71-7A38B142B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8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CE26-81AE-A259-E142-56D13429F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213FD-EE8E-8213-4019-DB3CD2B38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42EFF-D1B6-07D5-3138-5392BF06E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E4292-96B9-EE99-E7DB-46D7632B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E27-71E7-0844-AA70-86D7F9A34066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33208-2ED6-29BE-5842-6121AEF7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48743-D028-FFF4-CD02-483AD7D0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4630-2512-AC4B-AD71-7A38B142B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5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53D822-C3E3-4D08-FCC5-34294159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C7E99-F10A-408A-F0A0-3F20C110A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2DD9D-A383-253E-8EB8-3B87664E1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544E27-71E7-0844-AA70-86D7F9A34066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55D29-BD5C-2560-3109-00EB9F1B3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786DF-8439-90BD-AD3E-DEF4E0F88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D24630-2512-AC4B-AD71-7A38B142B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8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arcayzc/Project1030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Freeform: Shape 1039">
            <a:extLst>
              <a:ext uri="{FF2B5EF4-FFF2-40B4-BE49-F238E27FC236}">
                <a16:creationId xmlns:a16="http://schemas.microsoft.com/office/drawing/2014/main" id="{1A85619E-59AB-4E59-8DD1-77D17FCB3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6150" cy="6858000"/>
          </a:xfrm>
          <a:custGeom>
            <a:avLst/>
            <a:gdLst>
              <a:gd name="connsiteX0" fmla="*/ 0 w 7579856"/>
              <a:gd name="connsiteY0" fmla="*/ 0 h 6858000"/>
              <a:gd name="connsiteX1" fmla="*/ 7579856 w 7579856"/>
              <a:gd name="connsiteY1" fmla="*/ 0 h 6858000"/>
              <a:gd name="connsiteX2" fmla="*/ 7470504 w 7579856"/>
              <a:gd name="connsiteY2" fmla="*/ 260102 h 6858000"/>
              <a:gd name="connsiteX3" fmla="*/ 7382971 w 7579856"/>
              <a:gd name="connsiteY3" fmla="*/ 293939 h 6858000"/>
              <a:gd name="connsiteX4" fmla="*/ 7424315 w 7579856"/>
              <a:gd name="connsiteY4" fmla="*/ 333533 h 6858000"/>
              <a:gd name="connsiteX5" fmla="*/ 7371566 w 7579856"/>
              <a:gd name="connsiteY5" fmla="*/ 479678 h 6858000"/>
              <a:gd name="connsiteX6" fmla="*/ 7333409 w 7579856"/>
              <a:gd name="connsiteY6" fmla="*/ 639474 h 6858000"/>
              <a:gd name="connsiteX7" fmla="*/ 7277592 w 7579856"/>
              <a:gd name="connsiteY7" fmla="*/ 752461 h 6858000"/>
              <a:gd name="connsiteX8" fmla="*/ 7168002 w 7579856"/>
              <a:gd name="connsiteY8" fmla="*/ 908523 h 6858000"/>
              <a:gd name="connsiteX9" fmla="*/ 6878697 w 7579856"/>
              <a:gd name="connsiteY9" fmla="*/ 1346641 h 6858000"/>
              <a:gd name="connsiteX10" fmla="*/ 6794992 w 7579856"/>
              <a:gd name="connsiteY10" fmla="*/ 1562952 h 6858000"/>
              <a:gd name="connsiteX11" fmla="*/ 6734639 w 7579856"/>
              <a:gd name="connsiteY11" fmla="*/ 1920622 h 6858000"/>
              <a:gd name="connsiteX12" fmla="*/ 6730519 w 7579856"/>
              <a:gd name="connsiteY12" fmla="*/ 2097872 h 6858000"/>
              <a:gd name="connsiteX13" fmla="*/ 6705894 w 7579856"/>
              <a:gd name="connsiteY13" fmla="*/ 2420416 h 6858000"/>
              <a:gd name="connsiteX14" fmla="*/ 6683705 w 7579856"/>
              <a:gd name="connsiteY14" fmla="*/ 2654677 h 6858000"/>
              <a:gd name="connsiteX15" fmla="*/ 6638423 w 7579856"/>
              <a:gd name="connsiteY15" fmla="*/ 2846969 h 6858000"/>
              <a:gd name="connsiteX16" fmla="*/ 6553674 w 7579856"/>
              <a:gd name="connsiteY16" fmla="*/ 3101886 h 6858000"/>
              <a:gd name="connsiteX17" fmla="*/ 6511102 w 7579856"/>
              <a:gd name="connsiteY17" fmla="*/ 3227971 h 6858000"/>
              <a:gd name="connsiteX18" fmla="*/ 6492768 w 7579856"/>
              <a:gd name="connsiteY18" fmla="*/ 3410007 h 6858000"/>
              <a:gd name="connsiteX19" fmla="*/ 6483278 w 7579856"/>
              <a:gd name="connsiteY19" fmla="*/ 3413112 h 6858000"/>
              <a:gd name="connsiteX20" fmla="*/ 6457853 w 7579856"/>
              <a:gd name="connsiteY20" fmla="*/ 3475597 h 6858000"/>
              <a:gd name="connsiteX21" fmla="*/ 6410459 w 7579856"/>
              <a:gd name="connsiteY21" fmla="*/ 3726672 h 6858000"/>
              <a:gd name="connsiteX22" fmla="*/ 6359621 w 7579856"/>
              <a:gd name="connsiteY22" fmla="*/ 3847892 h 6858000"/>
              <a:gd name="connsiteX23" fmla="*/ 6334856 w 7579856"/>
              <a:gd name="connsiteY23" fmla="*/ 3885724 h 6858000"/>
              <a:gd name="connsiteX24" fmla="*/ 6293786 w 7579856"/>
              <a:gd name="connsiteY24" fmla="*/ 3949434 h 6858000"/>
              <a:gd name="connsiteX25" fmla="*/ 6245606 w 7579856"/>
              <a:gd name="connsiteY25" fmla="*/ 3999200 h 6858000"/>
              <a:gd name="connsiteX26" fmla="*/ 6141951 w 7579856"/>
              <a:gd name="connsiteY26" fmla="*/ 4086732 h 6858000"/>
              <a:gd name="connsiteX27" fmla="*/ 6078664 w 7579856"/>
              <a:gd name="connsiteY27" fmla="*/ 4186250 h 6858000"/>
              <a:gd name="connsiteX28" fmla="*/ 6022393 w 7579856"/>
              <a:gd name="connsiteY28" fmla="*/ 4256032 h 6858000"/>
              <a:gd name="connsiteX29" fmla="*/ 5948407 w 7579856"/>
              <a:gd name="connsiteY29" fmla="*/ 4384326 h 6858000"/>
              <a:gd name="connsiteX30" fmla="*/ 5876649 w 7579856"/>
              <a:gd name="connsiteY30" fmla="*/ 4557747 h 6858000"/>
              <a:gd name="connsiteX31" fmla="*/ 5843760 w 7579856"/>
              <a:gd name="connsiteY31" fmla="*/ 4628455 h 6858000"/>
              <a:gd name="connsiteX32" fmla="*/ 5770009 w 7579856"/>
              <a:gd name="connsiteY32" fmla="*/ 4708689 h 6858000"/>
              <a:gd name="connsiteX33" fmla="*/ 5725056 w 7579856"/>
              <a:gd name="connsiteY33" fmla="*/ 4751553 h 6858000"/>
              <a:gd name="connsiteX34" fmla="*/ 5673106 w 7579856"/>
              <a:gd name="connsiteY34" fmla="*/ 4803022 h 6858000"/>
              <a:gd name="connsiteX35" fmla="*/ 5646635 w 7579856"/>
              <a:gd name="connsiteY35" fmla="*/ 4918486 h 6858000"/>
              <a:gd name="connsiteX36" fmla="*/ 5632308 w 7579856"/>
              <a:gd name="connsiteY36" fmla="*/ 5003261 h 6858000"/>
              <a:gd name="connsiteX37" fmla="*/ 5600041 w 7579856"/>
              <a:gd name="connsiteY37" fmla="*/ 5126502 h 6858000"/>
              <a:gd name="connsiteX38" fmla="*/ 5593786 w 7579856"/>
              <a:gd name="connsiteY38" fmla="*/ 5183759 h 6858000"/>
              <a:gd name="connsiteX39" fmla="*/ 5566847 w 7579856"/>
              <a:gd name="connsiteY39" fmla="*/ 5283130 h 6858000"/>
              <a:gd name="connsiteX40" fmla="*/ 5545211 w 7579856"/>
              <a:gd name="connsiteY40" fmla="*/ 5391620 h 6858000"/>
              <a:gd name="connsiteX41" fmla="*/ 5504490 w 7579856"/>
              <a:gd name="connsiteY41" fmla="*/ 5443028 h 6858000"/>
              <a:gd name="connsiteX42" fmla="*/ 5495036 w 7579856"/>
              <a:gd name="connsiteY42" fmla="*/ 5535042 h 6858000"/>
              <a:gd name="connsiteX43" fmla="*/ 5481653 w 7579856"/>
              <a:gd name="connsiteY43" fmla="*/ 5579759 h 6858000"/>
              <a:gd name="connsiteX44" fmla="*/ 5453795 w 7579856"/>
              <a:gd name="connsiteY44" fmla="*/ 5665992 h 6858000"/>
              <a:gd name="connsiteX45" fmla="*/ 5417837 w 7579856"/>
              <a:gd name="connsiteY45" fmla="*/ 5741729 h 6858000"/>
              <a:gd name="connsiteX46" fmla="*/ 5398588 w 7579856"/>
              <a:gd name="connsiteY46" fmla="*/ 5893367 h 6858000"/>
              <a:gd name="connsiteX47" fmla="*/ 5412427 w 7579856"/>
              <a:gd name="connsiteY47" fmla="*/ 5943796 h 6858000"/>
              <a:gd name="connsiteX48" fmla="*/ 5400101 w 7579856"/>
              <a:gd name="connsiteY48" fmla="*/ 6000335 h 6858000"/>
              <a:gd name="connsiteX49" fmla="*/ 5408124 w 7579856"/>
              <a:gd name="connsiteY49" fmla="*/ 6055832 h 6858000"/>
              <a:gd name="connsiteX50" fmla="*/ 5382772 w 7579856"/>
              <a:gd name="connsiteY50" fmla="*/ 6106527 h 6858000"/>
              <a:gd name="connsiteX51" fmla="*/ 5354118 w 7579856"/>
              <a:gd name="connsiteY51" fmla="*/ 6177715 h 6858000"/>
              <a:gd name="connsiteX52" fmla="*/ 5352724 w 7579856"/>
              <a:gd name="connsiteY52" fmla="*/ 6231835 h 6858000"/>
              <a:gd name="connsiteX53" fmla="*/ 5314801 w 7579856"/>
              <a:gd name="connsiteY53" fmla="*/ 6378377 h 6858000"/>
              <a:gd name="connsiteX54" fmla="*/ 5346289 w 7579856"/>
              <a:gd name="connsiteY54" fmla="*/ 6531204 h 6858000"/>
              <a:gd name="connsiteX55" fmla="*/ 5296493 w 7579856"/>
              <a:gd name="connsiteY55" fmla="*/ 6828948 h 6858000"/>
              <a:gd name="connsiteX56" fmla="*/ 5299149 w 7579856"/>
              <a:gd name="connsiteY56" fmla="*/ 6850700 h 6858000"/>
              <a:gd name="connsiteX57" fmla="*/ 5293995 w 7579856"/>
              <a:gd name="connsiteY57" fmla="*/ 6858000 h 6858000"/>
              <a:gd name="connsiteX58" fmla="*/ 0 w 7579856"/>
              <a:gd name="connsiteY58" fmla="*/ 6858000 h 6858000"/>
              <a:gd name="connsiteX0" fmla="*/ 0 w 7579856"/>
              <a:gd name="connsiteY0" fmla="*/ 0 h 6858000"/>
              <a:gd name="connsiteX1" fmla="*/ 7579856 w 7579856"/>
              <a:gd name="connsiteY1" fmla="*/ 0 h 6858000"/>
              <a:gd name="connsiteX2" fmla="*/ 7470504 w 7579856"/>
              <a:gd name="connsiteY2" fmla="*/ 260102 h 6858000"/>
              <a:gd name="connsiteX3" fmla="*/ 7382971 w 7579856"/>
              <a:gd name="connsiteY3" fmla="*/ 293939 h 6858000"/>
              <a:gd name="connsiteX4" fmla="*/ 7371566 w 7579856"/>
              <a:gd name="connsiteY4" fmla="*/ 479678 h 6858000"/>
              <a:gd name="connsiteX5" fmla="*/ 7333409 w 7579856"/>
              <a:gd name="connsiteY5" fmla="*/ 639474 h 6858000"/>
              <a:gd name="connsiteX6" fmla="*/ 7277592 w 7579856"/>
              <a:gd name="connsiteY6" fmla="*/ 752461 h 6858000"/>
              <a:gd name="connsiteX7" fmla="*/ 7168002 w 7579856"/>
              <a:gd name="connsiteY7" fmla="*/ 908523 h 6858000"/>
              <a:gd name="connsiteX8" fmla="*/ 6878697 w 7579856"/>
              <a:gd name="connsiteY8" fmla="*/ 1346641 h 6858000"/>
              <a:gd name="connsiteX9" fmla="*/ 6794992 w 7579856"/>
              <a:gd name="connsiteY9" fmla="*/ 1562952 h 6858000"/>
              <a:gd name="connsiteX10" fmla="*/ 6734639 w 7579856"/>
              <a:gd name="connsiteY10" fmla="*/ 1920622 h 6858000"/>
              <a:gd name="connsiteX11" fmla="*/ 6730519 w 7579856"/>
              <a:gd name="connsiteY11" fmla="*/ 2097872 h 6858000"/>
              <a:gd name="connsiteX12" fmla="*/ 6705894 w 7579856"/>
              <a:gd name="connsiteY12" fmla="*/ 2420416 h 6858000"/>
              <a:gd name="connsiteX13" fmla="*/ 6683705 w 7579856"/>
              <a:gd name="connsiteY13" fmla="*/ 2654677 h 6858000"/>
              <a:gd name="connsiteX14" fmla="*/ 6638423 w 7579856"/>
              <a:gd name="connsiteY14" fmla="*/ 2846969 h 6858000"/>
              <a:gd name="connsiteX15" fmla="*/ 6553674 w 7579856"/>
              <a:gd name="connsiteY15" fmla="*/ 3101886 h 6858000"/>
              <a:gd name="connsiteX16" fmla="*/ 6511102 w 7579856"/>
              <a:gd name="connsiteY16" fmla="*/ 3227971 h 6858000"/>
              <a:gd name="connsiteX17" fmla="*/ 6492768 w 7579856"/>
              <a:gd name="connsiteY17" fmla="*/ 3410007 h 6858000"/>
              <a:gd name="connsiteX18" fmla="*/ 6483278 w 7579856"/>
              <a:gd name="connsiteY18" fmla="*/ 3413112 h 6858000"/>
              <a:gd name="connsiteX19" fmla="*/ 6457853 w 7579856"/>
              <a:gd name="connsiteY19" fmla="*/ 3475597 h 6858000"/>
              <a:gd name="connsiteX20" fmla="*/ 6410459 w 7579856"/>
              <a:gd name="connsiteY20" fmla="*/ 3726672 h 6858000"/>
              <a:gd name="connsiteX21" fmla="*/ 6359621 w 7579856"/>
              <a:gd name="connsiteY21" fmla="*/ 3847892 h 6858000"/>
              <a:gd name="connsiteX22" fmla="*/ 6334856 w 7579856"/>
              <a:gd name="connsiteY22" fmla="*/ 3885724 h 6858000"/>
              <a:gd name="connsiteX23" fmla="*/ 6293786 w 7579856"/>
              <a:gd name="connsiteY23" fmla="*/ 3949434 h 6858000"/>
              <a:gd name="connsiteX24" fmla="*/ 6245606 w 7579856"/>
              <a:gd name="connsiteY24" fmla="*/ 3999200 h 6858000"/>
              <a:gd name="connsiteX25" fmla="*/ 6141951 w 7579856"/>
              <a:gd name="connsiteY25" fmla="*/ 4086732 h 6858000"/>
              <a:gd name="connsiteX26" fmla="*/ 6078664 w 7579856"/>
              <a:gd name="connsiteY26" fmla="*/ 4186250 h 6858000"/>
              <a:gd name="connsiteX27" fmla="*/ 6022393 w 7579856"/>
              <a:gd name="connsiteY27" fmla="*/ 4256032 h 6858000"/>
              <a:gd name="connsiteX28" fmla="*/ 5948407 w 7579856"/>
              <a:gd name="connsiteY28" fmla="*/ 4384326 h 6858000"/>
              <a:gd name="connsiteX29" fmla="*/ 5876649 w 7579856"/>
              <a:gd name="connsiteY29" fmla="*/ 4557747 h 6858000"/>
              <a:gd name="connsiteX30" fmla="*/ 5843760 w 7579856"/>
              <a:gd name="connsiteY30" fmla="*/ 4628455 h 6858000"/>
              <a:gd name="connsiteX31" fmla="*/ 5770009 w 7579856"/>
              <a:gd name="connsiteY31" fmla="*/ 4708689 h 6858000"/>
              <a:gd name="connsiteX32" fmla="*/ 5725056 w 7579856"/>
              <a:gd name="connsiteY32" fmla="*/ 4751553 h 6858000"/>
              <a:gd name="connsiteX33" fmla="*/ 5673106 w 7579856"/>
              <a:gd name="connsiteY33" fmla="*/ 4803022 h 6858000"/>
              <a:gd name="connsiteX34" fmla="*/ 5646635 w 7579856"/>
              <a:gd name="connsiteY34" fmla="*/ 4918486 h 6858000"/>
              <a:gd name="connsiteX35" fmla="*/ 5632308 w 7579856"/>
              <a:gd name="connsiteY35" fmla="*/ 5003261 h 6858000"/>
              <a:gd name="connsiteX36" fmla="*/ 5600041 w 7579856"/>
              <a:gd name="connsiteY36" fmla="*/ 5126502 h 6858000"/>
              <a:gd name="connsiteX37" fmla="*/ 5593786 w 7579856"/>
              <a:gd name="connsiteY37" fmla="*/ 5183759 h 6858000"/>
              <a:gd name="connsiteX38" fmla="*/ 5566847 w 7579856"/>
              <a:gd name="connsiteY38" fmla="*/ 5283130 h 6858000"/>
              <a:gd name="connsiteX39" fmla="*/ 5545211 w 7579856"/>
              <a:gd name="connsiteY39" fmla="*/ 5391620 h 6858000"/>
              <a:gd name="connsiteX40" fmla="*/ 5504490 w 7579856"/>
              <a:gd name="connsiteY40" fmla="*/ 5443028 h 6858000"/>
              <a:gd name="connsiteX41" fmla="*/ 5495036 w 7579856"/>
              <a:gd name="connsiteY41" fmla="*/ 5535042 h 6858000"/>
              <a:gd name="connsiteX42" fmla="*/ 5481653 w 7579856"/>
              <a:gd name="connsiteY42" fmla="*/ 5579759 h 6858000"/>
              <a:gd name="connsiteX43" fmla="*/ 5453795 w 7579856"/>
              <a:gd name="connsiteY43" fmla="*/ 5665992 h 6858000"/>
              <a:gd name="connsiteX44" fmla="*/ 5417837 w 7579856"/>
              <a:gd name="connsiteY44" fmla="*/ 5741729 h 6858000"/>
              <a:gd name="connsiteX45" fmla="*/ 5398588 w 7579856"/>
              <a:gd name="connsiteY45" fmla="*/ 5893367 h 6858000"/>
              <a:gd name="connsiteX46" fmla="*/ 5412427 w 7579856"/>
              <a:gd name="connsiteY46" fmla="*/ 5943796 h 6858000"/>
              <a:gd name="connsiteX47" fmla="*/ 5400101 w 7579856"/>
              <a:gd name="connsiteY47" fmla="*/ 6000335 h 6858000"/>
              <a:gd name="connsiteX48" fmla="*/ 5408124 w 7579856"/>
              <a:gd name="connsiteY48" fmla="*/ 6055832 h 6858000"/>
              <a:gd name="connsiteX49" fmla="*/ 5382772 w 7579856"/>
              <a:gd name="connsiteY49" fmla="*/ 6106527 h 6858000"/>
              <a:gd name="connsiteX50" fmla="*/ 5354118 w 7579856"/>
              <a:gd name="connsiteY50" fmla="*/ 6177715 h 6858000"/>
              <a:gd name="connsiteX51" fmla="*/ 5352724 w 7579856"/>
              <a:gd name="connsiteY51" fmla="*/ 6231835 h 6858000"/>
              <a:gd name="connsiteX52" fmla="*/ 5314801 w 7579856"/>
              <a:gd name="connsiteY52" fmla="*/ 6378377 h 6858000"/>
              <a:gd name="connsiteX53" fmla="*/ 5346289 w 7579856"/>
              <a:gd name="connsiteY53" fmla="*/ 6531204 h 6858000"/>
              <a:gd name="connsiteX54" fmla="*/ 5296493 w 7579856"/>
              <a:gd name="connsiteY54" fmla="*/ 6828948 h 6858000"/>
              <a:gd name="connsiteX55" fmla="*/ 5299149 w 7579856"/>
              <a:gd name="connsiteY55" fmla="*/ 6850700 h 6858000"/>
              <a:gd name="connsiteX56" fmla="*/ 5293995 w 7579856"/>
              <a:gd name="connsiteY56" fmla="*/ 6858000 h 6858000"/>
              <a:gd name="connsiteX57" fmla="*/ 0 w 7579856"/>
              <a:gd name="connsiteY57" fmla="*/ 6858000 h 6858000"/>
              <a:gd name="connsiteX58" fmla="*/ 0 w 7579856"/>
              <a:gd name="connsiteY58" fmla="*/ 0 h 6858000"/>
              <a:gd name="connsiteX0" fmla="*/ 0 w 7579856"/>
              <a:gd name="connsiteY0" fmla="*/ 0 h 6858000"/>
              <a:gd name="connsiteX1" fmla="*/ 7579856 w 7579856"/>
              <a:gd name="connsiteY1" fmla="*/ 0 h 6858000"/>
              <a:gd name="connsiteX2" fmla="*/ 7470504 w 7579856"/>
              <a:gd name="connsiteY2" fmla="*/ 260102 h 6858000"/>
              <a:gd name="connsiteX3" fmla="*/ 7393573 w 7579856"/>
              <a:gd name="connsiteY3" fmla="*/ 399956 h 6858000"/>
              <a:gd name="connsiteX4" fmla="*/ 7371566 w 7579856"/>
              <a:gd name="connsiteY4" fmla="*/ 479678 h 6858000"/>
              <a:gd name="connsiteX5" fmla="*/ 7333409 w 7579856"/>
              <a:gd name="connsiteY5" fmla="*/ 639474 h 6858000"/>
              <a:gd name="connsiteX6" fmla="*/ 7277592 w 7579856"/>
              <a:gd name="connsiteY6" fmla="*/ 752461 h 6858000"/>
              <a:gd name="connsiteX7" fmla="*/ 7168002 w 7579856"/>
              <a:gd name="connsiteY7" fmla="*/ 908523 h 6858000"/>
              <a:gd name="connsiteX8" fmla="*/ 6878697 w 7579856"/>
              <a:gd name="connsiteY8" fmla="*/ 1346641 h 6858000"/>
              <a:gd name="connsiteX9" fmla="*/ 6794992 w 7579856"/>
              <a:gd name="connsiteY9" fmla="*/ 1562952 h 6858000"/>
              <a:gd name="connsiteX10" fmla="*/ 6734639 w 7579856"/>
              <a:gd name="connsiteY10" fmla="*/ 1920622 h 6858000"/>
              <a:gd name="connsiteX11" fmla="*/ 6730519 w 7579856"/>
              <a:gd name="connsiteY11" fmla="*/ 2097872 h 6858000"/>
              <a:gd name="connsiteX12" fmla="*/ 6705894 w 7579856"/>
              <a:gd name="connsiteY12" fmla="*/ 2420416 h 6858000"/>
              <a:gd name="connsiteX13" fmla="*/ 6683705 w 7579856"/>
              <a:gd name="connsiteY13" fmla="*/ 2654677 h 6858000"/>
              <a:gd name="connsiteX14" fmla="*/ 6638423 w 7579856"/>
              <a:gd name="connsiteY14" fmla="*/ 2846969 h 6858000"/>
              <a:gd name="connsiteX15" fmla="*/ 6553674 w 7579856"/>
              <a:gd name="connsiteY15" fmla="*/ 3101886 h 6858000"/>
              <a:gd name="connsiteX16" fmla="*/ 6511102 w 7579856"/>
              <a:gd name="connsiteY16" fmla="*/ 3227971 h 6858000"/>
              <a:gd name="connsiteX17" fmla="*/ 6492768 w 7579856"/>
              <a:gd name="connsiteY17" fmla="*/ 3410007 h 6858000"/>
              <a:gd name="connsiteX18" fmla="*/ 6483278 w 7579856"/>
              <a:gd name="connsiteY18" fmla="*/ 3413112 h 6858000"/>
              <a:gd name="connsiteX19" fmla="*/ 6457853 w 7579856"/>
              <a:gd name="connsiteY19" fmla="*/ 3475597 h 6858000"/>
              <a:gd name="connsiteX20" fmla="*/ 6410459 w 7579856"/>
              <a:gd name="connsiteY20" fmla="*/ 3726672 h 6858000"/>
              <a:gd name="connsiteX21" fmla="*/ 6359621 w 7579856"/>
              <a:gd name="connsiteY21" fmla="*/ 3847892 h 6858000"/>
              <a:gd name="connsiteX22" fmla="*/ 6334856 w 7579856"/>
              <a:gd name="connsiteY22" fmla="*/ 3885724 h 6858000"/>
              <a:gd name="connsiteX23" fmla="*/ 6293786 w 7579856"/>
              <a:gd name="connsiteY23" fmla="*/ 3949434 h 6858000"/>
              <a:gd name="connsiteX24" fmla="*/ 6245606 w 7579856"/>
              <a:gd name="connsiteY24" fmla="*/ 3999200 h 6858000"/>
              <a:gd name="connsiteX25" fmla="*/ 6141951 w 7579856"/>
              <a:gd name="connsiteY25" fmla="*/ 4086732 h 6858000"/>
              <a:gd name="connsiteX26" fmla="*/ 6078664 w 7579856"/>
              <a:gd name="connsiteY26" fmla="*/ 4186250 h 6858000"/>
              <a:gd name="connsiteX27" fmla="*/ 6022393 w 7579856"/>
              <a:gd name="connsiteY27" fmla="*/ 4256032 h 6858000"/>
              <a:gd name="connsiteX28" fmla="*/ 5948407 w 7579856"/>
              <a:gd name="connsiteY28" fmla="*/ 4384326 h 6858000"/>
              <a:gd name="connsiteX29" fmla="*/ 5876649 w 7579856"/>
              <a:gd name="connsiteY29" fmla="*/ 4557747 h 6858000"/>
              <a:gd name="connsiteX30" fmla="*/ 5843760 w 7579856"/>
              <a:gd name="connsiteY30" fmla="*/ 4628455 h 6858000"/>
              <a:gd name="connsiteX31" fmla="*/ 5770009 w 7579856"/>
              <a:gd name="connsiteY31" fmla="*/ 4708689 h 6858000"/>
              <a:gd name="connsiteX32" fmla="*/ 5725056 w 7579856"/>
              <a:gd name="connsiteY32" fmla="*/ 4751553 h 6858000"/>
              <a:gd name="connsiteX33" fmla="*/ 5673106 w 7579856"/>
              <a:gd name="connsiteY33" fmla="*/ 4803022 h 6858000"/>
              <a:gd name="connsiteX34" fmla="*/ 5646635 w 7579856"/>
              <a:gd name="connsiteY34" fmla="*/ 4918486 h 6858000"/>
              <a:gd name="connsiteX35" fmla="*/ 5632308 w 7579856"/>
              <a:gd name="connsiteY35" fmla="*/ 5003261 h 6858000"/>
              <a:gd name="connsiteX36" fmla="*/ 5600041 w 7579856"/>
              <a:gd name="connsiteY36" fmla="*/ 5126502 h 6858000"/>
              <a:gd name="connsiteX37" fmla="*/ 5593786 w 7579856"/>
              <a:gd name="connsiteY37" fmla="*/ 5183759 h 6858000"/>
              <a:gd name="connsiteX38" fmla="*/ 5566847 w 7579856"/>
              <a:gd name="connsiteY38" fmla="*/ 5283130 h 6858000"/>
              <a:gd name="connsiteX39" fmla="*/ 5545211 w 7579856"/>
              <a:gd name="connsiteY39" fmla="*/ 5391620 h 6858000"/>
              <a:gd name="connsiteX40" fmla="*/ 5504490 w 7579856"/>
              <a:gd name="connsiteY40" fmla="*/ 5443028 h 6858000"/>
              <a:gd name="connsiteX41" fmla="*/ 5495036 w 7579856"/>
              <a:gd name="connsiteY41" fmla="*/ 5535042 h 6858000"/>
              <a:gd name="connsiteX42" fmla="*/ 5481653 w 7579856"/>
              <a:gd name="connsiteY42" fmla="*/ 5579759 h 6858000"/>
              <a:gd name="connsiteX43" fmla="*/ 5453795 w 7579856"/>
              <a:gd name="connsiteY43" fmla="*/ 5665992 h 6858000"/>
              <a:gd name="connsiteX44" fmla="*/ 5417837 w 7579856"/>
              <a:gd name="connsiteY44" fmla="*/ 5741729 h 6858000"/>
              <a:gd name="connsiteX45" fmla="*/ 5398588 w 7579856"/>
              <a:gd name="connsiteY45" fmla="*/ 5893367 h 6858000"/>
              <a:gd name="connsiteX46" fmla="*/ 5412427 w 7579856"/>
              <a:gd name="connsiteY46" fmla="*/ 5943796 h 6858000"/>
              <a:gd name="connsiteX47" fmla="*/ 5400101 w 7579856"/>
              <a:gd name="connsiteY47" fmla="*/ 6000335 h 6858000"/>
              <a:gd name="connsiteX48" fmla="*/ 5408124 w 7579856"/>
              <a:gd name="connsiteY48" fmla="*/ 6055832 h 6858000"/>
              <a:gd name="connsiteX49" fmla="*/ 5382772 w 7579856"/>
              <a:gd name="connsiteY49" fmla="*/ 6106527 h 6858000"/>
              <a:gd name="connsiteX50" fmla="*/ 5354118 w 7579856"/>
              <a:gd name="connsiteY50" fmla="*/ 6177715 h 6858000"/>
              <a:gd name="connsiteX51" fmla="*/ 5352724 w 7579856"/>
              <a:gd name="connsiteY51" fmla="*/ 6231835 h 6858000"/>
              <a:gd name="connsiteX52" fmla="*/ 5314801 w 7579856"/>
              <a:gd name="connsiteY52" fmla="*/ 6378377 h 6858000"/>
              <a:gd name="connsiteX53" fmla="*/ 5346289 w 7579856"/>
              <a:gd name="connsiteY53" fmla="*/ 6531204 h 6858000"/>
              <a:gd name="connsiteX54" fmla="*/ 5296493 w 7579856"/>
              <a:gd name="connsiteY54" fmla="*/ 6828948 h 6858000"/>
              <a:gd name="connsiteX55" fmla="*/ 5299149 w 7579856"/>
              <a:gd name="connsiteY55" fmla="*/ 6850700 h 6858000"/>
              <a:gd name="connsiteX56" fmla="*/ 5293995 w 7579856"/>
              <a:gd name="connsiteY56" fmla="*/ 6858000 h 6858000"/>
              <a:gd name="connsiteX57" fmla="*/ 0 w 7579856"/>
              <a:gd name="connsiteY57" fmla="*/ 6858000 h 6858000"/>
              <a:gd name="connsiteX58" fmla="*/ 0 w 7579856"/>
              <a:gd name="connsiteY5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7579856" h="6858000">
                <a:moveTo>
                  <a:pt x="0" y="0"/>
                </a:moveTo>
                <a:lnTo>
                  <a:pt x="7579856" y="0"/>
                </a:lnTo>
                <a:lnTo>
                  <a:pt x="7470504" y="260102"/>
                </a:lnTo>
                <a:cubicBezTo>
                  <a:pt x="7461630" y="268839"/>
                  <a:pt x="7394342" y="394464"/>
                  <a:pt x="7393573" y="399956"/>
                </a:cubicBezTo>
                <a:cubicBezTo>
                  <a:pt x="7377083" y="436552"/>
                  <a:pt x="7379826" y="422089"/>
                  <a:pt x="7371566" y="479678"/>
                </a:cubicBezTo>
                <a:cubicBezTo>
                  <a:pt x="7375726" y="514866"/>
                  <a:pt x="7314090" y="538026"/>
                  <a:pt x="7333409" y="639474"/>
                </a:cubicBezTo>
                <a:cubicBezTo>
                  <a:pt x="7304030" y="645989"/>
                  <a:pt x="7277305" y="734514"/>
                  <a:pt x="7277592" y="752461"/>
                </a:cubicBezTo>
                <a:cubicBezTo>
                  <a:pt x="7263957" y="826326"/>
                  <a:pt x="7190549" y="831933"/>
                  <a:pt x="7168002" y="908523"/>
                </a:cubicBezTo>
                <a:cubicBezTo>
                  <a:pt x="7159192" y="1017987"/>
                  <a:pt x="6881131" y="1275734"/>
                  <a:pt x="6878697" y="1346641"/>
                </a:cubicBezTo>
                <a:cubicBezTo>
                  <a:pt x="6857377" y="1450976"/>
                  <a:pt x="6800249" y="1488570"/>
                  <a:pt x="6794992" y="1562952"/>
                </a:cubicBezTo>
                <a:cubicBezTo>
                  <a:pt x="6777186" y="1744477"/>
                  <a:pt x="6752997" y="1733417"/>
                  <a:pt x="6734639" y="1920622"/>
                </a:cubicBezTo>
                <a:cubicBezTo>
                  <a:pt x="6723638" y="2037344"/>
                  <a:pt x="6741520" y="1981150"/>
                  <a:pt x="6730519" y="2097872"/>
                </a:cubicBezTo>
                <a:lnTo>
                  <a:pt x="6705894" y="2420416"/>
                </a:lnTo>
                <a:cubicBezTo>
                  <a:pt x="6699729" y="2429580"/>
                  <a:pt x="6687282" y="2640728"/>
                  <a:pt x="6683705" y="2654677"/>
                </a:cubicBezTo>
                <a:cubicBezTo>
                  <a:pt x="6659846" y="2709901"/>
                  <a:pt x="6664499" y="2789595"/>
                  <a:pt x="6638423" y="2846969"/>
                </a:cubicBezTo>
                <a:cubicBezTo>
                  <a:pt x="6619172" y="2849418"/>
                  <a:pt x="6569554" y="3118422"/>
                  <a:pt x="6553674" y="3101886"/>
                </a:cubicBezTo>
                <a:cubicBezTo>
                  <a:pt x="6557982" y="3144969"/>
                  <a:pt x="6529319" y="3203242"/>
                  <a:pt x="6511102" y="3227971"/>
                </a:cubicBezTo>
                <a:cubicBezTo>
                  <a:pt x="6488937" y="3278163"/>
                  <a:pt x="6507177" y="3372316"/>
                  <a:pt x="6492768" y="3410007"/>
                </a:cubicBezTo>
                <a:cubicBezTo>
                  <a:pt x="6489589" y="3410402"/>
                  <a:pt x="6486392" y="3411447"/>
                  <a:pt x="6483278" y="3413112"/>
                </a:cubicBezTo>
                <a:cubicBezTo>
                  <a:pt x="6465197" y="3422775"/>
                  <a:pt x="6453811" y="3450753"/>
                  <a:pt x="6457853" y="3475597"/>
                </a:cubicBezTo>
                <a:cubicBezTo>
                  <a:pt x="6460183" y="3580433"/>
                  <a:pt x="6430321" y="3652787"/>
                  <a:pt x="6410459" y="3726672"/>
                </a:cubicBezTo>
                <a:cubicBezTo>
                  <a:pt x="6384227" y="3807490"/>
                  <a:pt x="6365561" y="3727296"/>
                  <a:pt x="6359621" y="3847892"/>
                </a:cubicBezTo>
                <a:cubicBezTo>
                  <a:pt x="6342065" y="3848387"/>
                  <a:pt x="6336582" y="3860219"/>
                  <a:pt x="6334856" y="3885724"/>
                </a:cubicBezTo>
                <a:cubicBezTo>
                  <a:pt x="6321106" y="3924250"/>
                  <a:pt x="6288462" y="3896248"/>
                  <a:pt x="6293786" y="3949434"/>
                </a:cubicBezTo>
                <a:lnTo>
                  <a:pt x="6245606" y="3999200"/>
                </a:lnTo>
                <a:cubicBezTo>
                  <a:pt x="6252452" y="3999667"/>
                  <a:pt x="6147291" y="4071013"/>
                  <a:pt x="6141951" y="4086732"/>
                </a:cubicBezTo>
                <a:lnTo>
                  <a:pt x="6078664" y="4186250"/>
                </a:lnTo>
                <a:cubicBezTo>
                  <a:pt x="6043445" y="4216806"/>
                  <a:pt x="6044102" y="4223020"/>
                  <a:pt x="6022393" y="4256032"/>
                </a:cubicBezTo>
                <a:cubicBezTo>
                  <a:pt x="6000683" y="4289045"/>
                  <a:pt x="6004124" y="4308922"/>
                  <a:pt x="5948407" y="4384326"/>
                </a:cubicBezTo>
                <a:cubicBezTo>
                  <a:pt x="5917508" y="4413425"/>
                  <a:pt x="5922990" y="4499081"/>
                  <a:pt x="5876649" y="4557747"/>
                </a:cubicBezTo>
                <a:cubicBezTo>
                  <a:pt x="5858396" y="4553894"/>
                  <a:pt x="5841562" y="4597689"/>
                  <a:pt x="5843760" y="4628455"/>
                </a:cubicBezTo>
                <a:lnTo>
                  <a:pt x="5770009" y="4708689"/>
                </a:lnTo>
                <a:cubicBezTo>
                  <a:pt x="5744628" y="4703789"/>
                  <a:pt x="5756788" y="4718752"/>
                  <a:pt x="5725056" y="4751553"/>
                </a:cubicBezTo>
                <a:cubicBezTo>
                  <a:pt x="5704052" y="4760054"/>
                  <a:pt x="5698443" y="4778037"/>
                  <a:pt x="5673106" y="4803022"/>
                </a:cubicBezTo>
                <a:cubicBezTo>
                  <a:pt x="5653325" y="4810967"/>
                  <a:pt x="5666864" y="4896812"/>
                  <a:pt x="5646635" y="4918486"/>
                </a:cubicBezTo>
                <a:cubicBezTo>
                  <a:pt x="5631909" y="4941605"/>
                  <a:pt x="5659196" y="4943736"/>
                  <a:pt x="5632308" y="5003261"/>
                </a:cubicBezTo>
                <a:cubicBezTo>
                  <a:pt x="5612112" y="5060835"/>
                  <a:pt x="5619821" y="5064904"/>
                  <a:pt x="5600041" y="5126502"/>
                </a:cubicBezTo>
                <a:cubicBezTo>
                  <a:pt x="5586116" y="5167992"/>
                  <a:pt x="5601826" y="5161046"/>
                  <a:pt x="5593786" y="5183759"/>
                </a:cubicBezTo>
                <a:cubicBezTo>
                  <a:pt x="5561334" y="5210589"/>
                  <a:pt x="5598993" y="5264555"/>
                  <a:pt x="5566847" y="5283130"/>
                </a:cubicBezTo>
                <a:lnTo>
                  <a:pt x="5545211" y="5391620"/>
                </a:lnTo>
                <a:lnTo>
                  <a:pt x="5504490" y="5443028"/>
                </a:lnTo>
                <a:cubicBezTo>
                  <a:pt x="5494192" y="5459332"/>
                  <a:pt x="5499256" y="5522813"/>
                  <a:pt x="5495036" y="5535042"/>
                </a:cubicBezTo>
                <a:cubicBezTo>
                  <a:pt x="5479787" y="5537507"/>
                  <a:pt x="5482184" y="5553460"/>
                  <a:pt x="5481653" y="5579759"/>
                </a:cubicBezTo>
                <a:cubicBezTo>
                  <a:pt x="5471160" y="5620723"/>
                  <a:pt x="5461279" y="5625872"/>
                  <a:pt x="5453795" y="5665992"/>
                </a:cubicBezTo>
                <a:cubicBezTo>
                  <a:pt x="5424217" y="5715929"/>
                  <a:pt x="5429438" y="5686607"/>
                  <a:pt x="5417837" y="5741729"/>
                </a:cubicBezTo>
                <a:cubicBezTo>
                  <a:pt x="5401590" y="5774002"/>
                  <a:pt x="5420077" y="5829059"/>
                  <a:pt x="5398588" y="5893367"/>
                </a:cubicBezTo>
                <a:cubicBezTo>
                  <a:pt x="5382045" y="5933309"/>
                  <a:pt x="5422284" y="5921390"/>
                  <a:pt x="5412427" y="5943796"/>
                </a:cubicBezTo>
                <a:lnTo>
                  <a:pt x="5400101" y="6000335"/>
                </a:lnTo>
                <a:lnTo>
                  <a:pt x="5408124" y="6055832"/>
                </a:lnTo>
                <a:cubicBezTo>
                  <a:pt x="5410319" y="6059068"/>
                  <a:pt x="5377455" y="6104819"/>
                  <a:pt x="5382772" y="6106527"/>
                </a:cubicBezTo>
                <a:lnTo>
                  <a:pt x="5354118" y="6177715"/>
                </a:lnTo>
                <a:cubicBezTo>
                  <a:pt x="5353654" y="6195756"/>
                  <a:pt x="5353188" y="6213795"/>
                  <a:pt x="5352724" y="6231835"/>
                </a:cubicBezTo>
                <a:lnTo>
                  <a:pt x="5314801" y="6378377"/>
                </a:lnTo>
                <a:cubicBezTo>
                  <a:pt x="5286767" y="6424906"/>
                  <a:pt x="5363614" y="6441657"/>
                  <a:pt x="5346289" y="6531204"/>
                </a:cubicBezTo>
                <a:cubicBezTo>
                  <a:pt x="5336370" y="6605939"/>
                  <a:pt x="5310363" y="6768382"/>
                  <a:pt x="5296493" y="6828948"/>
                </a:cubicBezTo>
                <a:cubicBezTo>
                  <a:pt x="5300217" y="6838357"/>
                  <a:pt x="5300699" y="6845216"/>
                  <a:pt x="5299149" y="6850700"/>
                </a:cubicBezTo>
                <a:lnTo>
                  <a:pt x="529399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F347B-D38E-FAE1-F9B3-D5792324C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809" y="879856"/>
            <a:ext cx="3385450" cy="254914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Predicting Sepsis Survival Using Clinical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33825-38A3-375E-F1B6-3BF99F6D3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281" y="4092337"/>
            <a:ext cx="3937734" cy="1543023"/>
          </a:xfr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algn="l"/>
            <a:r>
              <a:rPr lang="en-US" sz="2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Zhaocheng</a:t>
            </a:r>
            <a:r>
              <a:rPr lang="en-US" sz="2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Yang</a:t>
            </a:r>
          </a:p>
          <a:p>
            <a:pPr algn="l"/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Instructor: Andras </a:t>
            </a:r>
            <a:r>
              <a:rPr lang="en-US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Zsom</a:t>
            </a:r>
            <a:endParaRPr lang="en-US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TA: </a:t>
            </a:r>
            <a:r>
              <a:rPr lang="en-US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Mingjun</a:t>
            </a: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Ma</a:t>
            </a:r>
          </a:p>
          <a:p>
            <a:pPr algn="l"/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Science Institute, Brown University</a:t>
            </a:r>
          </a:p>
          <a:p>
            <a:pPr algn="l"/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10/25/2024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 dirty="0">
                <a:hlinkClick r:id="rId2"/>
              </a:rPr>
              <a:t>GitHub</a:t>
            </a:r>
            <a:endParaRPr lang="en-US" sz="13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B5AAC39E-8294-44DC-AB9F-2B9F22C39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350" y="618119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4" name="Rectangle 6">
            <a:extLst>
              <a:ext uri="{FF2B5EF4-FFF2-40B4-BE49-F238E27FC236}">
                <a16:creationId xmlns:a16="http://schemas.microsoft.com/office/drawing/2014/main" id="{11685A1B-C158-49A6-BF8F-0D4868852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48987" y="294856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Sepsis: Symptoms, Treatment, Amputation">
            <a:extLst>
              <a:ext uri="{FF2B5EF4-FFF2-40B4-BE49-F238E27FC236}">
                <a16:creationId xmlns:a16="http://schemas.microsoft.com/office/drawing/2014/main" id="{D8826008-8ABE-38F2-A674-2A90E84EB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6"/>
          <a:stretch/>
        </p:blipFill>
        <p:spPr bwMode="auto">
          <a:xfrm>
            <a:off x="5137150" y="1209942"/>
            <a:ext cx="6239775" cy="44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47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5" name="Rectangle 2084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7" name="Rectangle 2086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6" name="Picture 8" descr="Sepsis claims more lives in India than in other South Asian countries |  Health - Hindustan Times">
            <a:extLst>
              <a:ext uri="{FF2B5EF4-FFF2-40B4-BE49-F238E27FC236}">
                <a16:creationId xmlns:a16="http://schemas.microsoft.com/office/drawing/2014/main" id="{99BDF3AB-000B-0408-20BE-524754D63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-2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56766F-FE65-DB65-8FF1-A8C873B3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70"/>
            <a:ext cx="5155261" cy="4072044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312E64-F4F8-C9E5-D5B5-A069BCCBCD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602937"/>
              </p:ext>
            </p:extLst>
          </p:nvPr>
        </p:nvGraphicFramePr>
        <p:xfrm>
          <a:off x="5455920" y="1671566"/>
          <a:ext cx="6451158" cy="4072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604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B43E7DC-5101-4E7C-ADB5-596311F53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B8BCA7A-6464-4C53-A572-89B2B3C2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0976177 w 12192000"/>
              <a:gd name="connsiteY3" fmla="*/ 6858000 h 6858000"/>
              <a:gd name="connsiteX4" fmla="*/ 10997120 w 12192000"/>
              <a:gd name="connsiteY4" fmla="*/ 6851980 h 6858000"/>
              <a:gd name="connsiteX5" fmla="*/ 12094512 w 12192000"/>
              <a:gd name="connsiteY5" fmla="*/ 6315404 h 6858000"/>
              <a:gd name="connsiteX6" fmla="*/ 12191999 w 12192000"/>
              <a:gd name="connsiteY6" fmla="*/ 6239611 h 6858000"/>
              <a:gd name="connsiteX7" fmla="*/ 12191999 w 12192000"/>
              <a:gd name="connsiteY7" fmla="*/ 1104399 h 6858000"/>
              <a:gd name="connsiteX8" fmla="*/ 11979198 w 12192000"/>
              <a:gd name="connsiteY8" fmla="*/ 1051011 h 6858000"/>
              <a:gd name="connsiteX9" fmla="*/ 11742378 w 12192000"/>
              <a:gd name="connsiteY9" fmla="*/ 986227 h 6858000"/>
              <a:gd name="connsiteX10" fmla="*/ 12063968 w 12192000"/>
              <a:gd name="connsiteY10" fmla="*/ 729780 h 6858000"/>
              <a:gd name="connsiteX11" fmla="*/ 11572835 w 12192000"/>
              <a:gd name="connsiteY11" fmla="*/ 670151 h 6858000"/>
              <a:gd name="connsiteX12" fmla="*/ 11524844 w 12192000"/>
              <a:gd name="connsiteY12" fmla="*/ 671946 h 6858000"/>
              <a:gd name="connsiteX13" fmla="*/ 10560518 w 12192000"/>
              <a:gd name="connsiteY13" fmla="*/ 632492 h 6858000"/>
              <a:gd name="connsiteX14" fmla="*/ 9178169 w 12192000"/>
              <a:gd name="connsiteY14" fmla="*/ 501577 h 6858000"/>
              <a:gd name="connsiteX15" fmla="*/ 8033984 w 12192000"/>
              <a:gd name="connsiteY15" fmla="*/ 423121 h 6858000"/>
              <a:gd name="connsiteX16" fmla="*/ 6815795 w 12192000"/>
              <a:gd name="connsiteY16" fmla="*/ 270688 h 6858000"/>
              <a:gd name="connsiteX17" fmla="*/ 6757489 w 12192000"/>
              <a:gd name="connsiteY17" fmla="*/ 260880 h 6858000"/>
              <a:gd name="connsiteX18" fmla="*/ 6703217 w 12192000"/>
              <a:gd name="connsiteY18" fmla="*/ 290416 h 6858000"/>
              <a:gd name="connsiteX19" fmla="*/ 7005521 w 12192000"/>
              <a:gd name="connsiteY19" fmla="*/ 401154 h 6858000"/>
              <a:gd name="connsiteX20" fmla="*/ 6532779 w 12192000"/>
              <a:gd name="connsiteY20" fmla="*/ 342871 h 6858000"/>
              <a:gd name="connsiteX21" fmla="*/ 6524704 w 12192000"/>
              <a:gd name="connsiteY21" fmla="*/ 380529 h 6858000"/>
              <a:gd name="connsiteX22" fmla="*/ 7061587 w 12192000"/>
              <a:gd name="connsiteY22" fmla="*/ 523098 h 6858000"/>
              <a:gd name="connsiteX23" fmla="*/ 7013594 w 12192000"/>
              <a:gd name="connsiteY23" fmla="*/ 545070 h 6858000"/>
              <a:gd name="connsiteX24" fmla="*/ 6728335 w 12192000"/>
              <a:gd name="connsiteY24" fmla="*/ 489924 h 6858000"/>
              <a:gd name="connsiteX25" fmla="*/ 6670923 w 12192000"/>
              <a:gd name="connsiteY25" fmla="*/ 504270 h 6858000"/>
              <a:gd name="connsiteX26" fmla="*/ 6699180 w 12192000"/>
              <a:gd name="connsiteY26" fmla="*/ 571069 h 6858000"/>
              <a:gd name="connsiteX27" fmla="*/ 6822972 w 12192000"/>
              <a:gd name="connsiteY27" fmla="*/ 597073 h 6858000"/>
              <a:gd name="connsiteX28" fmla="*/ 7015839 w 12192000"/>
              <a:gd name="connsiteY28" fmla="*/ 753992 h 6858000"/>
              <a:gd name="connsiteX29" fmla="*/ 6723848 w 12192000"/>
              <a:gd name="connsiteY29" fmla="*/ 735160 h 6858000"/>
              <a:gd name="connsiteX30" fmla="*/ 6672268 w 12192000"/>
              <a:gd name="connsiteY30" fmla="*/ 773268 h 6858000"/>
              <a:gd name="connsiteX31" fmla="*/ 6652532 w 12192000"/>
              <a:gd name="connsiteY31" fmla="*/ 822585 h 6858000"/>
              <a:gd name="connsiteX32" fmla="*/ 6539505 w 12192000"/>
              <a:gd name="connsiteY32" fmla="*/ 863382 h 6858000"/>
              <a:gd name="connsiteX33" fmla="*/ 6717122 w 12192000"/>
              <a:gd name="connsiteY33" fmla="*/ 909114 h 6858000"/>
              <a:gd name="connsiteX34" fmla="*/ 6527397 w 12192000"/>
              <a:gd name="connsiteY34" fmla="*/ 909114 h 6858000"/>
              <a:gd name="connsiteX35" fmla="*/ 6309411 w 12192000"/>
              <a:gd name="connsiteY35" fmla="*/ 877731 h 6858000"/>
              <a:gd name="connsiteX36" fmla="*/ 6077077 w 12192000"/>
              <a:gd name="connsiteY36" fmla="*/ 887593 h 6858000"/>
              <a:gd name="connsiteX37" fmla="*/ 6076642 w 12192000"/>
              <a:gd name="connsiteY37" fmla="*/ 887537 h 6858000"/>
              <a:gd name="connsiteX38" fmla="*/ 6032390 w 12192000"/>
              <a:gd name="connsiteY38" fmla="*/ 898600 h 6858000"/>
              <a:gd name="connsiteX39" fmla="*/ 6008536 w 12192000"/>
              <a:gd name="connsiteY39" fmla="*/ 914503 h 6858000"/>
              <a:gd name="connsiteX40" fmla="*/ 5944926 w 12192000"/>
              <a:gd name="connsiteY40" fmla="*/ 922454 h 6858000"/>
              <a:gd name="connsiteX41" fmla="*/ 5929023 w 12192000"/>
              <a:gd name="connsiteY41" fmla="*/ 954259 h 6858000"/>
              <a:gd name="connsiteX42" fmla="*/ 5938641 w 12192000"/>
              <a:gd name="connsiteY42" fmla="*/ 983356 h 6858000"/>
              <a:gd name="connsiteX43" fmla="*/ 5941380 w 12192000"/>
              <a:gd name="connsiteY43" fmla="*/ 994243 h 6858000"/>
              <a:gd name="connsiteX44" fmla="*/ 6022639 w 12192000"/>
              <a:gd name="connsiteY44" fmla="*/ 1012399 h 6858000"/>
              <a:gd name="connsiteX45" fmla="*/ 6620687 w 12192000"/>
              <a:gd name="connsiteY45" fmla="*/ 1222947 h 6858000"/>
              <a:gd name="connsiteX46" fmla="*/ 6557895 w 12192000"/>
              <a:gd name="connsiteY46" fmla="*/ 1308577 h 6858000"/>
              <a:gd name="connsiteX47" fmla="*/ 6815348 w 12192000"/>
              <a:gd name="connsiteY47" fmla="*/ 1401831 h 6858000"/>
              <a:gd name="connsiteX48" fmla="*/ 6878591 w 12192000"/>
              <a:gd name="connsiteY48" fmla="*/ 1494187 h 6858000"/>
              <a:gd name="connsiteX49" fmla="*/ 6799202 w 12192000"/>
              <a:gd name="connsiteY49" fmla="*/ 1486118 h 6858000"/>
              <a:gd name="connsiteX50" fmla="*/ 6731027 w 12192000"/>
              <a:gd name="connsiteY50" fmla="*/ 1503602 h 6858000"/>
              <a:gd name="connsiteX51" fmla="*/ 6759282 w 12192000"/>
              <a:gd name="connsiteY51" fmla="*/ 1621067 h 6858000"/>
              <a:gd name="connsiteX52" fmla="*/ 7123035 w 12192000"/>
              <a:gd name="connsiteY52" fmla="*/ 1772603 h 6858000"/>
              <a:gd name="connsiteX53" fmla="*/ 7155777 w 12192000"/>
              <a:gd name="connsiteY53" fmla="*/ 1821919 h 6858000"/>
              <a:gd name="connsiteX54" fmla="*/ 7112270 w 12192000"/>
              <a:gd name="connsiteY54" fmla="*/ 1856890 h 6858000"/>
              <a:gd name="connsiteX55" fmla="*/ 6994755 w 12192000"/>
              <a:gd name="connsiteY55" fmla="*/ 1874821 h 6858000"/>
              <a:gd name="connsiteX56" fmla="*/ 7159364 w 12192000"/>
              <a:gd name="connsiteY56" fmla="*/ 2042948 h 6858000"/>
              <a:gd name="connsiteX57" fmla="*/ 7219467 w 12192000"/>
              <a:gd name="connsiteY57" fmla="*/ 2089573 h 6858000"/>
              <a:gd name="connsiteX58" fmla="*/ 7322179 w 12192000"/>
              <a:gd name="connsiteY58" fmla="*/ 2161756 h 6858000"/>
              <a:gd name="connsiteX59" fmla="*/ 7323974 w 12192000"/>
              <a:gd name="connsiteY59" fmla="*/ 2183724 h 6858000"/>
              <a:gd name="connsiteX60" fmla="*/ 7184034 w 12192000"/>
              <a:gd name="connsiteY60" fmla="*/ 2261285 h 6858000"/>
              <a:gd name="connsiteX61" fmla="*/ 6931516 w 12192000"/>
              <a:gd name="connsiteY61" fmla="*/ 2240212 h 6858000"/>
              <a:gd name="connsiteX62" fmla="*/ 7304686 w 12192000"/>
              <a:gd name="connsiteY62" fmla="*/ 2355883 h 6858000"/>
              <a:gd name="connsiteX63" fmla="*/ 6096813 w 12192000"/>
              <a:gd name="connsiteY63" fmla="*/ 2080160 h 6858000"/>
              <a:gd name="connsiteX64" fmla="*/ 6173959 w 12192000"/>
              <a:gd name="connsiteY64" fmla="*/ 2152340 h 6858000"/>
              <a:gd name="connsiteX65" fmla="*/ 6596469 w 12192000"/>
              <a:gd name="connsiteY65" fmla="*/ 2342432 h 6858000"/>
              <a:gd name="connsiteX66" fmla="*/ 6716224 w 12192000"/>
              <a:gd name="connsiteY66" fmla="*/ 2461690 h 6858000"/>
              <a:gd name="connsiteX67" fmla="*/ 6841810 w 12192000"/>
              <a:gd name="connsiteY67" fmla="*/ 2527594 h 6858000"/>
              <a:gd name="connsiteX68" fmla="*/ 7018080 w 12192000"/>
              <a:gd name="connsiteY68" fmla="*/ 2526249 h 6858000"/>
              <a:gd name="connsiteX69" fmla="*/ 7143217 w 12192000"/>
              <a:gd name="connsiteY69" fmla="*/ 2627573 h 6858000"/>
              <a:gd name="connsiteX70" fmla="*/ 7012697 w 12192000"/>
              <a:gd name="connsiteY70" fmla="*/ 2649094 h 6858000"/>
              <a:gd name="connsiteX71" fmla="*/ 6859752 w 12192000"/>
              <a:gd name="connsiteY71" fmla="*/ 2632505 h 6858000"/>
              <a:gd name="connsiteX72" fmla="*/ 6529636 w 12192000"/>
              <a:gd name="connsiteY72" fmla="*/ 2637883 h 6858000"/>
              <a:gd name="connsiteX73" fmla="*/ 6340360 w 12192000"/>
              <a:gd name="connsiteY73" fmla="*/ 2657610 h 6858000"/>
              <a:gd name="connsiteX74" fmla="*/ 5905294 w 12192000"/>
              <a:gd name="connsiteY74" fmla="*/ 2623984 h 6858000"/>
              <a:gd name="connsiteX75" fmla="*/ 5930860 w 12192000"/>
              <a:gd name="connsiteY75" fmla="*/ 2710066 h 6858000"/>
              <a:gd name="connsiteX76" fmla="*/ 5914710 w 12192000"/>
              <a:gd name="connsiteY76" fmla="*/ 2784935 h 6858000"/>
              <a:gd name="connsiteX77" fmla="*/ 5908433 w 12192000"/>
              <a:gd name="connsiteY77" fmla="*/ 2947683 h 6858000"/>
              <a:gd name="connsiteX78" fmla="*/ 5912470 w 12192000"/>
              <a:gd name="connsiteY78" fmla="*/ 2974134 h 6858000"/>
              <a:gd name="connsiteX79" fmla="*/ 5815141 w 12192000"/>
              <a:gd name="connsiteY79" fmla="*/ 2991171 h 6858000"/>
              <a:gd name="connsiteX80" fmla="*/ 6395082 w 12192000"/>
              <a:gd name="connsiteY80" fmla="*/ 3329661 h 6858000"/>
              <a:gd name="connsiteX81" fmla="*/ 6007557 w 12192000"/>
              <a:gd name="connsiteY81" fmla="*/ 3243581 h 6858000"/>
              <a:gd name="connsiteX82" fmla="*/ 5955079 w 12192000"/>
              <a:gd name="connsiteY82" fmla="*/ 3385704 h 6858000"/>
              <a:gd name="connsiteX83" fmla="*/ 6137180 w 12192000"/>
              <a:gd name="connsiteY83" fmla="*/ 3512133 h 6858000"/>
              <a:gd name="connsiteX84" fmla="*/ 6204457 w 12192000"/>
              <a:gd name="connsiteY84" fmla="*/ 3762302 h 6858000"/>
              <a:gd name="connsiteX85" fmla="*/ 6171716 w 12192000"/>
              <a:gd name="connsiteY85" fmla="*/ 3990952 h 6858000"/>
              <a:gd name="connsiteX86" fmla="*/ 6093674 w 12192000"/>
              <a:gd name="connsiteY86" fmla="*/ 4063580 h 6858000"/>
              <a:gd name="connsiteX87" fmla="*/ 5980645 w 12192000"/>
              <a:gd name="connsiteY87" fmla="*/ 4194045 h 6858000"/>
              <a:gd name="connsiteX88" fmla="*/ 5910676 w 12192000"/>
              <a:gd name="connsiteY88" fmla="*/ 4274743 h 6858000"/>
              <a:gd name="connsiteX89" fmla="*/ 5667577 w 12192000"/>
              <a:gd name="connsiteY89" fmla="*/ 4243362 h 6858000"/>
              <a:gd name="connsiteX90" fmla="*/ 5991859 w 12192000"/>
              <a:gd name="connsiteY90" fmla="*/ 4448252 h 6858000"/>
              <a:gd name="connsiteX91" fmla="*/ 5729024 w 12192000"/>
              <a:gd name="connsiteY91" fmla="*/ 4422695 h 6858000"/>
              <a:gd name="connsiteX92" fmla="*/ 5643357 w 12192000"/>
              <a:gd name="connsiteY92" fmla="*/ 4437041 h 6858000"/>
              <a:gd name="connsiteX93" fmla="*/ 5692243 w 12192000"/>
              <a:gd name="connsiteY93" fmla="*/ 4503395 h 6858000"/>
              <a:gd name="connsiteX94" fmla="*/ 5885111 w 12192000"/>
              <a:gd name="connsiteY94" fmla="*/ 4615926 h 6858000"/>
              <a:gd name="connsiteX95" fmla="*/ 6282503 w 12192000"/>
              <a:gd name="connsiteY95" fmla="*/ 4920793 h 6858000"/>
              <a:gd name="connsiteX96" fmla="*/ 5897668 w 12192000"/>
              <a:gd name="connsiteY96" fmla="*/ 4780915 h 6858000"/>
              <a:gd name="connsiteX97" fmla="*/ 6303132 w 12192000"/>
              <a:gd name="connsiteY97" fmla="*/ 5094297 h 6858000"/>
              <a:gd name="connsiteX98" fmla="*/ 6393287 w 12192000"/>
              <a:gd name="connsiteY98" fmla="*/ 5198310 h 6858000"/>
              <a:gd name="connsiteX99" fmla="*/ 6575386 w 12192000"/>
              <a:gd name="connsiteY99" fmla="*/ 5456548 h 6858000"/>
              <a:gd name="connsiteX100" fmla="*/ 6566415 w 12192000"/>
              <a:gd name="connsiteY100" fmla="*/ 5485690 h 6858000"/>
              <a:gd name="connsiteX101" fmla="*/ 6356059 w 12192000"/>
              <a:gd name="connsiteY101" fmla="*/ 5443995 h 6858000"/>
              <a:gd name="connsiteX102" fmla="*/ 6628762 w 12192000"/>
              <a:gd name="connsiteY102" fmla="*/ 5660990 h 6858000"/>
              <a:gd name="connsiteX103" fmla="*/ 6910436 w 12192000"/>
              <a:gd name="connsiteY103" fmla="*/ 5827767 h 6858000"/>
              <a:gd name="connsiteX104" fmla="*/ 6710393 w 12192000"/>
              <a:gd name="connsiteY104" fmla="*/ 5802214 h 6858000"/>
              <a:gd name="connsiteX105" fmla="*/ 6435448 w 12192000"/>
              <a:gd name="connsiteY105" fmla="*/ 5706719 h 6858000"/>
              <a:gd name="connsiteX106" fmla="*/ 6339913 w 12192000"/>
              <a:gd name="connsiteY106" fmla="*/ 5742586 h 6858000"/>
              <a:gd name="connsiteX107" fmla="*/ 6600503 w 12192000"/>
              <a:gd name="connsiteY107" fmla="*/ 5900398 h 6858000"/>
              <a:gd name="connsiteX108" fmla="*/ 6749863 w 12192000"/>
              <a:gd name="connsiteY108" fmla="*/ 5973478 h 6858000"/>
              <a:gd name="connsiteX109" fmla="*/ 6809515 w 12192000"/>
              <a:gd name="connsiteY109" fmla="*/ 6029519 h 6858000"/>
              <a:gd name="connsiteX110" fmla="*/ 6979954 w 12192000"/>
              <a:gd name="connsiteY110" fmla="*/ 6229474 h 6858000"/>
              <a:gd name="connsiteX111" fmla="*/ 7480509 w 12192000"/>
              <a:gd name="connsiteY111" fmla="*/ 6447812 h 6858000"/>
              <a:gd name="connsiteX112" fmla="*/ 7948764 w 12192000"/>
              <a:gd name="connsiteY112" fmla="*/ 6719056 h 6858000"/>
              <a:gd name="connsiteX113" fmla="*/ 8221244 w 12192000"/>
              <a:gd name="connsiteY113" fmla="*/ 6848868 h 6858000"/>
              <a:gd name="connsiteX114" fmla="*/ 8242921 w 12192000"/>
              <a:gd name="connsiteY114" fmla="*/ 6858000 h 6858000"/>
              <a:gd name="connsiteX115" fmla="*/ 0 w 12192000"/>
              <a:gd name="connsiteY1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0976177" y="6858000"/>
                </a:lnTo>
                <a:lnTo>
                  <a:pt x="10997120" y="6851980"/>
                </a:lnTo>
                <a:cubicBezTo>
                  <a:pt x="11372760" y="6734361"/>
                  <a:pt x="11757137" y="6563389"/>
                  <a:pt x="12094512" y="6315404"/>
                </a:cubicBezTo>
                <a:lnTo>
                  <a:pt x="12191999" y="6239611"/>
                </a:lnTo>
                <a:lnTo>
                  <a:pt x="12191999" y="1104399"/>
                </a:lnTo>
                <a:lnTo>
                  <a:pt x="11979198" y="1051011"/>
                </a:lnTo>
                <a:cubicBezTo>
                  <a:pt x="11902836" y="1030275"/>
                  <a:pt x="11824681" y="1008195"/>
                  <a:pt x="11742378" y="986227"/>
                </a:cubicBezTo>
                <a:cubicBezTo>
                  <a:pt x="11843295" y="875936"/>
                  <a:pt x="12022257" y="888939"/>
                  <a:pt x="12063968" y="729780"/>
                </a:cubicBezTo>
                <a:cubicBezTo>
                  <a:pt x="11901155" y="688534"/>
                  <a:pt x="11729822" y="735611"/>
                  <a:pt x="11572835" y="670151"/>
                </a:cubicBezTo>
                <a:cubicBezTo>
                  <a:pt x="11559381" y="664325"/>
                  <a:pt x="11540990" y="670151"/>
                  <a:pt x="11524844" y="671946"/>
                </a:cubicBezTo>
                <a:cubicBezTo>
                  <a:pt x="11201459" y="706916"/>
                  <a:pt x="10879418" y="676432"/>
                  <a:pt x="10560518" y="632492"/>
                </a:cubicBezTo>
                <a:cubicBezTo>
                  <a:pt x="10101230" y="569728"/>
                  <a:pt x="9640146" y="529825"/>
                  <a:pt x="9178169" y="501577"/>
                </a:cubicBezTo>
                <a:cubicBezTo>
                  <a:pt x="8796475" y="478266"/>
                  <a:pt x="8413886" y="467955"/>
                  <a:pt x="8033984" y="423121"/>
                </a:cubicBezTo>
                <a:cubicBezTo>
                  <a:pt x="7627624" y="375150"/>
                  <a:pt x="7221712" y="320901"/>
                  <a:pt x="6815795" y="270688"/>
                </a:cubicBezTo>
                <a:cubicBezTo>
                  <a:pt x="6797407" y="268446"/>
                  <a:pt x="6777110" y="261384"/>
                  <a:pt x="6757489" y="260880"/>
                </a:cubicBezTo>
                <a:cubicBezTo>
                  <a:pt x="6737867" y="260376"/>
                  <a:pt x="6718916" y="266430"/>
                  <a:pt x="6703217" y="290416"/>
                </a:cubicBezTo>
                <a:cubicBezTo>
                  <a:pt x="6786642" y="353629"/>
                  <a:pt x="6892941" y="329867"/>
                  <a:pt x="7005521" y="401154"/>
                </a:cubicBezTo>
                <a:cubicBezTo>
                  <a:pt x="6822525" y="378735"/>
                  <a:pt x="6677649" y="360801"/>
                  <a:pt x="6532779" y="342871"/>
                </a:cubicBezTo>
                <a:cubicBezTo>
                  <a:pt x="6530087" y="355424"/>
                  <a:pt x="6527397" y="367976"/>
                  <a:pt x="6524704" y="380529"/>
                </a:cubicBezTo>
                <a:cubicBezTo>
                  <a:pt x="6709945" y="406980"/>
                  <a:pt x="6881280" y="475126"/>
                  <a:pt x="7061587" y="523098"/>
                </a:cubicBezTo>
                <a:cubicBezTo>
                  <a:pt x="7044990" y="552691"/>
                  <a:pt x="7028398" y="546862"/>
                  <a:pt x="7013594" y="545070"/>
                </a:cubicBezTo>
                <a:cubicBezTo>
                  <a:pt x="6917162" y="533412"/>
                  <a:pt x="6820730" y="521755"/>
                  <a:pt x="6728335" y="489924"/>
                </a:cubicBezTo>
                <a:cubicBezTo>
                  <a:pt x="6707702" y="482748"/>
                  <a:pt x="6682583" y="482748"/>
                  <a:pt x="6670923" y="504270"/>
                </a:cubicBezTo>
                <a:cubicBezTo>
                  <a:pt x="6654326" y="534757"/>
                  <a:pt x="6678097" y="554484"/>
                  <a:pt x="6699180" y="571069"/>
                </a:cubicBezTo>
                <a:cubicBezTo>
                  <a:pt x="6735959" y="599764"/>
                  <a:pt x="6780362" y="591695"/>
                  <a:pt x="6822972" y="597073"/>
                </a:cubicBezTo>
                <a:cubicBezTo>
                  <a:pt x="6936448" y="610972"/>
                  <a:pt x="6990720" y="654460"/>
                  <a:pt x="7015839" y="753992"/>
                </a:cubicBezTo>
                <a:cubicBezTo>
                  <a:pt x="6916264" y="713640"/>
                  <a:pt x="6820280" y="763407"/>
                  <a:pt x="6723848" y="735160"/>
                </a:cubicBezTo>
                <a:cubicBezTo>
                  <a:pt x="6698731" y="727988"/>
                  <a:pt x="6658813" y="738747"/>
                  <a:pt x="6672268" y="773268"/>
                </a:cubicBezTo>
                <a:cubicBezTo>
                  <a:pt x="6684828" y="805550"/>
                  <a:pt x="6726540" y="828861"/>
                  <a:pt x="6652532" y="822585"/>
                </a:cubicBezTo>
                <a:cubicBezTo>
                  <a:pt x="6599609" y="818101"/>
                  <a:pt x="6495999" y="854418"/>
                  <a:pt x="6539505" y="863382"/>
                </a:cubicBezTo>
                <a:cubicBezTo>
                  <a:pt x="6594225" y="874593"/>
                  <a:pt x="6647600" y="890733"/>
                  <a:pt x="6717122" y="909114"/>
                </a:cubicBezTo>
                <a:cubicBezTo>
                  <a:pt x="6640423" y="939151"/>
                  <a:pt x="6585254" y="932874"/>
                  <a:pt x="6527397" y="909114"/>
                </a:cubicBezTo>
                <a:cubicBezTo>
                  <a:pt x="6457427" y="880419"/>
                  <a:pt x="6366375" y="845451"/>
                  <a:pt x="6309411" y="877731"/>
                </a:cubicBezTo>
                <a:cubicBezTo>
                  <a:pt x="6224192" y="926151"/>
                  <a:pt x="6153325" y="895663"/>
                  <a:pt x="6077077" y="887593"/>
                </a:cubicBezTo>
                <a:lnTo>
                  <a:pt x="6076642" y="887537"/>
                </a:lnTo>
                <a:lnTo>
                  <a:pt x="6032390" y="898600"/>
                </a:lnTo>
                <a:cubicBezTo>
                  <a:pt x="6023409" y="901866"/>
                  <a:pt x="6017756" y="911989"/>
                  <a:pt x="6008536" y="914503"/>
                </a:cubicBezTo>
                <a:cubicBezTo>
                  <a:pt x="5987921" y="920125"/>
                  <a:pt x="5964038" y="912898"/>
                  <a:pt x="5944926" y="922454"/>
                </a:cubicBezTo>
                <a:cubicBezTo>
                  <a:pt x="5934324" y="927755"/>
                  <a:pt x="5934324" y="943657"/>
                  <a:pt x="5929023" y="954259"/>
                </a:cubicBezTo>
                <a:cubicBezTo>
                  <a:pt x="5933305" y="967105"/>
                  <a:pt x="5936344" y="975942"/>
                  <a:pt x="5938641" y="983356"/>
                </a:cubicBezTo>
                <a:lnTo>
                  <a:pt x="5941380" y="994243"/>
                </a:lnTo>
                <a:lnTo>
                  <a:pt x="6022639" y="1012399"/>
                </a:lnTo>
                <a:cubicBezTo>
                  <a:pt x="6231931" y="1059643"/>
                  <a:pt x="6435672" y="1112210"/>
                  <a:pt x="6620687" y="1222947"/>
                </a:cubicBezTo>
                <a:cubicBezTo>
                  <a:pt x="6604990" y="1244018"/>
                  <a:pt x="6525153" y="1304094"/>
                  <a:pt x="6557895" y="1308577"/>
                </a:cubicBezTo>
                <a:cubicBezTo>
                  <a:pt x="6649842" y="1321581"/>
                  <a:pt x="6731472" y="1365517"/>
                  <a:pt x="6815348" y="1401831"/>
                </a:cubicBezTo>
                <a:cubicBezTo>
                  <a:pt x="6851679" y="1417523"/>
                  <a:pt x="6895633" y="1438147"/>
                  <a:pt x="6878591" y="1494187"/>
                </a:cubicBezTo>
                <a:cubicBezTo>
                  <a:pt x="6847640" y="1509878"/>
                  <a:pt x="6824766" y="1487911"/>
                  <a:pt x="6799202" y="1486118"/>
                </a:cubicBezTo>
                <a:cubicBezTo>
                  <a:pt x="6773186" y="1484326"/>
                  <a:pt x="6714877" y="1495981"/>
                  <a:pt x="6731027" y="1503602"/>
                </a:cubicBezTo>
                <a:cubicBezTo>
                  <a:pt x="6804583" y="1538124"/>
                  <a:pt x="6672268" y="1621067"/>
                  <a:pt x="6759282" y="1621067"/>
                </a:cubicBezTo>
                <a:cubicBezTo>
                  <a:pt x="6905053" y="1621514"/>
                  <a:pt x="6982647" y="1768566"/>
                  <a:pt x="7123035" y="1772603"/>
                </a:cubicBezTo>
                <a:cubicBezTo>
                  <a:pt x="7145459" y="1773049"/>
                  <a:pt x="7156224" y="1799053"/>
                  <a:pt x="7155777" y="1821919"/>
                </a:cubicBezTo>
                <a:cubicBezTo>
                  <a:pt x="7155777" y="1849268"/>
                  <a:pt x="7135144" y="1854199"/>
                  <a:pt x="7112270" y="1856890"/>
                </a:cubicBezTo>
                <a:cubicBezTo>
                  <a:pt x="7077284" y="1860923"/>
                  <a:pt x="7040954" y="1821919"/>
                  <a:pt x="6994755" y="1874821"/>
                </a:cubicBezTo>
                <a:cubicBezTo>
                  <a:pt x="7077735" y="1905755"/>
                  <a:pt x="7160709" y="1936693"/>
                  <a:pt x="7159364" y="2042948"/>
                </a:cubicBezTo>
                <a:cubicBezTo>
                  <a:pt x="7158916" y="2071638"/>
                  <a:pt x="7193452" y="2082399"/>
                  <a:pt x="7219467" y="2089573"/>
                </a:cubicBezTo>
                <a:cubicBezTo>
                  <a:pt x="7262526" y="2101231"/>
                  <a:pt x="7298853" y="2121854"/>
                  <a:pt x="7322179" y="2161756"/>
                </a:cubicBezTo>
                <a:cubicBezTo>
                  <a:pt x="7321730" y="2169378"/>
                  <a:pt x="7321281" y="2177446"/>
                  <a:pt x="7323974" y="2183724"/>
                </a:cubicBezTo>
                <a:cubicBezTo>
                  <a:pt x="7316349" y="2280115"/>
                  <a:pt x="7253555" y="2277424"/>
                  <a:pt x="7184034" y="2261285"/>
                </a:cubicBezTo>
                <a:cubicBezTo>
                  <a:pt x="7101058" y="2241558"/>
                  <a:pt x="7018978" y="2205691"/>
                  <a:pt x="6931516" y="2240212"/>
                </a:cubicBezTo>
                <a:cubicBezTo>
                  <a:pt x="7054861" y="2286391"/>
                  <a:pt x="7188967" y="2289976"/>
                  <a:pt x="7304686" y="2355883"/>
                </a:cubicBezTo>
                <a:cubicBezTo>
                  <a:pt x="6881280" y="2367989"/>
                  <a:pt x="6507211" y="2159959"/>
                  <a:pt x="6096813" y="2080160"/>
                </a:cubicBezTo>
                <a:cubicBezTo>
                  <a:pt x="6110718" y="2133508"/>
                  <a:pt x="6143907" y="2144268"/>
                  <a:pt x="6173959" y="2152340"/>
                </a:cubicBezTo>
                <a:cubicBezTo>
                  <a:pt x="6325561" y="2192691"/>
                  <a:pt x="6458320" y="2272943"/>
                  <a:pt x="6596469" y="2342432"/>
                </a:cubicBezTo>
                <a:cubicBezTo>
                  <a:pt x="6653429" y="2371125"/>
                  <a:pt x="6694695" y="2399820"/>
                  <a:pt x="6716224" y="2461690"/>
                </a:cubicBezTo>
                <a:cubicBezTo>
                  <a:pt x="6735511" y="2517732"/>
                  <a:pt x="6772739" y="2543736"/>
                  <a:pt x="6841810" y="2527594"/>
                </a:cubicBezTo>
                <a:cubicBezTo>
                  <a:pt x="6897875" y="2514144"/>
                  <a:pt x="6959322" y="2521317"/>
                  <a:pt x="7018080" y="2526249"/>
                </a:cubicBezTo>
                <a:cubicBezTo>
                  <a:pt x="7085808" y="2531629"/>
                  <a:pt x="7161607" y="2594845"/>
                  <a:pt x="7143217" y="2627573"/>
                </a:cubicBezTo>
                <a:cubicBezTo>
                  <a:pt x="7111823" y="2683166"/>
                  <a:pt x="7059345" y="2655370"/>
                  <a:pt x="7012697" y="2649094"/>
                </a:cubicBezTo>
                <a:cubicBezTo>
                  <a:pt x="6959771" y="2641473"/>
                  <a:pt x="6861547" y="2625779"/>
                  <a:pt x="6859752" y="2632505"/>
                </a:cubicBezTo>
                <a:cubicBezTo>
                  <a:pt x="6825212" y="2771936"/>
                  <a:pt x="6582114" y="2650439"/>
                  <a:pt x="6529636" y="2637883"/>
                </a:cubicBezTo>
                <a:cubicBezTo>
                  <a:pt x="6464154" y="2622192"/>
                  <a:pt x="6402705" y="2650887"/>
                  <a:pt x="6340360" y="2657610"/>
                </a:cubicBezTo>
                <a:cubicBezTo>
                  <a:pt x="6284743" y="2663887"/>
                  <a:pt x="5970330" y="2683166"/>
                  <a:pt x="5905294" y="2623984"/>
                </a:cubicBezTo>
                <a:cubicBezTo>
                  <a:pt x="5896322" y="2670163"/>
                  <a:pt x="5915159" y="2688993"/>
                  <a:pt x="5930860" y="2710066"/>
                </a:cubicBezTo>
                <a:cubicBezTo>
                  <a:pt x="5952838" y="2740102"/>
                  <a:pt x="5956426" y="2761175"/>
                  <a:pt x="5914710" y="2784935"/>
                </a:cubicBezTo>
                <a:cubicBezTo>
                  <a:pt x="5795853" y="2853086"/>
                  <a:pt x="5797649" y="2855325"/>
                  <a:pt x="5908433" y="2947683"/>
                </a:cubicBezTo>
                <a:cubicBezTo>
                  <a:pt x="5913818" y="2951715"/>
                  <a:pt x="5911572" y="2965167"/>
                  <a:pt x="5912470" y="2974134"/>
                </a:cubicBezTo>
                <a:cubicBezTo>
                  <a:pt x="5883316" y="2988480"/>
                  <a:pt x="5849228" y="2952613"/>
                  <a:pt x="5815141" y="2991171"/>
                </a:cubicBezTo>
                <a:cubicBezTo>
                  <a:pt x="5963601" y="3160638"/>
                  <a:pt x="6190105" y="3202332"/>
                  <a:pt x="6395082" y="3329661"/>
                </a:cubicBezTo>
                <a:cubicBezTo>
                  <a:pt x="6229127" y="3371803"/>
                  <a:pt x="6129555" y="3224751"/>
                  <a:pt x="6007557" y="3243581"/>
                </a:cubicBezTo>
                <a:cubicBezTo>
                  <a:pt x="5946560" y="3289760"/>
                  <a:pt x="6127760" y="3363734"/>
                  <a:pt x="5955079" y="3385704"/>
                </a:cubicBezTo>
                <a:cubicBezTo>
                  <a:pt x="6029985" y="3426052"/>
                  <a:pt x="6085601" y="3465503"/>
                  <a:pt x="6137180" y="3512133"/>
                </a:cubicBezTo>
                <a:cubicBezTo>
                  <a:pt x="6229127" y="3595522"/>
                  <a:pt x="6247069" y="3650219"/>
                  <a:pt x="6204457" y="3762302"/>
                </a:cubicBezTo>
                <a:cubicBezTo>
                  <a:pt x="6176648" y="3835828"/>
                  <a:pt x="6135833" y="3903528"/>
                  <a:pt x="6171716" y="3990952"/>
                </a:cubicBezTo>
                <a:cubicBezTo>
                  <a:pt x="6196832" y="4051028"/>
                  <a:pt x="6186964" y="4090479"/>
                  <a:pt x="6093674" y="4063580"/>
                </a:cubicBezTo>
                <a:cubicBezTo>
                  <a:pt x="5993205" y="4034885"/>
                  <a:pt x="5955530" y="4088685"/>
                  <a:pt x="5980645" y="4194045"/>
                </a:cubicBezTo>
                <a:cubicBezTo>
                  <a:pt x="5996791" y="4261744"/>
                  <a:pt x="5979747" y="4282366"/>
                  <a:pt x="5910676" y="4274743"/>
                </a:cubicBezTo>
                <a:cubicBezTo>
                  <a:pt x="5834426" y="4266226"/>
                  <a:pt x="5761765" y="4221841"/>
                  <a:pt x="5667577" y="4243362"/>
                </a:cubicBezTo>
                <a:cubicBezTo>
                  <a:pt x="5742928" y="4366207"/>
                  <a:pt x="5903948" y="4331236"/>
                  <a:pt x="5991859" y="4448252"/>
                </a:cubicBezTo>
                <a:cubicBezTo>
                  <a:pt x="5886904" y="4448697"/>
                  <a:pt x="5806617" y="4448252"/>
                  <a:pt x="5729024" y="4422695"/>
                </a:cubicBezTo>
                <a:cubicBezTo>
                  <a:pt x="5696728" y="4412381"/>
                  <a:pt x="5661295" y="4401625"/>
                  <a:pt x="5643357" y="4437041"/>
                </a:cubicBezTo>
                <a:cubicBezTo>
                  <a:pt x="5622274" y="4479633"/>
                  <a:pt x="5665781" y="4495772"/>
                  <a:pt x="5692243" y="4503395"/>
                </a:cubicBezTo>
                <a:cubicBezTo>
                  <a:pt x="5766702" y="4524914"/>
                  <a:pt x="5823661" y="4576025"/>
                  <a:pt x="5885111" y="4615926"/>
                </a:cubicBezTo>
                <a:cubicBezTo>
                  <a:pt x="6020115" y="4703353"/>
                  <a:pt x="6168129" y="4776430"/>
                  <a:pt x="6282503" y="4920793"/>
                </a:cubicBezTo>
                <a:cubicBezTo>
                  <a:pt x="6138526" y="4884029"/>
                  <a:pt x="6031329" y="4798399"/>
                  <a:pt x="5897668" y="4780915"/>
                </a:cubicBezTo>
                <a:cubicBezTo>
                  <a:pt x="6013387" y="4912275"/>
                  <a:pt x="6162296" y="4998804"/>
                  <a:pt x="6303132" y="5094297"/>
                </a:cubicBezTo>
                <a:cubicBezTo>
                  <a:pt x="6343501" y="5121199"/>
                  <a:pt x="6384317" y="5139580"/>
                  <a:pt x="6393287" y="5198310"/>
                </a:cubicBezTo>
                <a:cubicBezTo>
                  <a:pt x="6410780" y="5312186"/>
                  <a:pt x="6463257" y="5406336"/>
                  <a:pt x="6575386" y="5456548"/>
                </a:cubicBezTo>
                <a:cubicBezTo>
                  <a:pt x="6576284" y="5457000"/>
                  <a:pt x="6570007" y="5474037"/>
                  <a:pt x="6566415" y="5485690"/>
                </a:cubicBezTo>
                <a:cubicBezTo>
                  <a:pt x="6497793" y="5489279"/>
                  <a:pt x="6443521" y="5422027"/>
                  <a:pt x="6356059" y="5443995"/>
                </a:cubicBezTo>
                <a:cubicBezTo>
                  <a:pt x="6439934" y="5535454"/>
                  <a:pt x="6509903" y="5617502"/>
                  <a:pt x="6628762" y="5660990"/>
                </a:cubicBezTo>
                <a:cubicBezTo>
                  <a:pt x="6723848" y="5695511"/>
                  <a:pt x="6841363" y="5715686"/>
                  <a:pt x="6910436" y="5827767"/>
                </a:cubicBezTo>
                <a:cubicBezTo>
                  <a:pt x="6830149" y="5849739"/>
                  <a:pt x="6770494" y="5821942"/>
                  <a:pt x="6710393" y="5802214"/>
                </a:cubicBezTo>
                <a:cubicBezTo>
                  <a:pt x="6618446" y="5771728"/>
                  <a:pt x="6527397" y="5737208"/>
                  <a:pt x="6435448" y="5706719"/>
                </a:cubicBezTo>
                <a:cubicBezTo>
                  <a:pt x="6400463" y="5695062"/>
                  <a:pt x="6362338" y="5686991"/>
                  <a:pt x="6339913" y="5742586"/>
                </a:cubicBezTo>
                <a:cubicBezTo>
                  <a:pt x="6456978" y="5754244"/>
                  <a:pt x="6526948" y="5829564"/>
                  <a:pt x="6600503" y="5900398"/>
                </a:cubicBezTo>
                <a:cubicBezTo>
                  <a:pt x="6641770" y="5940299"/>
                  <a:pt x="6675410" y="5993652"/>
                  <a:pt x="6749863" y="5973478"/>
                </a:cubicBezTo>
                <a:cubicBezTo>
                  <a:pt x="6788885" y="5962718"/>
                  <a:pt x="6813554" y="5992754"/>
                  <a:pt x="6809515" y="6029519"/>
                </a:cubicBezTo>
                <a:cubicBezTo>
                  <a:pt x="6794715" y="6159089"/>
                  <a:pt x="6885766" y="6204369"/>
                  <a:pt x="6979954" y="6229474"/>
                </a:cubicBezTo>
                <a:cubicBezTo>
                  <a:pt x="7158469" y="6276549"/>
                  <a:pt x="7306929" y="6387287"/>
                  <a:pt x="7480509" y="6447812"/>
                </a:cubicBezTo>
                <a:cubicBezTo>
                  <a:pt x="7649154" y="6506545"/>
                  <a:pt x="7779672" y="6645975"/>
                  <a:pt x="7948764" y="6719056"/>
                </a:cubicBezTo>
                <a:cubicBezTo>
                  <a:pt x="8040603" y="6758733"/>
                  <a:pt x="8129409" y="6806985"/>
                  <a:pt x="8221244" y="6848868"/>
                </a:cubicBezTo>
                <a:lnTo>
                  <a:pt x="82429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09AA7-FA84-1212-E0E4-56D3543EE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7205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EDA</a:t>
            </a:r>
            <a:br>
              <a:rPr lang="en-US" dirty="0"/>
            </a:br>
            <a:r>
              <a:rPr lang="en-US" dirty="0"/>
              <a:t>Dataset Overview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16C0BA8-0ADF-2720-1FE5-BC8EFAAB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65037"/>
            <a:ext cx="5234271" cy="3911925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1700" i="0" dirty="0">
                <a:effectLst/>
              </a:rPr>
              <a:t>Number of rows: 110,341 </a:t>
            </a:r>
          </a:p>
          <a:p>
            <a:pPr>
              <a:spcAft>
                <a:spcPts val="600"/>
              </a:spcAft>
            </a:pPr>
            <a:r>
              <a:rPr lang="en-US" sz="1700" i="0" dirty="0">
                <a:effectLst/>
              </a:rPr>
              <a:t>Number of columns: 4</a:t>
            </a:r>
            <a:endParaRPr lang="en-US" sz="1700" dirty="0"/>
          </a:p>
          <a:p>
            <a:pPr>
              <a:spcAft>
                <a:spcPts val="600"/>
              </a:spcAft>
            </a:pPr>
            <a:r>
              <a:rPr lang="en-US" sz="1700" dirty="0"/>
              <a:t>Missing Values: NO</a:t>
            </a:r>
          </a:p>
          <a:p>
            <a:pPr marL="0" indent="0">
              <a:spcAft>
                <a:spcPts val="600"/>
              </a:spcAft>
              <a:buNone/>
            </a:pPr>
            <a:endParaRPr lang="en-US" sz="1700" dirty="0"/>
          </a:p>
          <a:p>
            <a:pPr>
              <a:spcAft>
                <a:spcPts val="600"/>
              </a:spcAft>
            </a:pPr>
            <a:r>
              <a:rPr lang="en-US" sz="1700" dirty="0"/>
              <a:t>Age: </a:t>
            </a:r>
            <a:r>
              <a:rPr lang="en-US" sz="1700" b="0" i="0" u="none" strike="noStrike" dirty="0">
                <a:effectLst/>
                <a:latin typeface="ui-sans-serif"/>
              </a:rPr>
              <a:t>Age of the patient in years.</a:t>
            </a:r>
            <a:endParaRPr lang="en-US" sz="1700" dirty="0"/>
          </a:p>
          <a:p>
            <a:pPr>
              <a:spcAft>
                <a:spcPts val="600"/>
              </a:spcAft>
            </a:pPr>
            <a:r>
              <a:rPr lang="en-US" sz="1700" dirty="0"/>
              <a:t>Sex: </a:t>
            </a:r>
            <a:r>
              <a:rPr lang="en-US" sz="1700" b="0" i="0" u="none" strike="noStrike" dirty="0">
                <a:effectLst/>
                <a:latin typeface="ui-sans-serif"/>
              </a:rPr>
              <a:t>Gender of the patient. (0: male, 1: female)</a:t>
            </a:r>
            <a:endParaRPr lang="en-US" sz="1700" dirty="0"/>
          </a:p>
          <a:p>
            <a:pPr>
              <a:spcAft>
                <a:spcPts val="600"/>
              </a:spcAft>
            </a:pPr>
            <a:r>
              <a:rPr lang="en-US" sz="1700" i="0" dirty="0">
                <a:effectLst/>
              </a:rPr>
              <a:t>Episode Number: </a:t>
            </a:r>
            <a:r>
              <a:rPr lang="en-US" sz="1700" dirty="0"/>
              <a:t>Number of prior Sepsis episodes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700" dirty="0"/>
              <a:t>		[1, 2, 3, 4, 5]</a:t>
            </a:r>
          </a:p>
          <a:p>
            <a:pPr>
              <a:spcAft>
                <a:spcPts val="600"/>
              </a:spcAft>
            </a:pPr>
            <a:r>
              <a:rPr lang="en-US" sz="1700" dirty="0" err="1">
                <a:latin typeface="ui-sans-serif"/>
              </a:rPr>
              <a:t>H</a:t>
            </a:r>
            <a:r>
              <a:rPr lang="en-US" sz="1700" b="0" i="0" u="none" strike="noStrike" dirty="0" err="1">
                <a:effectLst/>
                <a:latin typeface="ui-sans-serif"/>
              </a:rPr>
              <a:t>ospital_Outcome</a:t>
            </a:r>
            <a:r>
              <a:rPr lang="en-US" sz="1700" b="0" i="0" u="none" strike="noStrike" dirty="0">
                <a:effectLst/>
                <a:latin typeface="ui-sans-serif"/>
              </a:rPr>
              <a:t>: Status of the patient after 9,351 days of being admitted to the hospital. (0: Decreased, 1: Alive)</a:t>
            </a:r>
            <a:endParaRPr lang="en-US" sz="1700" dirty="0"/>
          </a:p>
        </p:txBody>
      </p:sp>
      <p:pic>
        <p:nvPicPr>
          <p:cNvPr id="14" name="Picture 13" descr="A screenshot of a television show&#10;&#10;Description automatically generated">
            <a:extLst>
              <a:ext uri="{FF2B5EF4-FFF2-40B4-BE49-F238E27FC236}">
                <a16:creationId xmlns:a16="http://schemas.microsoft.com/office/drawing/2014/main" id="{132A53F1-5BDE-A2C4-759E-206BBC17B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372" y="739875"/>
            <a:ext cx="4013584" cy="152516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8482C40-0FC2-98B8-BD40-4739A1A00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344" y="2594297"/>
            <a:ext cx="5343566" cy="380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7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17B6B-5494-F16D-C052-2E2A2954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694" y="354624"/>
            <a:ext cx="4904762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 dirty="0">
                <a:latin typeface="+mj-lt"/>
                <a:ea typeface="+mj-ea"/>
                <a:cs typeface="+mj-cs"/>
              </a:rPr>
              <a:t>EDA</a:t>
            </a:r>
            <a:br>
              <a:rPr lang="en-US" sz="3000" kern="1200" dirty="0">
                <a:latin typeface="+mj-lt"/>
                <a:ea typeface="+mj-ea"/>
                <a:cs typeface="+mj-cs"/>
              </a:rPr>
            </a:br>
            <a:r>
              <a:rPr lang="en-US" sz="3000" kern="1200" dirty="0">
                <a:latin typeface="+mj-lt"/>
                <a:ea typeface="+mj-ea"/>
                <a:cs typeface="+mj-cs"/>
              </a:rPr>
              <a:t>Data </a:t>
            </a:r>
            <a:r>
              <a:rPr lang="en-US" sz="3000" dirty="0"/>
              <a:t>Visualization 1</a:t>
            </a:r>
          </a:p>
        </p:txBody>
      </p:sp>
      <p:sp>
        <p:nvSpPr>
          <p:cNvPr id="4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6293A4-BC40-85EF-88F0-0C8F389E3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200" dirty="0"/>
              <a:t>Younger patients have higher survival rates.</a:t>
            </a:r>
          </a:p>
          <a:p>
            <a:r>
              <a:rPr lang="en-US" sz="2200" dirty="0"/>
              <a:t>Mortality increases with age.</a:t>
            </a:r>
          </a:p>
        </p:txBody>
      </p:sp>
      <p:pic>
        <p:nvPicPr>
          <p:cNvPr id="4" name="Content Placeholder 6" descr="A graph of age versus survival&#10;&#10;Description automatically generated">
            <a:extLst>
              <a:ext uri="{FF2B5EF4-FFF2-40B4-BE49-F238E27FC236}">
                <a16:creationId xmlns:a16="http://schemas.microsoft.com/office/drawing/2014/main" id="{B292FAFC-3447-34F7-F34E-306D7E7F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2638631"/>
            <a:ext cx="5468112" cy="3540602"/>
          </a:xfrm>
          <a:prstGeom prst="rect">
            <a:avLst/>
          </a:prstGeom>
        </p:spPr>
      </p:pic>
      <p:pic>
        <p:nvPicPr>
          <p:cNvPr id="10" name="Picture 9" descr="A graph of survival outcomes&#10;&#10;Description automatically generated with medium confidence">
            <a:extLst>
              <a:ext uri="{FF2B5EF4-FFF2-40B4-BE49-F238E27FC236}">
                <a16:creationId xmlns:a16="http://schemas.microsoft.com/office/drawing/2014/main" id="{275D6B23-0CB0-A719-5C3D-412FBD29B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645466"/>
            <a:ext cx="5468112" cy="352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7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4C2BC-4B88-E1E4-30FA-52392F24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 dirty="0">
                <a:latin typeface="+mj-lt"/>
                <a:ea typeface="+mj-ea"/>
                <a:cs typeface="+mj-cs"/>
              </a:rPr>
              <a:t>EDA</a:t>
            </a:r>
            <a:br>
              <a:rPr lang="en-US" sz="3000" kern="1200" dirty="0">
                <a:latin typeface="+mj-lt"/>
                <a:ea typeface="+mj-ea"/>
                <a:cs typeface="+mj-cs"/>
              </a:rPr>
            </a:br>
            <a:r>
              <a:rPr lang="en-US" sz="3000" kern="1200" dirty="0">
                <a:latin typeface="+mj-lt"/>
                <a:ea typeface="+mj-ea"/>
                <a:cs typeface="+mj-cs"/>
              </a:rPr>
              <a:t>Data Visualization 2</a:t>
            </a:r>
          </a:p>
        </p:txBody>
      </p:sp>
      <p:sp>
        <p:nvSpPr>
          <p:cNvPr id="9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BC70ADEF-4FF5-F8C9-80D9-192AB4F9B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Slightly differences in survival rates between genders.</a:t>
            </a:r>
          </a:p>
        </p:txBody>
      </p:sp>
      <p:pic>
        <p:nvPicPr>
          <p:cNvPr id="8" name="Content Placeholder 7" descr="A comparison of pie charts&#10;&#10;Description automatically generated">
            <a:extLst>
              <a:ext uri="{FF2B5EF4-FFF2-40B4-BE49-F238E27FC236}">
                <a16:creationId xmlns:a16="http://schemas.microsoft.com/office/drawing/2014/main" id="{7855B051-76D1-E199-547C-06B6BA78DF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57" r="5295" b="3"/>
          <a:stretch/>
        </p:blipFill>
        <p:spPr>
          <a:xfrm>
            <a:off x="2429637" y="2290936"/>
            <a:ext cx="7061911" cy="410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8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81CBAF-FA90-D759-928E-2EFB63272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822FC-A409-5A4F-D45F-1DD765B5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>
                <a:latin typeface="+mj-lt"/>
                <a:ea typeface="+mj-ea"/>
                <a:cs typeface="+mj-cs"/>
              </a:rPr>
              <a:t>EDA</a:t>
            </a:r>
            <a:br>
              <a:rPr lang="en-US" sz="3000" kern="1200">
                <a:latin typeface="+mj-lt"/>
                <a:ea typeface="+mj-ea"/>
                <a:cs typeface="+mj-cs"/>
              </a:rPr>
            </a:br>
            <a:r>
              <a:rPr lang="en-US" sz="3000" kern="1200">
                <a:latin typeface="+mj-lt"/>
                <a:ea typeface="+mj-ea"/>
                <a:cs typeface="+mj-cs"/>
              </a:rPr>
              <a:t>Data Visualization 3</a:t>
            </a:r>
            <a:endParaRPr lang="en-US" sz="3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3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74E1211E-FDD3-4C35-31B5-282E8C760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 kern="1200" dirty="0">
                <a:latin typeface="+mn-lt"/>
                <a:ea typeface="+mn-ea"/>
                <a:cs typeface="+mn-cs"/>
              </a:rPr>
              <a:t>Unexpectedly, the m</a:t>
            </a:r>
            <a:r>
              <a:rPr lang="en-US" sz="2200" dirty="0"/>
              <a:t>ortality</a:t>
            </a:r>
            <a:r>
              <a:rPr lang="en-US" sz="2200" kern="1200" dirty="0">
                <a:latin typeface="+mn-lt"/>
                <a:ea typeface="+mn-ea"/>
                <a:cs typeface="+mn-cs"/>
              </a:rPr>
              <a:t> does not always increase with more episodes.</a:t>
            </a:r>
          </a:p>
        </p:txBody>
      </p:sp>
      <p:pic>
        <p:nvPicPr>
          <p:cNvPr id="3" name="Content Placeholder 3" descr="A graph showing the results of a episode&#10;&#10;Description automatically generated">
            <a:extLst>
              <a:ext uri="{FF2B5EF4-FFF2-40B4-BE49-F238E27FC236}">
                <a16:creationId xmlns:a16="http://schemas.microsoft.com/office/drawing/2014/main" id="{242F264A-9ABB-72D0-833C-7595B6D46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040" y="2180621"/>
            <a:ext cx="6702154" cy="444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61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33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88C06-E806-5707-0FB5-B0AD3F1F2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Data Splitting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C8548-027E-CCCA-A3A4-C4A6B216DEC5}"/>
              </a:ext>
            </a:extLst>
          </p:cNvPr>
          <p:cNvSpPr txBox="1"/>
          <p:nvPr/>
        </p:nvSpPr>
        <p:spPr>
          <a:xfrm>
            <a:off x="6118058" y="1667220"/>
            <a:ext cx="4070684" cy="467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dirty="0"/>
              <a:t>After the Splitting:</a:t>
            </a:r>
            <a:br>
              <a:rPr lang="en-US" sz="2000" b="1" dirty="0"/>
            </a:br>
            <a:endParaRPr lang="en-US" sz="2000" b="1" dirty="0"/>
          </a:p>
        </p:txBody>
      </p:sp>
      <p:pic>
        <p:nvPicPr>
          <p:cNvPr id="5" name="Picture 4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36ECD1A5-DB68-1E00-3DAA-82DA324FD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87" y="2117294"/>
            <a:ext cx="4611001" cy="3515889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5">
            <a:extLst>
              <a:ext uri="{FF2B5EF4-FFF2-40B4-BE49-F238E27FC236}">
                <a16:creationId xmlns:a16="http://schemas.microsoft.com/office/drawing/2014/main" id="{530ABCF6-7190-31C3-FE83-34F20B5DA2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2254405"/>
              </p:ext>
            </p:extLst>
          </p:nvPr>
        </p:nvGraphicFramePr>
        <p:xfrm>
          <a:off x="6096000" y="3369921"/>
          <a:ext cx="4591668" cy="209416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605012">
                  <a:extLst>
                    <a:ext uri="{9D8B030D-6E8A-4147-A177-3AD203B41FA5}">
                      <a16:colId xmlns:a16="http://schemas.microsoft.com/office/drawing/2014/main" val="2042075389"/>
                    </a:ext>
                  </a:extLst>
                </a:gridCol>
                <a:gridCol w="1143577">
                  <a:extLst>
                    <a:ext uri="{9D8B030D-6E8A-4147-A177-3AD203B41FA5}">
                      <a16:colId xmlns:a16="http://schemas.microsoft.com/office/drawing/2014/main" val="492055316"/>
                    </a:ext>
                  </a:extLst>
                </a:gridCol>
                <a:gridCol w="1515979">
                  <a:extLst>
                    <a:ext uri="{9D8B030D-6E8A-4147-A177-3AD203B41FA5}">
                      <a16:colId xmlns:a16="http://schemas.microsoft.com/office/drawing/2014/main" val="643174393"/>
                    </a:ext>
                  </a:extLst>
                </a:gridCol>
                <a:gridCol w="1327100">
                  <a:extLst>
                    <a:ext uri="{9D8B030D-6E8A-4147-A177-3AD203B41FA5}">
                      <a16:colId xmlns:a16="http://schemas.microsoft.com/office/drawing/2014/main" val="2842094262"/>
                    </a:ext>
                  </a:extLst>
                </a:gridCol>
              </a:tblGrid>
              <a:tr h="616687">
                <a:tc>
                  <a:txBody>
                    <a:bodyPr/>
                    <a:lstStyle/>
                    <a:p>
                      <a:endParaRPr lang="en-US" sz="1900" b="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9578" marR="143747" marT="143747" marB="1437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Train</a:t>
                      </a:r>
                    </a:p>
                  </a:txBody>
                  <a:tcPr marL="239578" marR="143747" marT="143747" marB="1437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Validation </a:t>
                      </a:r>
                    </a:p>
                  </a:txBody>
                  <a:tcPr marL="239578" marR="143747" marT="143747" marB="1437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</a:t>
                      </a:r>
                    </a:p>
                  </a:txBody>
                  <a:tcPr marL="239578" marR="143747" marT="143747" marB="1437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248928"/>
                  </a:ext>
                </a:extLst>
              </a:tr>
              <a:tr h="738739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239578" marR="124581" marT="124581" marB="1245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kern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92.6% (61326)</a:t>
                      </a:r>
                      <a:endParaRPr lang="en-US" sz="15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9578" marR="124581" marT="124581" marB="1245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92.6%</a:t>
                      </a:r>
                    </a:p>
                    <a:p>
                      <a:r>
                        <a:rPr lang="en-US" sz="1500" b="0" i="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(20443)</a:t>
                      </a:r>
                      <a:endParaRPr lang="en-US" sz="15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9578" marR="124581" marT="124581" marB="1245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kern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92.6%</a:t>
                      </a:r>
                    </a:p>
                    <a:p>
                      <a:r>
                        <a:rPr lang="en-US" sz="1500" b="0" i="0" kern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(20443)</a:t>
                      </a:r>
                      <a:endParaRPr lang="en-US" sz="15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9578" marR="124581" marT="124581" marB="1245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851836"/>
                  </a:ext>
                </a:extLst>
              </a:tr>
              <a:tr h="738739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239578" marR="124581" marT="124581" marB="1245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kern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7.4% (4878)</a:t>
                      </a:r>
                      <a:endParaRPr lang="en-US" sz="15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9578" marR="124581" marT="124581" marB="1245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kern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7.4% </a:t>
                      </a:r>
                    </a:p>
                    <a:p>
                      <a:r>
                        <a:rPr lang="en-US" sz="1500" b="0" i="0" kern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(1625)</a:t>
                      </a:r>
                      <a:endParaRPr lang="en-US" sz="15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9578" marR="124581" marT="124581" marB="1245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7.4% </a:t>
                      </a:r>
                    </a:p>
                    <a:p>
                      <a:r>
                        <a:rPr lang="en-US" sz="1500" b="0" i="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(1626)</a:t>
                      </a:r>
                      <a:endParaRPr lang="en-US" sz="15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9578" marR="124581" marT="124581" marB="1245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825042"/>
                  </a:ext>
                </a:extLst>
              </a:tr>
            </a:tbl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7C3692BA-A0F9-A829-F098-CD61B2AF8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75386"/>
            <a:ext cx="3657600" cy="8636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ED0DA64-8B91-E3AE-F5A7-46FD2B89EB5E}"/>
              </a:ext>
            </a:extLst>
          </p:cNvPr>
          <p:cNvSpPr txBox="1"/>
          <p:nvPr/>
        </p:nvSpPr>
        <p:spPr>
          <a:xfrm>
            <a:off x="6583919" y="5717140"/>
            <a:ext cx="386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 The proportion of 0 and 1 remains consistent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5C2FF-7F07-B507-08BF-C94F10B87544}"/>
              </a:ext>
            </a:extLst>
          </p:cNvPr>
          <p:cNvSpPr txBox="1"/>
          <p:nvPr/>
        </p:nvSpPr>
        <p:spPr>
          <a:xfrm>
            <a:off x="497973" y="1324850"/>
            <a:ext cx="17956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effectLst/>
              </a:rPr>
              <a:t>StratifiedKFold</a:t>
            </a:r>
            <a:r>
              <a:rPr lang="en-US" sz="1100" dirty="0">
                <a:effectLst/>
              </a:rPr>
              <a:t>(</a:t>
            </a:r>
            <a:r>
              <a:rPr lang="en-US" sz="1100" dirty="0" err="1">
                <a:effectLst/>
              </a:rPr>
              <a:t>n_splits</a:t>
            </a:r>
            <a:r>
              <a:rPr lang="en-US" sz="1100" dirty="0">
                <a:effectLst/>
              </a:rPr>
              <a:t>=4)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1840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D0C4A1-E951-F1D7-2D98-C89585CD5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DF9172B-9CE9-EF21-1CEB-D38DB61DD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33">
            <a:extLst>
              <a:ext uri="{FF2B5EF4-FFF2-40B4-BE49-F238E27FC236}">
                <a16:creationId xmlns:a16="http://schemas.microsoft.com/office/drawing/2014/main" id="{D68DF1C4-8B26-3A08-8276-7FDB93478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689B6-57AA-81B0-2FA0-EC028A104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Data Preprocessing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876E017-E345-B96C-F436-6DE6CB441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7487EB-F678-244C-B957-070695B33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577123"/>
              </p:ext>
            </p:extLst>
          </p:nvPr>
        </p:nvGraphicFramePr>
        <p:xfrm>
          <a:off x="740407" y="2943744"/>
          <a:ext cx="5598609" cy="153624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00999">
                  <a:extLst>
                    <a:ext uri="{9D8B030D-6E8A-4147-A177-3AD203B41FA5}">
                      <a16:colId xmlns:a16="http://schemas.microsoft.com/office/drawing/2014/main" val="1072124612"/>
                    </a:ext>
                  </a:extLst>
                </a:gridCol>
                <a:gridCol w="1919852">
                  <a:extLst>
                    <a:ext uri="{9D8B030D-6E8A-4147-A177-3AD203B41FA5}">
                      <a16:colId xmlns:a16="http://schemas.microsoft.com/office/drawing/2014/main" val="3350866928"/>
                    </a:ext>
                  </a:extLst>
                </a:gridCol>
                <a:gridCol w="1677758">
                  <a:extLst>
                    <a:ext uri="{9D8B030D-6E8A-4147-A177-3AD203B41FA5}">
                      <a16:colId xmlns:a16="http://schemas.microsoft.com/office/drawing/2014/main" val="1104773325"/>
                    </a:ext>
                  </a:extLst>
                </a:gridCol>
              </a:tblGrid>
              <a:tr h="308996">
                <a:tc>
                  <a:txBody>
                    <a:bodyPr/>
                    <a:lstStyle/>
                    <a:p>
                      <a:r>
                        <a:rPr lang="en-US" sz="1700" dirty="0"/>
                        <a:t>Feature</a:t>
                      </a:r>
                    </a:p>
                  </a:txBody>
                  <a:tcPr marL="83107" marR="83107" marT="41553" marB="4155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Type</a:t>
                      </a:r>
                    </a:p>
                  </a:txBody>
                  <a:tcPr marL="83107" marR="83107" marT="41553" marB="4155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Transformer</a:t>
                      </a:r>
                    </a:p>
                  </a:txBody>
                  <a:tcPr marL="83107" marR="83107" marT="41553" marB="41553"/>
                </a:tc>
                <a:extLst>
                  <a:ext uri="{0D108BD9-81ED-4DB2-BD59-A6C34878D82A}">
                    <a16:rowId xmlns:a16="http://schemas.microsoft.com/office/drawing/2014/main" val="1113699683"/>
                  </a:ext>
                </a:extLst>
              </a:tr>
              <a:tr h="308996">
                <a:tc>
                  <a:txBody>
                    <a:bodyPr/>
                    <a:lstStyle/>
                    <a:p>
                      <a:r>
                        <a:rPr lang="en-US" sz="1700" b="0" kern="1200" dirty="0">
                          <a:solidFill>
                            <a:schemeClr val="dk1"/>
                          </a:solidFill>
                          <a:effectLst/>
                        </a:rPr>
                        <a:t>Age</a:t>
                      </a:r>
                      <a:endParaRPr lang="en-US" sz="1700" dirty="0"/>
                    </a:p>
                  </a:txBody>
                  <a:tcPr marL="83107" marR="83107" marT="41553" marB="4155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Continuous </a:t>
                      </a:r>
                    </a:p>
                  </a:txBody>
                  <a:tcPr marL="83107" marR="83107" marT="41553" marB="4155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dirty="0" err="1">
                          <a:solidFill>
                            <a:schemeClr val="dk1"/>
                          </a:solidFill>
                          <a:effectLst/>
                        </a:rPr>
                        <a:t>MinMaxScaler</a:t>
                      </a:r>
                      <a:endParaRPr lang="en-US" sz="17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107" marR="83107" marT="41553" marB="41553"/>
                </a:tc>
                <a:extLst>
                  <a:ext uri="{0D108BD9-81ED-4DB2-BD59-A6C34878D82A}">
                    <a16:rowId xmlns:a16="http://schemas.microsoft.com/office/drawing/2014/main" val="3934131534"/>
                  </a:ext>
                </a:extLst>
              </a:tr>
              <a:tr h="343141">
                <a:tc>
                  <a:txBody>
                    <a:bodyPr/>
                    <a:lstStyle/>
                    <a:p>
                      <a:r>
                        <a:rPr lang="en-US" sz="1700" b="0" kern="1200" dirty="0">
                          <a:solidFill>
                            <a:schemeClr val="dk1"/>
                          </a:solidFill>
                          <a:effectLst/>
                        </a:rPr>
                        <a:t>Sex</a:t>
                      </a:r>
                      <a:endParaRPr lang="en-US" sz="1700" dirty="0"/>
                    </a:p>
                  </a:txBody>
                  <a:tcPr marL="83107" marR="83107" marT="41553" marB="4155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Binary: 0 and 1</a:t>
                      </a:r>
                    </a:p>
                  </a:txBody>
                  <a:tcPr marL="83107" marR="83107" marT="41553" marB="4155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             \</a:t>
                      </a:r>
                    </a:p>
                  </a:txBody>
                  <a:tcPr marL="83107" marR="83107" marT="41553" marB="41553"/>
                </a:tc>
                <a:extLst>
                  <a:ext uri="{0D108BD9-81ED-4DB2-BD59-A6C34878D82A}">
                    <a16:rowId xmlns:a16="http://schemas.microsoft.com/office/drawing/2014/main" val="1428017082"/>
                  </a:ext>
                </a:extLst>
              </a:tr>
              <a:tr h="508732">
                <a:tc>
                  <a:txBody>
                    <a:bodyPr/>
                    <a:lstStyle/>
                    <a:p>
                      <a:r>
                        <a:rPr lang="en-US" sz="1700"/>
                        <a:t>Episode_Number</a:t>
                      </a:r>
                    </a:p>
                  </a:txBody>
                  <a:tcPr marL="83107" marR="83107" marT="41553" marB="4155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Ordinal: 1,2,3,4,5</a:t>
                      </a:r>
                    </a:p>
                  </a:txBody>
                  <a:tcPr marL="83107" marR="83107" marT="41553" marB="4155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dirty="0" err="1">
                          <a:solidFill>
                            <a:schemeClr val="dk1"/>
                          </a:solidFill>
                          <a:effectLst/>
                        </a:rPr>
                        <a:t>OrdinalEncoder</a:t>
                      </a:r>
                      <a:endParaRPr lang="en-US" sz="17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107" marR="83107" marT="41553" marB="41553"/>
                </a:tc>
                <a:extLst>
                  <a:ext uri="{0D108BD9-81ED-4DB2-BD59-A6C34878D82A}">
                    <a16:rowId xmlns:a16="http://schemas.microsoft.com/office/drawing/2014/main" val="344830047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9EF25CF-EF32-20DA-449C-660AD9737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036" y="1133261"/>
            <a:ext cx="4331557" cy="506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6B030-0919-832D-6D20-C291792F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321056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Thanks for Watching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181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4962</TotalTime>
  <Words>320</Words>
  <Application>Microsoft Macintosh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ui-sans-serif</vt:lpstr>
      <vt:lpstr>Aptos</vt:lpstr>
      <vt:lpstr>Aptos Display</vt:lpstr>
      <vt:lpstr>Arial</vt:lpstr>
      <vt:lpstr>Calibri</vt:lpstr>
      <vt:lpstr>Office Theme</vt:lpstr>
      <vt:lpstr>Predicting Sepsis Survival Using Clinical Data</vt:lpstr>
      <vt:lpstr>Introduction</vt:lpstr>
      <vt:lpstr>EDA Dataset Overview</vt:lpstr>
      <vt:lpstr>EDA Data Visualization 1</vt:lpstr>
      <vt:lpstr>EDA Data Visualization 2</vt:lpstr>
      <vt:lpstr>EDA Data Visualization 3</vt:lpstr>
      <vt:lpstr>Data Splitting</vt:lpstr>
      <vt:lpstr>Data Preprocessing</vt:lpstr>
      <vt:lpstr>Thanks for Watching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Zhaocheng Yang</dc:creator>
  <cp:lastModifiedBy>Zhaocheng Yang</cp:lastModifiedBy>
  <cp:revision>8</cp:revision>
  <dcterms:created xsi:type="dcterms:W3CDTF">2024-10-24T20:09:48Z</dcterms:created>
  <dcterms:modified xsi:type="dcterms:W3CDTF">2024-12-11T21:24:40Z</dcterms:modified>
</cp:coreProperties>
</file>