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58" r:id="rId4"/>
    <p:sldId id="264" r:id="rId5"/>
    <p:sldId id="268" r:id="rId6"/>
    <p:sldId id="260" r:id="rId7"/>
    <p:sldId id="261" r:id="rId8"/>
    <p:sldId id="262" r:id="rId9"/>
    <p:sldId id="266" r:id="rId10"/>
    <p:sldId id="267" r:id="rId11"/>
    <p:sldId id="265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59"/>
  </p:normalViewPr>
  <p:slideViewPr>
    <p:cSldViewPr snapToGrid="0">
      <p:cViewPr varScale="1">
        <p:scale>
          <a:sx n="126" d="100"/>
          <a:sy n="126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DA04D-C7D5-4F5E-9F9B-B7C5A3555404}" type="doc">
      <dgm:prSet loTypeId="urn:microsoft.com/office/officeart/2016/7/layout/VerticalSolidAction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F899DB-EA95-4BE7-89FF-B82DA7292359}">
      <dgm:prSet/>
      <dgm:spPr/>
      <dgm:t>
        <a:bodyPr/>
        <a:lstStyle/>
        <a:p>
          <a:r>
            <a:rPr lang="en-US" b="1"/>
            <a:t>What is Sepsis?</a:t>
          </a:r>
        </a:p>
      </dgm:t>
    </dgm:pt>
    <dgm:pt modelId="{095C1221-84E2-4C82-9917-01E97D480B69}" type="parTrans" cxnId="{9698BA33-6652-4E9E-ADEE-5734C2A1F7BA}">
      <dgm:prSet/>
      <dgm:spPr/>
      <dgm:t>
        <a:bodyPr/>
        <a:lstStyle/>
        <a:p>
          <a:endParaRPr lang="en-US"/>
        </a:p>
      </dgm:t>
    </dgm:pt>
    <dgm:pt modelId="{88A9D91B-F58F-4C50-9C87-A462ABF25A83}" type="sibTrans" cxnId="{9698BA33-6652-4E9E-ADEE-5734C2A1F7BA}">
      <dgm:prSet/>
      <dgm:spPr/>
      <dgm:t>
        <a:bodyPr/>
        <a:lstStyle/>
        <a:p>
          <a:endParaRPr lang="en-US"/>
        </a:p>
      </dgm:t>
    </dgm:pt>
    <dgm:pt modelId="{0BC6929D-2652-4D51-86E4-21284F0F82EF}">
      <dgm:prSet/>
      <dgm:spPr/>
      <dgm:t>
        <a:bodyPr/>
        <a:lstStyle/>
        <a:p>
          <a:r>
            <a:rPr lang="en-US" dirty="0"/>
            <a:t>A life-threatening condition triggered by an extreme immune response to infection.</a:t>
          </a:r>
        </a:p>
      </dgm:t>
    </dgm:pt>
    <dgm:pt modelId="{88A90B03-E1A6-489E-BA90-874EA41E8A04}" type="parTrans" cxnId="{24D5E6ED-0152-43F3-A8D0-8BD1F8955533}">
      <dgm:prSet/>
      <dgm:spPr/>
      <dgm:t>
        <a:bodyPr/>
        <a:lstStyle/>
        <a:p>
          <a:endParaRPr lang="en-US"/>
        </a:p>
      </dgm:t>
    </dgm:pt>
    <dgm:pt modelId="{2EFA6FD8-EF40-43B4-8FEA-A3EED5045594}" type="sibTrans" cxnId="{24D5E6ED-0152-43F3-A8D0-8BD1F8955533}">
      <dgm:prSet/>
      <dgm:spPr/>
      <dgm:t>
        <a:bodyPr/>
        <a:lstStyle/>
        <a:p>
          <a:endParaRPr lang="en-US"/>
        </a:p>
      </dgm:t>
    </dgm:pt>
    <dgm:pt modelId="{5C15E12E-EBB1-4CFD-9284-075B8C40C270}">
      <dgm:prSet/>
      <dgm:spPr/>
      <dgm:t>
        <a:bodyPr/>
        <a:lstStyle/>
        <a:p>
          <a:r>
            <a:rPr lang="en-US" b="1"/>
            <a:t>Importance</a:t>
          </a:r>
          <a:endParaRPr lang="en-US"/>
        </a:p>
      </dgm:t>
    </dgm:pt>
    <dgm:pt modelId="{8D052975-DC0C-4B57-B6BE-BAF941AE345D}" type="parTrans" cxnId="{76569195-6F95-4DD0-BD9D-F7C82A14D36F}">
      <dgm:prSet/>
      <dgm:spPr/>
      <dgm:t>
        <a:bodyPr/>
        <a:lstStyle/>
        <a:p>
          <a:endParaRPr lang="en-US"/>
        </a:p>
      </dgm:t>
    </dgm:pt>
    <dgm:pt modelId="{216151A2-1E90-4FE0-B9D3-42F510F811F6}" type="sibTrans" cxnId="{76569195-6F95-4DD0-BD9D-F7C82A14D36F}">
      <dgm:prSet/>
      <dgm:spPr/>
      <dgm:t>
        <a:bodyPr/>
        <a:lstStyle/>
        <a:p>
          <a:endParaRPr lang="en-US"/>
        </a:p>
      </dgm:t>
    </dgm:pt>
    <dgm:pt modelId="{52DA91A2-E899-4469-98B3-74E0C8E8B3E7}">
      <dgm:prSet/>
      <dgm:spPr/>
      <dgm:t>
        <a:bodyPr/>
        <a:lstStyle/>
        <a:p>
          <a:r>
            <a:rPr lang="en-US" dirty="0"/>
            <a:t>1. High mortality rate</a:t>
          </a:r>
        </a:p>
      </dgm:t>
    </dgm:pt>
    <dgm:pt modelId="{FAF98D74-B253-4473-9297-D3F0FC61BBD9}" type="parTrans" cxnId="{A2C7394F-616E-4429-B231-E818B742D5CD}">
      <dgm:prSet/>
      <dgm:spPr/>
      <dgm:t>
        <a:bodyPr/>
        <a:lstStyle/>
        <a:p>
          <a:endParaRPr lang="en-US"/>
        </a:p>
      </dgm:t>
    </dgm:pt>
    <dgm:pt modelId="{C2DB642E-CED1-4334-8F27-DF228B599DE7}" type="sibTrans" cxnId="{A2C7394F-616E-4429-B231-E818B742D5CD}">
      <dgm:prSet/>
      <dgm:spPr/>
      <dgm:t>
        <a:bodyPr/>
        <a:lstStyle/>
        <a:p>
          <a:endParaRPr lang="en-US"/>
        </a:p>
      </dgm:t>
    </dgm:pt>
    <dgm:pt modelId="{0C22619C-2919-44C1-98A7-302F62B68998}">
      <dgm:prSet/>
      <dgm:spPr/>
      <dgm:t>
        <a:bodyPr/>
        <a:lstStyle/>
        <a:p>
          <a:r>
            <a:rPr lang="en-US" dirty="0"/>
            <a:t>2. Early prediction is critical for timely intervention and treatment</a:t>
          </a:r>
        </a:p>
      </dgm:t>
    </dgm:pt>
    <dgm:pt modelId="{752DCDE4-B2BB-4054-AB5E-7A036FEF0687}" type="parTrans" cxnId="{629B297E-AF86-489C-A8E9-50EB676C15DB}">
      <dgm:prSet/>
      <dgm:spPr/>
      <dgm:t>
        <a:bodyPr/>
        <a:lstStyle/>
        <a:p>
          <a:endParaRPr lang="en-US"/>
        </a:p>
      </dgm:t>
    </dgm:pt>
    <dgm:pt modelId="{57FD1FBE-F8A2-4AFC-8777-223EE7B8AF10}" type="sibTrans" cxnId="{629B297E-AF86-489C-A8E9-50EB676C15DB}">
      <dgm:prSet/>
      <dgm:spPr/>
      <dgm:t>
        <a:bodyPr/>
        <a:lstStyle/>
        <a:p>
          <a:endParaRPr lang="en-US"/>
        </a:p>
      </dgm:t>
    </dgm:pt>
    <dgm:pt modelId="{E06E6187-C7A0-4C40-A613-CB35135DD57D}">
      <dgm:prSet/>
      <dgm:spPr/>
      <dgm:t>
        <a:bodyPr/>
        <a:lstStyle/>
        <a:p>
          <a:r>
            <a:rPr lang="en-US" b="1"/>
            <a:t>Objective</a:t>
          </a:r>
        </a:p>
      </dgm:t>
    </dgm:pt>
    <dgm:pt modelId="{165590BA-B894-481C-8692-748E4097F980}" type="parTrans" cxnId="{E8D80E7D-9442-4B85-A49F-ED81567EACAA}">
      <dgm:prSet/>
      <dgm:spPr/>
      <dgm:t>
        <a:bodyPr/>
        <a:lstStyle/>
        <a:p>
          <a:endParaRPr lang="en-US"/>
        </a:p>
      </dgm:t>
    </dgm:pt>
    <dgm:pt modelId="{1FE3D9FA-AAE5-4CC0-9547-E7C531B74568}" type="sibTrans" cxnId="{E8D80E7D-9442-4B85-A49F-ED81567EACAA}">
      <dgm:prSet/>
      <dgm:spPr/>
      <dgm:t>
        <a:bodyPr/>
        <a:lstStyle/>
        <a:p>
          <a:endParaRPr lang="en-US"/>
        </a:p>
      </dgm:t>
    </dgm:pt>
    <dgm:pt modelId="{9DF13F10-FF31-4A6D-B34A-B889CB4AAC36}">
      <dgm:prSet/>
      <dgm:spPr/>
      <dgm:t>
        <a:bodyPr/>
        <a:lstStyle/>
        <a:p>
          <a:r>
            <a:rPr lang="en-US" dirty="0"/>
            <a:t>Build a classification model to predict patient survival using clinical features.</a:t>
          </a:r>
        </a:p>
      </dgm:t>
    </dgm:pt>
    <dgm:pt modelId="{D3DC45F1-17E7-474A-991E-C0C91045F0E6}" type="parTrans" cxnId="{E42672F5-89FF-4917-91FD-EAACD08B25EB}">
      <dgm:prSet/>
      <dgm:spPr/>
      <dgm:t>
        <a:bodyPr/>
        <a:lstStyle/>
        <a:p>
          <a:endParaRPr lang="en-US"/>
        </a:p>
      </dgm:t>
    </dgm:pt>
    <dgm:pt modelId="{ACAAAB1F-AF0F-4B8D-B1E4-FFA2EB4FD02C}" type="sibTrans" cxnId="{E42672F5-89FF-4917-91FD-EAACD08B25EB}">
      <dgm:prSet/>
      <dgm:spPr/>
      <dgm:t>
        <a:bodyPr/>
        <a:lstStyle/>
        <a:p>
          <a:endParaRPr lang="en-US"/>
        </a:p>
      </dgm:t>
    </dgm:pt>
    <dgm:pt modelId="{6071AD78-78A8-477B-AC89-41ADC22D225F}">
      <dgm:prSet/>
      <dgm:spPr/>
      <dgm:t>
        <a:bodyPr/>
        <a:lstStyle/>
        <a:p>
          <a:r>
            <a:rPr lang="en-US" b="1"/>
            <a:t>Data Source: </a:t>
          </a:r>
        </a:p>
      </dgm:t>
    </dgm:pt>
    <dgm:pt modelId="{94A46970-5DC7-492A-B839-35F852E9DB4A}" type="parTrans" cxnId="{60204C45-6EF6-4BD4-85BB-9A93052B7E96}">
      <dgm:prSet/>
      <dgm:spPr/>
      <dgm:t>
        <a:bodyPr/>
        <a:lstStyle/>
        <a:p>
          <a:endParaRPr lang="en-US"/>
        </a:p>
      </dgm:t>
    </dgm:pt>
    <dgm:pt modelId="{FB62C866-BB55-4F0A-97CC-1108209B23F9}" type="sibTrans" cxnId="{60204C45-6EF6-4BD4-85BB-9A93052B7E96}">
      <dgm:prSet/>
      <dgm:spPr/>
      <dgm:t>
        <a:bodyPr/>
        <a:lstStyle/>
        <a:p>
          <a:endParaRPr lang="en-US"/>
        </a:p>
      </dgm:t>
    </dgm:pt>
    <dgm:pt modelId="{98976DF8-6A81-4BB6-B893-7347E24EB8CE}">
      <dgm:prSet/>
      <dgm:spPr/>
      <dgm:t>
        <a:bodyPr/>
        <a:lstStyle/>
        <a:p>
          <a:r>
            <a:rPr lang="en-US" dirty="0"/>
            <a:t>2. Dataset from Norwegian hospital admissions (2011-2012) of patients with sepsis-related diagnoses.</a:t>
          </a:r>
        </a:p>
      </dgm:t>
    </dgm:pt>
    <dgm:pt modelId="{9C42B4BD-563E-4C74-B22A-DF245AC04C0A}" type="parTrans" cxnId="{EFB6E54E-ACB5-4101-9BCC-A3724E07B31E}">
      <dgm:prSet/>
      <dgm:spPr/>
      <dgm:t>
        <a:bodyPr/>
        <a:lstStyle/>
        <a:p>
          <a:endParaRPr lang="en-US"/>
        </a:p>
      </dgm:t>
    </dgm:pt>
    <dgm:pt modelId="{B1DC5C66-9AE0-4D2A-9D12-05A945D78DB5}" type="sibTrans" cxnId="{EFB6E54E-ACB5-4101-9BCC-A3724E07B31E}">
      <dgm:prSet/>
      <dgm:spPr/>
      <dgm:t>
        <a:bodyPr/>
        <a:lstStyle/>
        <a:p>
          <a:endParaRPr lang="en-US"/>
        </a:p>
      </dgm:t>
    </dgm:pt>
    <dgm:pt modelId="{4EAB7454-A073-094E-AE82-600653AEE88F}">
      <dgm:prSet/>
      <dgm:spPr/>
      <dgm:t>
        <a:bodyPr/>
        <a:lstStyle/>
        <a:p>
          <a:r>
            <a:rPr lang="en-US" b="0" dirty="0"/>
            <a:t>1. UC Irvine Machine Learning Repository</a:t>
          </a:r>
          <a:endParaRPr lang="en-US" dirty="0"/>
        </a:p>
      </dgm:t>
    </dgm:pt>
    <dgm:pt modelId="{314A97EC-DDDB-3F47-9B09-DB9325951D56}" type="parTrans" cxnId="{95D0A293-1A3E-1242-838C-0AB2E5391B97}">
      <dgm:prSet/>
      <dgm:spPr/>
      <dgm:t>
        <a:bodyPr/>
        <a:lstStyle/>
        <a:p>
          <a:endParaRPr lang="en-US"/>
        </a:p>
      </dgm:t>
    </dgm:pt>
    <dgm:pt modelId="{E6AE9F47-A0CC-3D45-A409-EDD1173B10E5}" type="sibTrans" cxnId="{95D0A293-1A3E-1242-838C-0AB2E5391B97}">
      <dgm:prSet/>
      <dgm:spPr/>
      <dgm:t>
        <a:bodyPr/>
        <a:lstStyle/>
        <a:p>
          <a:endParaRPr lang="en-US"/>
        </a:p>
      </dgm:t>
    </dgm:pt>
    <dgm:pt modelId="{72EFC0F5-E2E2-144D-93AA-1F699499FCCA}" type="pres">
      <dgm:prSet presAssocID="{B18DA04D-C7D5-4F5E-9F9B-B7C5A3555404}" presName="Name0" presStyleCnt="0">
        <dgm:presLayoutVars>
          <dgm:dir/>
          <dgm:animLvl val="lvl"/>
          <dgm:resizeHandles val="exact"/>
        </dgm:presLayoutVars>
      </dgm:prSet>
      <dgm:spPr/>
    </dgm:pt>
    <dgm:pt modelId="{E14F1720-ADFF-7742-9660-ECFF3E8E5E43}" type="pres">
      <dgm:prSet presAssocID="{F4F899DB-EA95-4BE7-89FF-B82DA7292359}" presName="linNode" presStyleCnt="0"/>
      <dgm:spPr/>
    </dgm:pt>
    <dgm:pt modelId="{E6E0D126-F9BA-DE42-859E-FE7079396D32}" type="pres">
      <dgm:prSet presAssocID="{F4F899DB-EA95-4BE7-89FF-B82DA7292359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4977FDC7-512B-0F45-80A3-ADD3B50D12D7}" type="pres">
      <dgm:prSet presAssocID="{F4F899DB-EA95-4BE7-89FF-B82DA7292359}" presName="descendantText" presStyleLbl="alignAccFollowNode1" presStyleIdx="0" presStyleCnt="4">
        <dgm:presLayoutVars>
          <dgm:bulletEnabled/>
        </dgm:presLayoutVars>
      </dgm:prSet>
      <dgm:spPr/>
    </dgm:pt>
    <dgm:pt modelId="{63799229-6C54-914C-996E-CCB6434107F8}" type="pres">
      <dgm:prSet presAssocID="{88A9D91B-F58F-4C50-9C87-A462ABF25A83}" presName="sp" presStyleCnt="0"/>
      <dgm:spPr/>
    </dgm:pt>
    <dgm:pt modelId="{ABF44D67-4717-BC43-A5F1-A16312094C3E}" type="pres">
      <dgm:prSet presAssocID="{5C15E12E-EBB1-4CFD-9284-075B8C40C270}" presName="linNode" presStyleCnt="0"/>
      <dgm:spPr/>
    </dgm:pt>
    <dgm:pt modelId="{0DAF6C4C-33D2-5549-B186-C4B8CC53F6C6}" type="pres">
      <dgm:prSet presAssocID="{5C15E12E-EBB1-4CFD-9284-075B8C40C270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93C07C2D-656C-C547-A5F1-17428837B8A4}" type="pres">
      <dgm:prSet presAssocID="{5C15E12E-EBB1-4CFD-9284-075B8C40C270}" presName="descendantText" presStyleLbl="alignAccFollowNode1" presStyleIdx="1" presStyleCnt="4">
        <dgm:presLayoutVars>
          <dgm:bulletEnabled/>
        </dgm:presLayoutVars>
      </dgm:prSet>
      <dgm:spPr/>
    </dgm:pt>
    <dgm:pt modelId="{C593B86E-A4DE-6246-82B6-0B7B1B8B7E43}" type="pres">
      <dgm:prSet presAssocID="{216151A2-1E90-4FE0-B9D3-42F510F811F6}" presName="sp" presStyleCnt="0"/>
      <dgm:spPr/>
    </dgm:pt>
    <dgm:pt modelId="{F3C238A9-16F8-684D-938F-2E795C272123}" type="pres">
      <dgm:prSet presAssocID="{E06E6187-C7A0-4C40-A613-CB35135DD57D}" presName="linNode" presStyleCnt="0"/>
      <dgm:spPr/>
    </dgm:pt>
    <dgm:pt modelId="{4A0180B4-FBFE-234F-929F-D9725E8FA9E6}" type="pres">
      <dgm:prSet presAssocID="{E06E6187-C7A0-4C40-A613-CB35135DD57D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6EA7EE59-6EDF-5247-8D89-803E7F3E249E}" type="pres">
      <dgm:prSet presAssocID="{E06E6187-C7A0-4C40-A613-CB35135DD57D}" presName="descendantText" presStyleLbl="alignAccFollowNode1" presStyleIdx="2" presStyleCnt="4">
        <dgm:presLayoutVars>
          <dgm:bulletEnabled/>
        </dgm:presLayoutVars>
      </dgm:prSet>
      <dgm:spPr/>
    </dgm:pt>
    <dgm:pt modelId="{76747519-46FB-F84A-AFD4-10A4AE6BADF4}" type="pres">
      <dgm:prSet presAssocID="{1FE3D9FA-AAE5-4CC0-9547-E7C531B74568}" presName="sp" presStyleCnt="0"/>
      <dgm:spPr/>
    </dgm:pt>
    <dgm:pt modelId="{0118412C-A5C2-1440-B8E3-88CF59377B64}" type="pres">
      <dgm:prSet presAssocID="{6071AD78-78A8-477B-AC89-41ADC22D225F}" presName="linNode" presStyleCnt="0"/>
      <dgm:spPr/>
    </dgm:pt>
    <dgm:pt modelId="{12601CCF-F235-D646-B645-19DD00A42466}" type="pres">
      <dgm:prSet presAssocID="{6071AD78-78A8-477B-AC89-41ADC22D225F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A60EAAEF-EF1E-EF43-A46B-DB6D2C84530E}" type="pres">
      <dgm:prSet presAssocID="{6071AD78-78A8-477B-AC89-41ADC22D225F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A6A85610-0AD5-1A4B-9CCF-ED9634925C66}" type="presOf" srcId="{E06E6187-C7A0-4C40-A613-CB35135DD57D}" destId="{4A0180B4-FBFE-234F-929F-D9725E8FA9E6}" srcOrd="0" destOrd="0" presId="urn:microsoft.com/office/officeart/2016/7/layout/VerticalSolidActionList"/>
    <dgm:cxn modelId="{9EDD6412-1225-514D-ACA4-B816AEAB62E1}" type="presOf" srcId="{4EAB7454-A073-094E-AE82-600653AEE88F}" destId="{A60EAAEF-EF1E-EF43-A46B-DB6D2C84530E}" srcOrd="0" destOrd="0" presId="urn:microsoft.com/office/officeart/2016/7/layout/VerticalSolidActionList"/>
    <dgm:cxn modelId="{1BEE361A-68E5-F74B-B32B-DFFBDE7D4321}" type="presOf" srcId="{B18DA04D-C7D5-4F5E-9F9B-B7C5A3555404}" destId="{72EFC0F5-E2E2-144D-93AA-1F699499FCCA}" srcOrd="0" destOrd="0" presId="urn:microsoft.com/office/officeart/2016/7/layout/VerticalSolidActionList"/>
    <dgm:cxn modelId="{9D212C1B-D920-5F46-BFCA-8AE73390E69F}" type="presOf" srcId="{0C22619C-2919-44C1-98A7-302F62B68998}" destId="{93C07C2D-656C-C547-A5F1-17428837B8A4}" srcOrd="0" destOrd="1" presId="urn:microsoft.com/office/officeart/2016/7/layout/VerticalSolidActionList"/>
    <dgm:cxn modelId="{0B7DCF2F-05CF-B748-B3BF-769D9F21B0CD}" type="presOf" srcId="{52DA91A2-E899-4469-98B3-74E0C8E8B3E7}" destId="{93C07C2D-656C-C547-A5F1-17428837B8A4}" srcOrd="0" destOrd="0" presId="urn:microsoft.com/office/officeart/2016/7/layout/VerticalSolidActionList"/>
    <dgm:cxn modelId="{9698BA33-6652-4E9E-ADEE-5734C2A1F7BA}" srcId="{B18DA04D-C7D5-4F5E-9F9B-B7C5A3555404}" destId="{F4F899DB-EA95-4BE7-89FF-B82DA7292359}" srcOrd="0" destOrd="0" parTransId="{095C1221-84E2-4C82-9917-01E97D480B69}" sibTransId="{88A9D91B-F58F-4C50-9C87-A462ABF25A83}"/>
    <dgm:cxn modelId="{60204C45-6EF6-4BD4-85BB-9A93052B7E96}" srcId="{B18DA04D-C7D5-4F5E-9F9B-B7C5A3555404}" destId="{6071AD78-78A8-477B-AC89-41ADC22D225F}" srcOrd="3" destOrd="0" parTransId="{94A46970-5DC7-492A-B839-35F852E9DB4A}" sibTransId="{FB62C866-BB55-4F0A-97CC-1108209B23F9}"/>
    <dgm:cxn modelId="{EFB6E54E-ACB5-4101-9BCC-A3724E07B31E}" srcId="{6071AD78-78A8-477B-AC89-41ADC22D225F}" destId="{98976DF8-6A81-4BB6-B893-7347E24EB8CE}" srcOrd="1" destOrd="0" parTransId="{9C42B4BD-563E-4C74-B22A-DF245AC04C0A}" sibTransId="{B1DC5C66-9AE0-4D2A-9D12-05A945D78DB5}"/>
    <dgm:cxn modelId="{A2C7394F-616E-4429-B231-E818B742D5CD}" srcId="{5C15E12E-EBB1-4CFD-9284-075B8C40C270}" destId="{52DA91A2-E899-4469-98B3-74E0C8E8B3E7}" srcOrd="0" destOrd="0" parTransId="{FAF98D74-B253-4473-9297-D3F0FC61BBD9}" sibTransId="{C2DB642E-CED1-4334-8F27-DF228B599DE7}"/>
    <dgm:cxn modelId="{E3B0BE63-4259-664C-A1A4-56F5F6ACDAD5}" type="presOf" srcId="{6071AD78-78A8-477B-AC89-41ADC22D225F}" destId="{12601CCF-F235-D646-B645-19DD00A42466}" srcOrd="0" destOrd="0" presId="urn:microsoft.com/office/officeart/2016/7/layout/VerticalSolidActionList"/>
    <dgm:cxn modelId="{E8D80E7D-9442-4B85-A49F-ED81567EACAA}" srcId="{B18DA04D-C7D5-4F5E-9F9B-B7C5A3555404}" destId="{E06E6187-C7A0-4C40-A613-CB35135DD57D}" srcOrd="2" destOrd="0" parTransId="{165590BA-B894-481C-8692-748E4097F980}" sibTransId="{1FE3D9FA-AAE5-4CC0-9547-E7C531B74568}"/>
    <dgm:cxn modelId="{629B297E-AF86-489C-A8E9-50EB676C15DB}" srcId="{5C15E12E-EBB1-4CFD-9284-075B8C40C270}" destId="{0C22619C-2919-44C1-98A7-302F62B68998}" srcOrd="1" destOrd="0" parTransId="{752DCDE4-B2BB-4054-AB5E-7A036FEF0687}" sibTransId="{57FD1FBE-F8A2-4AFC-8777-223EE7B8AF10}"/>
    <dgm:cxn modelId="{40AE657F-AD7F-AC4A-876D-D9BC99C425BF}" type="presOf" srcId="{F4F899DB-EA95-4BE7-89FF-B82DA7292359}" destId="{E6E0D126-F9BA-DE42-859E-FE7079396D32}" srcOrd="0" destOrd="0" presId="urn:microsoft.com/office/officeart/2016/7/layout/VerticalSolidActionList"/>
    <dgm:cxn modelId="{95D0A293-1A3E-1242-838C-0AB2E5391B97}" srcId="{6071AD78-78A8-477B-AC89-41ADC22D225F}" destId="{4EAB7454-A073-094E-AE82-600653AEE88F}" srcOrd="0" destOrd="0" parTransId="{314A97EC-DDDB-3F47-9B09-DB9325951D56}" sibTransId="{E6AE9F47-A0CC-3D45-A409-EDD1173B10E5}"/>
    <dgm:cxn modelId="{76569195-6F95-4DD0-BD9D-F7C82A14D36F}" srcId="{B18DA04D-C7D5-4F5E-9F9B-B7C5A3555404}" destId="{5C15E12E-EBB1-4CFD-9284-075B8C40C270}" srcOrd="1" destOrd="0" parTransId="{8D052975-DC0C-4B57-B6BE-BAF941AE345D}" sibTransId="{216151A2-1E90-4FE0-B9D3-42F510F811F6}"/>
    <dgm:cxn modelId="{130F87AA-A5B2-9242-949C-CB287349465B}" type="presOf" srcId="{9DF13F10-FF31-4A6D-B34A-B889CB4AAC36}" destId="{6EA7EE59-6EDF-5247-8D89-803E7F3E249E}" srcOrd="0" destOrd="0" presId="urn:microsoft.com/office/officeart/2016/7/layout/VerticalSolidActionList"/>
    <dgm:cxn modelId="{6531D0B2-7278-794A-8E7A-6F0533B0C1B9}" type="presOf" srcId="{98976DF8-6A81-4BB6-B893-7347E24EB8CE}" destId="{A60EAAEF-EF1E-EF43-A46B-DB6D2C84530E}" srcOrd="0" destOrd="1" presId="urn:microsoft.com/office/officeart/2016/7/layout/VerticalSolidActionList"/>
    <dgm:cxn modelId="{FD79E6B8-FB63-BC47-92B6-F3F34EA35E16}" type="presOf" srcId="{5C15E12E-EBB1-4CFD-9284-075B8C40C270}" destId="{0DAF6C4C-33D2-5549-B186-C4B8CC53F6C6}" srcOrd="0" destOrd="0" presId="urn:microsoft.com/office/officeart/2016/7/layout/VerticalSolidActionList"/>
    <dgm:cxn modelId="{07F8A2CA-67B9-5842-B389-CDDB4256E446}" type="presOf" srcId="{0BC6929D-2652-4D51-86E4-21284F0F82EF}" destId="{4977FDC7-512B-0F45-80A3-ADD3B50D12D7}" srcOrd="0" destOrd="0" presId="urn:microsoft.com/office/officeart/2016/7/layout/VerticalSolidActionList"/>
    <dgm:cxn modelId="{24D5E6ED-0152-43F3-A8D0-8BD1F8955533}" srcId="{F4F899DB-EA95-4BE7-89FF-B82DA7292359}" destId="{0BC6929D-2652-4D51-86E4-21284F0F82EF}" srcOrd="0" destOrd="0" parTransId="{88A90B03-E1A6-489E-BA90-874EA41E8A04}" sibTransId="{2EFA6FD8-EF40-43B4-8FEA-A3EED5045594}"/>
    <dgm:cxn modelId="{E42672F5-89FF-4917-91FD-EAACD08B25EB}" srcId="{E06E6187-C7A0-4C40-A613-CB35135DD57D}" destId="{9DF13F10-FF31-4A6D-B34A-B889CB4AAC36}" srcOrd="0" destOrd="0" parTransId="{D3DC45F1-17E7-474A-991E-C0C91045F0E6}" sibTransId="{ACAAAB1F-AF0F-4B8D-B1E4-FFA2EB4FD02C}"/>
    <dgm:cxn modelId="{05C5A01D-9EC9-B841-9473-C72580627CE9}" type="presParOf" srcId="{72EFC0F5-E2E2-144D-93AA-1F699499FCCA}" destId="{E14F1720-ADFF-7742-9660-ECFF3E8E5E43}" srcOrd="0" destOrd="0" presId="urn:microsoft.com/office/officeart/2016/7/layout/VerticalSolidActionList"/>
    <dgm:cxn modelId="{AEAD7F0A-E8CC-AC44-BEA2-0B3136AE5CAC}" type="presParOf" srcId="{E14F1720-ADFF-7742-9660-ECFF3E8E5E43}" destId="{E6E0D126-F9BA-DE42-859E-FE7079396D32}" srcOrd="0" destOrd="0" presId="urn:microsoft.com/office/officeart/2016/7/layout/VerticalSolidActionList"/>
    <dgm:cxn modelId="{204200E0-4F92-B940-8730-4631F77E8108}" type="presParOf" srcId="{E14F1720-ADFF-7742-9660-ECFF3E8E5E43}" destId="{4977FDC7-512B-0F45-80A3-ADD3B50D12D7}" srcOrd="1" destOrd="0" presId="urn:microsoft.com/office/officeart/2016/7/layout/VerticalSolidActionList"/>
    <dgm:cxn modelId="{BA121A44-CEEC-F449-8A78-30AEF2FD0C39}" type="presParOf" srcId="{72EFC0F5-E2E2-144D-93AA-1F699499FCCA}" destId="{63799229-6C54-914C-996E-CCB6434107F8}" srcOrd="1" destOrd="0" presId="urn:microsoft.com/office/officeart/2016/7/layout/VerticalSolidActionList"/>
    <dgm:cxn modelId="{2F79C5AE-583B-B248-B927-86B40E54BE90}" type="presParOf" srcId="{72EFC0F5-E2E2-144D-93AA-1F699499FCCA}" destId="{ABF44D67-4717-BC43-A5F1-A16312094C3E}" srcOrd="2" destOrd="0" presId="urn:microsoft.com/office/officeart/2016/7/layout/VerticalSolidActionList"/>
    <dgm:cxn modelId="{7D26F702-987C-664C-B8B6-EBF3D3CC0222}" type="presParOf" srcId="{ABF44D67-4717-BC43-A5F1-A16312094C3E}" destId="{0DAF6C4C-33D2-5549-B186-C4B8CC53F6C6}" srcOrd="0" destOrd="0" presId="urn:microsoft.com/office/officeart/2016/7/layout/VerticalSolidActionList"/>
    <dgm:cxn modelId="{D46AD16D-FDE4-5548-B542-14B51D4CDFE8}" type="presParOf" srcId="{ABF44D67-4717-BC43-A5F1-A16312094C3E}" destId="{93C07C2D-656C-C547-A5F1-17428837B8A4}" srcOrd="1" destOrd="0" presId="urn:microsoft.com/office/officeart/2016/7/layout/VerticalSolidActionList"/>
    <dgm:cxn modelId="{DC987113-C686-B543-A3BC-DDB7A720AA16}" type="presParOf" srcId="{72EFC0F5-E2E2-144D-93AA-1F699499FCCA}" destId="{C593B86E-A4DE-6246-82B6-0B7B1B8B7E43}" srcOrd="3" destOrd="0" presId="urn:microsoft.com/office/officeart/2016/7/layout/VerticalSolidActionList"/>
    <dgm:cxn modelId="{7F5BACBA-E2B8-EC44-9EA2-501D5E582E00}" type="presParOf" srcId="{72EFC0F5-E2E2-144D-93AA-1F699499FCCA}" destId="{F3C238A9-16F8-684D-938F-2E795C272123}" srcOrd="4" destOrd="0" presId="urn:microsoft.com/office/officeart/2016/7/layout/VerticalSolidActionList"/>
    <dgm:cxn modelId="{9CAE956D-2599-CE40-B62B-D1B36D1BFF99}" type="presParOf" srcId="{F3C238A9-16F8-684D-938F-2E795C272123}" destId="{4A0180B4-FBFE-234F-929F-D9725E8FA9E6}" srcOrd="0" destOrd="0" presId="urn:microsoft.com/office/officeart/2016/7/layout/VerticalSolidActionList"/>
    <dgm:cxn modelId="{E5C14E77-50F1-144D-B2DB-4FF4CEA730EA}" type="presParOf" srcId="{F3C238A9-16F8-684D-938F-2E795C272123}" destId="{6EA7EE59-6EDF-5247-8D89-803E7F3E249E}" srcOrd="1" destOrd="0" presId="urn:microsoft.com/office/officeart/2016/7/layout/VerticalSolidActionList"/>
    <dgm:cxn modelId="{0E7C6BDD-4425-5D47-8CDD-BFA1E1AAAAD3}" type="presParOf" srcId="{72EFC0F5-E2E2-144D-93AA-1F699499FCCA}" destId="{76747519-46FB-F84A-AFD4-10A4AE6BADF4}" srcOrd="5" destOrd="0" presId="urn:microsoft.com/office/officeart/2016/7/layout/VerticalSolidActionList"/>
    <dgm:cxn modelId="{AB22DA69-8E9D-6049-A98B-B19A1022E8C3}" type="presParOf" srcId="{72EFC0F5-E2E2-144D-93AA-1F699499FCCA}" destId="{0118412C-A5C2-1440-B8E3-88CF59377B64}" srcOrd="6" destOrd="0" presId="urn:microsoft.com/office/officeart/2016/7/layout/VerticalSolidActionList"/>
    <dgm:cxn modelId="{78334A62-3E31-D848-929D-4BEF73C7D998}" type="presParOf" srcId="{0118412C-A5C2-1440-B8E3-88CF59377B64}" destId="{12601CCF-F235-D646-B645-19DD00A42466}" srcOrd="0" destOrd="0" presId="urn:microsoft.com/office/officeart/2016/7/layout/VerticalSolidActionList"/>
    <dgm:cxn modelId="{AF28BC6A-0731-C84D-88DC-FDF3B8797BF5}" type="presParOf" srcId="{0118412C-A5C2-1440-B8E3-88CF59377B64}" destId="{A60EAAEF-EF1E-EF43-A46B-DB6D2C84530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69A40A-EB2B-4B5A-849F-D739FAAF9382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BF4518A-CD62-41A1-A6CA-CBC93820F8B8}">
      <dgm:prSet/>
      <dgm:spPr/>
      <dgm:t>
        <a:bodyPr/>
        <a:lstStyle/>
        <a:p>
          <a:r>
            <a:rPr lang="en-US" i="0"/>
            <a:t>Number of rows: 110,341 </a:t>
          </a:r>
          <a:endParaRPr lang="en-US"/>
        </a:p>
      </dgm:t>
    </dgm:pt>
    <dgm:pt modelId="{585BAAE4-F633-4487-95BA-CFA3086969FA}" type="parTrans" cxnId="{34C066B5-3C65-447E-BFCB-AD6667833EF8}">
      <dgm:prSet/>
      <dgm:spPr/>
      <dgm:t>
        <a:bodyPr/>
        <a:lstStyle/>
        <a:p>
          <a:endParaRPr lang="en-US"/>
        </a:p>
      </dgm:t>
    </dgm:pt>
    <dgm:pt modelId="{5D79CD15-D10F-4D2B-9334-615B47598781}" type="sibTrans" cxnId="{34C066B5-3C65-447E-BFCB-AD6667833EF8}">
      <dgm:prSet/>
      <dgm:spPr/>
      <dgm:t>
        <a:bodyPr/>
        <a:lstStyle/>
        <a:p>
          <a:endParaRPr lang="en-US"/>
        </a:p>
      </dgm:t>
    </dgm:pt>
    <dgm:pt modelId="{EB297FC9-2C2B-4545-9402-8F328653604B}">
      <dgm:prSet/>
      <dgm:spPr/>
      <dgm:t>
        <a:bodyPr/>
        <a:lstStyle/>
        <a:p>
          <a:r>
            <a:rPr lang="en-US" i="0"/>
            <a:t>Number of columns: 4</a:t>
          </a:r>
          <a:endParaRPr lang="en-US"/>
        </a:p>
      </dgm:t>
    </dgm:pt>
    <dgm:pt modelId="{22C78089-46B9-47EF-903E-D04CD4BFB8C9}" type="parTrans" cxnId="{9E296EF5-340B-4C35-8A5A-B51FDC4EDE6B}">
      <dgm:prSet/>
      <dgm:spPr/>
      <dgm:t>
        <a:bodyPr/>
        <a:lstStyle/>
        <a:p>
          <a:endParaRPr lang="en-US"/>
        </a:p>
      </dgm:t>
    </dgm:pt>
    <dgm:pt modelId="{AED48576-3AAA-4A1F-B7A5-0707979E8CD5}" type="sibTrans" cxnId="{9E296EF5-340B-4C35-8A5A-B51FDC4EDE6B}">
      <dgm:prSet/>
      <dgm:spPr/>
      <dgm:t>
        <a:bodyPr/>
        <a:lstStyle/>
        <a:p>
          <a:endParaRPr lang="en-US"/>
        </a:p>
      </dgm:t>
    </dgm:pt>
    <dgm:pt modelId="{6A78903B-5E57-4BF3-96E8-CD93D9CD43D1}">
      <dgm:prSet/>
      <dgm:spPr/>
      <dgm:t>
        <a:bodyPr/>
        <a:lstStyle/>
        <a:p>
          <a:r>
            <a:rPr lang="en-US"/>
            <a:t>Missing Values: NO</a:t>
          </a:r>
        </a:p>
      </dgm:t>
    </dgm:pt>
    <dgm:pt modelId="{3C7A76D0-5B61-451E-9E93-E98034345092}" type="parTrans" cxnId="{F3D5BCED-27E6-4997-8186-242B131889EA}">
      <dgm:prSet/>
      <dgm:spPr/>
      <dgm:t>
        <a:bodyPr/>
        <a:lstStyle/>
        <a:p>
          <a:endParaRPr lang="en-US"/>
        </a:p>
      </dgm:t>
    </dgm:pt>
    <dgm:pt modelId="{CF26A5A3-275E-472D-93BA-5FF652036F52}" type="sibTrans" cxnId="{F3D5BCED-27E6-4997-8186-242B131889EA}">
      <dgm:prSet/>
      <dgm:spPr/>
      <dgm:t>
        <a:bodyPr/>
        <a:lstStyle/>
        <a:p>
          <a:endParaRPr lang="en-US"/>
        </a:p>
      </dgm:t>
    </dgm:pt>
    <dgm:pt modelId="{53B26BB4-275A-4DE3-8A35-EF2328DD1EB3}">
      <dgm:prSet/>
      <dgm:spPr/>
      <dgm:t>
        <a:bodyPr/>
        <a:lstStyle/>
        <a:p>
          <a:r>
            <a:rPr lang="en-US"/>
            <a:t>Age: </a:t>
          </a:r>
          <a:r>
            <a:rPr lang="en-US" b="0" i="0"/>
            <a:t>Age of the patient in years.</a:t>
          </a:r>
          <a:endParaRPr lang="en-US"/>
        </a:p>
      </dgm:t>
    </dgm:pt>
    <dgm:pt modelId="{18D980FA-3A23-4BF2-B885-DC3732E85C3D}" type="parTrans" cxnId="{4B53B23C-42E7-4465-9811-AD2F91214A31}">
      <dgm:prSet/>
      <dgm:spPr/>
      <dgm:t>
        <a:bodyPr/>
        <a:lstStyle/>
        <a:p>
          <a:endParaRPr lang="en-US"/>
        </a:p>
      </dgm:t>
    </dgm:pt>
    <dgm:pt modelId="{00ABFCFC-4C2F-4E6F-86B0-D60194B81119}" type="sibTrans" cxnId="{4B53B23C-42E7-4465-9811-AD2F91214A31}">
      <dgm:prSet/>
      <dgm:spPr/>
      <dgm:t>
        <a:bodyPr/>
        <a:lstStyle/>
        <a:p>
          <a:endParaRPr lang="en-US"/>
        </a:p>
      </dgm:t>
    </dgm:pt>
    <dgm:pt modelId="{03AF02F2-B3CB-4892-966E-E56D10887493}">
      <dgm:prSet/>
      <dgm:spPr/>
      <dgm:t>
        <a:bodyPr/>
        <a:lstStyle/>
        <a:p>
          <a:r>
            <a:rPr lang="en-US"/>
            <a:t>Sex: </a:t>
          </a:r>
          <a:r>
            <a:rPr lang="en-US" b="0" i="0"/>
            <a:t>Gender of the patient. (0: male, 1: female)</a:t>
          </a:r>
          <a:endParaRPr lang="en-US"/>
        </a:p>
      </dgm:t>
    </dgm:pt>
    <dgm:pt modelId="{DE1DBFC2-FBF5-4AEB-A90C-869463DDCA7F}" type="parTrans" cxnId="{B3F141D7-5074-4C30-89A5-4EC194F7E24C}">
      <dgm:prSet/>
      <dgm:spPr/>
      <dgm:t>
        <a:bodyPr/>
        <a:lstStyle/>
        <a:p>
          <a:endParaRPr lang="en-US"/>
        </a:p>
      </dgm:t>
    </dgm:pt>
    <dgm:pt modelId="{6AF1D66E-BB32-4EE1-B10F-71D023B291EA}" type="sibTrans" cxnId="{B3F141D7-5074-4C30-89A5-4EC194F7E24C}">
      <dgm:prSet/>
      <dgm:spPr/>
      <dgm:t>
        <a:bodyPr/>
        <a:lstStyle/>
        <a:p>
          <a:endParaRPr lang="en-US"/>
        </a:p>
      </dgm:t>
    </dgm:pt>
    <dgm:pt modelId="{0556AA8F-3077-472D-BCCE-ECD71B77B9DA}">
      <dgm:prSet/>
      <dgm:spPr/>
      <dgm:t>
        <a:bodyPr/>
        <a:lstStyle/>
        <a:p>
          <a:r>
            <a:rPr lang="en-US" i="0" dirty="0"/>
            <a:t>Episode Number: </a:t>
          </a:r>
          <a:r>
            <a:rPr lang="en-US" dirty="0"/>
            <a:t>Number of prior Sepsis episodes [1, 2, 3, 4, 5]</a:t>
          </a:r>
        </a:p>
      </dgm:t>
    </dgm:pt>
    <dgm:pt modelId="{C51AFB72-B9BD-4986-A611-72EDF1D7B469}" type="parTrans" cxnId="{2ABA52C0-13BE-4C96-BA9F-C8A650618415}">
      <dgm:prSet/>
      <dgm:spPr/>
      <dgm:t>
        <a:bodyPr/>
        <a:lstStyle/>
        <a:p>
          <a:endParaRPr lang="en-US"/>
        </a:p>
      </dgm:t>
    </dgm:pt>
    <dgm:pt modelId="{BFC63FB9-0DB5-4A9F-BDD9-8A6BAD36D6B0}" type="sibTrans" cxnId="{2ABA52C0-13BE-4C96-BA9F-C8A650618415}">
      <dgm:prSet/>
      <dgm:spPr/>
      <dgm:t>
        <a:bodyPr/>
        <a:lstStyle/>
        <a:p>
          <a:endParaRPr lang="en-US"/>
        </a:p>
      </dgm:t>
    </dgm:pt>
    <dgm:pt modelId="{B802F912-1171-481F-AABF-D8B0759798E0}">
      <dgm:prSet/>
      <dgm:spPr/>
      <dgm:t>
        <a:bodyPr/>
        <a:lstStyle/>
        <a:p>
          <a:r>
            <a:rPr lang="en-US" dirty="0" err="1"/>
            <a:t>H</a:t>
          </a:r>
          <a:r>
            <a:rPr lang="en-US" b="0" i="0" dirty="0" err="1"/>
            <a:t>ospital_Outcome</a:t>
          </a:r>
          <a:r>
            <a:rPr lang="en-US" b="0" i="0" dirty="0"/>
            <a:t>: Status of the patient after 9,351 days of being admitted to the hospital. (0: Decreased, 1: Alive)</a:t>
          </a:r>
          <a:endParaRPr lang="en-US" dirty="0"/>
        </a:p>
      </dgm:t>
    </dgm:pt>
    <dgm:pt modelId="{1C7FF63C-D649-473D-B301-1AA69A7979E8}" type="parTrans" cxnId="{FBEDB8F4-31D4-49A2-BC64-508646082AC5}">
      <dgm:prSet/>
      <dgm:spPr/>
      <dgm:t>
        <a:bodyPr/>
        <a:lstStyle/>
        <a:p>
          <a:endParaRPr lang="en-US"/>
        </a:p>
      </dgm:t>
    </dgm:pt>
    <dgm:pt modelId="{A3AC220D-D201-4796-B70D-46708DC560C3}" type="sibTrans" cxnId="{FBEDB8F4-31D4-49A2-BC64-508646082AC5}">
      <dgm:prSet/>
      <dgm:spPr/>
      <dgm:t>
        <a:bodyPr/>
        <a:lstStyle/>
        <a:p>
          <a:endParaRPr lang="en-US"/>
        </a:p>
      </dgm:t>
    </dgm:pt>
    <dgm:pt modelId="{824BB49F-878F-2741-9D64-64FC154F3ECE}" type="pres">
      <dgm:prSet presAssocID="{0869A40A-EB2B-4B5A-849F-D739FAAF9382}" presName="vert0" presStyleCnt="0">
        <dgm:presLayoutVars>
          <dgm:dir/>
          <dgm:animOne val="branch"/>
          <dgm:animLvl val="lvl"/>
        </dgm:presLayoutVars>
      </dgm:prSet>
      <dgm:spPr/>
    </dgm:pt>
    <dgm:pt modelId="{2CA237B6-9325-8F4E-8838-92140740DBB1}" type="pres">
      <dgm:prSet presAssocID="{EBF4518A-CD62-41A1-A6CA-CBC93820F8B8}" presName="thickLine" presStyleLbl="alignNode1" presStyleIdx="0" presStyleCnt="7"/>
      <dgm:spPr/>
    </dgm:pt>
    <dgm:pt modelId="{381569B7-ACA7-E84A-8487-07FEB79A3AA1}" type="pres">
      <dgm:prSet presAssocID="{EBF4518A-CD62-41A1-A6CA-CBC93820F8B8}" presName="horz1" presStyleCnt="0"/>
      <dgm:spPr/>
    </dgm:pt>
    <dgm:pt modelId="{A223D99F-8A4A-624C-AB3C-03D1518C4EBE}" type="pres">
      <dgm:prSet presAssocID="{EBF4518A-CD62-41A1-A6CA-CBC93820F8B8}" presName="tx1" presStyleLbl="revTx" presStyleIdx="0" presStyleCnt="7"/>
      <dgm:spPr/>
    </dgm:pt>
    <dgm:pt modelId="{EB95BCA1-3BD3-2344-936E-3F0D923233FA}" type="pres">
      <dgm:prSet presAssocID="{EBF4518A-CD62-41A1-A6CA-CBC93820F8B8}" presName="vert1" presStyleCnt="0"/>
      <dgm:spPr/>
    </dgm:pt>
    <dgm:pt modelId="{2FE6CE5F-CE18-0A43-985A-F4B0E7C949EF}" type="pres">
      <dgm:prSet presAssocID="{EB297FC9-2C2B-4545-9402-8F328653604B}" presName="thickLine" presStyleLbl="alignNode1" presStyleIdx="1" presStyleCnt="7"/>
      <dgm:spPr/>
    </dgm:pt>
    <dgm:pt modelId="{043B46F4-E531-B143-98C2-449E4192D638}" type="pres">
      <dgm:prSet presAssocID="{EB297FC9-2C2B-4545-9402-8F328653604B}" presName="horz1" presStyleCnt="0"/>
      <dgm:spPr/>
    </dgm:pt>
    <dgm:pt modelId="{4A192E2C-74B3-744A-9F2C-7BEF60685045}" type="pres">
      <dgm:prSet presAssocID="{EB297FC9-2C2B-4545-9402-8F328653604B}" presName="tx1" presStyleLbl="revTx" presStyleIdx="1" presStyleCnt="7"/>
      <dgm:spPr/>
    </dgm:pt>
    <dgm:pt modelId="{FC9BC77B-DC75-7A46-B2BE-7679C2CB2520}" type="pres">
      <dgm:prSet presAssocID="{EB297FC9-2C2B-4545-9402-8F328653604B}" presName="vert1" presStyleCnt="0"/>
      <dgm:spPr/>
    </dgm:pt>
    <dgm:pt modelId="{2B8EC3E6-A84B-6F4C-8141-176A1CBBBEFB}" type="pres">
      <dgm:prSet presAssocID="{6A78903B-5E57-4BF3-96E8-CD93D9CD43D1}" presName="thickLine" presStyleLbl="alignNode1" presStyleIdx="2" presStyleCnt="7"/>
      <dgm:spPr/>
    </dgm:pt>
    <dgm:pt modelId="{E6D02E7A-EB1C-FF46-8F81-707B1EE02B53}" type="pres">
      <dgm:prSet presAssocID="{6A78903B-5E57-4BF3-96E8-CD93D9CD43D1}" presName="horz1" presStyleCnt="0"/>
      <dgm:spPr/>
    </dgm:pt>
    <dgm:pt modelId="{396E1075-3004-9A4A-8D98-4DB4BF98B26D}" type="pres">
      <dgm:prSet presAssocID="{6A78903B-5E57-4BF3-96E8-CD93D9CD43D1}" presName="tx1" presStyleLbl="revTx" presStyleIdx="2" presStyleCnt="7"/>
      <dgm:spPr/>
    </dgm:pt>
    <dgm:pt modelId="{7777DE1E-48DB-BE44-A362-5AE316D39E7A}" type="pres">
      <dgm:prSet presAssocID="{6A78903B-5E57-4BF3-96E8-CD93D9CD43D1}" presName="vert1" presStyleCnt="0"/>
      <dgm:spPr/>
    </dgm:pt>
    <dgm:pt modelId="{887CD0D9-FF96-764B-83DC-EF24599DC10B}" type="pres">
      <dgm:prSet presAssocID="{53B26BB4-275A-4DE3-8A35-EF2328DD1EB3}" presName="thickLine" presStyleLbl="alignNode1" presStyleIdx="3" presStyleCnt="7"/>
      <dgm:spPr/>
    </dgm:pt>
    <dgm:pt modelId="{C434DC20-7D8C-1C48-8027-D3AA78770487}" type="pres">
      <dgm:prSet presAssocID="{53B26BB4-275A-4DE3-8A35-EF2328DD1EB3}" presName="horz1" presStyleCnt="0"/>
      <dgm:spPr/>
    </dgm:pt>
    <dgm:pt modelId="{0D6F1BBC-AD75-464F-B871-7CA61FD3EC96}" type="pres">
      <dgm:prSet presAssocID="{53B26BB4-275A-4DE3-8A35-EF2328DD1EB3}" presName="tx1" presStyleLbl="revTx" presStyleIdx="3" presStyleCnt="7"/>
      <dgm:spPr/>
    </dgm:pt>
    <dgm:pt modelId="{F579A0F6-3389-CF48-B86C-7998FF5D3C81}" type="pres">
      <dgm:prSet presAssocID="{53B26BB4-275A-4DE3-8A35-EF2328DD1EB3}" presName="vert1" presStyleCnt="0"/>
      <dgm:spPr/>
    </dgm:pt>
    <dgm:pt modelId="{58CBC55F-998A-0A4C-8EF5-CA003764313D}" type="pres">
      <dgm:prSet presAssocID="{03AF02F2-B3CB-4892-966E-E56D10887493}" presName="thickLine" presStyleLbl="alignNode1" presStyleIdx="4" presStyleCnt="7"/>
      <dgm:spPr/>
    </dgm:pt>
    <dgm:pt modelId="{3F6D05DA-16BA-E142-A860-513DFDB6C54A}" type="pres">
      <dgm:prSet presAssocID="{03AF02F2-B3CB-4892-966E-E56D10887493}" presName="horz1" presStyleCnt="0"/>
      <dgm:spPr/>
    </dgm:pt>
    <dgm:pt modelId="{C6441521-F3AF-8F47-96B1-3B72CAD0F5A3}" type="pres">
      <dgm:prSet presAssocID="{03AF02F2-B3CB-4892-966E-E56D10887493}" presName="tx1" presStyleLbl="revTx" presStyleIdx="4" presStyleCnt="7"/>
      <dgm:spPr/>
    </dgm:pt>
    <dgm:pt modelId="{651E0A7E-7D97-3A49-A2F9-E2759714164D}" type="pres">
      <dgm:prSet presAssocID="{03AF02F2-B3CB-4892-966E-E56D10887493}" presName="vert1" presStyleCnt="0"/>
      <dgm:spPr/>
    </dgm:pt>
    <dgm:pt modelId="{8F1BDD3F-E66E-2B44-B1DB-2A6133FD5106}" type="pres">
      <dgm:prSet presAssocID="{0556AA8F-3077-472D-BCCE-ECD71B77B9DA}" presName="thickLine" presStyleLbl="alignNode1" presStyleIdx="5" presStyleCnt="7"/>
      <dgm:spPr/>
    </dgm:pt>
    <dgm:pt modelId="{648081AE-C218-5F4C-AD69-FF49D517ED05}" type="pres">
      <dgm:prSet presAssocID="{0556AA8F-3077-472D-BCCE-ECD71B77B9DA}" presName="horz1" presStyleCnt="0"/>
      <dgm:spPr/>
    </dgm:pt>
    <dgm:pt modelId="{665C9AD5-A9EA-5146-99BF-7A4C17992FCE}" type="pres">
      <dgm:prSet presAssocID="{0556AA8F-3077-472D-BCCE-ECD71B77B9DA}" presName="tx1" presStyleLbl="revTx" presStyleIdx="5" presStyleCnt="7"/>
      <dgm:spPr/>
    </dgm:pt>
    <dgm:pt modelId="{FF02FBAA-A47D-234E-862B-D53BF6CD121F}" type="pres">
      <dgm:prSet presAssocID="{0556AA8F-3077-472D-BCCE-ECD71B77B9DA}" presName="vert1" presStyleCnt="0"/>
      <dgm:spPr/>
    </dgm:pt>
    <dgm:pt modelId="{59DC014D-820E-E74B-8162-DBFD3CFECF82}" type="pres">
      <dgm:prSet presAssocID="{B802F912-1171-481F-AABF-D8B0759798E0}" presName="thickLine" presStyleLbl="alignNode1" presStyleIdx="6" presStyleCnt="7"/>
      <dgm:spPr/>
    </dgm:pt>
    <dgm:pt modelId="{AF696F68-93B0-A54C-976A-651A66158F6F}" type="pres">
      <dgm:prSet presAssocID="{B802F912-1171-481F-AABF-D8B0759798E0}" presName="horz1" presStyleCnt="0"/>
      <dgm:spPr/>
    </dgm:pt>
    <dgm:pt modelId="{1325E652-8C67-AC45-9C53-F4102F83DD28}" type="pres">
      <dgm:prSet presAssocID="{B802F912-1171-481F-AABF-D8B0759798E0}" presName="tx1" presStyleLbl="revTx" presStyleIdx="6" presStyleCnt="7"/>
      <dgm:spPr/>
    </dgm:pt>
    <dgm:pt modelId="{3FEE3055-CCE0-784D-81BC-5F82F2323D8F}" type="pres">
      <dgm:prSet presAssocID="{B802F912-1171-481F-AABF-D8B0759798E0}" presName="vert1" presStyleCnt="0"/>
      <dgm:spPr/>
    </dgm:pt>
  </dgm:ptLst>
  <dgm:cxnLst>
    <dgm:cxn modelId="{2935D40D-608C-5249-B123-AF2FBB052F47}" type="presOf" srcId="{03AF02F2-B3CB-4892-966E-E56D10887493}" destId="{C6441521-F3AF-8F47-96B1-3B72CAD0F5A3}" srcOrd="0" destOrd="0" presId="urn:microsoft.com/office/officeart/2008/layout/LinedList"/>
    <dgm:cxn modelId="{E4FFDD21-BB43-4344-8B5B-8C0C4B1DEA9A}" type="presOf" srcId="{6A78903B-5E57-4BF3-96E8-CD93D9CD43D1}" destId="{396E1075-3004-9A4A-8D98-4DB4BF98B26D}" srcOrd="0" destOrd="0" presId="urn:microsoft.com/office/officeart/2008/layout/LinedList"/>
    <dgm:cxn modelId="{4B53B23C-42E7-4465-9811-AD2F91214A31}" srcId="{0869A40A-EB2B-4B5A-849F-D739FAAF9382}" destId="{53B26BB4-275A-4DE3-8A35-EF2328DD1EB3}" srcOrd="3" destOrd="0" parTransId="{18D980FA-3A23-4BF2-B885-DC3732E85C3D}" sibTransId="{00ABFCFC-4C2F-4E6F-86B0-D60194B81119}"/>
    <dgm:cxn modelId="{AFF54956-11DA-BD4A-8691-7C9762B77E72}" type="presOf" srcId="{B802F912-1171-481F-AABF-D8B0759798E0}" destId="{1325E652-8C67-AC45-9C53-F4102F83DD28}" srcOrd="0" destOrd="0" presId="urn:microsoft.com/office/officeart/2008/layout/LinedList"/>
    <dgm:cxn modelId="{4629496D-1349-C543-9D62-55471115C685}" type="presOf" srcId="{0869A40A-EB2B-4B5A-849F-D739FAAF9382}" destId="{824BB49F-878F-2741-9D64-64FC154F3ECE}" srcOrd="0" destOrd="0" presId="urn:microsoft.com/office/officeart/2008/layout/LinedList"/>
    <dgm:cxn modelId="{12BDF679-9F7F-424F-95BD-DACC82A5C61D}" type="presOf" srcId="{EBF4518A-CD62-41A1-A6CA-CBC93820F8B8}" destId="{A223D99F-8A4A-624C-AB3C-03D1518C4EBE}" srcOrd="0" destOrd="0" presId="urn:microsoft.com/office/officeart/2008/layout/LinedList"/>
    <dgm:cxn modelId="{C81A977F-3EB0-6142-B4CE-E2E39F6D23E9}" type="presOf" srcId="{53B26BB4-275A-4DE3-8A35-EF2328DD1EB3}" destId="{0D6F1BBC-AD75-464F-B871-7CA61FD3EC96}" srcOrd="0" destOrd="0" presId="urn:microsoft.com/office/officeart/2008/layout/LinedList"/>
    <dgm:cxn modelId="{CB2FDB9B-F222-7D49-9F42-FCE66DEAB984}" type="presOf" srcId="{0556AA8F-3077-472D-BCCE-ECD71B77B9DA}" destId="{665C9AD5-A9EA-5146-99BF-7A4C17992FCE}" srcOrd="0" destOrd="0" presId="urn:microsoft.com/office/officeart/2008/layout/LinedList"/>
    <dgm:cxn modelId="{BA36C3A5-D802-2445-9360-797F31E066A5}" type="presOf" srcId="{EB297FC9-2C2B-4545-9402-8F328653604B}" destId="{4A192E2C-74B3-744A-9F2C-7BEF60685045}" srcOrd="0" destOrd="0" presId="urn:microsoft.com/office/officeart/2008/layout/LinedList"/>
    <dgm:cxn modelId="{34C066B5-3C65-447E-BFCB-AD6667833EF8}" srcId="{0869A40A-EB2B-4B5A-849F-D739FAAF9382}" destId="{EBF4518A-CD62-41A1-A6CA-CBC93820F8B8}" srcOrd="0" destOrd="0" parTransId="{585BAAE4-F633-4487-95BA-CFA3086969FA}" sibTransId="{5D79CD15-D10F-4D2B-9334-615B47598781}"/>
    <dgm:cxn modelId="{2ABA52C0-13BE-4C96-BA9F-C8A650618415}" srcId="{0869A40A-EB2B-4B5A-849F-D739FAAF9382}" destId="{0556AA8F-3077-472D-BCCE-ECD71B77B9DA}" srcOrd="5" destOrd="0" parTransId="{C51AFB72-B9BD-4986-A611-72EDF1D7B469}" sibTransId="{BFC63FB9-0DB5-4A9F-BDD9-8A6BAD36D6B0}"/>
    <dgm:cxn modelId="{B3F141D7-5074-4C30-89A5-4EC194F7E24C}" srcId="{0869A40A-EB2B-4B5A-849F-D739FAAF9382}" destId="{03AF02F2-B3CB-4892-966E-E56D10887493}" srcOrd="4" destOrd="0" parTransId="{DE1DBFC2-FBF5-4AEB-A90C-869463DDCA7F}" sibTransId="{6AF1D66E-BB32-4EE1-B10F-71D023B291EA}"/>
    <dgm:cxn modelId="{F3D5BCED-27E6-4997-8186-242B131889EA}" srcId="{0869A40A-EB2B-4B5A-849F-D739FAAF9382}" destId="{6A78903B-5E57-4BF3-96E8-CD93D9CD43D1}" srcOrd="2" destOrd="0" parTransId="{3C7A76D0-5B61-451E-9E93-E98034345092}" sibTransId="{CF26A5A3-275E-472D-93BA-5FF652036F52}"/>
    <dgm:cxn modelId="{FBEDB8F4-31D4-49A2-BC64-508646082AC5}" srcId="{0869A40A-EB2B-4B5A-849F-D739FAAF9382}" destId="{B802F912-1171-481F-AABF-D8B0759798E0}" srcOrd="6" destOrd="0" parTransId="{1C7FF63C-D649-473D-B301-1AA69A7979E8}" sibTransId="{A3AC220D-D201-4796-B70D-46708DC560C3}"/>
    <dgm:cxn modelId="{9E296EF5-340B-4C35-8A5A-B51FDC4EDE6B}" srcId="{0869A40A-EB2B-4B5A-849F-D739FAAF9382}" destId="{EB297FC9-2C2B-4545-9402-8F328653604B}" srcOrd="1" destOrd="0" parTransId="{22C78089-46B9-47EF-903E-D04CD4BFB8C9}" sibTransId="{AED48576-3AAA-4A1F-B7A5-0707979E8CD5}"/>
    <dgm:cxn modelId="{B5467211-D22F-9544-9A48-0BB3D8BDE5BD}" type="presParOf" srcId="{824BB49F-878F-2741-9D64-64FC154F3ECE}" destId="{2CA237B6-9325-8F4E-8838-92140740DBB1}" srcOrd="0" destOrd="0" presId="urn:microsoft.com/office/officeart/2008/layout/LinedList"/>
    <dgm:cxn modelId="{90EACE93-51CC-B845-A133-397D9E942B17}" type="presParOf" srcId="{824BB49F-878F-2741-9D64-64FC154F3ECE}" destId="{381569B7-ACA7-E84A-8487-07FEB79A3AA1}" srcOrd="1" destOrd="0" presId="urn:microsoft.com/office/officeart/2008/layout/LinedList"/>
    <dgm:cxn modelId="{1B06B026-9174-8549-A75A-F943EAC3C01D}" type="presParOf" srcId="{381569B7-ACA7-E84A-8487-07FEB79A3AA1}" destId="{A223D99F-8A4A-624C-AB3C-03D1518C4EBE}" srcOrd="0" destOrd="0" presId="urn:microsoft.com/office/officeart/2008/layout/LinedList"/>
    <dgm:cxn modelId="{4C13F6B1-760C-804E-91A9-CA39A8EB7BAD}" type="presParOf" srcId="{381569B7-ACA7-E84A-8487-07FEB79A3AA1}" destId="{EB95BCA1-3BD3-2344-936E-3F0D923233FA}" srcOrd="1" destOrd="0" presId="urn:microsoft.com/office/officeart/2008/layout/LinedList"/>
    <dgm:cxn modelId="{89023EDE-3810-FA4E-8095-FEB5971216F3}" type="presParOf" srcId="{824BB49F-878F-2741-9D64-64FC154F3ECE}" destId="{2FE6CE5F-CE18-0A43-985A-F4B0E7C949EF}" srcOrd="2" destOrd="0" presId="urn:microsoft.com/office/officeart/2008/layout/LinedList"/>
    <dgm:cxn modelId="{8AAA10C5-8511-904E-A8EC-4756CAC5791A}" type="presParOf" srcId="{824BB49F-878F-2741-9D64-64FC154F3ECE}" destId="{043B46F4-E531-B143-98C2-449E4192D638}" srcOrd="3" destOrd="0" presId="urn:microsoft.com/office/officeart/2008/layout/LinedList"/>
    <dgm:cxn modelId="{23C439E5-E265-6B4F-9579-C0C714D098E3}" type="presParOf" srcId="{043B46F4-E531-B143-98C2-449E4192D638}" destId="{4A192E2C-74B3-744A-9F2C-7BEF60685045}" srcOrd="0" destOrd="0" presId="urn:microsoft.com/office/officeart/2008/layout/LinedList"/>
    <dgm:cxn modelId="{4B0202D5-9BAF-624B-B0CA-B885992DA10F}" type="presParOf" srcId="{043B46F4-E531-B143-98C2-449E4192D638}" destId="{FC9BC77B-DC75-7A46-B2BE-7679C2CB2520}" srcOrd="1" destOrd="0" presId="urn:microsoft.com/office/officeart/2008/layout/LinedList"/>
    <dgm:cxn modelId="{3EC97073-5EF0-994A-981B-84BA796F2F1D}" type="presParOf" srcId="{824BB49F-878F-2741-9D64-64FC154F3ECE}" destId="{2B8EC3E6-A84B-6F4C-8141-176A1CBBBEFB}" srcOrd="4" destOrd="0" presId="urn:microsoft.com/office/officeart/2008/layout/LinedList"/>
    <dgm:cxn modelId="{38340FAE-E266-2D42-B7F7-96E01DD3291E}" type="presParOf" srcId="{824BB49F-878F-2741-9D64-64FC154F3ECE}" destId="{E6D02E7A-EB1C-FF46-8F81-707B1EE02B53}" srcOrd="5" destOrd="0" presId="urn:microsoft.com/office/officeart/2008/layout/LinedList"/>
    <dgm:cxn modelId="{1EADF34B-676B-C040-A475-7B963427FE9F}" type="presParOf" srcId="{E6D02E7A-EB1C-FF46-8F81-707B1EE02B53}" destId="{396E1075-3004-9A4A-8D98-4DB4BF98B26D}" srcOrd="0" destOrd="0" presId="urn:microsoft.com/office/officeart/2008/layout/LinedList"/>
    <dgm:cxn modelId="{6687399C-75AA-E14F-ACFB-3AF6DE018DB9}" type="presParOf" srcId="{E6D02E7A-EB1C-FF46-8F81-707B1EE02B53}" destId="{7777DE1E-48DB-BE44-A362-5AE316D39E7A}" srcOrd="1" destOrd="0" presId="urn:microsoft.com/office/officeart/2008/layout/LinedList"/>
    <dgm:cxn modelId="{AA6704D7-DD26-E448-9415-4262AFC1B684}" type="presParOf" srcId="{824BB49F-878F-2741-9D64-64FC154F3ECE}" destId="{887CD0D9-FF96-764B-83DC-EF24599DC10B}" srcOrd="6" destOrd="0" presId="urn:microsoft.com/office/officeart/2008/layout/LinedList"/>
    <dgm:cxn modelId="{EC495BBD-8EFA-1546-8B93-00B6D7286A0A}" type="presParOf" srcId="{824BB49F-878F-2741-9D64-64FC154F3ECE}" destId="{C434DC20-7D8C-1C48-8027-D3AA78770487}" srcOrd="7" destOrd="0" presId="urn:microsoft.com/office/officeart/2008/layout/LinedList"/>
    <dgm:cxn modelId="{CDFB6A68-DB12-7744-8BA9-A62179F07113}" type="presParOf" srcId="{C434DC20-7D8C-1C48-8027-D3AA78770487}" destId="{0D6F1BBC-AD75-464F-B871-7CA61FD3EC96}" srcOrd="0" destOrd="0" presId="urn:microsoft.com/office/officeart/2008/layout/LinedList"/>
    <dgm:cxn modelId="{1DAB7CF4-FF9C-4D41-A8F5-100EA374636D}" type="presParOf" srcId="{C434DC20-7D8C-1C48-8027-D3AA78770487}" destId="{F579A0F6-3389-CF48-B86C-7998FF5D3C81}" srcOrd="1" destOrd="0" presId="urn:microsoft.com/office/officeart/2008/layout/LinedList"/>
    <dgm:cxn modelId="{7F649A18-0962-3F4A-A1E9-4FDF38BEFF16}" type="presParOf" srcId="{824BB49F-878F-2741-9D64-64FC154F3ECE}" destId="{58CBC55F-998A-0A4C-8EF5-CA003764313D}" srcOrd="8" destOrd="0" presId="urn:microsoft.com/office/officeart/2008/layout/LinedList"/>
    <dgm:cxn modelId="{C2C0B3B9-45B9-6A49-A5B2-6BA4595ABBE5}" type="presParOf" srcId="{824BB49F-878F-2741-9D64-64FC154F3ECE}" destId="{3F6D05DA-16BA-E142-A860-513DFDB6C54A}" srcOrd="9" destOrd="0" presId="urn:microsoft.com/office/officeart/2008/layout/LinedList"/>
    <dgm:cxn modelId="{1387ACC6-7131-7743-8F2B-C9368E72D442}" type="presParOf" srcId="{3F6D05DA-16BA-E142-A860-513DFDB6C54A}" destId="{C6441521-F3AF-8F47-96B1-3B72CAD0F5A3}" srcOrd="0" destOrd="0" presId="urn:microsoft.com/office/officeart/2008/layout/LinedList"/>
    <dgm:cxn modelId="{B4AF955C-18F8-4740-A931-8A855E651B49}" type="presParOf" srcId="{3F6D05DA-16BA-E142-A860-513DFDB6C54A}" destId="{651E0A7E-7D97-3A49-A2F9-E2759714164D}" srcOrd="1" destOrd="0" presId="urn:microsoft.com/office/officeart/2008/layout/LinedList"/>
    <dgm:cxn modelId="{24EA01FA-13CE-B04F-8D62-413C1FE2CCCF}" type="presParOf" srcId="{824BB49F-878F-2741-9D64-64FC154F3ECE}" destId="{8F1BDD3F-E66E-2B44-B1DB-2A6133FD5106}" srcOrd="10" destOrd="0" presId="urn:microsoft.com/office/officeart/2008/layout/LinedList"/>
    <dgm:cxn modelId="{F0AE533D-3B1E-9144-A39F-720CA51AD831}" type="presParOf" srcId="{824BB49F-878F-2741-9D64-64FC154F3ECE}" destId="{648081AE-C218-5F4C-AD69-FF49D517ED05}" srcOrd="11" destOrd="0" presId="urn:microsoft.com/office/officeart/2008/layout/LinedList"/>
    <dgm:cxn modelId="{94F5D29A-7F51-AC43-AC96-F01E1B3ACB33}" type="presParOf" srcId="{648081AE-C218-5F4C-AD69-FF49D517ED05}" destId="{665C9AD5-A9EA-5146-99BF-7A4C17992FCE}" srcOrd="0" destOrd="0" presId="urn:microsoft.com/office/officeart/2008/layout/LinedList"/>
    <dgm:cxn modelId="{1FD3AF17-C839-8640-A84F-9D3A4B231B70}" type="presParOf" srcId="{648081AE-C218-5F4C-AD69-FF49D517ED05}" destId="{FF02FBAA-A47D-234E-862B-D53BF6CD121F}" srcOrd="1" destOrd="0" presId="urn:microsoft.com/office/officeart/2008/layout/LinedList"/>
    <dgm:cxn modelId="{8BC28610-63BD-3F4F-A4E7-FF0B2538BE3E}" type="presParOf" srcId="{824BB49F-878F-2741-9D64-64FC154F3ECE}" destId="{59DC014D-820E-E74B-8162-DBFD3CFECF82}" srcOrd="12" destOrd="0" presId="urn:microsoft.com/office/officeart/2008/layout/LinedList"/>
    <dgm:cxn modelId="{636EF2D2-25E4-A549-92B7-8C92E426604A}" type="presParOf" srcId="{824BB49F-878F-2741-9D64-64FC154F3ECE}" destId="{AF696F68-93B0-A54C-976A-651A66158F6F}" srcOrd="13" destOrd="0" presId="urn:microsoft.com/office/officeart/2008/layout/LinedList"/>
    <dgm:cxn modelId="{318B9C09-0011-8C46-8F31-D248042F53C6}" type="presParOf" srcId="{AF696F68-93B0-A54C-976A-651A66158F6F}" destId="{1325E652-8C67-AC45-9C53-F4102F83DD28}" srcOrd="0" destOrd="0" presId="urn:microsoft.com/office/officeart/2008/layout/LinedList"/>
    <dgm:cxn modelId="{DDE87A76-C0E9-7D49-946C-C49DF049680D}" type="presParOf" srcId="{AF696F68-93B0-A54C-976A-651A66158F6F}" destId="{3FEE3055-CCE0-784D-81BC-5F82F2323D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7FDC7-512B-0F45-80A3-ADD3B50D12D7}">
      <dsp:nvSpPr>
        <dsp:cNvPr id="0" name=""/>
        <dsp:cNvSpPr/>
      </dsp:nvSpPr>
      <dsp:spPr>
        <a:xfrm>
          <a:off x="1290231" y="1878"/>
          <a:ext cx="5160926" cy="9732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136" tIns="247212" rIns="100136" bIns="24721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 life-threatening condition triggered by an extreme immune response to infection.</a:t>
          </a:r>
        </a:p>
      </dsp:txBody>
      <dsp:txXfrm>
        <a:off x="1290231" y="1878"/>
        <a:ext cx="5160926" cy="973273"/>
      </dsp:txXfrm>
    </dsp:sp>
    <dsp:sp modelId="{E6E0D126-F9BA-DE42-859E-FE7079396D32}">
      <dsp:nvSpPr>
        <dsp:cNvPr id="0" name=""/>
        <dsp:cNvSpPr/>
      </dsp:nvSpPr>
      <dsp:spPr>
        <a:xfrm>
          <a:off x="0" y="1878"/>
          <a:ext cx="1290231" cy="9732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275" tIns="96138" rIns="68275" bIns="961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What is Sepsis?</a:t>
          </a:r>
        </a:p>
      </dsp:txBody>
      <dsp:txXfrm>
        <a:off x="0" y="1878"/>
        <a:ext cx="1290231" cy="973273"/>
      </dsp:txXfrm>
    </dsp:sp>
    <dsp:sp modelId="{93C07C2D-656C-C547-A5F1-17428837B8A4}">
      <dsp:nvSpPr>
        <dsp:cNvPr id="0" name=""/>
        <dsp:cNvSpPr/>
      </dsp:nvSpPr>
      <dsp:spPr>
        <a:xfrm>
          <a:off x="1290231" y="1033549"/>
          <a:ext cx="5160926" cy="9732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136" tIns="247212" rIns="100136" bIns="24721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High mortality rate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Early prediction is critical for timely intervention and treatment</a:t>
          </a:r>
        </a:p>
      </dsp:txBody>
      <dsp:txXfrm>
        <a:off x="1290231" y="1033549"/>
        <a:ext cx="5160926" cy="973273"/>
      </dsp:txXfrm>
    </dsp:sp>
    <dsp:sp modelId="{0DAF6C4C-33D2-5549-B186-C4B8CC53F6C6}">
      <dsp:nvSpPr>
        <dsp:cNvPr id="0" name=""/>
        <dsp:cNvSpPr/>
      </dsp:nvSpPr>
      <dsp:spPr>
        <a:xfrm>
          <a:off x="0" y="1033549"/>
          <a:ext cx="1290231" cy="9732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275" tIns="96138" rIns="68275" bIns="961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Importance</a:t>
          </a:r>
          <a:endParaRPr lang="en-US" sz="1400" kern="1200"/>
        </a:p>
      </dsp:txBody>
      <dsp:txXfrm>
        <a:off x="0" y="1033549"/>
        <a:ext cx="1290231" cy="973273"/>
      </dsp:txXfrm>
    </dsp:sp>
    <dsp:sp modelId="{6EA7EE59-6EDF-5247-8D89-803E7F3E249E}">
      <dsp:nvSpPr>
        <dsp:cNvPr id="0" name=""/>
        <dsp:cNvSpPr/>
      </dsp:nvSpPr>
      <dsp:spPr>
        <a:xfrm>
          <a:off x="1290231" y="2065219"/>
          <a:ext cx="5160926" cy="9732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136" tIns="247212" rIns="100136" bIns="24721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a classification model to predict patient survival using clinical features.</a:t>
          </a:r>
        </a:p>
      </dsp:txBody>
      <dsp:txXfrm>
        <a:off x="1290231" y="2065219"/>
        <a:ext cx="5160926" cy="973273"/>
      </dsp:txXfrm>
    </dsp:sp>
    <dsp:sp modelId="{4A0180B4-FBFE-234F-929F-D9725E8FA9E6}">
      <dsp:nvSpPr>
        <dsp:cNvPr id="0" name=""/>
        <dsp:cNvSpPr/>
      </dsp:nvSpPr>
      <dsp:spPr>
        <a:xfrm>
          <a:off x="0" y="2065219"/>
          <a:ext cx="1290231" cy="9732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275" tIns="96138" rIns="68275" bIns="961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Objective</a:t>
          </a:r>
        </a:p>
      </dsp:txBody>
      <dsp:txXfrm>
        <a:off x="0" y="2065219"/>
        <a:ext cx="1290231" cy="973273"/>
      </dsp:txXfrm>
    </dsp:sp>
    <dsp:sp modelId="{A60EAAEF-EF1E-EF43-A46B-DB6D2C84530E}">
      <dsp:nvSpPr>
        <dsp:cNvPr id="0" name=""/>
        <dsp:cNvSpPr/>
      </dsp:nvSpPr>
      <dsp:spPr>
        <a:xfrm>
          <a:off x="1290231" y="3096890"/>
          <a:ext cx="5160926" cy="9732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0136" tIns="247212" rIns="100136" bIns="24721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1. UC Irvine Machine Learning Repository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Dataset from Norwegian hospital admissions (2011-2012) of patients with sepsis-related diagnoses.</a:t>
          </a:r>
        </a:p>
      </dsp:txBody>
      <dsp:txXfrm>
        <a:off x="1290231" y="3096890"/>
        <a:ext cx="5160926" cy="973273"/>
      </dsp:txXfrm>
    </dsp:sp>
    <dsp:sp modelId="{12601CCF-F235-D646-B645-19DD00A42466}">
      <dsp:nvSpPr>
        <dsp:cNvPr id="0" name=""/>
        <dsp:cNvSpPr/>
      </dsp:nvSpPr>
      <dsp:spPr>
        <a:xfrm>
          <a:off x="0" y="3096890"/>
          <a:ext cx="1290231" cy="97327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275" tIns="96138" rIns="68275" bIns="961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Data Source: </a:t>
          </a:r>
        </a:p>
      </dsp:txBody>
      <dsp:txXfrm>
        <a:off x="0" y="3096890"/>
        <a:ext cx="1290231" cy="973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237B6-9325-8F4E-8838-92140740DBB1}">
      <dsp:nvSpPr>
        <dsp:cNvPr id="0" name=""/>
        <dsp:cNvSpPr/>
      </dsp:nvSpPr>
      <dsp:spPr>
        <a:xfrm>
          <a:off x="0" y="433"/>
          <a:ext cx="501173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23D99F-8A4A-624C-AB3C-03D1518C4EBE}">
      <dsp:nvSpPr>
        <dsp:cNvPr id="0" name=""/>
        <dsp:cNvSpPr/>
      </dsp:nvSpPr>
      <dsp:spPr>
        <a:xfrm>
          <a:off x="0" y="433"/>
          <a:ext cx="5011736" cy="50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/>
            <a:t>Number of rows: 110,341 </a:t>
          </a:r>
          <a:endParaRPr lang="en-US" sz="1400" kern="1200"/>
        </a:p>
      </dsp:txBody>
      <dsp:txXfrm>
        <a:off x="0" y="433"/>
        <a:ext cx="5011736" cy="507530"/>
      </dsp:txXfrm>
    </dsp:sp>
    <dsp:sp modelId="{2FE6CE5F-CE18-0A43-985A-F4B0E7C949EF}">
      <dsp:nvSpPr>
        <dsp:cNvPr id="0" name=""/>
        <dsp:cNvSpPr/>
      </dsp:nvSpPr>
      <dsp:spPr>
        <a:xfrm>
          <a:off x="0" y="507964"/>
          <a:ext cx="501173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192E2C-74B3-744A-9F2C-7BEF60685045}">
      <dsp:nvSpPr>
        <dsp:cNvPr id="0" name=""/>
        <dsp:cNvSpPr/>
      </dsp:nvSpPr>
      <dsp:spPr>
        <a:xfrm>
          <a:off x="0" y="507964"/>
          <a:ext cx="5011736" cy="50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/>
            <a:t>Number of columns: 4</a:t>
          </a:r>
          <a:endParaRPr lang="en-US" sz="1400" kern="1200"/>
        </a:p>
      </dsp:txBody>
      <dsp:txXfrm>
        <a:off x="0" y="507964"/>
        <a:ext cx="5011736" cy="507530"/>
      </dsp:txXfrm>
    </dsp:sp>
    <dsp:sp modelId="{2B8EC3E6-A84B-6F4C-8141-176A1CBBBEFB}">
      <dsp:nvSpPr>
        <dsp:cNvPr id="0" name=""/>
        <dsp:cNvSpPr/>
      </dsp:nvSpPr>
      <dsp:spPr>
        <a:xfrm>
          <a:off x="0" y="1015494"/>
          <a:ext cx="501173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E1075-3004-9A4A-8D98-4DB4BF98B26D}">
      <dsp:nvSpPr>
        <dsp:cNvPr id="0" name=""/>
        <dsp:cNvSpPr/>
      </dsp:nvSpPr>
      <dsp:spPr>
        <a:xfrm>
          <a:off x="0" y="1015494"/>
          <a:ext cx="5011736" cy="50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Missing Values: NO</a:t>
          </a:r>
        </a:p>
      </dsp:txBody>
      <dsp:txXfrm>
        <a:off x="0" y="1015494"/>
        <a:ext cx="5011736" cy="507530"/>
      </dsp:txXfrm>
    </dsp:sp>
    <dsp:sp modelId="{887CD0D9-FF96-764B-83DC-EF24599DC10B}">
      <dsp:nvSpPr>
        <dsp:cNvPr id="0" name=""/>
        <dsp:cNvSpPr/>
      </dsp:nvSpPr>
      <dsp:spPr>
        <a:xfrm>
          <a:off x="0" y="1523025"/>
          <a:ext cx="501173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6F1BBC-AD75-464F-B871-7CA61FD3EC96}">
      <dsp:nvSpPr>
        <dsp:cNvPr id="0" name=""/>
        <dsp:cNvSpPr/>
      </dsp:nvSpPr>
      <dsp:spPr>
        <a:xfrm>
          <a:off x="0" y="1523025"/>
          <a:ext cx="5011736" cy="50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Age: </a:t>
          </a:r>
          <a:r>
            <a:rPr lang="en-US" sz="1400" b="0" i="0" kern="1200"/>
            <a:t>Age of the patient in years.</a:t>
          </a:r>
          <a:endParaRPr lang="en-US" sz="1400" kern="1200"/>
        </a:p>
      </dsp:txBody>
      <dsp:txXfrm>
        <a:off x="0" y="1523025"/>
        <a:ext cx="5011736" cy="507530"/>
      </dsp:txXfrm>
    </dsp:sp>
    <dsp:sp modelId="{58CBC55F-998A-0A4C-8EF5-CA003764313D}">
      <dsp:nvSpPr>
        <dsp:cNvPr id="0" name=""/>
        <dsp:cNvSpPr/>
      </dsp:nvSpPr>
      <dsp:spPr>
        <a:xfrm>
          <a:off x="0" y="2030555"/>
          <a:ext cx="501173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441521-F3AF-8F47-96B1-3B72CAD0F5A3}">
      <dsp:nvSpPr>
        <dsp:cNvPr id="0" name=""/>
        <dsp:cNvSpPr/>
      </dsp:nvSpPr>
      <dsp:spPr>
        <a:xfrm>
          <a:off x="0" y="2030555"/>
          <a:ext cx="5011736" cy="50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Sex: </a:t>
          </a:r>
          <a:r>
            <a:rPr lang="en-US" sz="1400" b="0" i="0" kern="1200"/>
            <a:t>Gender of the patient. (0: male, 1: female)</a:t>
          </a:r>
          <a:endParaRPr lang="en-US" sz="1400" kern="1200"/>
        </a:p>
      </dsp:txBody>
      <dsp:txXfrm>
        <a:off x="0" y="2030555"/>
        <a:ext cx="5011736" cy="507530"/>
      </dsp:txXfrm>
    </dsp:sp>
    <dsp:sp modelId="{8F1BDD3F-E66E-2B44-B1DB-2A6133FD5106}">
      <dsp:nvSpPr>
        <dsp:cNvPr id="0" name=""/>
        <dsp:cNvSpPr/>
      </dsp:nvSpPr>
      <dsp:spPr>
        <a:xfrm>
          <a:off x="0" y="2538086"/>
          <a:ext cx="501173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5C9AD5-A9EA-5146-99BF-7A4C17992FCE}">
      <dsp:nvSpPr>
        <dsp:cNvPr id="0" name=""/>
        <dsp:cNvSpPr/>
      </dsp:nvSpPr>
      <dsp:spPr>
        <a:xfrm>
          <a:off x="0" y="2538086"/>
          <a:ext cx="5011736" cy="50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0" kern="1200" dirty="0"/>
            <a:t>Episode Number: </a:t>
          </a:r>
          <a:r>
            <a:rPr lang="en-US" sz="1400" kern="1200" dirty="0"/>
            <a:t>Number of prior Sepsis episodes [1, 2, 3, 4, 5]</a:t>
          </a:r>
        </a:p>
      </dsp:txBody>
      <dsp:txXfrm>
        <a:off x="0" y="2538086"/>
        <a:ext cx="5011736" cy="507530"/>
      </dsp:txXfrm>
    </dsp:sp>
    <dsp:sp modelId="{59DC014D-820E-E74B-8162-DBFD3CFECF82}">
      <dsp:nvSpPr>
        <dsp:cNvPr id="0" name=""/>
        <dsp:cNvSpPr/>
      </dsp:nvSpPr>
      <dsp:spPr>
        <a:xfrm>
          <a:off x="0" y="3045616"/>
          <a:ext cx="501173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25E652-8C67-AC45-9C53-F4102F83DD28}">
      <dsp:nvSpPr>
        <dsp:cNvPr id="0" name=""/>
        <dsp:cNvSpPr/>
      </dsp:nvSpPr>
      <dsp:spPr>
        <a:xfrm>
          <a:off x="0" y="3045616"/>
          <a:ext cx="5011736" cy="507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H</a:t>
          </a:r>
          <a:r>
            <a:rPr lang="en-US" sz="1400" b="0" i="0" kern="1200" dirty="0" err="1"/>
            <a:t>ospital_Outcome</a:t>
          </a:r>
          <a:r>
            <a:rPr lang="en-US" sz="1400" b="0" i="0" kern="1200" dirty="0"/>
            <a:t>: Status of the patient after 9,351 days of being admitted to the hospital. (0: Decreased, 1: Alive)</a:t>
          </a:r>
          <a:endParaRPr lang="en-US" sz="1400" kern="1200" dirty="0"/>
        </a:p>
      </dsp:txBody>
      <dsp:txXfrm>
        <a:off x="0" y="3045616"/>
        <a:ext cx="5011736" cy="507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174C-711E-C596-C8B4-F3D6D16CB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14E68-6893-3B31-312E-33DA7AF36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000B-3BA3-B51E-18BA-56D6C1AE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5B-9C13-5144-9A94-BC20FF8AA20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7E080-9CBE-5115-5608-27D0A36E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DD52-855F-0D0B-AFF2-9A63AC75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2687-3639-4B4D-BD30-A624A4BF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4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1DB0-0FB6-AE6B-666A-1265EB41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2103F-E531-9CE7-417D-6A19EC6AB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F71F-215C-C29D-DCA8-6A2C1364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5B-9C13-5144-9A94-BC20FF8AA20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4C63-12EA-F573-556C-28DCAE34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F6B2F-C973-B003-A162-198D2870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2687-3639-4B4D-BD30-A624A4BF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4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7E02B-D066-995E-7C70-0359B4772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DDAA3-5F4E-4D3A-E8DB-106BD1E07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D26F8-0336-F313-F3E8-618EC575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5B-9C13-5144-9A94-BC20FF8AA20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E981B-E550-5842-2FDA-14DEA13C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DD0C-909E-EEB2-E242-A2E852AF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2687-3639-4B4D-BD30-A624A4BF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4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53E2-28F2-7C02-2B8F-76E2A069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E60A-69CA-3785-32B8-963B22888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5C0B3-7B43-36D1-83DB-319768FA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5B-9C13-5144-9A94-BC20FF8AA20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B74D-46BA-1502-65A8-EA37720A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8B3B-AE46-54DD-F5E2-BFD71C29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2687-3639-4B4D-BD30-A624A4BF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8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D060-091B-4755-CBC4-DFEBC3A0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7B376-D097-CDBF-EC43-5AD06D5D8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AC41B-E811-9F6B-FBF9-ED50A0B2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5B-9C13-5144-9A94-BC20FF8AA20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756BB-6547-BD02-3E60-49E44CA60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3216E-4D70-BF7D-96DF-3EE1F681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2687-3639-4B4D-BD30-A624A4BF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DA7A-DAB4-6127-73F6-E9BD76F2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9A60-BFFD-AA7E-C966-2A820C681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7E71-74D7-D338-7048-C38FDEE38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F80EC-5380-4ECD-BAF2-926A8E72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5B-9C13-5144-9A94-BC20FF8AA20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1E3BF-7693-7608-8BC8-C3C56DDE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363C6-57BD-513B-A190-80046F75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2687-3639-4B4D-BD30-A624A4BF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990A-4A9D-EB50-413D-E66068C3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90672-86BC-2A24-3A11-ECF11D7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021FF-A176-F8AD-B84B-A13651564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F81CE-D366-6EE0-E072-09B175502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10DDC-8AEF-8E9E-5DE9-84284E9B7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F0FAD-0A87-C8B5-CA18-C4980D0B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5B-9C13-5144-9A94-BC20FF8AA20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2751D-D190-9482-CF6E-23E27F9D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3D65B-EBC9-4128-7335-FE35B1CC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2687-3639-4B4D-BD30-A624A4BF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3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E698-0D2B-AC1B-166A-205A8C11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731E6-EF68-FFF5-4FE0-6F96D39B1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5B-9C13-5144-9A94-BC20FF8AA20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E3312-5D1A-82C5-B44A-ED88DC0E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32DFA-2FFC-20B3-831C-18A3AD71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2687-3639-4B4D-BD30-A624A4BF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A756F-8269-BD79-409F-D600C978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5B-9C13-5144-9A94-BC20FF8AA20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ABAF-9A01-A102-B585-FDDF2191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F44BB-388E-9AA0-F599-C6823774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2687-3639-4B4D-BD30-A624A4BF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DBAA-024B-5AAE-F9F8-B84B1EC0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5B41-3DEA-8215-386D-881CD3F87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3022-5A7E-8A33-36BF-F29FEB170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B1833-2011-36C1-0FB6-26C12B0B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5B-9C13-5144-9A94-BC20FF8AA20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02B5A-4F5F-126E-075B-433C19DC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C58DA-91BE-E558-2678-BB28E91E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2687-3639-4B4D-BD30-A624A4BF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7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2746-3F07-4DB4-0089-0FCF5097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247CE-E112-CA9B-8ECB-C8D713B54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2CA7F-B667-9BC6-93C5-CFE6B09D2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322CF-7038-EF6F-9324-530035C1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25B-9C13-5144-9A94-BC20FF8AA20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9CF5C-24FF-81DF-0D1A-8CD1A504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3F9FA-1CE4-3667-5190-1217FC8A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E2687-3639-4B4D-BD30-A624A4BF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2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6F4A4-A60F-2420-99CD-76D782FC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CF29-6884-4487-D70A-D14C7C10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826A1-EDF8-5CBE-9894-5E65D5F9B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6D25B-9C13-5144-9A94-BC20FF8AA203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218A-EBC6-4B08-A9D1-46A32964D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78E71-AEB0-7FED-4137-D09C85775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E2687-3639-4B4D-BD30-A624A4BF0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5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cayzc/Project1030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epsis: Symptoms, Treatment, Amputation">
            <a:extLst>
              <a:ext uri="{FF2B5EF4-FFF2-40B4-BE49-F238E27FC236}">
                <a16:creationId xmlns:a16="http://schemas.microsoft.com/office/drawing/2014/main" id="{D8826008-8ABE-38F2-A674-2A90E84EB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F347B-D38E-FAE1-F9B3-D5792324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Predicting Sepsis Survival Using Clinical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33825-38A3-375E-F1B6-3BF99F6D3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Zhaocheng Yang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Instructor: Andras Zsom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TA: Mingjun Ma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Brown University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Data Science Institute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1</a:t>
            </a:r>
            <a:r>
              <a:rPr lang="en-US" altLang="zh-CN" sz="2000"/>
              <a:t>2</a:t>
            </a:r>
            <a:r>
              <a:rPr lang="en-US" sz="2000"/>
              <a:t>/</a:t>
            </a:r>
            <a:r>
              <a:rPr lang="en-US" altLang="zh-CN" sz="2000"/>
              <a:t>11</a:t>
            </a:r>
            <a:r>
              <a:rPr lang="en-US" sz="2000"/>
              <a:t>/2024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hlinkClick r:id="rId3"/>
              </a:rPr>
              <a:t>GitHub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6047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4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9AA2427-3FD7-C180-CCCE-B4A31BD4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Arial" panose="020B0604020202020204" pitchFamily="34" charset="0"/>
              </a:rPr>
              <a:t>Outlook</a:t>
            </a:r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AEB3E5-44DC-014C-B3EC-EA95898C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70" y="2623380"/>
            <a:ext cx="5322366" cy="355358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Class Weights to the Model: Modifies the contribution of each sample to the loss function. modifies the contribution of each sample to the loss </a:t>
            </a:r>
            <a:r>
              <a:rPr lang="en-US" sz="1400" dirty="0" err="1"/>
              <a:t>function.For</a:t>
            </a:r>
            <a:r>
              <a:rPr lang="en-US" sz="1400" dirty="0"/>
              <a:t> example, in </a:t>
            </a:r>
            <a:r>
              <a:rPr lang="en-US" sz="1400" dirty="0" err="1"/>
              <a:t>RandomForestClassifier</a:t>
            </a:r>
            <a:r>
              <a:rPr lang="en-US" sz="1400" dirty="0"/>
              <a:t>, set </a:t>
            </a:r>
            <a:r>
              <a:rPr lang="en-US" sz="1400" b="1" dirty="0" err="1"/>
              <a:t>class_weight</a:t>
            </a:r>
            <a:r>
              <a:rPr lang="en-US" sz="1400" b="1" dirty="0"/>
              <a:t>='balanced</a:t>
            </a:r>
            <a:r>
              <a:rPr lang="en-US" sz="1400" dirty="0"/>
              <a:t>'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Resample the Dataset: Try to use </a:t>
            </a:r>
            <a:r>
              <a:rPr lang="en-US" sz="1400" b="1" dirty="0"/>
              <a:t>oversampling</a:t>
            </a:r>
            <a:r>
              <a:rPr lang="en-US" sz="1400" dirty="0"/>
              <a:t> (e.g., SMOTE) to increase the representation of the minority class or </a:t>
            </a:r>
            <a:r>
              <a:rPr lang="en-US" sz="1400" b="1" dirty="0" err="1"/>
              <a:t>undersampling</a:t>
            </a:r>
            <a:r>
              <a:rPr lang="en-US" sz="1400" dirty="0"/>
              <a:t> to reduce the dominance of the positive class.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Try advanced ML classification algorithms like Neural Networks or  </a:t>
            </a:r>
            <a:r>
              <a:rPr lang="en-US" sz="1400" dirty="0">
                <a:effectLst/>
              </a:rPr>
              <a:t>Naïve Bayes Classifiers.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 Try to incorporate it with other datasets to increase more features relevant to the hospital outcome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3D10E5-0EB6-2137-C17F-5892E79D5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674711"/>
            <a:ext cx="4747547" cy="35369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00C53F-0934-66AA-74F5-4FDA2E9BF3FE}"/>
              </a:ext>
            </a:extLst>
          </p:cNvPr>
          <p:cNvSpPr txBox="1"/>
          <p:nvPr/>
        </p:nvSpPr>
        <p:spPr>
          <a:xfrm>
            <a:off x="10145652" y="4400171"/>
            <a:ext cx="1311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>
                <a:solidFill>
                  <a:srgbClr val="1F2328"/>
                </a:solidFill>
                <a:effectLst/>
                <a:latin typeface="Al Nile" pitchFamily="2" charset="-78"/>
                <a:cs typeface="Al Nile" pitchFamily="2" charset="-78"/>
              </a:rPr>
              <a:t>PolynomialFeatures(2)</a:t>
            </a:r>
          </a:p>
        </p:txBody>
      </p:sp>
    </p:spTree>
    <p:extLst>
      <p:ext uri="{BB962C8B-B14F-4D97-AF65-F5344CB8AC3E}">
        <p14:creationId xmlns:p14="http://schemas.microsoft.com/office/powerpoint/2010/main" val="402411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6B030-0919-832D-6D20-C291792F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Watching </a:t>
            </a:r>
          </a:p>
        </p:txBody>
      </p:sp>
    </p:spTree>
    <p:extLst>
      <p:ext uri="{BB962C8B-B14F-4D97-AF65-F5344CB8AC3E}">
        <p14:creationId xmlns:p14="http://schemas.microsoft.com/office/powerpoint/2010/main" val="327181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AF13F-377A-D798-08D6-1E10E94C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Q</a:t>
            </a:r>
            <a:r>
              <a:rPr lang="en-US" altLang="zh-CN" sz="6600"/>
              <a:t>&amp;A</a:t>
            </a:r>
            <a:endParaRPr lang="en-US" sz="6600"/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ue and white diagram&#10;&#10;Description automatically generated">
            <a:extLst>
              <a:ext uri="{FF2B5EF4-FFF2-40B4-BE49-F238E27FC236}">
                <a16:creationId xmlns:a16="http://schemas.microsoft.com/office/drawing/2014/main" id="{D1C6A6FB-C8E2-D2A1-DC07-8CCCF309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" y="2817376"/>
            <a:ext cx="3758184" cy="3241433"/>
          </a:xfrm>
          <a:prstGeom prst="rect">
            <a:avLst/>
          </a:prstGeom>
        </p:spPr>
      </p:pic>
      <p:pic>
        <p:nvPicPr>
          <p:cNvPr id="6" name="Picture 5" descr="A graph with blue squares&#10;&#10;Description automatically generated">
            <a:extLst>
              <a:ext uri="{FF2B5EF4-FFF2-40B4-BE49-F238E27FC236}">
                <a16:creationId xmlns:a16="http://schemas.microsoft.com/office/drawing/2014/main" id="{E178EFC1-2F84-DEA1-64A9-5093DB146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724" y="2938265"/>
            <a:ext cx="3758184" cy="2799846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C398E85F-165B-15C8-3571-730E13CBA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156" y="3074745"/>
            <a:ext cx="4149236" cy="245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2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Sepsis claims more lives in India than in other South Asian countries |  Health - Hindustan Times">
            <a:extLst>
              <a:ext uri="{FF2B5EF4-FFF2-40B4-BE49-F238E27FC236}">
                <a16:creationId xmlns:a16="http://schemas.microsoft.com/office/drawing/2014/main" id="{99BDF3AB-000B-0408-20BE-524754D63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56766F-FE65-DB65-8FF1-A8C873B3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312E64-F4F8-C9E5-D5B5-A069BCCBCD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55920" y="1671566"/>
          <a:ext cx="6451158" cy="4072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815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1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09AA7-FA84-1212-E0E4-56D3543E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EDA Recap</a:t>
            </a:r>
            <a:endParaRPr lang="en-US" dirty="0"/>
          </a:p>
        </p:txBody>
      </p:sp>
      <p:pic>
        <p:nvPicPr>
          <p:cNvPr id="60" name="Content Placeholder 6" descr="A graph of age versus survival&#10;&#10;Description automatically generated">
            <a:extLst>
              <a:ext uri="{FF2B5EF4-FFF2-40B4-BE49-F238E27FC236}">
                <a16:creationId xmlns:a16="http://schemas.microsoft.com/office/drawing/2014/main" id="{A82F58C7-5BBB-D8BB-102E-57D028F8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271" y="297835"/>
            <a:ext cx="4052262" cy="2623839"/>
          </a:xfrm>
          <a:prstGeom prst="rect">
            <a:avLst/>
          </a:prstGeom>
        </p:spPr>
      </p:pic>
      <p:pic>
        <p:nvPicPr>
          <p:cNvPr id="64" name="Content Placeholder 3" descr="A graph showing the results of a episode&#10;&#10;Description automatically generated">
            <a:extLst>
              <a:ext uri="{FF2B5EF4-FFF2-40B4-BE49-F238E27FC236}">
                <a16:creationId xmlns:a16="http://schemas.microsoft.com/office/drawing/2014/main" id="{10EC1D65-F55D-C6AB-F122-0A25C0270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692" y="3641286"/>
            <a:ext cx="4077841" cy="2701568"/>
          </a:xfrm>
          <a:prstGeom prst="rect">
            <a:avLst/>
          </a:prstGeom>
        </p:spPr>
      </p:pic>
      <p:graphicFrame>
        <p:nvGraphicFramePr>
          <p:cNvPr id="109" name="Content Placeholder 11">
            <a:extLst>
              <a:ext uri="{FF2B5EF4-FFF2-40B4-BE49-F238E27FC236}">
                <a16:creationId xmlns:a16="http://schemas.microsoft.com/office/drawing/2014/main" id="{41781523-DCB6-0C08-0291-AE4D099B5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907282"/>
              </p:ext>
            </p:extLst>
          </p:nvPr>
        </p:nvGraphicFramePr>
        <p:xfrm>
          <a:off x="1008063" y="2637217"/>
          <a:ext cx="5011736" cy="355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9" name="Content Placeholder 51">
            <a:extLst>
              <a:ext uri="{FF2B5EF4-FFF2-40B4-BE49-F238E27FC236}">
                <a16:creationId xmlns:a16="http://schemas.microsoft.com/office/drawing/2014/main" id="{0277215E-62F7-7519-CE5E-17ED13EA973B}"/>
              </a:ext>
            </a:extLst>
          </p:cNvPr>
          <p:cNvSpPr txBox="1">
            <a:spLocks/>
          </p:cNvSpPr>
          <p:nvPr/>
        </p:nvSpPr>
        <p:spPr>
          <a:xfrm>
            <a:off x="7756730" y="3073731"/>
            <a:ext cx="3030758" cy="276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Younger patients have higher survival rates.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F2F9C8-D03C-6427-60DF-E6560CF8DD1F}"/>
              </a:ext>
            </a:extLst>
          </p:cNvPr>
          <p:cNvSpPr txBox="1"/>
          <p:nvPr/>
        </p:nvSpPr>
        <p:spPr>
          <a:xfrm>
            <a:off x="7700211" y="6342854"/>
            <a:ext cx="4206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mortality does not always increase with more episodes.</a:t>
            </a:r>
          </a:p>
        </p:txBody>
      </p:sp>
    </p:spTree>
    <p:extLst>
      <p:ext uri="{BB962C8B-B14F-4D97-AF65-F5344CB8AC3E}">
        <p14:creationId xmlns:p14="http://schemas.microsoft.com/office/powerpoint/2010/main" val="327627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8C06-E806-5707-0FB5-B0AD3F1F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Splitting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C8548-027E-CCCA-A3A4-C4A6B216DEC5}"/>
              </a:ext>
            </a:extLst>
          </p:cNvPr>
          <p:cNvSpPr txBox="1"/>
          <p:nvPr/>
        </p:nvSpPr>
        <p:spPr>
          <a:xfrm>
            <a:off x="6118058" y="1667220"/>
            <a:ext cx="4070684" cy="467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/>
              <a:t>After the Splitting:</a:t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5" name="Picture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36ECD1A5-DB68-1E00-3DAA-82DA324F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87" y="2117294"/>
            <a:ext cx="4611001" cy="3515889"/>
          </a:xfrm>
          <a:prstGeom prst="rect">
            <a:avLst/>
          </a:prstGeom>
        </p:spPr>
      </p:pic>
      <p:graphicFrame>
        <p:nvGraphicFramePr>
          <p:cNvPr id="20" name="Content Placeholder 5">
            <a:extLst>
              <a:ext uri="{FF2B5EF4-FFF2-40B4-BE49-F238E27FC236}">
                <a16:creationId xmlns:a16="http://schemas.microsoft.com/office/drawing/2014/main" id="{530ABCF6-7190-31C3-FE83-34F20B5DA279}"/>
              </a:ext>
            </a:extLst>
          </p:cNvPr>
          <p:cNvGraphicFramePr>
            <a:graphicFrameLocks/>
          </p:cNvGraphicFramePr>
          <p:nvPr/>
        </p:nvGraphicFramePr>
        <p:xfrm>
          <a:off x="6096000" y="3369921"/>
          <a:ext cx="4591668" cy="209416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05012">
                  <a:extLst>
                    <a:ext uri="{9D8B030D-6E8A-4147-A177-3AD203B41FA5}">
                      <a16:colId xmlns:a16="http://schemas.microsoft.com/office/drawing/2014/main" val="2042075389"/>
                    </a:ext>
                  </a:extLst>
                </a:gridCol>
                <a:gridCol w="1143577">
                  <a:extLst>
                    <a:ext uri="{9D8B030D-6E8A-4147-A177-3AD203B41FA5}">
                      <a16:colId xmlns:a16="http://schemas.microsoft.com/office/drawing/2014/main" val="492055316"/>
                    </a:ext>
                  </a:extLst>
                </a:gridCol>
                <a:gridCol w="1515979">
                  <a:extLst>
                    <a:ext uri="{9D8B030D-6E8A-4147-A177-3AD203B41FA5}">
                      <a16:colId xmlns:a16="http://schemas.microsoft.com/office/drawing/2014/main" val="643174393"/>
                    </a:ext>
                  </a:extLst>
                </a:gridCol>
                <a:gridCol w="1327100">
                  <a:extLst>
                    <a:ext uri="{9D8B030D-6E8A-4147-A177-3AD203B41FA5}">
                      <a16:colId xmlns:a16="http://schemas.microsoft.com/office/drawing/2014/main" val="2842094262"/>
                    </a:ext>
                  </a:extLst>
                </a:gridCol>
              </a:tblGrid>
              <a:tr h="616687">
                <a:tc>
                  <a:txBody>
                    <a:bodyPr/>
                    <a:lstStyle/>
                    <a:p>
                      <a:endParaRPr lang="en-US" sz="1900" b="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43747" marT="143747" marB="1437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Train</a:t>
                      </a:r>
                    </a:p>
                  </a:txBody>
                  <a:tcPr marL="239578" marR="143747" marT="143747" marB="1437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Validation </a:t>
                      </a:r>
                    </a:p>
                  </a:txBody>
                  <a:tcPr marL="239578" marR="143747" marT="143747" marB="1437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</a:t>
                      </a:r>
                    </a:p>
                  </a:txBody>
                  <a:tcPr marL="239578" marR="143747" marT="143747" marB="1437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248928"/>
                  </a:ext>
                </a:extLst>
              </a:tr>
              <a:tr h="738739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92.6% (61326)</a:t>
                      </a:r>
                      <a:endParaRPr lang="en-US" sz="15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92.6%</a:t>
                      </a:r>
                    </a:p>
                    <a:p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(20443)</a:t>
                      </a:r>
                      <a:endParaRPr lang="en-US" sz="15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92.6%</a:t>
                      </a:r>
                    </a:p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(20443)</a:t>
                      </a:r>
                      <a:endParaRPr lang="en-US" sz="15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851836"/>
                  </a:ext>
                </a:extLst>
              </a:tr>
              <a:tr h="738739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7.4% (4878)</a:t>
                      </a:r>
                      <a:endParaRPr lang="en-US" sz="15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7.4% </a:t>
                      </a:r>
                    </a:p>
                    <a:p>
                      <a:r>
                        <a:rPr lang="en-US" sz="1500" b="0" i="0" kern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(1625)</a:t>
                      </a:r>
                      <a:endParaRPr lang="en-US" sz="15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7.4% </a:t>
                      </a:r>
                    </a:p>
                    <a:p>
                      <a:r>
                        <a:rPr lang="en-US" sz="1500" b="0" i="0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(1626)</a:t>
                      </a:r>
                      <a:endParaRPr lang="en-US" sz="15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39578" marR="124581" marT="124581" marB="1245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825042"/>
                  </a:ext>
                </a:extLst>
              </a:tr>
            </a:tbl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7C3692BA-A0F9-A829-F098-CD61B2AF8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5386"/>
            <a:ext cx="3657600" cy="863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ED0DA64-8B91-E3AE-F5A7-46FD2B89EB5E}"/>
              </a:ext>
            </a:extLst>
          </p:cNvPr>
          <p:cNvSpPr txBox="1"/>
          <p:nvPr/>
        </p:nvSpPr>
        <p:spPr>
          <a:xfrm>
            <a:off x="6583919" y="5717140"/>
            <a:ext cx="386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 The proportion of 0 and 1 remains consistent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5C2FF-7F07-B507-08BF-C94F10B87544}"/>
              </a:ext>
            </a:extLst>
          </p:cNvPr>
          <p:cNvSpPr txBox="1"/>
          <p:nvPr/>
        </p:nvSpPr>
        <p:spPr>
          <a:xfrm>
            <a:off x="497973" y="1324850"/>
            <a:ext cx="17956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effectLst/>
              </a:rPr>
              <a:t>StratifiedKFold</a:t>
            </a:r>
            <a:r>
              <a:rPr lang="en-US" sz="1100" dirty="0">
                <a:effectLst/>
              </a:rPr>
              <a:t>(</a:t>
            </a:r>
            <a:r>
              <a:rPr lang="en-US" sz="1100" dirty="0" err="1">
                <a:effectLst/>
              </a:rPr>
              <a:t>n_splits</a:t>
            </a:r>
            <a:r>
              <a:rPr lang="en-US" sz="1100" dirty="0">
                <a:effectLst/>
              </a:rPr>
              <a:t>=4)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1840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823E0-B1A1-2592-277B-A933DD9D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Pipeline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934407C6-A6C1-99C9-9CD5-749012E41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5164" y="643466"/>
            <a:ext cx="516500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0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4059F-A9C0-553F-B2CD-4888A60D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  <a:latin typeface="Arial" panose="020B0604020202020204" pitchFamily="34" charset="0"/>
              </a:rPr>
              <a:t>Cross-validation</a:t>
            </a: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2EC176E-F461-19B5-0C89-0FC3415F1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243267"/>
              </p:ext>
            </p:extLst>
          </p:nvPr>
        </p:nvGraphicFramePr>
        <p:xfrm>
          <a:off x="992918" y="1926266"/>
          <a:ext cx="10206165" cy="4357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37">
                  <a:extLst>
                    <a:ext uri="{9D8B030D-6E8A-4147-A177-3AD203B41FA5}">
                      <a16:colId xmlns:a16="http://schemas.microsoft.com/office/drawing/2014/main" val="1418247460"/>
                    </a:ext>
                  </a:extLst>
                </a:gridCol>
                <a:gridCol w="6043728">
                  <a:extLst>
                    <a:ext uri="{9D8B030D-6E8A-4147-A177-3AD203B41FA5}">
                      <a16:colId xmlns:a16="http://schemas.microsoft.com/office/drawing/2014/main" val="941458780"/>
                    </a:ext>
                  </a:extLst>
                </a:gridCol>
              </a:tblGrid>
              <a:tr h="300606">
                <a:tc>
                  <a:txBody>
                    <a:bodyPr/>
                    <a:lstStyle/>
                    <a:p>
                      <a:r>
                        <a:rPr lang="en-US" sz="1300"/>
                        <a:t>ML Model</a:t>
                      </a:r>
                    </a:p>
                  </a:txBody>
                  <a:tcPr marL="64861" marR="64861" marT="32431" marB="32431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Hyperparameters</a:t>
                      </a:r>
                    </a:p>
                  </a:txBody>
                  <a:tcPr marL="64861" marR="64861" marT="32431" marB="32431"/>
                </a:tc>
                <a:extLst>
                  <a:ext uri="{0D108BD9-81ED-4DB2-BD59-A6C34878D82A}">
                    <a16:rowId xmlns:a16="http://schemas.microsoft.com/office/drawing/2014/main" val="3220086944"/>
                  </a:ext>
                </a:extLst>
              </a:tr>
              <a:tr h="889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 marL="64861" marR="64861" marT="32431" marB="32431"/>
                </a:tc>
                <a:tc>
                  <a:txBody>
                    <a:bodyPr/>
                    <a:lstStyle/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'penalty': ['elasticnet’],</a:t>
                      </a:r>
                    </a:p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'C': [1e-2, 1e-1, 1e0, 1e1],</a:t>
                      </a:r>
                    </a:p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'l1_ratio': [0, 0.25, 0.5, 0.75, 1]</a:t>
                      </a:r>
                    </a:p>
                    <a:p>
                      <a:endParaRPr lang="en-US" sz="1300"/>
                    </a:p>
                  </a:txBody>
                  <a:tcPr marL="64861" marR="64861" marT="32431" marB="32431"/>
                </a:tc>
                <a:extLst>
                  <a:ext uri="{0D108BD9-81ED-4DB2-BD59-A6C34878D82A}">
                    <a16:rowId xmlns:a16="http://schemas.microsoft.com/office/drawing/2014/main" val="1543489430"/>
                  </a:ext>
                </a:extLst>
              </a:tr>
              <a:tr h="693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 marL="64861" marR="64861" marT="32431" marB="32431"/>
                </a:tc>
                <a:tc>
                  <a:txBody>
                    <a:bodyPr/>
                    <a:lstStyle/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max_depth: [2, 3, 4, 5, 6],</a:t>
                      </a:r>
                    </a:p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max_features: [0.7, 0.75, 0.8, 0.85, 0.9]</a:t>
                      </a:r>
                    </a:p>
                    <a:p>
                      <a:endParaRPr lang="en-US" sz="1300"/>
                    </a:p>
                  </a:txBody>
                  <a:tcPr marL="64861" marR="64861" marT="32431" marB="32431"/>
                </a:tc>
                <a:extLst>
                  <a:ext uri="{0D108BD9-81ED-4DB2-BD59-A6C34878D82A}">
                    <a16:rowId xmlns:a16="http://schemas.microsoft.com/office/drawing/2014/main" val="2082564692"/>
                  </a:ext>
                </a:extLst>
              </a:tr>
              <a:tr h="889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 Classifier</a:t>
                      </a:r>
                    </a:p>
                  </a:txBody>
                  <a:tcPr marL="64861" marR="64861" marT="32431" marB="32431"/>
                </a:tc>
                <a:tc>
                  <a:txBody>
                    <a:bodyPr/>
                    <a:lstStyle/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n_neighbors: [1000, 1500, 1700],</a:t>
                      </a:r>
                    </a:p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metric: ['euclidean', 'manhattan'],</a:t>
                      </a:r>
                    </a:p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weights: ['uniform']</a:t>
                      </a:r>
                    </a:p>
                    <a:p>
                      <a:endParaRPr lang="en-US" sz="1300"/>
                    </a:p>
                  </a:txBody>
                  <a:tcPr marL="64861" marR="64861" marT="32431" marB="32431"/>
                </a:tc>
                <a:extLst>
                  <a:ext uri="{0D108BD9-81ED-4DB2-BD59-A6C34878D82A}">
                    <a16:rowId xmlns:a16="http://schemas.microsoft.com/office/drawing/2014/main" val="3428665633"/>
                  </a:ext>
                </a:extLst>
              </a:tr>
              <a:tr h="8899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 Classifier</a:t>
                      </a:r>
                    </a:p>
                  </a:txBody>
                  <a:tcPr marL="64861" marR="64861" marT="32431" marB="32431"/>
                </a:tc>
                <a:tc>
                  <a:txBody>
                    <a:bodyPr/>
                    <a:lstStyle/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reg_alpha: [1e0, 1e1, 1e2],</a:t>
                      </a:r>
                    </a:p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reg_lambda: [ 1e-2, 1e-1, 1e0, 1e1],</a:t>
                      </a:r>
                    </a:p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max_depth: [1,3,5,7]</a:t>
                      </a:r>
                    </a:p>
                    <a:p>
                      <a:endParaRPr lang="en-US" sz="1300"/>
                    </a:p>
                  </a:txBody>
                  <a:tcPr marL="64861" marR="64861" marT="32431" marB="32431"/>
                </a:tc>
                <a:extLst>
                  <a:ext uri="{0D108BD9-81ED-4DB2-BD59-A6C34878D82A}">
                    <a16:rowId xmlns:a16="http://schemas.microsoft.com/office/drawing/2014/main" val="3283210656"/>
                  </a:ext>
                </a:extLst>
              </a:tr>
              <a:tr h="693512">
                <a:tc>
                  <a:txBody>
                    <a:bodyPr/>
                    <a:lstStyle/>
                    <a:p>
                      <a:r>
                        <a:rPr lang="en-US" sz="1300"/>
                        <a:t>Support Vector </a:t>
                      </a:r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Classifier</a:t>
                      </a:r>
                      <a:endParaRPr lang="en-US" sz="1300"/>
                    </a:p>
                  </a:txBody>
                  <a:tcPr marL="64861" marR="64861" marT="32431" marB="32431"/>
                </a:tc>
                <a:tc>
                  <a:txBody>
                    <a:bodyPr/>
                    <a:lstStyle/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gamma: [1e-1, 1e0, 1e1],</a:t>
                      </a:r>
                    </a:p>
                    <a:p>
                      <a:r>
                        <a:rPr lang="en-US" sz="13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 [1e-1, 1e0, 1e1]</a:t>
                      </a:r>
                    </a:p>
                    <a:p>
                      <a:endParaRPr lang="en-US" sz="1300"/>
                    </a:p>
                  </a:txBody>
                  <a:tcPr marL="64861" marR="64861" marT="32431" marB="32431"/>
                </a:tc>
                <a:extLst>
                  <a:ext uri="{0D108BD9-81ED-4DB2-BD59-A6C34878D82A}">
                    <a16:rowId xmlns:a16="http://schemas.microsoft.com/office/drawing/2014/main" val="40632207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463364B-A226-8B69-C751-B7147196C1FE}"/>
              </a:ext>
            </a:extLst>
          </p:cNvPr>
          <p:cNvSpPr txBox="1"/>
          <p:nvPr/>
        </p:nvSpPr>
        <p:spPr>
          <a:xfrm>
            <a:off x="5455252" y="1006459"/>
            <a:ext cx="632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</a:rPr>
              <a:t>ML Models and their Corresponding </a:t>
            </a:r>
            <a:r>
              <a:rPr lang="en-US" sz="1200" dirty="0"/>
              <a:t>Hyperparameters</a:t>
            </a:r>
          </a:p>
          <a:p>
            <a:endParaRPr lang="en-US" sz="1200" dirty="0">
              <a:effectLst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7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C2A52-ADD8-9508-7F8E-F0D593DB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Results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6" name="Content Placeholder 15">
            <a:extLst>
              <a:ext uri="{FF2B5EF4-FFF2-40B4-BE49-F238E27FC236}">
                <a16:creationId xmlns:a16="http://schemas.microsoft.com/office/drawing/2014/main" id="{F92A9CC7-D7A5-B115-212E-4D86FFEB906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0476993"/>
              </p:ext>
            </p:extLst>
          </p:nvPr>
        </p:nvGraphicFramePr>
        <p:xfrm>
          <a:off x="6899342" y="2251764"/>
          <a:ext cx="4991100" cy="348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696">
                  <a:extLst>
                    <a:ext uri="{9D8B030D-6E8A-4147-A177-3AD203B41FA5}">
                      <a16:colId xmlns:a16="http://schemas.microsoft.com/office/drawing/2014/main" val="4039801262"/>
                    </a:ext>
                  </a:extLst>
                </a:gridCol>
                <a:gridCol w="1678702">
                  <a:extLst>
                    <a:ext uri="{9D8B030D-6E8A-4147-A177-3AD203B41FA5}">
                      <a16:colId xmlns:a16="http://schemas.microsoft.com/office/drawing/2014/main" val="1188428859"/>
                    </a:ext>
                  </a:extLst>
                </a:gridCol>
                <a:gridCol w="1678702">
                  <a:extLst>
                    <a:ext uri="{9D8B030D-6E8A-4147-A177-3AD203B41FA5}">
                      <a16:colId xmlns:a16="http://schemas.microsoft.com/office/drawing/2014/main" val="3021927166"/>
                    </a:ext>
                  </a:extLst>
                </a:gridCol>
              </a:tblGrid>
              <a:tr h="841862">
                <a:tc>
                  <a:txBody>
                    <a:bodyPr/>
                    <a:lstStyle/>
                    <a:p>
                      <a:r>
                        <a:rPr lang="en-US" sz="1400" dirty="0"/>
                        <a:t>ML Model</a:t>
                      </a:r>
                    </a:p>
                  </a:txBody>
                  <a:tcPr marL="92165" marR="92165" marT="46083" marB="46083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Test Score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/>
                    </a:p>
                  </a:txBody>
                  <a:tcPr marL="139576" marR="139576" marT="69788" marB="69788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 </a:t>
                      </a:r>
                      <a:endParaRPr lang="en-US" sz="1400" dirty="0"/>
                    </a:p>
                  </a:txBody>
                  <a:tcPr marL="139576" marR="139576" marT="69788" marB="69788"/>
                </a:tc>
                <a:extLst>
                  <a:ext uri="{0D108BD9-81ED-4DB2-BD59-A6C34878D82A}">
                    <a16:rowId xmlns:a16="http://schemas.microsoft.com/office/drawing/2014/main" val="2409206164"/>
                  </a:ext>
                </a:extLst>
              </a:tr>
              <a:tr h="481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 marL="92165" marR="92165" marT="46083" marB="46083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0.9679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/>
                    </a:p>
                  </a:txBody>
                  <a:tcPr marL="139576" marR="139576" marT="69788" marB="697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</a:t>
                      </a:r>
                    </a:p>
                  </a:txBody>
                  <a:tcPr marL="139576" marR="139576" marT="69788" marB="69788"/>
                </a:tc>
                <a:extLst>
                  <a:ext uri="{0D108BD9-81ED-4DB2-BD59-A6C34878D82A}">
                    <a16:rowId xmlns:a16="http://schemas.microsoft.com/office/drawing/2014/main" val="2473982352"/>
                  </a:ext>
                </a:extLst>
              </a:tr>
              <a:tr h="5604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</a:p>
                  </a:txBody>
                  <a:tcPr marL="92165" marR="92165" marT="46083" marB="46083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0.9684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/>
                    </a:p>
                  </a:txBody>
                  <a:tcPr marL="139576" marR="139576" marT="69788" marB="69788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/>
                    </a:p>
                  </a:txBody>
                  <a:tcPr marL="139576" marR="139576" marT="69788" marB="69788"/>
                </a:tc>
                <a:extLst>
                  <a:ext uri="{0D108BD9-81ED-4DB2-BD59-A6C34878D82A}">
                    <a16:rowId xmlns:a16="http://schemas.microsoft.com/office/drawing/2014/main" val="1642549180"/>
                  </a:ext>
                </a:extLst>
              </a:tr>
              <a:tr h="4897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 Classifier</a:t>
                      </a:r>
                    </a:p>
                  </a:txBody>
                  <a:tcPr marL="92165" marR="92165" marT="46083" marB="46083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0.9681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/>
                    </a:p>
                  </a:txBody>
                  <a:tcPr marL="139576" marR="139576" marT="69788" marB="69788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0.0011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en-US" sz="1400" dirty="0"/>
                    </a:p>
                  </a:txBody>
                  <a:tcPr marL="139576" marR="139576" marT="69788" marB="69788"/>
                </a:tc>
                <a:extLst>
                  <a:ext uri="{0D108BD9-81ED-4DB2-BD59-A6C34878D82A}">
                    <a16:rowId xmlns:a16="http://schemas.microsoft.com/office/drawing/2014/main" val="3532929579"/>
                  </a:ext>
                </a:extLst>
              </a:tr>
              <a:tr h="481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 Classifier</a:t>
                      </a:r>
                    </a:p>
                  </a:txBody>
                  <a:tcPr marL="92165" marR="92165" marT="46083" marB="46083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0.9684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/>
                    </a:p>
                  </a:txBody>
                  <a:tcPr marL="139576" marR="139576" marT="69788" marB="69788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</a:t>
                      </a:r>
                      <a:endParaRPr lang="en-US" sz="1400"/>
                    </a:p>
                  </a:txBody>
                  <a:tcPr marL="139576" marR="139576" marT="69788" marB="69788"/>
                </a:tc>
                <a:extLst>
                  <a:ext uri="{0D108BD9-81ED-4DB2-BD59-A6C34878D82A}">
                    <a16:rowId xmlns:a16="http://schemas.microsoft.com/office/drawing/2014/main" val="508319298"/>
                  </a:ext>
                </a:extLst>
              </a:tr>
              <a:tr h="560468">
                <a:tc>
                  <a:txBody>
                    <a:bodyPr/>
                    <a:lstStyle/>
                    <a:p>
                      <a:r>
                        <a:rPr lang="en-US" sz="1400"/>
                        <a:t>Support Vector </a:t>
                      </a: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Classifier</a:t>
                      </a:r>
                      <a:endParaRPr lang="en-US" sz="1400"/>
                    </a:p>
                  </a:txBody>
                  <a:tcPr marL="92165" marR="92165" marT="46083" marB="46083"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0.9222</a:t>
                      </a:r>
                      <a:r>
                        <a:rPr lang="en-US" sz="1400">
                          <a:effectLst/>
                        </a:rPr>
                        <a:t> </a:t>
                      </a:r>
                      <a:endParaRPr lang="en-US" sz="1400"/>
                    </a:p>
                  </a:txBody>
                  <a:tcPr marL="139576" marR="139576" marT="69788" marB="69788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0.0233</a:t>
                      </a:r>
                      <a:endParaRPr lang="en-US" sz="1400" dirty="0"/>
                    </a:p>
                  </a:txBody>
                  <a:tcPr marL="139576" marR="139576" marT="69788" marB="69788"/>
                </a:tc>
                <a:extLst>
                  <a:ext uri="{0D108BD9-81ED-4DB2-BD59-A6C34878D82A}">
                    <a16:rowId xmlns:a16="http://schemas.microsoft.com/office/drawing/2014/main" val="69636470"/>
                  </a:ext>
                </a:extLst>
              </a:tr>
            </a:tbl>
          </a:graphicData>
        </a:graphic>
      </p:graphicFrame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2D4175C9-4E61-D843-0202-10EC1066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3" y="2251764"/>
            <a:ext cx="5756537" cy="34164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5EF809-34EB-E9DB-DE2C-B70F13F37B18}"/>
              </a:ext>
            </a:extLst>
          </p:cNvPr>
          <p:cNvSpPr txBox="1"/>
          <p:nvPr/>
        </p:nvSpPr>
        <p:spPr>
          <a:xfrm>
            <a:off x="3449671" y="994017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E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</a:rPr>
              <a:t>valuation metric: AUC-PR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</a:rPr>
              <a:t>Highly imbalanced data</a:t>
            </a:r>
            <a:endParaRPr lang="en-US" sz="10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Doesn't consider the true negative rate.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FFCADC2-FA82-B760-FF13-E167C56A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060" y="832775"/>
            <a:ext cx="4154021" cy="7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99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FD0AC-2A38-ECCF-FF1A-5588CDCC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0" u="none" strike="noStrike">
                <a:effectLst/>
              </a:rPr>
              <a:t>Results</a:t>
            </a:r>
            <a:endParaRPr lang="en-US" sz="360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9" descr="A graph of a positive model&#10;&#10;Description automatically generated">
            <a:extLst>
              <a:ext uri="{FF2B5EF4-FFF2-40B4-BE49-F238E27FC236}">
                <a16:creationId xmlns:a16="http://schemas.microsoft.com/office/drawing/2014/main" id="{E755FE51-EE40-3F7B-86F6-8B944717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18" y="2091095"/>
            <a:ext cx="4151015" cy="4206240"/>
          </a:xfrm>
          <a:prstGeom prst="rect">
            <a:avLst/>
          </a:prstGeom>
        </p:spPr>
      </p:pic>
      <p:pic>
        <p:nvPicPr>
          <p:cNvPr id="7" name="Content Placeholder 6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6E0BCA22-F6D1-360C-68C2-7B64B65D2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76" y="2086081"/>
            <a:ext cx="4876799" cy="4206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83578A-1A38-A74F-8437-F749544D9511}"/>
              </a:ext>
            </a:extLst>
          </p:cNvPr>
          <p:cNvSpPr txBox="1"/>
          <p:nvPr/>
        </p:nvSpPr>
        <p:spPr>
          <a:xfrm>
            <a:off x="6324978" y="973463"/>
            <a:ext cx="4056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Best Model: </a:t>
            </a:r>
          </a:p>
          <a:p>
            <a:r>
              <a:rPr lang="en-US" sz="1200" b="0" i="0" dirty="0" err="1">
                <a:solidFill>
                  <a:srgbClr val="1F2328"/>
                </a:solidFill>
                <a:effectLst/>
              </a:rPr>
              <a:t>RandomForestClassifier</a:t>
            </a:r>
            <a:r>
              <a:rPr lang="en-US" sz="1200" b="0" i="0" dirty="0">
                <a:solidFill>
                  <a:srgbClr val="1F2328"/>
                </a:solidFill>
                <a:effectLst/>
              </a:rPr>
              <a:t>(</a:t>
            </a:r>
            <a:r>
              <a:rPr lang="en-US" sz="1200" b="0" i="0" dirty="0" err="1">
                <a:solidFill>
                  <a:srgbClr val="1F2328"/>
                </a:solidFill>
                <a:effectLst/>
              </a:rPr>
              <a:t>max_depth</a:t>
            </a:r>
            <a:r>
              <a:rPr lang="en-US" sz="1200" b="0" i="0" dirty="0">
                <a:solidFill>
                  <a:srgbClr val="1F2328"/>
                </a:solidFill>
                <a:effectLst/>
              </a:rPr>
              <a:t>=3, </a:t>
            </a:r>
            <a:r>
              <a:rPr lang="en-US" sz="1200" b="0" i="0" dirty="0" err="1">
                <a:solidFill>
                  <a:srgbClr val="1F2328"/>
                </a:solidFill>
                <a:effectLst/>
              </a:rPr>
              <a:t>max_features</a:t>
            </a:r>
            <a:r>
              <a:rPr lang="en-US" sz="1200" b="0" i="0" dirty="0">
                <a:solidFill>
                  <a:srgbClr val="1F2328"/>
                </a:solidFill>
                <a:effectLst/>
              </a:rPr>
              <a:t>=0.8)</a:t>
            </a:r>
          </a:p>
          <a:p>
            <a:r>
              <a:rPr lang="en-US" sz="1200" dirty="0"/>
              <a:t>(</a:t>
            </a:r>
            <a:r>
              <a:rPr lang="en-US" sz="1200" b="0" i="0" dirty="0">
                <a:solidFill>
                  <a:srgbClr val="1F2328"/>
                </a:solidFill>
                <a:effectLst/>
              </a:rPr>
              <a:t>Random State: 42)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12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537F4-EE49-683E-ADDA-D3CC835BD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E50B4-6F80-89C9-7181-6D3CF5B3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0" u="none" strike="noStrike" dirty="0">
                <a:effectLst/>
              </a:rPr>
              <a:t>Feature Importance</a:t>
            </a:r>
            <a:endParaRPr lang="en-US" sz="3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FF3410FA-7B4F-A1E0-D28D-C6621391B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4442" y="2570225"/>
            <a:ext cx="2634054" cy="4709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Local</a:t>
            </a:r>
            <a:r>
              <a:rPr lang="en-US" sz="1200" dirty="0">
                <a:sym typeface="Wingdings" pitchFamily="2" charset="2"/>
              </a:rPr>
              <a:t> (index=10000):</a:t>
            </a:r>
            <a:endParaRPr lang="en-US" sz="1200" dirty="0"/>
          </a:p>
        </p:txBody>
      </p:sp>
      <p:pic>
        <p:nvPicPr>
          <p:cNvPr id="8" name="Content Placeholder 7" descr="A graph with a bar chart&#10;&#10;Description automatically generated with medium confidence">
            <a:extLst>
              <a:ext uri="{FF2B5EF4-FFF2-40B4-BE49-F238E27FC236}">
                <a16:creationId xmlns:a16="http://schemas.microsoft.com/office/drawing/2014/main" id="{9B025171-23E2-3ADA-5793-A9DF34241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8" y="3027048"/>
            <a:ext cx="4676328" cy="3483864"/>
          </a:xfrm>
          <a:prstGeom prst="rect">
            <a:avLst/>
          </a:prstGeom>
        </p:spPr>
      </p:pic>
      <p:pic>
        <p:nvPicPr>
          <p:cNvPr id="16" name="Content Placeholder 15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AA29F449-7D69-EF99-D550-E6ED36CE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009011"/>
            <a:ext cx="5523082" cy="3479540"/>
          </a:xfrm>
          <a:prstGeom prst="rect">
            <a:avLst/>
          </a:prstGeom>
        </p:spPr>
      </p:pic>
      <p:sp>
        <p:nvSpPr>
          <p:cNvPr id="22" name="Content Placeholder 34">
            <a:extLst>
              <a:ext uri="{FF2B5EF4-FFF2-40B4-BE49-F238E27FC236}">
                <a16:creationId xmlns:a16="http://schemas.microsoft.com/office/drawing/2014/main" id="{32408D46-F7CC-79BC-4C8E-82325F4D94B9}"/>
              </a:ext>
            </a:extLst>
          </p:cNvPr>
          <p:cNvSpPr txBox="1">
            <a:spLocks/>
          </p:cNvSpPr>
          <p:nvPr/>
        </p:nvSpPr>
        <p:spPr>
          <a:xfrm>
            <a:off x="1287706" y="2538094"/>
            <a:ext cx="2634054" cy="470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Global: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39EC32-3642-2ED1-13B3-54F640275F41}"/>
              </a:ext>
            </a:extLst>
          </p:cNvPr>
          <p:cNvSpPr txBox="1"/>
          <p:nvPr/>
        </p:nvSpPr>
        <p:spPr>
          <a:xfrm>
            <a:off x="6445847" y="1065108"/>
            <a:ext cx="3645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Sex</a:t>
            </a:r>
            <a:r>
              <a:rPr lang="en-US" sz="1400" dirty="0"/>
              <a:t> feature has the strongest influence on the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Age</a:t>
            </a:r>
            <a:r>
              <a:rPr lang="en-US" sz="1400" dirty="0"/>
              <a:t> and </a:t>
            </a:r>
            <a:r>
              <a:rPr lang="en-US" sz="1400" b="1" dirty="0" err="1"/>
              <a:t>Episode_Number</a:t>
            </a:r>
            <a:r>
              <a:rPr lang="en-US" sz="1400" dirty="0"/>
              <a:t> have almost no contributions</a:t>
            </a:r>
          </a:p>
        </p:txBody>
      </p:sp>
    </p:spTree>
    <p:extLst>
      <p:ext uri="{BB962C8B-B14F-4D97-AF65-F5344CB8AC3E}">
        <p14:creationId xmlns:p14="http://schemas.microsoft.com/office/powerpoint/2010/main" val="407085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</TotalTime>
  <Words>630</Words>
  <Application>Microsoft Macintosh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 Nile</vt:lpstr>
      <vt:lpstr>Aptos</vt:lpstr>
      <vt:lpstr>Aptos Display</vt:lpstr>
      <vt:lpstr>Arial</vt:lpstr>
      <vt:lpstr>Calibri</vt:lpstr>
      <vt:lpstr>Wingdings</vt:lpstr>
      <vt:lpstr>Office Theme</vt:lpstr>
      <vt:lpstr>Predicting Sepsis Survival Using Clinical Data</vt:lpstr>
      <vt:lpstr>Introduction</vt:lpstr>
      <vt:lpstr>EDA Recap</vt:lpstr>
      <vt:lpstr>Data Splitting</vt:lpstr>
      <vt:lpstr>ML Pipeline</vt:lpstr>
      <vt:lpstr>Cross-validation</vt:lpstr>
      <vt:lpstr>Results</vt:lpstr>
      <vt:lpstr>Results</vt:lpstr>
      <vt:lpstr>Feature Importance</vt:lpstr>
      <vt:lpstr>Outlook</vt:lpstr>
      <vt:lpstr>Thanks for Watching 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Zhaocheng Yang</dc:creator>
  <cp:lastModifiedBy>Zhaocheng Yang</cp:lastModifiedBy>
  <cp:revision>5</cp:revision>
  <dcterms:created xsi:type="dcterms:W3CDTF">2024-12-11T11:49:40Z</dcterms:created>
  <dcterms:modified xsi:type="dcterms:W3CDTF">2024-12-12T22:02:50Z</dcterms:modified>
</cp:coreProperties>
</file>