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>
      <p:cViewPr varScale="1">
        <p:scale>
          <a:sx n="120" d="100"/>
          <a:sy n="120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DA04D-C7D5-4F5E-9F9B-B7C5A3555404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F899DB-EA95-4BE7-89FF-B82DA7292359}">
      <dgm:prSet/>
      <dgm:spPr/>
      <dgm:t>
        <a:bodyPr/>
        <a:lstStyle/>
        <a:p>
          <a:r>
            <a:rPr lang="en-US" b="1"/>
            <a:t>What is Sepsis?</a:t>
          </a:r>
        </a:p>
      </dgm:t>
    </dgm:pt>
    <dgm:pt modelId="{095C1221-84E2-4C82-9917-01E97D480B69}" type="parTrans" cxnId="{9698BA33-6652-4E9E-ADEE-5734C2A1F7BA}">
      <dgm:prSet/>
      <dgm:spPr/>
      <dgm:t>
        <a:bodyPr/>
        <a:lstStyle/>
        <a:p>
          <a:endParaRPr lang="en-US"/>
        </a:p>
      </dgm:t>
    </dgm:pt>
    <dgm:pt modelId="{88A9D91B-F58F-4C50-9C87-A462ABF25A83}" type="sibTrans" cxnId="{9698BA33-6652-4E9E-ADEE-5734C2A1F7BA}">
      <dgm:prSet/>
      <dgm:spPr/>
      <dgm:t>
        <a:bodyPr/>
        <a:lstStyle/>
        <a:p>
          <a:endParaRPr lang="en-US"/>
        </a:p>
      </dgm:t>
    </dgm:pt>
    <dgm:pt modelId="{0BC6929D-2652-4D51-86E4-21284F0F82EF}">
      <dgm:prSet/>
      <dgm:spPr/>
      <dgm:t>
        <a:bodyPr/>
        <a:lstStyle/>
        <a:p>
          <a:r>
            <a:rPr lang="en-US" dirty="0"/>
            <a:t>A life-threatening condition triggered by an extreme immune response to infection.</a:t>
          </a:r>
        </a:p>
      </dgm:t>
    </dgm:pt>
    <dgm:pt modelId="{88A90B03-E1A6-489E-BA90-874EA41E8A04}" type="parTrans" cxnId="{24D5E6ED-0152-43F3-A8D0-8BD1F8955533}">
      <dgm:prSet/>
      <dgm:spPr/>
      <dgm:t>
        <a:bodyPr/>
        <a:lstStyle/>
        <a:p>
          <a:endParaRPr lang="en-US"/>
        </a:p>
      </dgm:t>
    </dgm:pt>
    <dgm:pt modelId="{2EFA6FD8-EF40-43B4-8FEA-A3EED5045594}" type="sibTrans" cxnId="{24D5E6ED-0152-43F3-A8D0-8BD1F8955533}">
      <dgm:prSet/>
      <dgm:spPr/>
      <dgm:t>
        <a:bodyPr/>
        <a:lstStyle/>
        <a:p>
          <a:endParaRPr lang="en-US"/>
        </a:p>
      </dgm:t>
    </dgm:pt>
    <dgm:pt modelId="{5C15E12E-EBB1-4CFD-9284-075B8C40C270}">
      <dgm:prSet/>
      <dgm:spPr/>
      <dgm:t>
        <a:bodyPr/>
        <a:lstStyle/>
        <a:p>
          <a:r>
            <a:rPr lang="en-US" b="1"/>
            <a:t>Importance</a:t>
          </a:r>
          <a:endParaRPr lang="en-US"/>
        </a:p>
      </dgm:t>
    </dgm:pt>
    <dgm:pt modelId="{8D052975-DC0C-4B57-B6BE-BAF941AE345D}" type="parTrans" cxnId="{76569195-6F95-4DD0-BD9D-F7C82A14D36F}">
      <dgm:prSet/>
      <dgm:spPr/>
      <dgm:t>
        <a:bodyPr/>
        <a:lstStyle/>
        <a:p>
          <a:endParaRPr lang="en-US"/>
        </a:p>
      </dgm:t>
    </dgm:pt>
    <dgm:pt modelId="{216151A2-1E90-4FE0-B9D3-42F510F811F6}" type="sibTrans" cxnId="{76569195-6F95-4DD0-BD9D-F7C82A14D36F}">
      <dgm:prSet/>
      <dgm:spPr/>
      <dgm:t>
        <a:bodyPr/>
        <a:lstStyle/>
        <a:p>
          <a:endParaRPr lang="en-US"/>
        </a:p>
      </dgm:t>
    </dgm:pt>
    <dgm:pt modelId="{52DA91A2-E899-4469-98B3-74E0C8E8B3E7}">
      <dgm:prSet/>
      <dgm:spPr/>
      <dgm:t>
        <a:bodyPr/>
        <a:lstStyle/>
        <a:p>
          <a:r>
            <a:rPr lang="en-US" dirty="0"/>
            <a:t>1. High mortality rate</a:t>
          </a:r>
        </a:p>
      </dgm:t>
    </dgm:pt>
    <dgm:pt modelId="{FAF98D74-B253-4473-9297-D3F0FC61BBD9}" type="parTrans" cxnId="{A2C7394F-616E-4429-B231-E818B742D5CD}">
      <dgm:prSet/>
      <dgm:spPr/>
      <dgm:t>
        <a:bodyPr/>
        <a:lstStyle/>
        <a:p>
          <a:endParaRPr lang="en-US"/>
        </a:p>
      </dgm:t>
    </dgm:pt>
    <dgm:pt modelId="{C2DB642E-CED1-4334-8F27-DF228B599DE7}" type="sibTrans" cxnId="{A2C7394F-616E-4429-B231-E818B742D5CD}">
      <dgm:prSet/>
      <dgm:spPr/>
      <dgm:t>
        <a:bodyPr/>
        <a:lstStyle/>
        <a:p>
          <a:endParaRPr lang="en-US"/>
        </a:p>
      </dgm:t>
    </dgm:pt>
    <dgm:pt modelId="{0C22619C-2919-44C1-98A7-302F62B68998}">
      <dgm:prSet/>
      <dgm:spPr/>
      <dgm:t>
        <a:bodyPr/>
        <a:lstStyle/>
        <a:p>
          <a:r>
            <a:rPr lang="en-US" dirty="0"/>
            <a:t>2. Early prediction is critical for timely intervention and treatment</a:t>
          </a:r>
        </a:p>
      </dgm:t>
    </dgm:pt>
    <dgm:pt modelId="{752DCDE4-B2BB-4054-AB5E-7A036FEF0687}" type="parTrans" cxnId="{629B297E-AF86-489C-A8E9-50EB676C15DB}">
      <dgm:prSet/>
      <dgm:spPr/>
      <dgm:t>
        <a:bodyPr/>
        <a:lstStyle/>
        <a:p>
          <a:endParaRPr lang="en-US"/>
        </a:p>
      </dgm:t>
    </dgm:pt>
    <dgm:pt modelId="{57FD1FBE-F8A2-4AFC-8777-223EE7B8AF10}" type="sibTrans" cxnId="{629B297E-AF86-489C-A8E9-50EB676C15DB}">
      <dgm:prSet/>
      <dgm:spPr/>
      <dgm:t>
        <a:bodyPr/>
        <a:lstStyle/>
        <a:p>
          <a:endParaRPr lang="en-US"/>
        </a:p>
      </dgm:t>
    </dgm:pt>
    <dgm:pt modelId="{E06E6187-C7A0-4C40-A613-CB35135DD57D}">
      <dgm:prSet/>
      <dgm:spPr/>
      <dgm:t>
        <a:bodyPr/>
        <a:lstStyle/>
        <a:p>
          <a:r>
            <a:rPr lang="en-US" b="1"/>
            <a:t>Objective</a:t>
          </a:r>
        </a:p>
      </dgm:t>
    </dgm:pt>
    <dgm:pt modelId="{165590BA-B894-481C-8692-748E4097F980}" type="parTrans" cxnId="{E8D80E7D-9442-4B85-A49F-ED81567EACAA}">
      <dgm:prSet/>
      <dgm:spPr/>
      <dgm:t>
        <a:bodyPr/>
        <a:lstStyle/>
        <a:p>
          <a:endParaRPr lang="en-US"/>
        </a:p>
      </dgm:t>
    </dgm:pt>
    <dgm:pt modelId="{1FE3D9FA-AAE5-4CC0-9547-E7C531B74568}" type="sibTrans" cxnId="{E8D80E7D-9442-4B85-A49F-ED81567EACAA}">
      <dgm:prSet/>
      <dgm:spPr/>
      <dgm:t>
        <a:bodyPr/>
        <a:lstStyle/>
        <a:p>
          <a:endParaRPr lang="en-US"/>
        </a:p>
      </dgm:t>
    </dgm:pt>
    <dgm:pt modelId="{9DF13F10-FF31-4A6D-B34A-B889CB4AAC36}">
      <dgm:prSet/>
      <dgm:spPr/>
      <dgm:t>
        <a:bodyPr/>
        <a:lstStyle/>
        <a:p>
          <a:r>
            <a:rPr lang="en-US" dirty="0"/>
            <a:t>Build a classification model to predict patient survival using clinical features.</a:t>
          </a:r>
        </a:p>
      </dgm:t>
    </dgm:pt>
    <dgm:pt modelId="{D3DC45F1-17E7-474A-991E-C0C91045F0E6}" type="parTrans" cxnId="{E42672F5-89FF-4917-91FD-EAACD08B25EB}">
      <dgm:prSet/>
      <dgm:spPr/>
      <dgm:t>
        <a:bodyPr/>
        <a:lstStyle/>
        <a:p>
          <a:endParaRPr lang="en-US"/>
        </a:p>
      </dgm:t>
    </dgm:pt>
    <dgm:pt modelId="{ACAAAB1F-AF0F-4B8D-B1E4-FFA2EB4FD02C}" type="sibTrans" cxnId="{E42672F5-89FF-4917-91FD-EAACD08B25EB}">
      <dgm:prSet/>
      <dgm:spPr/>
      <dgm:t>
        <a:bodyPr/>
        <a:lstStyle/>
        <a:p>
          <a:endParaRPr lang="en-US"/>
        </a:p>
      </dgm:t>
    </dgm:pt>
    <dgm:pt modelId="{6071AD78-78A8-477B-AC89-41ADC22D225F}">
      <dgm:prSet/>
      <dgm:spPr/>
      <dgm:t>
        <a:bodyPr/>
        <a:lstStyle/>
        <a:p>
          <a:r>
            <a:rPr lang="en-US" b="1"/>
            <a:t>Data Source: </a:t>
          </a:r>
        </a:p>
      </dgm:t>
    </dgm:pt>
    <dgm:pt modelId="{94A46970-5DC7-492A-B839-35F852E9DB4A}" type="parTrans" cxnId="{60204C45-6EF6-4BD4-85BB-9A93052B7E96}">
      <dgm:prSet/>
      <dgm:spPr/>
      <dgm:t>
        <a:bodyPr/>
        <a:lstStyle/>
        <a:p>
          <a:endParaRPr lang="en-US"/>
        </a:p>
      </dgm:t>
    </dgm:pt>
    <dgm:pt modelId="{FB62C866-BB55-4F0A-97CC-1108209B23F9}" type="sibTrans" cxnId="{60204C45-6EF6-4BD4-85BB-9A93052B7E96}">
      <dgm:prSet/>
      <dgm:spPr/>
      <dgm:t>
        <a:bodyPr/>
        <a:lstStyle/>
        <a:p>
          <a:endParaRPr lang="en-US"/>
        </a:p>
      </dgm:t>
    </dgm:pt>
    <dgm:pt modelId="{98976DF8-6A81-4BB6-B893-7347E24EB8CE}">
      <dgm:prSet/>
      <dgm:spPr/>
      <dgm:t>
        <a:bodyPr/>
        <a:lstStyle/>
        <a:p>
          <a:r>
            <a:rPr lang="en-US" dirty="0"/>
            <a:t>2. Dataset from Norwegian hospital admissions (2011-2012) of patients with sepsis-related diagnoses.</a:t>
          </a:r>
        </a:p>
      </dgm:t>
    </dgm:pt>
    <dgm:pt modelId="{9C42B4BD-563E-4C74-B22A-DF245AC04C0A}" type="parTrans" cxnId="{EFB6E54E-ACB5-4101-9BCC-A3724E07B31E}">
      <dgm:prSet/>
      <dgm:spPr/>
      <dgm:t>
        <a:bodyPr/>
        <a:lstStyle/>
        <a:p>
          <a:endParaRPr lang="en-US"/>
        </a:p>
      </dgm:t>
    </dgm:pt>
    <dgm:pt modelId="{B1DC5C66-9AE0-4D2A-9D12-05A945D78DB5}" type="sibTrans" cxnId="{EFB6E54E-ACB5-4101-9BCC-A3724E07B31E}">
      <dgm:prSet/>
      <dgm:spPr/>
      <dgm:t>
        <a:bodyPr/>
        <a:lstStyle/>
        <a:p>
          <a:endParaRPr lang="en-US"/>
        </a:p>
      </dgm:t>
    </dgm:pt>
    <dgm:pt modelId="{4EAB7454-A073-094E-AE82-600653AEE88F}">
      <dgm:prSet/>
      <dgm:spPr/>
      <dgm:t>
        <a:bodyPr/>
        <a:lstStyle/>
        <a:p>
          <a:r>
            <a:rPr lang="en-US" b="0" dirty="0"/>
            <a:t>1. UC Irvine Machine Learning Repository</a:t>
          </a:r>
          <a:endParaRPr lang="en-US" dirty="0"/>
        </a:p>
      </dgm:t>
    </dgm:pt>
    <dgm:pt modelId="{314A97EC-DDDB-3F47-9B09-DB9325951D56}" type="parTrans" cxnId="{95D0A293-1A3E-1242-838C-0AB2E5391B97}">
      <dgm:prSet/>
      <dgm:spPr/>
      <dgm:t>
        <a:bodyPr/>
        <a:lstStyle/>
        <a:p>
          <a:endParaRPr lang="en-US"/>
        </a:p>
      </dgm:t>
    </dgm:pt>
    <dgm:pt modelId="{E6AE9F47-A0CC-3D45-A409-EDD1173B10E5}" type="sibTrans" cxnId="{95D0A293-1A3E-1242-838C-0AB2E5391B97}">
      <dgm:prSet/>
      <dgm:spPr/>
      <dgm:t>
        <a:bodyPr/>
        <a:lstStyle/>
        <a:p>
          <a:endParaRPr lang="en-US"/>
        </a:p>
      </dgm:t>
    </dgm:pt>
    <dgm:pt modelId="{72EFC0F5-E2E2-144D-93AA-1F699499FCCA}" type="pres">
      <dgm:prSet presAssocID="{B18DA04D-C7D5-4F5E-9F9B-B7C5A3555404}" presName="Name0" presStyleCnt="0">
        <dgm:presLayoutVars>
          <dgm:dir/>
          <dgm:animLvl val="lvl"/>
          <dgm:resizeHandles val="exact"/>
        </dgm:presLayoutVars>
      </dgm:prSet>
      <dgm:spPr/>
    </dgm:pt>
    <dgm:pt modelId="{E14F1720-ADFF-7742-9660-ECFF3E8E5E43}" type="pres">
      <dgm:prSet presAssocID="{F4F899DB-EA95-4BE7-89FF-B82DA7292359}" presName="linNode" presStyleCnt="0"/>
      <dgm:spPr/>
    </dgm:pt>
    <dgm:pt modelId="{E6E0D126-F9BA-DE42-859E-FE7079396D32}" type="pres">
      <dgm:prSet presAssocID="{F4F899DB-EA95-4BE7-89FF-B82DA729235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4977FDC7-512B-0F45-80A3-ADD3B50D12D7}" type="pres">
      <dgm:prSet presAssocID="{F4F899DB-EA95-4BE7-89FF-B82DA7292359}" presName="descendantText" presStyleLbl="alignAccFollowNode1" presStyleIdx="0" presStyleCnt="4">
        <dgm:presLayoutVars>
          <dgm:bulletEnabled/>
        </dgm:presLayoutVars>
      </dgm:prSet>
      <dgm:spPr/>
    </dgm:pt>
    <dgm:pt modelId="{63799229-6C54-914C-996E-CCB6434107F8}" type="pres">
      <dgm:prSet presAssocID="{88A9D91B-F58F-4C50-9C87-A462ABF25A83}" presName="sp" presStyleCnt="0"/>
      <dgm:spPr/>
    </dgm:pt>
    <dgm:pt modelId="{ABF44D67-4717-BC43-A5F1-A16312094C3E}" type="pres">
      <dgm:prSet presAssocID="{5C15E12E-EBB1-4CFD-9284-075B8C40C270}" presName="linNode" presStyleCnt="0"/>
      <dgm:spPr/>
    </dgm:pt>
    <dgm:pt modelId="{0DAF6C4C-33D2-5549-B186-C4B8CC53F6C6}" type="pres">
      <dgm:prSet presAssocID="{5C15E12E-EBB1-4CFD-9284-075B8C40C27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93C07C2D-656C-C547-A5F1-17428837B8A4}" type="pres">
      <dgm:prSet presAssocID="{5C15E12E-EBB1-4CFD-9284-075B8C40C270}" presName="descendantText" presStyleLbl="alignAccFollowNode1" presStyleIdx="1" presStyleCnt="4">
        <dgm:presLayoutVars>
          <dgm:bulletEnabled/>
        </dgm:presLayoutVars>
      </dgm:prSet>
      <dgm:spPr/>
    </dgm:pt>
    <dgm:pt modelId="{C593B86E-A4DE-6246-82B6-0B7B1B8B7E43}" type="pres">
      <dgm:prSet presAssocID="{216151A2-1E90-4FE0-B9D3-42F510F811F6}" presName="sp" presStyleCnt="0"/>
      <dgm:spPr/>
    </dgm:pt>
    <dgm:pt modelId="{F3C238A9-16F8-684D-938F-2E795C272123}" type="pres">
      <dgm:prSet presAssocID="{E06E6187-C7A0-4C40-A613-CB35135DD57D}" presName="linNode" presStyleCnt="0"/>
      <dgm:spPr/>
    </dgm:pt>
    <dgm:pt modelId="{4A0180B4-FBFE-234F-929F-D9725E8FA9E6}" type="pres">
      <dgm:prSet presAssocID="{E06E6187-C7A0-4C40-A613-CB35135DD57D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EA7EE59-6EDF-5247-8D89-803E7F3E249E}" type="pres">
      <dgm:prSet presAssocID="{E06E6187-C7A0-4C40-A613-CB35135DD57D}" presName="descendantText" presStyleLbl="alignAccFollowNode1" presStyleIdx="2" presStyleCnt="4">
        <dgm:presLayoutVars>
          <dgm:bulletEnabled/>
        </dgm:presLayoutVars>
      </dgm:prSet>
      <dgm:spPr/>
    </dgm:pt>
    <dgm:pt modelId="{76747519-46FB-F84A-AFD4-10A4AE6BADF4}" type="pres">
      <dgm:prSet presAssocID="{1FE3D9FA-AAE5-4CC0-9547-E7C531B74568}" presName="sp" presStyleCnt="0"/>
      <dgm:spPr/>
    </dgm:pt>
    <dgm:pt modelId="{0118412C-A5C2-1440-B8E3-88CF59377B64}" type="pres">
      <dgm:prSet presAssocID="{6071AD78-78A8-477B-AC89-41ADC22D225F}" presName="linNode" presStyleCnt="0"/>
      <dgm:spPr/>
    </dgm:pt>
    <dgm:pt modelId="{12601CCF-F235-D646-B645-19DD00A42466}" type="pres">
      <dgm:prSet presAssocID="{6071AD78-78A8-477B-AC89-41ADC22D225F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A60EAAEF-EF1E-EF43-A46B-DB6D2C84530E}" type="pres">
      <dgm:prSet presAssocID="{6071AD78-78A8-477B-AC89-41ADC22D225F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A6A85610-0AD5-1A4B-9CCF-ED9634925C66}" type="presOf" srcId="{E06E6187-C7A0-4C40-A613-CB35135DD57D}" destId="{4A0180B4-FBFE-234F-929F-D9725E8FA9E6}" srcOrd="0" destOrd="0" presId="urn:microsoft.com/office/officeart/2016/7/layout/VerticalSolidActionList"/>
    <dgm:cxn modelId="{9EDD6412-1225-514D-ACA4-B816AEAB62E1}" type="presOf" srcId="{4EAB7454-A073-094E-AE82-600653AEE88F}" destId="{A60EAAEF-EF1E-EF43-A46B-DB6D2C84530E}" srcOrd="0" destOrd="0" presId="urn:microsoft.com/office/officeart/2016/7/layout/VerticalSolidActionList"/>
    <dgm:cxn modelId="{1BEE361A-68E5-F74B-B32B-DFFBDE7D4321}" type="presOf" srcId="{B18DA04D-C7D5-4F5E-9F9B-B7C5A3555404}" destId="{72EFC0F5-E2E2-144D-93AA-1F699499FCCA}" srcOrd="0" destOrd="0" presId="urn:microsoft.com/office/officeart/2016/7/layout/VerticalSolidActionList"/>
    <dgm:cxn modelId="{9D212C1B-D920-5F46-BFCA-8AE73390E69F}" type="presOf" srcId="{0C22619C-2919-44C1-98A7-302F62B68998}" destId="{93C07C2D-656C-C547-A5F1-17428837B8A4}" srcOrd="0" destOrd="1" presId="urn:microsoft.com/office/officeart/2016/7/layout/VerticalSolidActionList"/>
    <dgm:cxn modelId="{0B7DCF2F-05CF-B748-B3BF-769D9F21B0CD}" type="presOf" srcId="{52DA91A2-E899-4469-98B3-74E0C8E8B3E7}" destId="{93C07C2D-656C-C547-A5F1-17428837B8A4}" srcOrd="0" destOrd="0" presId="urn:microsoft.com/office/officeart/2016/7/layout/VerticalSolidActionList"/>
    <dgm:cxn modelId="{9698BA33-6652-4E9E-ADEE-5734C2A1F7BA}" srcId="{B18DA04D-C7D5-4F5E-9F9B-B7C5A3555404}" destId="{F4F899DB-EA95-4BE7-89FF-B82DA7292359}" srcOrd="0" destOrd="0" parTransId="{095C1221-84E2-4C82-9917-01E97D480B69}" sibTransId="{88A9D91B-F58F-4C50-9C87-A462ABF25A83}"/>
    <dgm:cxn modelId="{60204C45-6EF6-4BD4-85BB-9A93052B7E96}" srcId="{B18DA04D-C7D5-4F5E-9F9B-B7C5A3555404}" destId="{6071AD78-78A8-477B-AC89-41ADC22D225F}" srcOrd="3" destOrd="0" parTransId="{94A46970-5DC7-492A-B839-35F852E9DB4A}" sibTransId="{FB62C866-BB55-4F0A-97CC-1108209B23F9}"/>
    <dgm:cxn modelId="{EFB6E54E-ACB5-4101-9BCC-A3724E07B31E}" srcId="{6071AD78-78A8-477B-AC89-41ADC22D225F}" destId="{98976DF8-6A81-4BB6-B893-7347E24EB8CE}" srcOrd="1" destOrd="0" parTransId="{9C42B4BD-563E-4C74-B22A-DF245AC04C0A}" sibTransId="{B1DC5C66-9AE0-4D2A-9D12-05A945D78DB5}"/>
    <dgm:cxn modelId="{A2C7394F-616E-4429-B231-E818B742D5CD}" srcId="{5C15E12E-EBB1-4CFD-9284-075B8C40C270}" destId="{52DA91A2-E899-4469-98B3-74E0C8E8B3E7}" srcOrd="0" destOrd="0" parTransId="{FAF98D74-B253-4473-9297-D3F0FC61BBD9}" sibTransId="{C2DB642E-CED1-4334-8F27-DF228B599DE7}"/>
    <dgm:cxn modelId="{E3B0BE63-4259-664C-A1A4-56F5F6ACDAD5}" type="presOf" srcId="{6071AD78-78A8-477B-AC89-41ADC22D225F}" destId="{12601CCF-F235-D646-B645-19DD00A42466}" srcOrd="0" destOrd="0" presId="urn:microsoft.com/office/officeart/2016/7/layout/VerticalSolidActionList"/>
    <dgm:cxn modelId="{E8D80E7D-9442-4B85-A49F-ED81567EACAA}" srcId="{B18DA04D-C7D5-4F5E-9F9B-B7C5A3555404}" destId="{E06E6187-C7A0-4C40-A613-CB35135DD57D}" srcOrd="2" destOrd="0" parTransId="{165590BA-B894-481C-8692-748E4097F980}" sibTransId="{1FE3D9FA-AAE5-4CC0-9547-E7C531B74568}"/>
    <dgm:cxn modelId="{629B297E-AF86-489C-A8E9-50EB676C15DB}" srcId="{5C15E12E-EBB1-4CFD-9284-075B8C40C270}" destId="{0C22619C-2919-44C1-98A7-302F62B68998}" srcOrd="1" destOrd="0" parTransId="{752DCDE4-B2BB-4054-AB5E-7A036FEF0687}" sibTransId="{57FD1FBE-F8A2-4AFC-8777-223EE7B8AF10}"/>
    <dgm:cxn modelId="{40AE657F-AD7F-AC4A-876D-D9BC99C425BF}" type="presOf" srcId="{F4F899DB-EA95-4BE7-89FF-B82DA7292359}" destId="{E6E0D126-F9BA-DE42-859E-FE7079396D32}" srcOrd="0" destOrd="0" presId="urn:microsoft.com/office/officeart/2016/7/layout/VerticalSolidActionList"/>
    <dgm:cxn modelId="{95D0A293-1A3E-1242-838C-0AB2E5391B97}" srcId="{6071AD78-78A8-477B-AC89-41ADC22D225F}" destId="{4EAB7454-A073-094E-AE82-600653AEE88F}" srcOrd="0" destOrd="0" parTransId="{314A97EC-DDDB-3F47-9B09-DB9325951D56}" sibTransId="{E6AE9F47-A0CC-3D45-A409-EDD1173B10E5}"/>
    <dgm:cxn modelId="{76569195-6F95-4DD0-BD9D-F7C82A14D36F}" srcId="{B18DA04D-C7D5-4F5E-9F9B-B7C5A3555404}" destId="{5C15E12E-EBB1-4CFD-9284-075B8C40C270}" srcOrd="1" destOrd="0" parTransId="{8D052975-DC0C-4B57-B6BE-BAF941AE345D}" sibTransId="{216151A2-1E90-4FE0-B9D3-42F510F811F6}"/>
    <dgm:cxn modelId="{130F87AA-A5B2-9242-949C-CB287349465B}" type="presOf" srcId="{9DF13F10-FF31-4A6D-B34A-B889CB4AAC36}" destId="{6EA7EE59-6EDF-5247-8D89-803E7F3E249E}" srcOrd="0" destOrd="0" presId="urn:microsoft.com/office/officeart/2016/7/layout/VerticalSolidActionList"/>
    <dgm:cxn modelId="{6531D0B2-7278-794A-8E7A-6F0533B0C1B9}" type="presOf" srcId="{98976DF8-6A81-4BB6-B893-7347E24EB8CE}" destId="{A60EAAEF-EF1E-EF43-A46B-DB6D2C84530E}" srcOrd="0" destOrd="1" presId="urn:microsoft.com/office/officeart/2016/7/layout/VerticalSolidActionList"/>
    <dgm:cxn modelId="{FD79E6B8-FB63-BC47-92B6-F3F34EA35E16}" type="presOf" srcId="{5C15E12E-EBB1-4CFD-9284-075B8C40C270}" destId="{0DAF6C4C-33D2-5549-B186-C4B8CC53F6C6}" srcOrd="0" destOrd="0" presId="urn:microsoft.com/office/officeart/2016/7/layout/VerticalSolidActionList"/>
    <dgm:cxn modelId="{07F8A2CA-67B9-5842-B389-CDDB4256E446}" type="presOf" srcId="{0BC6929D-2652-4D51-86E4-21284F0F82EF}" destId="{4977FDC7-512B-0F45-80A3-ADD3B50D12D7}" srcOrd="0" destOrd="0" presId="urn:microsoft.com/office/officeart/2016/7/layout/VerticalSolidActionList"/>
    <dgm:cxn modelId="{24D5E6ED-0152-43F3-A8D0-8BD1F8955533}" srcId="{F4F899DB-EA95-4BE7-89FF-B82DA7292359}" destId="{0BC6929D-2652-4D51-86E4-21284F0F82EF}" srcOrd="0" destOrd="0" parTransId="{88A90B03-E1A6-489E-BA90-874EA41E8A04}" sibTransId="{2EFA6FD8-EF40-43B4-8FEA-A3EED5045594}"/>
    <dgm:cxn modelId="{E42672F5-89FF-4917-91FD-EAACD08B25EB}" srcId="{E06E6187-C7A0-4C40-A613-CB35135DD57D}" destId="{9DF13F10-FF31-4A6D-B34A-B889CB4AAC36}" srcOrd="0" destOrd="0" parTransId="{D3DC45F1-17E7-474A-991E-C0C91045F0E6}" sibTransId="{ACAAAB1F-AF0F-4B8D-B1E4-FFA2EB4FD02C}"/>
    <dgm:cxn modelId="{05C5A01D-9EC9-B841-9473-C72580627CE9}" type="presParOf" srcId="{72EFC0F5-E2E2-144D-93AA-1F699499FCCA}" destId="{E14F1720-ADFF-7742-9660-ECFF3E8E5E43}" srcOrd="0" destOrd="0" presId="urn:microsoft.com/office/officeart/2016/7/layout/VerticalSolidActionList"/>
    <dgm:cxn modelId="{AEAD7F0A-E8CC-AC44-BEA2-0B3136AE5CAC}" type="presParOf" srcId="{E14F1720-ADFF-7742-9660-ECFF3E8E5E43}" destId="{E6E0D126-F9BA-DE42-859E-FE7079396D32}" srcOrd="0" destOrd="0" presId="urn:microsoft.com/office/officeart/2016/7/layout/VerticalSolidActionList"/>
    <dgm:cxn modelId="{204200E0-4F92-B940-8730-4631F77E8108}" type="presParOf" srcId="{E14F1720-ADFF-7742-9660-ECFF3E8E5E43}" destId="{4977FDC7-512B-0F45-80A3-ADD3B50D12D7}" srcOrd="1" destOrd="0" presId="urn:microsoft.com/office/officeart/2016/7/layout/VerticalSolidActionList"/>
    <dgm:cxn modelId="{BA121A44-CEEC-F449-8A78-30AEF2FD0C39}" type="presParOf" srcId="{72EFC0F5-E2E2-144D-93AA-1F699499FCCA}" destId="{63799229-6C54-914C-996E-CCB6434107F8}" srcOrd="1" destOrd="0" presId="urn:microsoft.com/office/officeart/2016/7/layout/VerticalSolidActionList"/>
    <dgm:cxn modelId="{2F79C5AE-583B-B248-B927-86B40E54BE90}" type="presParOf" srcId="{72EFC0F5-E2E2-144D-93AA-1F699499FCCA}" destId="{ABF44D67-4717-BC43-A5F1-A16312094C3E}" srcOrd="2" destOrd="0" presId="urn:microsoft.com/office/officeart/2016/7/layout/VerticalSolidActionList"/>
    <dgm:cxn modelId="{7D26F702-987C-664C-B8B6-EBF3D3CC0222}" type="presParOf" srcId="{ABF44D67-4717-BC43-A5F1-A16312094C3E}" destId="{0DAF6C4C-33D2-5549-B186-C4B8CC53F6C6}" srcOrd="0" destOrd="0" presId="urn:microsoft.com/office/officeart/2016/7/layout/VerticalSolidActionList"/>
    <dgm:cxn modelId="{D46AD16D-FDE4-5548-B542-14B51D4CDFE8}" type="presParOf" srcId="{ABF44D67-4717-BC43-A5F1-A16312094C3E}" destId="{93C07C2D-656C-C547-A5F1-17428837B8A4}" srcOrd="1" destOrd="0" presId="urn:microsoft.com/office/officeart/2016/7/layout/VerticalSolidActionList"/>
    <dgm:cxn modelId="{DC987113-C686-B543-A3BC-DDB7A720AA16}" type="presParOf" srcId="{72EFC0F5-E2E2-144D-93AA-1F699499FCCA}" destId="{C593B86E-A4DE-6246-82B6-0B7B1B8B7E43}" srcOrd="3" destOrd="0" presId="urn:microsoft.com/office/officeart/2016/7/layout/VerticalSolidActionList"/>
    <dgm:cxn modelId="{7F5BACBA-E2B8-EC44-9EA2-501D5E582E00}" type="presParOf" srcId="{72EFC0F5-E2E2-144D-93AA-1F699499FCCA}" destId="{F3C238A9-16F8-684D-938F-2E795C272123}" srcOrd="4" destOrd="0" presId="urn:microsoft.com/office/officeart/2016/7/layout/VerticalSolidActionList"/>
    <dgm:cxn modelId="{9CAE956D-2599-CE40-B62B-D1B36D1BFF99}" type="presParOf" srcId="{F3C238A9-16F8-684D-938F-2E795C272123}" destId="{4A0180B4-FBFE-234F-929F-D9725E8FA9E6}" srcOrd="0" destOrd="0" presId="urn:microsoft.com/office/officeart/2016/7/layout/VerticalSolidActionList"/>
    <dgm:cxn modelId="{E5C14E77-50F1-144D-B2DB-4FF4CEA730EA}" type="presParOf" srcId="{F3C238A9-16F8-684D-938F-2E795C272123}" destId="{6EA7EE59-6EDF-5247-8D89-803E7F3E249E}" srcOrd="1" destOrd="0" presId="urn:microsoft.com/office/officeart/2016/7/layout/VerticalSolidActionList"/>
    <dgm:cxn modelId="{0E7C6BDD-4425-5D47-8CDD-BFA1E1AAAAD3}" type="presParOf" srcId="{72EFC0F5-E2E2-144D-93AA-1F699499FCCA}" destId="{76747519-46FB-F84A-AFD4-10A4AE6BADF4}" srcOrd="5" destOrd="0" presId="urn:microsoft.com/office/officeart/2016/7/layout/VerticalSolidActionList"/>
    <dgm:cxn modelId="{AB22DA69-8E9D-6049-A98B-B19A1022E8C3}" type="presParOf" srcId="{72EFC0F5-E2E2-144D-93AA-1F699499FCCA}" destId="{0118412C-A5C2-1440-B8E3-88CF59377B64}" srcOrd="6" destOrd="0" presId="urn:microsoft.com/office/officeart/2016/7/layout/VerticalSolidActionList"/>
    <dgm:cxn modelId="{78334A62-3E31-D848-929D-4BEF73C7D998}" type="presParOf" srcId="{0118412C-A5C2-1440-B8E3-88CF59377B64}" destId="{12601CCF-F235-D646-B645-19DD00A42466}" srcOrd="0" destOrd="0" presId="urn:microsoft.com/office/officeart/2016/7/layout/VerticalSolidActionList"/>
    <dgm:cxn modelId="{AF28BC6A-0731-C84D-88DC-FDF3B8797BF5}" type="presParOf" srcId="{0118412C-A5C2-1440-B8E3-88CF59377B64}" destId="{A60EAAEF-EF1E-EF43-A46B-DB6D2C84530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FDC7-512B-0F45-80A3-ADD3B50D12D7}">
      <dsp:nvSpPr>
        <dsp:cNvPr id="0" name=""/>
        <dsp:cNvSpPr/>
      </dsp:nvSpPr>
      <dsp:spPr>
        <a:xfrm>
          <a:off x="1290231" y="1878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life-threatening condition triggered by an extreme immune response to infection.</a:t>
          </a:r>
        </a:p>
      </dsp:txBody>
      <dsp:txXfrm>
        <a:off x="1290231" y="1878"/>
        <a:ext cx="5160926" cy="973273"/>
      </dsp:txXfrm>
    </dsp:sp>
    <dsp:sp modelId="{E6E0D126-F9BA-DE42-859E-FE7079396D32}">
      <dsp:nvSpPr>
        <dsp:cNvPr id="0" name=""/>
        <dsp:cNvSpPr/>
      </dsp:nvSpPr>
      <dsp:spPr>
        <a:xfrm>
          <a:off x="0" y="1878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What is Sepsis?</a:t>
          </a:r>
        </a:p>
      </dsp:txBody>
      <dsp:txXfrm>
        <a:off x="0" y="1878"/>
        <a:ext cx="1290231" cy="973273"/>
      </dsp:txXfrm>
    </dsp:sp>
    <dsp:sp modelId="{93C07C2D-656C-C547-A5F1-17428837B8A4}">
      <dsp:nvSpPr>
        <dsp:cNvPr id="0" name=""/>
        <dsp:cNvSpPr/>
      </dsp:nvSpPr>
      <dsp:spPr>
        <a:xfrm>
          <a:off x="1290231" y="1033549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High mortality rate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Early prediction is critical for timely intervention and treatment</a:t>
          </a:r>
        </a:p>
      </dsp:txBody>
      <dsp:txXfrm>
        <a:off x="1290231" y="1033549"/>
        <a:ext cx="5160926" cy="973273"/>
      </dsp:txXfrm>
    </dsp:sp>
    <dsp:sp modelId="{0DAF6C4C-33D2-5549-B186-C4B8CC53F6C6}">
      <dsp:nvSpPr>
        <dsp:cNvPr id="0" name=""/>
        <dsp:cNvSpPr/>
      </dsp:nvSpPr>
      <dsp:spPr>
        <a:xfrm>
          <a:off x="0" y="1033549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Importance</a:t>
          </a:r>
          <a:endParaRPr lang="en-US" sz="1400" kern="1200"/>
        </a:p>
      </dsp:txBody>
      <dsp:txXfrm>
        <a:off x="0" y="1033549"/>
        <a:ext cx="1290231" cy="973273"/>
      </dsp:txXfrm>
    </dsp:sp>
    <dsp:sp modelId="{6EA7EE59-6EDF-5247-8D89-803E7F3E249E}">
      <dsp:nvSpPr>
        <dsp:cNvPr id="0" name=""/>
        <dsp:cNvSpPr/>
      </dsp:nvSpPr>
      <dsp:spPr>
        <a:xfrm>
          <a:off x="1290231" y="2065219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a classification model to predict patient survival using clinical features.</a:t>
          </a:r>
        </a:p>
      </dsp:txBody>
      <dsp:txXfrm>
        <a:off x="1290231" y="2065219"/>
        <a:ext cx="5160926" cy="973273"/>
      </dsp:txXfrm>
    </dsp:sp>
    <dsp:sp modelId="{4A0180B4-FBFE-234F-929F-D9725E8FA9E6}">
      <dsp:nvSpPr>
        <dsp:cNvPr id="0" name=""/>
        <dsp:cNvSpPr/>
      </dsp:nvSpPr>
      <dsp:spPr>
        <a:xfrm>
          <a:off x="0" y="2065219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</a:t>
          </a:r>
        </a:p>
      </dsp:txBody>
      <dsp:txXfrm>
        <a:off x="0" y="2065219"/>
        <a:ext cx="1290231" cy="973273"/>
      </dsp:txXfrm>
    </dsp:sp>
    <dsp:sp modelId="{A60EAAEF-EF1E-EF43-A46B-DB6D2C84530E}">
      <dsp:nvSpPr>
        <dsp:cNvPr id="0" name=""/>
        <dsp:cNvSpPr/>
      </dsp:nvSpPr>
      <dsp:spPr>
        <a:xfrm>
          <a:off x="1290231" y="3096890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1. UC Irvine Machine Learning Repository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Dataset from Norwegian hospital admissions (2011-2012) of patients with sepsis-related diagnoses.</a:t>
          </a:r>
        </a:p>
      </dsp:txBody>
      <dsp:txXfrm>
        <a:off x="1290231" y="3096890"/>
        <a:ext cx="5160926" cy="973273"/>
      </dsp:txXfrm>
    </dsp:sp>
    <dsp:sp modelId="{12601CCF-F235-D646-B645-19DD00A42466}">
      <dsp:nvSpPr>
        <dsp:cNvPr id="0" name=""/>
        <dsp:cNvSpPr/>
      </dsp:nvSpPr>
      <dsp:spPr>
        <a:xfrm>
          <a:off x="0" y="3096890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Source: </a:t>
          </a:r>
        </a:p>
      </dsp:txBody>
      <dsp:txXfrm>
        <a:off x="0" y="3096890"/>
        <a:ext cx="1290231" cy="973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4D11-C160-5EBC-DEB8-5AE935F9F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73AD-2312-1488-217F-81C9AD086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6571-82D4-A23A-78A6-F514D929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5E97-FCCF-86FA-D161-35EA8991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5EF3-08CE-9B78-DBD1-30DEA4E8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A14F-0204-6646-C17A-7A6FCA4E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C7FF-1533-F4E6-F563-719A7A4FE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764E-402C-437B-BF60-D3702CD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6F5D-E102-2C9C-617C-9234C9AD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C132-80DB-0C79-E86C-979633FC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FF720-5442-EA4C-E92A-15DE33B67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E4F15-041D-C79C-8F96-FD0AFFD13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3820-93B9-8CFC-D964-90C15154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BDC4-6E44-3242-020E-125B6540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85D8-43E1-CB8A-E99D-C9CA419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E1CE-C205-B5BC-3B03-5C6F10ED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27E2-F3ED-0AED-7B96-3BF40F70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994D-F35D-7581-E64F-41BA5EC7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788B-EBA2-0BD1-2AB3-7770360F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26E5-8D07-0887-CA80-9F6AC553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7144-CB75-9790-551F-82738DBD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68481-E8A0-5E70-99E4-2A5F21F5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94AF-9894-D6F3-834D-1ACEFD97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22C6-637C-F211-82A6-3B009AFF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8ED3-56C1-6136-38D9-B7C016FB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1971-1BB5-780A-DDC4-8BA071D4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59BA-C98E-4416-C196-619A578F3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0BBDF-AA31-B384-643A-F95E7583F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47AC7-5B3D-6EB4-E047-E3562D00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A974-B400-2661-D198-16246D70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23A5-9E69-63D6-B0F0-35370109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F931-D52A-0525-D042-B1875E3D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3FD8B-89B2-66B2-C265-18827D0F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919C2-DABC-ACFA-3020-D7D618A38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08A60-C366-2402-639B-199167422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F173E-6ED0-1D44-A2C9-A93B5A93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E15D9-5350-EB7B-5336-96C85A3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DF651-7C9A-E242-F12E-61A99FE5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EE9CB-CDD8-335F-3967-EBF80199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6DC-3979-6CF0-B81E-6FB22A65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FEBA4-ABC3-0E81-A133-60CC7CEE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DE65-13B5-BDDA-6CF5-8B901A08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BEC8C-02DA-5E4D-990D-9DA7BA6A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55854-BACF-D543-675A-6D7E2641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6433A-4BF6-D97B-4530-24E2010E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C2BD0-0581-FE72-E6EF-1B619F59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25FE-8B5F-42AA-6A1F-A0E18F37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0E38-3E8A-8B92-AC4C-D0415E90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69D0E-B976-8A6B-BE41-FE2DBD87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9FDEF-ABED-549B-B379-9D6264B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735E-304C-CCC2-2FD1-2C043AF9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D3DE-9789-FA50-4065-81C669DB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CE26-81AE-A259-E142-56D13429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213FD-EE8E-8213-4019-DB3CD2B38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42EFF-D1B6-07D5-3138-5392BF06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E4292-96B9-EE99-E7DB-46D7632B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3208-2ED6-29BE-5842-6121AEF7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48743-D028-FFF4-CD02-483AD7D0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5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3D822-C3E3-4D08-FCC5-3429415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7E99-F10A-408A-F0A0-3F20C110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DD9D-A383-253E-8EB8-3B87664E1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44E27-71E7-0844-AA70-86D7F9A34066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5D29-BD5C-2560-3109-00EB9F1B3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86DF-8439-90BD-AD3E-DEF4E0F88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24630-2512-AC4B-AD71-7A38B142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rcayzc/Project1030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347B-D38E-FAE1-F9B3-D5792324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809" y="879856"/>
            <a:ext cx="3385450" cy="25491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Sepsis Survival Using Clinical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33825-38A3-375E-F1B6-3BF99F6D3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281" y="4092337"/>
            <a:ext cx="3937734" cy="1543023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l"/>
            <a:r>
              <a:rPr lang="en-US" sz="2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Zhaocheng</a:t>
            </a: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pPr algn="l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Instructor: Andras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Zsom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TA: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Mingjun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</a:t>
            </a:r>
          </a:p>
          <a:p>
            <a:pPr algn="l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Institute, Brown University</a:t>
            </a:r>
          </a:p>
          <a:p>
            <a:pPr algn="l"/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10/25/2024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GitHub</a:t>
            </a: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4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epsis: Symptoms, Treatment, Amputation">
            <a:extLst>
              <a:ext uri="{FF2B5EF4-FFF2-40B4-BE49-F238E27FC236}">
                <a16:creationId xmlns:a16="http://schemas.microsoft.com/office/drawing/2014/main" id="{D8826008-8ABE-38F2-A674-2A90E84E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/>
          <a:stretch/>
        </p:blipFill>
        <p:spPr bwMode="auto">
          <a:xfrm>
            <a:off x="5137150" y="1209942"/>
            <a:ext cx="6239775" cy="44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47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Sepsis claims more lives in India than in other South Asian countries |  Health - Hindustan Times">
            <a:extLst>
              <a:ext uri="{FF2B5EF4-FFF2-40B4-BE49-F238E27FC236}">
                <a16:creationId xmlns:a16="http://schemas.microsoft.com/office/drawing/2014/main" id="{99BDF3AB-000B-0408-20BE-524754D63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6766F-FE65-DB65-8FF1-A8C873B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312E64-F4F8-C9E5-D5B5-A069BCCBC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02937"/>
              </p:ext>
            </p:extLst>
          </p:nvPr>
        </p:nvGraphicFramePr>
        <p:xfrm>
          <a:off x="5455920" y="1671566"/>
          <a:ext cx="6451158" cy="407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604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09AA7-FA84-1212-E0E4-56D3543E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Dataset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6C0BA8-0ADF-2720-1FE5-BC8EFAAB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65037"/>
            <a:ext cx="5234271" cy="39119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i="0" dirty="0">
                <a:effectLst/>
              </a:rPr>
              <a:t>Number of rows: 110,341 </a:t>
            </a:r>
          </a:p>
          <a:p>
            <a:pPr>
              <a:spcAft>
                <a:spcPts val="600"/>
              </a:spcAft>
            </a:pPr>
            <a:r>
              <a:rPr lang="en-US" sz="1700" i="0" dirty="0">
                <a:effectLst/>
              </a:rPr>
              <a:t>Number of columns: 4</a:t>
            </a:r>
            <a:endParaRPr lang="en-US" sz="1700" dirty="0"/>
          </a:p>
          <a:p>
            <a:pPr>
              <a:spcAft>
                <a:spcPts val="600"/>
              </a:spcAft>
            </a:pPr>
            <a:r>
              <a:rPr lang="en-US" sz="1700" dirty="0"/>
              <a:t>Missing Values: NO</a:t>
            </a:r>
          </a:p>
          <a:p>
            <a:pPr marL="0" indent="0">
              <a:spcAft>
                <a:spcPts val="600"/>
              </a:spcAft>
              <a:buNone/>
            </a:pPr>
            <a:endParaRPr lang="en-US" sz="1700" dirty="0"/>
          </a:p>
          <a:p>
            <a:pPr>
              <a:spcAft>
                <a:spcPts val="600"/>
              </a:spcAft>
            </a:pPr>
            <a:r>
              <a:rPr lang="en-US" sz="1700" dirty="0"/>
              <a:t>Age: </a:t>
            </a:r>
            <a:r>
              <a:rPr lang="en-US" sz="1700" b="0" i="0" u="none" strike="noStrike" dirty="0">
                <a:effectLst/>
                <a:latin typeface="ui-sans-serif"/>
              </a:rPr>
              <a:t>Age of the patient in years.</a:t>
            </a:r>
            <a:endParaRPr lang="en-US" sz="1700" dirty="0"/>
          </a:p>
          <a:p>
            <a:pPr>
              <a:spcAft>
                <a:spcPts val="600"/>
              </a:spcAft>
            </a:pPr>
            <a:r>
              <a:rPr lang="en-US" sz="1700" dirty="0"/>
              <a:t>Sex: </a:t>
            </a:r>
            <a:r>
              <a:rPr lang="en-US" sz="1700" b="0" i="0" u="none" strike="noStrike" dirty="0">
                <a:effectLst/>
                <a:latin typeface="ui-sans-serif"/>
              </a:rPr>
              <a:t>Gender of the patient. (0: male, 1: female)</a:t>
            </a:r>
            <a:endParaRPr lang="en-US" sz="1700" dirty="0"/>
          </a:p>
          <a:p>
            <a:pPr>
              <a:spcAft>
                <a:spcPts val="600"/>
              </a:spcAft>
            </a:pPr>
            <a:r>
              <a:rPr lang="en-US" sz="1700" i="0" dirty="0">
                <a:effectLst/>
              </a:rPr>
              <a:t>Episode Number: </a:t>
            </a:r>
            <a:r>
              <a:rPr lang="en-US" sz="1700" dirty="0"/>
              <a:t>Number of prior Sepsis episodes</a:t>
            </a:r>
          </a:p>
          <a:p>
            <a:pPr>
              <a:spcAft>
                <a:spcPts val="600"/>
              </a:spcAft>
            </a:pPr>
            <a:r>
              <a:rPr lang="en-US" sz="1700" dirty="0" err="1">
                <a:latin typeface="ui-sans-serif"/>
              </a:rPr>
              <a:t>H</a:t>
            </a:r>
            <a:r>
              <a:rPr lang="en-US" sz="1700" b="0" i="0" u="none" strike="noStrike" dirty="0" err="1">
                <a:effectLst/>
                <a:latin typeface="ui-sans-serif"/>
              </a:rPr>
              <a:t>ospital_Outcome</a:t>
            </a:r>
            <a:r>
              <a:rPr lang="en-US" sz="1700" b="0" i="0" u="none" strike="noStrike" dirty="0">
                <a:effectLst/>
                <a:latin typeface="ui-sans-serif"/>
              </a:rPr>
              <a:t>: Status of the patient after 9,351 days of being admitted to the hospital. (0: Decreased, 1: Alive)</a:t>
            </a:r>
            <a:endParaRPr lang="en-US" sz="1700" dirty="0"/>
          </a:p>
        </p:txBody>
      </p:sp>
      <p:pic>
        <p:nvPicPr>
          <p:cNvPr id="14" name="Picture 13" descr="A screenshot of a television show&#10;&#10;Description automatically generated">
            <a:extLst>
              <a:ext uri="{FF2B5EF4-FFF2-40B4-BE49-F238E27FC236}">
                <a16:creationId xmlns:a16="http://schemas.microsoft.com/office/drawing/2014/main" id="{132A53F1-5BDE-A2C4-759E-206BBC17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72" y="739875"/>
            <a:ext cx="4013584" cy="15251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8482C40-0FC2-98B8-BD40-4739A1A0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344" y="2594297"/>
            <a:ext cx="5343566" cy="38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7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7B6B-5494-F16D-C052-2E2A2954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694" y="354624"/>
            <a:ext cx="4904762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>
                <a:latin typeface="+mj-lt"/>
                <a:ea typeface="+mj-ea"/>
                <a:cs typeface="+mj-cs"/>
              </a:rPr>
              <a:t>EDA</a:t>
            </a:r>
            <a:br>
              <a:rPr lang="en-US" sz="3000" kern="1200" dirty="0">
                <a:latin typeface="+mj-lt"/>
                <a:ea typeface="+mj-ea"/>
                <a:cs typeface="+mj-cs"/>
              </a:rPr>
            </a:br>
            <a:r>
              <a:rPr lang="en-US" sz="3000" kern="1200" dirty="0">
                <a:latin typeface="+mj-lt"/>
                <a:ea typeface="+mj-ea"/>
                <a:cs typeface="+mj-cs"/>
              </a:rPr>
              <a:t>Data </a:t>
            </a:r>
            <a:r>
              <a:rPr lang="en-US" sz="3000" dirty="0"/>
              <a:t>Visualization 1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6293A4-BC40-85EF-88F0-0C8F389E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Younger patients have higher survival rates.</a:t>
            </a:r>
          </a:p>
          <a:p>
            <a:r>
              <a:rPr lang="en-US" sz="2200"/>
              <a:t>Mortality increases with age.</a:t>
            </a:r>
          </a:p>
        </p:txBody>
      </p:sp>
      <p:pic>
        <p:nvPicPr>
          <p:cNvPr id="4" name="Content Placeholder 6" descr="A graph of age versus survival&#10;&#10;Description automatically generated">
            <a:extLst>
              <a:ext uri="{FF2B5EF4-FFF2-40B4-BE49-F238E27FC236}">
                <a16:creationId xmlns:a16="http://schemas.microsoft.com/office/drawing/2014/main" id="{B292FAFC-3447-34F7-F34E-306D7E7F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38631"/>
            <a:ext cx="5468112" cy="3540602"/>
          </a:xfrm>
          <a:prstGeom prst="rect">
            <a:avLst/>
          </a:prstGeom>
        </p:spPr>
      </p:pic>
      <p:pic>
        <p:nvPicPr>
          <p:cNvPr id="10" name="Picture 9" descr="A graph of survival outcomes&#10;&#10;Description automatically generated with medium confidence">
            <a:extLst>
              <a:ext uri="{FF2B5EF4-FFF2-40B4-BE49-F238E27FC236}">
                <a16:creationId xmlns:a16="http://schemas.microsoft.com/office/drawing/2014/main" id="{275D6B23-0CB0-A719-5C3D-412FBD29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45466"/>
            <a:ext cx="5468112" cy="35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7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4C2BC-4B88-E1E4-30FA-52392F24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>
                <a:latin typeface="+mj-lt"/>
                <a:ea typeface="+mj-ea"/>
                <a:cs typeface="+mj-cs"/>
              </a:rPr>
              <a:t>EDA</a:t>
            </a:r>
            <a:br>
              <a:rPr lang="en-US" sz="3000" kern="1200" dirty="0">
                <a:latin typeface="+mj-lt"/>
                <a:ea typeface="+mj-ea"/>
                <a:cs typeface="+mj-cs"/>
              </a:rPr>
            </a:br>
            <a:r>
              <a:rPr lang="en-US" sz="3000" kern="1200" dirty="0">
                <a:latin typeface="+mj-lt"/>
                <a:ea typeface="+mj-ea"/>
                <a:cs typeface="+mj-cs"/>
              </a:rPr>
              <a:t>Data Visualization 2</a:t>
            </a:r>
          </a:p>
        </p:txBody>
      </p:sp>
      <p:sp>
        <p:nvSpPr>
          <p:cNvPr id="9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BC70ADEF-4FF5-F8C9-80D9-192AB4F9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Almost no differences in survival rates between genders.</a:t>
            </a:r>
          </a:p>
          <a:p>
            <a:r>
              <a:rPr lang="en-US" sz="2200" dirty="0"/>
              <a:t>Females may have a slightly higher survival rate.</a:t>
            </a:r>
          </a:p>
        </p:txBody>
      </p:sp>
      <p:pic>
        <p:nvPicPr>
          <p:cNvPr id="8" name="Content Placeholder 7" descr="A comparison of pie charts&#10;&#10;Description automatically generated">
            <a:extLst>
              <a:ext uri="{FF2B5EF4-FFF2-40B4-BE49-F238E27FC236}">
                <a16:creationId xmlns:a16="http://schemas.microsoft.com/office/drawing/2014/main" id="{7855B051-76D1-E199-547C-06B6BA78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57" r="5295" b="3"/>
          <a:stretch/>
        </p:blipFill>
        <p:spPr>
          <a:xfrm>
            <a:off x="2429637" y="2290936"/>
            <a:ext cx="7061911" cy="41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81CBAF-FA90-D759-928E-2EFB6327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822FC-A409-5A4F-D45F-1DD765B5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latin typeface="+mj-lt"/>
                <a:ea typeface="+mj-ea"/>
                <a:cs typeface="+mj-cs"/>
              </a:rPr>
              <a:t>EDA</a:t>
            </a:r>
            <a:br>
              <a:rPr lang="en-US" sz="3000" kern="1200">
                <a:latin typeface="+mj-lt"/>
                <a:ea typeface="+mj-ea"/>
                <a:cs typeface="+mj-cs"/>
              </a:rPr>
            </a:br>
            <a:r>
              <a:rPr lang="en-US" sz="3000" kern="1200">
                <a:latin typeface="+mj-lt"/>
                <a:ea typeface="+mj-ea"/>
                <a:cs typeface="+mj-cs"/>
              </a:rPr>
              <a:t>Data Visualization 3</a:t>
            </a:r>
            <a:endParaRPr lang="en-US" sz="3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74E1211E-FDD3-4C35-31B5-282E8C76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kern="1200">
                <a:latin typeface="+mn-lt"/>
                <a:ea typeface="+mn-ea"/>
                <a:cs typeface="+mn-cs"/>
              </a:rPr>
              <a:t>Unexpectedly, the survival rate does not always decrease with more episodes.</a:t>
            </a:r>
          </a:p>
        </p:txBody>
      </p:sp>
      <p:pic>
        <p:nvPicPr>
          <p:cNvPr id="3" name="Content Placeholder 3" descr="A graph showing the results of a episode&#10;&#10;Description automatically generated">
            <a:extLst>
              <a:ext uri="{FF2B5EF4-FFF2-40B4-BE49-F238E27FC236}">
                <a16:creationId xmlns:a16="http://schemas.microsoft.com/office/drawing/2014/main" id="{242F264A-9ABB-72D0-833C-7595B6D4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40" y="2180621"/>
            <a:ext cx="6702154" cy="44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6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88C06-E806-5707-0FB5-B0AD3F1F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Splitting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8548-027E-CCCA-A3A4-C4A6B216DEC5}"/>
              </a:ext>
            </a:extLst>
          </p:cNvPr>
          <p:cNvSpPr txBox="1"/>
          <p:nvPr/>
        </p:nvSpPr>
        <p:spPr>
          <a:xfrm>
            <a:off x="6118058" y="1667220"/>
            <a:ext cx="4070684" cy="467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After the Splitting: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6ECD1A5-DB68-1E00-3DAA-82DA324F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7" y="2117294"/>
            <a:ext cx="4611001" cy="351588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530ABCF6-7190-31C3-FE83-34F20B5DA2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254405"/>
              </p:ext>
            </p:extLst>
          </p:nvPr>
        </p:nvGraphicFramePr>
        <p:xfrm>
          <a:off x="6096000" y="3369921"/>
          <a:ext cx="4591668" cy="209416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05012">
                  <a:extLst>
                    <a:ext uri="{9D8B030D-6E8A-4147-A177-3AD203B41FA5}">
                      <a16:colId xmlns:a16="http://schemas.microsoft.com/office/drawing/2014/main" val="2042075389"/>
                    </a:ext>
                  </a:extLst>
                </a:gridCol>
                <a:gridCol w="1143577">
                  <a:extLst>
                    <a:ext uri="{9D8B030D-6E8A-4147-A177-3AD203B41FA5}">
                      <a16:colId xmlns:a16="http://schemas.microsoft.com/office/drawing/2014/main" val="492055316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643174393"/>
                    </a:ext>
                  </a:extLst>
                </a:gridCol>
                <a:gridCol w="1327100">
                  <a:extLst>
                    <a:ext uri="{9D8B030D-6E8A-4147-A177-3AD203B41FA5}">
                      <a16:colId xmlns:a16="http://schemas.microsoft.com/office/drawing/2014/main" val="2842094262"/>
                    </a:ext>
                  </a:extLst>
                </a:gridCol>
              </a:tblGrid>
              <a:tr h="616687">
                <a:tc>
                  <a:txBody>
                    <a:bodyPr/>
                    <a:lstStyle/>
                    <a:p>
                      <a:endParaRPr lang="en-US" sz="19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</a:t>
                      </a: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Validation </a:t>
                      </a: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</a:t>
                      </a: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248928"/>
                  </a:ext>
                </a:extLst>
              </a:tr>
              <a:tr h="73873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 (61326)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</a:p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(20443)</a:t>
                      </a:r>
                      <a:endParaRPr lang="en-US" sz="15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</a:p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(20443)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51836"/>
                  </a:ext>
                </a:extLst>
              </a:tr>
              <a:tr h="73873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7.4% (4878)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7.4% </a:t>
                      </a:r>
                    </a:p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(1625)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7.4% </a:t>
                      </a:r>
                    </a:p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(1626)</a:t>
                      </a:r>
                      <a:endParaRPr lang="en-US" sz="15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825042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7C3692BA-A0F9-A829-F098-CD61B2AF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5386"/>
            <a:ext cx="3657600" cy="863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D0DA64-8B91-E3AE-F5A7-46FD2B89EB5E}"/>
              </a:ext>
            </a:extLst>
          </p:cNvPr>
          <p:cNvSpPr txBox="1"/>
          <p:nvPr/>
        </p:nvSpPr>
        <p:spPr>
          <a:xfrm>
            <a:off x="6583919" y="5717140"/>
            <a:ext cx="386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The proportion of 0 and 1 remains consistent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5C2FF-7F07-B507-08BF-C94F10B87544}"/>
              </a:ext>
            </a:extLst>
          </p:cNvPr>
          <p:cNvSpPr txBox="1"/>
          <p:nvPr/>
        </p:nvSpPr>
        <p:spPr>
          <a:xfrm>
            <a:off x="497973" y="132485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effectLst/>
              </a:rPr>
              <a:t>StratifiedKFold</a:t>
            </a:r>
            <a:r>
              <a:rPr lang="en-US" sz="1100" dirty="0">
                <a:effectLst/>
              </a:rPr>
              <a:t>(</a:t>
            </a:r>
            <a:r>
              <a:rPr lang="en-US" sz="1100" dirty="0" err="1">
                <a:effectLst/>
              </a:rPr>
              <a:t>n_splits</a:t>
            </a:r>
            <a:r>
              <a:rPr lang="en-US" sz="1100" dirty="0">
                <a:effectLst/>
              </a:rPr>
              <a:t>=4)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1840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0C4A1-E951-F1D7-2D98-C89585CD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DF9172B-9CE9-EF21-1CEB-D38DB61DD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3">
            <a:extLst>
              <a:ext uri="{FF2B5EF4-FFF2-40B4-BE49-F238E27FC236}">
                <a16:creationId xmlns:a16="http://schemas.microsoft.com/office/drawing/2014/main" id="{D68DF1C4-8B26-3A08-8276-7FDB9347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689B6-57AA-81B0-2FA0-EC028A10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Preprocessing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876E017-E345-B96C-F436-6DE6CB44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487EB-F678-244C-B957-070695B33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77123"/>
              </p:ext>
            </p:extLst>
          </p:nvPr>
        </p:nvGraphicFramePr>
        <p:xfrm>
          <a:off x="740407" y="2943744"/>
          <a:ext cx="5598609" cy="15362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0999">
                  <a:extLst>
                    <a:ext uri="{9D8B030D-6E8A-4147-A177-3AD203B41FA5}">
                      <a16:colId xmlns:a16="http://schemas.microsoft.com/office/drawing/2014/main" val="1072124612"/>
                    </a:ext>
                  </a:extLst>
                </a:gridCol>
                <a:gridCol w="1919852">
                  <a:extLst>
                    <a:ext uri="{9D8B030D-6E8A-4147-A177-3AD203B41FA5}">
                      <a16:colId xmlns:a16="http://schemas.microsoft.com/office/drawing/2014/main" val="3350866928"/>
                    </a:ext>
                  </a:extLst>
                </a:gridCol>
                <a:gridCol w="1677758">
                  <a:extLst>
                    <a:ext uri="{9D8B030D-6E8A-4147-A177-3AD203B41FA5}">
                      <a16:colId xmlns:a16="http://schemas.microsoft.com/office/drawing/2014/main" val="1104773325"/>
                    </a:ext>
                  </a:extLst>
                </a:gridCol>
              </a:tblGrid>
              <a:tr h="308996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Type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Transformer</a:t>
                      </a:r>
                    </a:p>
                  </a:txBody>
                  <a:tcPr marL="83107" marR="83107" marT="41553" marB="41553"/>
                </a:tc>
                <a:extLst>
                  <a:ext uri="{0D108BD9-81ED-4DB2-BD59-A6C34878D82A}">
                    <a16:rowId xmlns:a16="http://schemas.microsoft.com/office/drawing/2014/main" val="1113699683"/>
                  </a:ext>
                </a:extLst>
              </a:tr>
              <a:tr h="30899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Age</a:t>
                      </a:r>
                      <a:endParaRPr lang="en-US" sz="1700" dirty="0"/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 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 err="1">
                          <a:solidFill>
                            <a:schemeClr val="dk1"/>
                          </a:solidFill>
                          <a:effectLst/>
                        </a:rPr>
                        <a:t>MinMaxScaler</a:t>
                      </a:r>
                      <a:endParaRPr lang="en-US" sz="17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07" marR="83107" marT="41553" marB="41553"/>
                </a:tc>
                <a:extLst>
                  <a:ext uri="{0D108BD9-81ED-4DB2-BD59-A6C34878D82A}">
                    <a16:rowId xmlns:a16="http://schemas.microsoft.com/office/drawing/2014/main" val="3934131534"/>
                  </a:ext>
                </a:extLst>
              </a:tr>
              <a:tr h="343141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Sex</a:t>
                      </a:r>
                      <a:endParaRPr lang="en-US" sz="1700" dirty="0"/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Binary: 0 and 1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             \</a:t>
                      </a:r>
                    </a:p>
                  </a:txBody>
                  <a:tcPr marL="83107" marR="83107" marT="41553" marB="41553"/>
                </a:tc>
                <a:extLst>
                  <a:ext uri="{0D108BD9-81ED-4DB2-BD59-A6C34878D82A}">
                    <a16:rowId xmlns:a16="http://schemas.microsoft.com/office/drawing/2014/main" val="1428017082"/>
                  </a:ext>
                </a:extLst>
              </a:tr>
              <a:tr h="508732">
                <a:tc>
                  <a:txBody>
                    <a:bodyPr/>
                    <a:lstStyle/>
                    <a:p>
                      <a:r>
                        <a:rPr lang="en-US" sz="1700"/>
                        <a:t>Episode_Number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Ordinal: 1,2,3,4,5</a:t>
                      </a:r>
                    </a:p>
                  </a:txBody>
                  <a:tcPr marL="83107" marR="83107" marT="41553" marB="4155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 err="1">
                          <a:solidFill>
                            <a:schemeClr val="dk1"/>
                          </a:solidFill>
                          <a:effectLst/>
                        </a:rPr>
                        <a:t>OrdinalEncoder</a:t>
                      </a:r>
                      <a:endParaRPr lang="en-US" sz="17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07" marR="83107" marT="41553" marB="41553"/>
                </a:tc>
                <a:extLst>
                  <a:ext uri="{0D108BD9-81ED-4DB2-BD59-A6C34878D82A}">
                    <a16:rowId xmlns:a16="http://schemas.microsoft.com/office/drawing/2014/main" val="344830047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EF25CF-EF32-20DA-449C-660AD973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36" y="1133261"/>
            <a:ext cx="4331557" cy="50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6B030-0919-832D-6D20-C291792F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Watching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181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318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ui-sans-serif</vt:lpstr>
      <vt:lpstr>Aptos</vt:lpstr>
      <vt:lpstr>Aptos Display</vt:lpstr>
      <vt:lpstr>Arial</vt:lpstr>
      <vt:lpstr>Calibri</vt:lpstr>
      <vt:lpstr>Office Theme</vt:lpstr>
      <vt:lpstr>Predicting Sepsis Survival Using Clinical Data</vt:lpstr>
      <vt:lpstr>Introduction</vt:lpstr>
      <vt:lpstr>EDA Dataset Overview</vt:lpstr>
      <vt:lpstr>EDA Data Visualization 1</vt:lpstr>
      <vt:lpstr>EDA Data Visualization 2</vt:lpstr>
      <vt:lpstr>EDA Data Visualization 3</vt:lpstr>
      <vt:lpstr>Data Splitting</vt:lpstr>
      <vt:lpstr>Data Preprocessing</vt:lpstr>
      <vt:lpstr>Thanks for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Zhaocheng Yang</dc:creator>
  <cp:lastModifiedBy>Zhaocheng Yang</cp:lastModifiedBy>
  <cp:revision>6</cp:revision>
  <dcterms:created xsi:type="dcterms:W3CDTF">2024-10-24T20:09:48Z</dcterms:created>
  <dcterms:modified xsi:type="dcterms:W3CDTF">2024-10-25T19:01:51Z</dcterms:modified>
</cp:coreProperties>
</file>