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57" r:id="rId4"/>
    <p:sldId id="267" r:id="rId5"/>
    <p:sldId id="261" r:id="rId6"/>
    <p:sldId id="260" r:id="rId7"/>
    <p:sldId id="268" r:id="rId8"/>
    <p:sldId id="269" r:id="rId9"/>
    <p:sldId id="270" r:id="rId10"/>
    <p:sldId id="271" r:id="rId11"/>
    <p:sldId id="273" r:id="rId12"/>
    <p:sldId id="272" r:id="rId13"/>
    <p:sldId id="274" r:id="rId14"/>
    <p:sldId id="275" r:id="rId15"/>
  </p:sldIdLst>
  <p:sldSz cx="11430000" cy="6445250"/>
  <p:notesSz cx="11430000" cy="6445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5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953000" cy="32385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473825" y="0"/>
            <a:ext cx="4953000" cy="323850"/>
          </a:xfrm>
          <a:prstGeom prst="rect">
            <a:avLst/>
          </a:prstGeom>
        </p:spPr>
        <p:txBody>
          <a:bodyPr vert="horz" lIns="91440" tIns="45720" rIns="91440" bIns="45720" rtlCol="0"/>
          <a:lstStyle>
            <a:lvl1pPr algn="r">
              <a:defRPr sz="1200"/>
            </a:lvl1pPr>
          </a:lstStyle>
          <a:p>
            <a:fld id="{CA60D8E0-6C64-4E3F-97CA-71648C33EB77}" type="datetimeFigureOut">
              <a:rPr lang="ru-RU" smtClean="0"/>
              <a:t>25.10.2024</a:t>
            </a:fld>
            <a:endParaRPr lang="ru-RU"/>
          </a:p>
        </p:txBody>
      </p:sp>
      <p:sp>
        <p:nvSpPr>
          <p:cNvPr id="4" name="Образ слайда 3"/>
          <p:cNvSpPr>
            <a:spLocks noGrp="1" noRot="1" noChangeAspect="1"/>
          </p:cNvSpPr>
          <p:nvPr>
            <p:ph type="sldImg" idx="2"/>
          </p:nvPr>
        </p:nvSpPr>
        <p:spPr>
          <a:xfrm>
            <a:off x="3786188" y="806450"/>
            <a:ext cx="3857625" cy="21748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143000" y="3101975"/>
            <a:ext cx="9144000" cy="2538413"/>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121400"/>
            <a:ext cx="4953000" cy="32385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473825" y="6121400"/>
            <a:ext cx="4953000" cy="323850"/>
          </a:xfrm>
          <a:prstGeom prst="rect">
            <a:avLst/>
          </a:prstGeom>
        </p:spPr>
        <p:txBody>
          <a:bodyPr vert="horz" lIns="91440" tIns="45720" rIns="91440" bIns="45720" rtlCol="0" anchor="b"/>
          <a:lstStyle>
            <a:lvl1pPr algn="r">
              <a:defRPr sz="1200"/>
            </a:lvl1pPr>
          </a:lstStyle>
          <a:p>
            <a:fld id="{B200B21D-E4F1-4C13-80F0-AA474EF08BCA}" type="slidenum">
              <a:rPr lang="ru-RU" smtClean="0"/>
              <a:t>‹#›</a:t>
            </a:fld>
            <a:endParaRPr lang="ru-RU"/>
          </a:p>
        </p:txBody>
      </p:sp>
    </p:spTree>
    <p:extLst>
      <p:ext uri="{BB962C8B-B14F-4D97-AF65-F5344CB8AC3E}">
        <p14:creationId xmlns:p14="http://schemas.microsoft.com/office/powerpoint/2010/main" val="72282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B200B21D-E4F1-4C13-80F0-AA474EF08BCA}" type="slidenum">
              <a:rPr lang="ru-RU" smtClean="0"/>
              <a:t>6</a:t>
            </a:fld>
            <a:endParaRPr lang="ru-RU"/>
          </a:p>
        </p:txBody>
      </p:sp>
    </p:spTree>
    <p:extLst>
      <p:ext uri="{BB962C8B-B14F-4D97-AF65-F5344CB8AC3E}">
        <p14:creationId xmlns:p14="http://schemas.microsoft.com/office/powerpoint/2010/main" val="303817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sz="3350" b="0" i="0">
                <a:solidFill>
                  <a:srgbClr val="1B1B26"/>
                </a:solidFill>
                <a:latin typeface="Trebuchet MS"/>
                <a:cs typeface="Trebuchet MS"/>
              </a:defRPr>
            </a:lvl1pPr>
          </a:lstStyle>
          <a:p>
            <a:endParaRPr/>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sz="1350" b="0" i="0">
                <a:solidFill>
                  <a:srgbClr val="3C38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0" i="0">
                <a:solidFill>
                  <a:srgbClr val="1B1B2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350" b="0" i="0">
                <a:solidFill>
                  <a:srgbClr val="3C38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0" i="0">
                <a:solidFill>
                  <a:srgbClr val="1B1B26"/>
                </a:solidFill>
                <a:latin typeface="Trebuchet MS"/>
                <a:cs typeface="Trebuchet MS"/>
              </a:defRPr>
            </a:lvl1pPr>
          </a:lstStyle>
          <a:p>
            <a:endParaRPr/>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0" i="0">
                <a:solidFill>
                  <a:srgbClr val="1B1B2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7375" y="835025"/>
            <a:ext cx="10042525" cy="1339850"/>
          </a:xfrm>
          <a:prstGeom prst="rect">
            <a:avLst/>
          </a:prstGeom>
        </p:spPr>
        <p:txBody>
          <a:bodyPr wrap="square" lIns="0" tIns="0" rIns="0" bIns="0">
            <a:spAutoFit/>
          </a:bodyPr>
          <a:lstStyle>
            <a:lvl1pPr>
              <a:defRPr sz="3350" b="0" i="0">
                <a:solidFill>
                  <a:srgbClr val="1B1B26"/>
                </a:solidFill>
                <a:latin typeface="Trebuchet MS"/>
                <a:cs typeface="Trebuchet MS"/>
              </a:defRPr>
            </a:lvl1pPr>
          </a:lstStyle>
          <a:p>
            <a:endParaRPr/>
          </a:p>
        </p:txBody>
      </p:sp>
      <p:sp>
        <p:nvSpPr>
          <p:cNvPr id="3" name="Holder 3"/>
          <p:cNvSpPr>
            <a:spLocks noGrp="1"/>
          </p:cNvSpPr>
          <p:nvPr>
            <p:ph type="body" idx="1"/>
          </p:nvPr>
        </p:nvSpPr>
        <p:spPr>
          <a:xfrm>
            <a:off x="4873625" y="2393314"/>
            <a:ext cx="5671184" cy="2882900"/>
          </a:xfrm>
          <a:prstGeom prst="rect">
            <a:avLst/>
          </a:prstGeom>
        </p:spPr>
        <p:txBody>
          <a:bodyPr wrap="square" lIns="0" tIns="0" rIns="0" bIns="0">
            <a:spAutoFit/>
          </a:bodyPr>
          <a:lstStyle>
            <a:lvl1pPr>
              <a:defRPr sz="1350" b="0" i="0">
                <a:solidFill>
                  <a:srgbClr val="3C3838"/>
                </a:solidFill>
                <a:latin typeface="Trebuchet MS"/>
                <a:cs typeface="Trebuchet MS"/>
              </a:defRPr>
            </a:lvl1pPr>
          </a:lstStyle>
          <a:p>
            <a:endParaRPr/>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amma.app/?utm_source=made-with-gamm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3"/>
            <a:ext cx="4286250" cy="6438645"/>
          </a:xfrm>
          <a:prstGeom prst="rect">
            <a:avLst/>
          </a:prstGeom>
        </p:spPr>
      </p:pic>
      <p:sp>
        <p:nvSpPr>
          <p:cNvPr id="3" name="object 3"/>
          <p:cNvSpPr txBox="1"/>
          <p:nvPr/>
        </p:nvSpPr>
        <p:spPr>
          <a:xfrm>
            <a:off x="4873625" y="786447"/>
            <a:ext cx="5735955" cy="2965235"/>
          </a:xfrm>
          <a:prstGeom prst="rect">
            <a:avLst/>
          </a:prstGeom>
        </p:spPr>
        <p:txBody>
          <a:bodyPr vert="horz" wrap="square" lIns="0" tIns="16510" rIns="0" bIns="0" rtlCol="0">
            <a:spAutoFit/>
          </a:bodyPr>
          <a:lstStyle/>
          <a:p>
            <a:pPr marL="12700" marR="333375">
              <a:lnSpc>
                <a:spcPts val="5780"/>
              </a:lnSpc>
              <a:spcBef>
                <a:spcPts val="130"/>
              </a:spcBef>
            </a:pPr>
            <a:r>
              <a:rPr sz="4650" spc="150" dirty="0">
                <a:solidFill>
                  <a:srgbClr val="1B1B26"/>
                </a:solidFill>
                <a:latin typeface="Trebuchet MS"/>
                <a:cs typeface="Trebuchet MS"/>
              </a:rPr>
              <a:t>Regressiya</a:t>
            </a:r>
            <a:r>
              <a:rPr sz="4650" spc="-204" dirty="0">
                <a:solidFill>
                  <a:srgbClr val="1B1B26"/>
                </a:solidFill>
                <a:latin typeface="Trebuchet MS"/>
                <a:cs typeface="Trebuchet MS"/>
              </a:rPr>
              <a:t> </a:t>
            </a:r>
            <a:r>
              <a:rPr sz="4650" spc="-95" dirty="0">
                <a:solidFill>
                  <a:srgbClr val="1B1B26"/>
                </a:solidFill>
                <a:latin typeface="Trebuchet MS"/>
                <a:cs typeface="Trebuchet MS"/>
              </a:rPr>
              <a:t>tahlili: </a:t>
            </a:r>
            <a:r>
              <a:rPr sz="4650" spc="75" dirty="0">
                <a:solidFill>
                  <a:srgbClr val="1B1B26"/>
                </a:solidFill>
                <a:latin typeface="Trebuchet MS"/>
                <a:cs typeface="Trebuchet MS"/>
              </a:rPr>
              <a:t>Ma'lumotlarni</a:t>
            </a:r>
            <a:r>
              <a:rPr sz="4650" spc="-210" dirty="0">
                <a:solidFill>
                  <a:srgbClr val="1B1B26"/>
                </a:solidFill>
                <a:latin typeface="Trebuchet MS"/>
                <a:cs typeface="Trebuchet MS"/>
              </a:rPr>
              <a:t> </a:t>
            </a:r>
            <a:r>
              <a:rPr sz="4650" spc="50" dirty="0">
                <a:solidFill>
                  <a:srgbClr val="1B1B26"/>
                </a:solidFill>
                <a:latin typeface="Trebuchet MS"/>
                <a:cs typeface="Trebuchet MS"/>
              </a:rPr>
              <a:t>qayta</a:t>
            </a:r>
            <a:endParaRPr sz="4650" dirty="0">
              <a:latin typeface="Trebuchet MS"/>
              <a:cs typeface="Trebuchet MS"/>
            </a:endParaRPr>
          </a:p>
          <a:p>
            <a:pPr marL="12700" marR="744220">
              <a:lnSpc>
                <a:spcPts val="5850"/>
              </a:lnSpc>
              <a:spcBef>
                <a:spcPts val="10"/>
              </a:spcBef>
            </a:pPr>
            <a:r>
              <a:rPr sz="4650" spc="100" dirty="0">
                <a:solidFill>
                  <a:srgbClr val="1B1B26"/>
                </a:solidFill>
                <a:latin typeface="Trebuchet MS"/>
                <a:cs typeface="Trebuchet MS"/>
              </a:rPr>
              <a:t>ishlash</a:t>
            </a:r>
            <a:r>
              <a:rPr sz="4650" spc="-335" dirty="0">
                <a:solidFill>
                  <a:srgbClr val="1B1B26"/>
                </a:solidFill>
                <a:latin typeface="Trebuchet MS"/>
                <a:cs typeface="Trebuchet MS"/>
              </a:rPr>
              <a:t> </a:t>
            </a:r>
            <a:r>
              <a:rPr sz="4650" spc="114" dirty="0">
                <a:solidFill>
                  <a:srgbClr val="1B1B26"/>
                </a:solidFill>
                <a:latin typeface="Trebuchet MS"/>
                <a:cs typeface="Trebuchet MS"/>
              </a:rPr>
              <a:t>va</a:t>
            </a:r>
            <a:r>
              <a:rPr sz="4650" spc="-204" dirty="0">
                <a:solidFill>
                  <a:srgbClr val="1B1B26"/>
                </a:solidFill>
                <a:latin typeface="Trebuchet MS"/>
                <a:cs typeface="Trebuchet MS"/>
              </a:rPr>
              <a:t> </a:t>
            </a:r>
            <a:r>
              <a:rPr sz="4650" spc="35" dirty="0" err="1">
                <a:solidFill>
                  <a:srgbClr val="1B1B26"/>
                </a:solidFill>
                <a:latin typeface="Trebuchet MS"/>
                <a:cs typeface="Trebuchet MS"/>
              </a:rPr>
              <a:t>dasturiy</a:t>
            </a:r>
            <a:r>
              <a:rPr sz="4650" spc="35" dirty="0">
                <a:solidFill>
                  <a:srgbClr val="1B1B26"/>
                </a:solidFill>
                <a:latin typeface="Trebuchet MS"/>
                <a:cs typeface="Trebuchet MS"/>
              </a:rPr>
              <a:t> </a:t>
            </a:r>
            <a:r>
              <a:rPr sz="4650" spc="-10" dirty="0" err="1">
                <a:solidFill>
                  <a:srgbClr val="1B1B26"/>
                </a:solidFill>
                <a:latin typeface="Trebuchet MS"/>
                <a:cs typeface="Trebuchet MS"/>
              </a:rPr>
              <a:t>ta'minot</a:t>
            </a:r>
            <a:endParaRPr sz="465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1CFD3-85A7-A4D5-77D5-0F1B69EFA27A}"/>
              </a:ext>
            </a:extLst>
          </p:cNvPr>
          <p:cNvSpPr>
            <a:spLocks noGrp="1"/>
          </p:cNvSpPr>
          <p:nvPr>
            <p:ph type="title"/>
          </p:nvPr>
        </p:nvSpPr>
        <p:spPr>
          <a:xfrm>
            <a:off x="2133600" y="835025"/>
            <a:ext cx="8496300" cy="515526"/>
          </a:xfrm>
        </p:spPr>
        <p:txBody>
          <a:bodyPr/>
          <a:lstStyle/>
          <a:p>
            <a:r>
              <a:rPr lang="uz-Latn-UZ" b="1" dirty="0"/>
              <a:t>Modelni tanlash va o'qitish</a:t>
            </a:r>
            <a:endParaRPr lang="ru-RU" b="1" dirty="0"/>
          </a:p>
        </p:txBody>
      </p:sp>
      <p:sp>
        <p:nvSpPr>
          <p:cNvPr id="4" name="TextBox 3">
            <a:extLst>
              <a:ext uri="{FF2B5EF4-FFF2-40B4-BE49-F238E27FC236}">
                <a16:creationId xmlns:a16="http://schemas.microsoft.com/office/drawing/2014/main" id="{64DDA2A1-ED35-327E-7243-3D4AFFD86CC6}"/>
              </a:ext>
            </a:extLst>
          </p:cNvPr>
          <p:cNvSpPr txBox="1"/>
          <p:nvPr/>
        </p:nvSpPr>
        <p:spPr>
          <a:xfrm>
            <a:off x="914400" y="1546225"/>
            <a:ext cx="8839200" cy="3139321"/>
          </a:xfrm>
          <a:prstGeom prst="rect">
            <a:avLst/>
          </a:prstGeom>
          <a:noFill/>
        </p:spPr>
        <p:txBody>
          <a:bodyPr wrap="square">
            <a:spAutoFit/>
          </a:bodyPr>
          <a:lstStyle/>
          <a:p>
            <a:r>
              <a:rPr lang="uz-Latn-UZ" dirty="0"/>
              <a:t>Eng keng tarqalgan regressiya algoritmlari:</a:t>
            </a:r>
          </a:p>
          <a:p>
            <a:pPr>
              <a:buFont typeface="Arial" panose="020B0604020202020204" pitchFamily="34" charset="0"/>
              <a:buChar char="•"/>
            </a:pPr>
            <a:r>
              <a:rPr lang="uz-Latn-UZ" b="1" dirty="0"/>
              <a:t>Chiziqli regressiya (Linear Regression)</a:t>
            </a:r>
            <a:r>
              <a:rPr lang="uz-Latn-UZ" dirty="0"/>
              <a:t>: Javobni kiruvchi xususiyatlarning chiziqli kombinatsiyasi orqali bashorat qiladi.</a:t>
            </a:r>
          </a:p>
          <a:p>
            <a:pPr>
              <a:buFont typeface="Arial" panose="020B0604020202020204" pitchFamily="34" charset="0"/>
              <a:buChar char="•"/>
            </a:pPr>
            <a:r>
              <a:rPr lang="uz-Latn-UZ" b="1" dirty="0"/>
              <a:t>Ko'p o'lchovli regressiya (Multiple Linear Regression)</a:t>
            </a:r>
            <a:r>
              <a:rPr lang="uz-Latn-UZ" dirty="0"/>
              <a:t>: Bir necha xususiyatlar bilan ishlaydi.</a:t>
            </a:r>
          </a:p>
          <a:p>
            <a:pPr>
              <a:buFont typeface="Arial" panose="020B0604020202020204" pitchFamily="34" charset="0"/>
              <a:buChar char="•"/>
            </a:pPr>
            <a:r>
              <a:rPr lang="uz-Latn-UZ" b="1" dirty="0"/>
              <a:t>Ridge yoki Lasso regressiya</a:t>
            </a:r>
            <a:r>
              <a:rPr lang="uz-Latn-UZ" dirty="0"/>
              <a:t>: Oddiy chiziqli regressiyani umumlashtirib, ortiqcha moslashuvni oldini oladi.</a:t>
            </a:r>
          </a:p>
          <a:p>
            <a:pPr>
              <a:buFont typeface="Arial" panose="020B0604020202020204" pitchFamily="34" charset="0"/>
              <a:buChar char="•"/>
            </a:pPr>
            <a:r>
              <a:rPr lang="uz-Latn-UZ" b="1" dirty="0"/>
              <a:t>Polinomial regressiya</a:t>
            </a:r>
            <a:r>
              <a:rPr lang="uz-Latn-UZ" dirty="0"/>
              <a:t>: Xususiyatlarni ko'paytirib, chiziqli bo'lmagan aloqalarni ifodalaydi.</a:t>
            </a:r>
          </a:p>
          <a:p>
            <a:r>
              <a:rPr lang="uz-Latn-UZ" dirty="0"/>
              <a:t>Model o'qitilgach, uning parametrlarini optimallashtirish va giperparametrlarni sozlash uchun kross-validatsiya kabi usullar ishlatiladi.</a:t>
            </a:r>
          </a:p>
        </p:txBody>
      </p:sp>
    </p:spTree>
    <p:extLst>
      <p:ext uri="{BB962C8B-B14F-4D97-AF65-F5344CB8AC3E}">
        <p14:creationId xmlns:p14="http://schemas.microsoft.com/office/powerpoint/2010/main" val="219509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726B-696C-685D-EDD7-501E8DD53D61}"/>
              </a:ext>
            </a:extLst>
          </p:cNvPr>
          <p:cNvSpPr>
            <a:spLocks noGrp="1"/>
          </p:cNvSpPr>
          <p:nvPr>
            <p:ph type="title"/>
          </p:nvPr>
        </p:nvSpPr>
        <p:spPr>
          <a:xfrm>
            <a:off x="587375" y="835025"/>
            <a:ext cx="10042525" cy="515526"/>
          </a:xfrm>
        </p:spPr>
        <p:txBody>
          <a:bodyPr/>
          <a:lstStyle/>
          <a:p>
            <a:r>
              <a:rPr lang="uz-Latn-UZ" dirty="0"/>
              <a:t>Modelni baholash</a:t>
            </a:r>
            <a:endParaRPr lang="ru-RU" dirty="0"/>
          </a:p>
        </p:txBody>
      </p:sp>
      <p:sp>
        <p:nvSpPr>
          <p:cNvPr id="4" name="TextBox 3">
            <a:extLst>
              <a:ext uri="{FF2B5EF4-FFF2-40B4-BE49-F238E27FC236}">
                <a16:creationId xmlns:a16="http://schemas.microsoft.com/office/drawing/2014/main" id="{76B9D88D-EF85-01FE-9954-E42C8069DD38}"/>
              </a:ext>
            </a:extLst>
          </p:cNvPr>
          <p:cNvSpPr txBox="1"/>
          <p:nvPr/>
        </p:nvSpPr>
        <p:spPr>
          <a:xfrm>
            <a:off x="2858589" y="1791010"/>
            <a:ext cx="5717176" cy="2862322"/>
          </a:xfrm>
          <a:prstGeom prst="rect">
            <a:avLst/>
          </a:prstGeom>
          <a:noFill/>
        </p:spPr>
        <p:txBody>
          <a:bodyPr wrap="square">
            <a:spAutoFit/>
          </a:bodyPr>
          <a:lstStyle/>
          <a:p>
            <a:r>
              <a:rPr lang="uz-Latn-UZ" dirty="0"/>
              <a:t>Modelning aniqligini va samaradorligini baholash uchun quyidagi baholash mezonlaridan foydalanish mumkin:</a:t>
            </a:r>
          </a:p>
          <a:p>
            <a:pPr>
              <a:buFont typeface="Arial" panose="020B0604020202020204" pitchFamily="34" charset="0"/>
              <a:buChar char="•"/>
            </a:pPr>
            <a:r>
              <a:rPr lang="uz-Latn-UZ" b="1" dirty="0"/>
              <a:t>MSE (Mean Squared Error)</a:t>
            </a:r>
            <a:r>
              <a:rPr lang="uz-Latn-UZ" dirty="0"/>
              <a:t>: Kichikroq qiymat yaxshiroq modelni anglatadi.</a:t>
            </a:r>
          </a:p>
          <a:p>
            <a:pPr>
              <a:buFont typeface="Arial" panose="020B0604020202020204" pitchFamily="34" charset="0"/>
              <a:buChar char="•"/>
            </a:pPr>
            <a:r>
              <a:rPr lang="uz-Latn-UZ" b="1" dirty="0"/>
              <a:t>MAE (Mean Absolute Error)</a:t>
            </a:r>
            <a:r>
              <a:rPr lang="uz-Latn-UZ" dirty="0"/>
              <a:t>: O'rtacha xatolikni ko'rsatadi.</a:t>
            </a:r>
          </a:p>
          <a:p>
            <a:pPr>
              <a:buFont typeface="Arial" panose="020B0604020202020204" pitchFamily="34" charset="0"/>
              <a:buChar char="•"/>
            </a:pPr>
            <a:r>
              <a:rPr lang="uz-Latn-UZ" b="1" dirty="0"/>
              <a:t>R^2 (R-kvadrat)</a:t>
            </a:r>
            <a:r>
              <a:rPr lang="uz-Latn-UZ" dirty="0"/>
              <a:t>: Modelning tushuntirish qobiliyatini ifodalaydi. Yaxshi modelga yaqinroq qiymat 1 bo'lishi kerak.</a:t>
            </a:r>
          </a:p>
        </p:txBody>
      </p:sp>
    </p:spTree>
    <p:extLst>
      <p:ext uri="{BB962C8B-B14F-4D97-AF65-F5344CB8AC3E}">
        <p14:creationId xmlns:p14="http://schemas.microsoft.com/office/powerpoint/2010/main" val="157103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9423ED-65CE-04A1-DDB5-100361D21478}"/>
              </a:ext>
            </a:extLst>
          </p:cNvPr>
          <p:cNvSpPr>
            <a:spLocks noGrp="1"/>
          </p:cNvSpPr>
          <p:nvPr>
            <p:ph type="title"/>
          </p:nvPr>
        </p:nvSpPr>
        <p:spPr>
          <a:xfrm>
            <a:off x="587375" y="835025"/>
            <a:ext cx="10042525" cy="515526"/>
          </a:xfrm>
        </p:spPr>
        <p:txBody>
          <a:bodyPr/>
          <a:lstStyle/>
          <a:p>
            <a:r>
              <a:rPr lang="uz-Latn-UZ" dirty="0"/>
              <a:t>Bashorat qilish</a:t>
            </a:r>
            <a:endParaRPr lang="ru-RU" dirty="0"/>
          </a:p>
        </p:txBody>
      </p:sp>
      <p:sp>
        <p:nvSpPr>
          <p:cNvPr id="4" name="TextBox 3">
            <a:extLst>
              <a:ext uri="{FF2B5EF4-FFF2-40B4-BE49-F238E27FC236}">
                <a16:creationId xmlns:a16="http://schemas.microsoft.com/office/drawing/2014/main" id="{E60C03E8-CA95-9E83-5C64-FAE4CA17877B}"/>
              </a:ext>
            </a:extLst>
          </p:cNvPr>
          <p:cNvSpPr txBox="1"/>
          <p:nvPr/>
        </p:nvSpPr>
        <p:spPr>
          <a:xfrm>
            <a:off x="2858589" y="2622007"/>
            <a:ext cx="5717176" cy="1200329"/>
          </a:xfrm>
          <a:prstGeom prst="rect">
            <a:avLst/>
          </a:prstGeom>
          <a:noFill/>
        </p:spPr>
        <p:txBody>
          <a:bodyPr wrap="square">
            <a:spAutoFit/>
          </a:bodyPr>
          <a:lstStyle/>
          <a:p>
            <a:r>
              <a:rPr lang="uz-Latn-UZ" dirty="0"/>
              <a:t>Model tayyor bo'lgach, yangi kiruvchi ma'lumotlarga asoslangan holda natijalarni bashorat qilish mumkin.</a:t>
            </a:r>
          </a:p>
          <a:p>
            <a:r>
              <a:rPr lang="uz-Latn-UZ" dirty="0"/>
              <a:t>Bu regressiya masalalari uchun odatiy ishlov berish algoritmi hisoblanadi.</a:t>
            </a:r>
          </a:p>
        </p:txBody>
      </p:sp>
    </p:spTree>
    <p:extLst>
      <p:ext uri="{BB962C8B-B14F-4D97-AF65-F5344CB8AC3E}">
        <p14:creationId xmlns:p14="http://schemas.microsoft.com/office/powerpoint/2010/main" val="4839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6AB9F5-19A2-FF25-C207-E926A8C1780B}"/>
              </a:ext>
            </a:extLst>
          </p:cNvPr>
          <p:cNvSpPr>
            <a:spLocks noGrp="1"/>
          </p:cNvSpPr>
          <p:nvPr>
            <p:ph type="title"/>
          </p:nvPr>
        </p:nvSpPr>
        <p:spPr>
          <a:xfrm>
            <a:off x="587375" y="835025"/>
            <a:ext cx="10042525" cy="515526"/>
          </a:xfrm>
        </p:spPr>
        <p:txBody>
          <a:bodyPr/>
          <a:lstStyle/>
          <a:p>
            <a:r>
              <a:rPr lang="uz-Latn-UZ" dirty="0"/>
              <a:t>Regressiyaning amaliy qo‘llanishi:</a:t>
            </a:r>
            <a:endParaRPr lang="ru-RU" dirty="0"/>
          </a:p>
        </p:txBody>
      </p:sp>
      <p:sp>
        <p:nvSpPr>
          <p:cNvPr id="7" name="TextBox 6">
            <a:extLst>
              <a:ext uri="{FF2B5EF4-FFF2-40B4-BE49-F238E27FC236}">
                <a16:creationId xmlns:a16="http://schemas.microsoft.com/office/drawing/2014/main" id="{B75D32F2-D1DA-81BC-4787-7821789720CE}"/>
              </a:ext>
            </a:extLst>
          </p:cNvPr>
          <p:cNvSpPr txBox="1"/>
          <p:nvPr/>
        </p:nvSpPr>
        <p:spPr>
          <a:xfrm>
            <a:off x="762000" y="1622425"/>
            <a:ext cx="5717176" cy="646331"/>
          </a:xfrm>
          <a:prstGeom prst="rect">
            <a:avLst/>
          </a:prstGeom>
          <a:noFill/>
        </p:spPr>
        <p:txBody>
          <a:bodyPr wrap="square">
            <a:spAutoFit/>
          </a:bodyPr>
          <a:lstStyle/>
          <a:p>
            <a:r>
              <a:rPr lang="uz-Latn-UZ" b="1" dirty="0"/>
              <a:t>Iqtisodiyot</a:t>
            </a:r>
            <a:r>
              <a:rPr lang="uz-Latn-UZ" dirty="0"/>
              <a:t>: Narxlar o‘zgarishi, talab va taklifni tahlil qilish.</a:t>
            </a:r>
            <a:endParaRPr lang="ru-RU" dirty="0"/>
          </a:p>
        </p:txBody>
      </p:sp>
      <p:sp>
        <p:nvSpPr>
          <p:cNvPr id="9" name="TextBox 8">
            <a:extLst>
              <a:ext uri="{FF2B5EF4-FFF2-40B4-BE49-F238E27FC236}">
                <a16:creationId xmlns:a16="http://schemas.microsoft.com/office/drawing/2014/main" id="{58207C0F-D9B9-7308-A906-901F34C644B3}"/>
              </a:ext>
            </a:extLst>
          </p:cNvPr>
          <p:cNvSpPr txBox="1"/>
          <p:nvPr/>
        </p:nvSpPr>
        <p:spPr>
          <a:xfrm>
            <a:off x="838200" y="2540630"/>
            <a:ext cx="5717176" cy="369332"/>
          </a:xfrm>
          <a:prstGeom prst="rect">
            <a:avLst/>
          </a:prstGeom>
          <a:noFill/>
        </p:spPr>
        <p:txBody>
          <a:bodyPr wrap="square">
            <a:spAutoFit/>
          </a:bodyPr>
          <a:lstStyle/>
          <a:p>
            <a:r>
              <a:rPr lang="uz-Latn-UZ" b="1" dirty="0"/>
              <a:t>Moliyaviy bozorlar</a:t>
            </a:r>
            <a:r>
              <a:rPr lang="uz-Latn-UZ" dirty="0"/>
              <a:t>: Aksiyalar narxini bashorat qilish.</a:t>
            </a:r>
            <a:endParaRPr lang="ru-RU" dirty="0"/>
          </a:p>
        </p:txBody>
      </p:sp>
      <p:sp>
        <p:nvSpPr>
          <p:cNvPr id="11" name="TextBox 10">
            <a:extLst>
              <a:ext uri="{FF2B5EF4-FFF2-40B4-BE49-F238E27FC236}">
                <a16:creationId xmlns:a16="http://schemas.microsoft.com/office/drawing/2014/main" id="{4CAB0A06-F58E-D5A4-866C-B4BD2A0F3A1A}"/>
              </a:ext>
            </a:extLst>
          </p:cNvPr>
          <p:cNvSpPr txBox="1"/>
          <p:nvPr/>
        </p:nvSpPr>
        <p:spPr>
          <a:xfrm>
            <a:off x="762000" y="3141390"/>
            <a:ext cx="5717176" cy="923330"/>
          </a:xfrm>
          <a:prstGeom prst="rect">
            <a:avLst/>
          </a:prstGeom>
          <a:noFill/>
        </p:spPr>
        <p:txBody>
          <a:bodyPr wrap="square">
            <a:spAutoFit/>
          </a:bodyPr>
          <a:lstStyle/>
          <a:p>
            <a:r>
              <a:rPr lang="uz-Latn-UZ" b="1" dirty="0"/>
              <a:t>Tabiiy fanlar</a:t>
            </a:r>
            <a:r>
              <a:rPr lang="uz-Latn-UZ" dirty="0"/>
              <a:t>: Hodisalar orasidagi o‘zaro bog‘liqlikni tadqiq qilish, masalan, havo harorati va energiya iste’moli o‘rtasidagi munosabat.</a:t>
            </a:r>
            <a:endParaRPr lang="ru-RU" dirty="0"/>
          </a:p>
        </p:txBody>
      </p:sp>
      <p:sp>
        <p:nvSpPr>
          <p:cNvPr id="13" name="TextBox 12">
            <a:extLst>
              <a:ext uri="{FF2B5EF4-FFF2-40B4-BE49-F238E27FC236}">
                <a16:creationId xmlns:a16="http://schemas.microsoft.com/office/drawing/2014/main" id="{9876780B-E3CD-0266-6E00-831FF1882D53}"/>
              </a:ext>
            </a:extLst>
          </p:cNvPr>
          <p:cNvSpPr txBox="1"/>
          <p:nvPr/>
        </p:nvSpPr>
        <p:spPr>
          <a:xfrm>
            <a:off x="838200" y="4318448"/>
            <a:ext cx="5717176" cy="646331"/>
          </a:xfrm>
          <a:prstGeom prst="rect">
            <a:avLst/>
          </a:prstGeom>
          <a:noFill/>
        </p:spPr>
        <p:txBody>
          <a:bodyPr wrap="square">
            <a:spAutoFit/>
          </a:bodyPr>
          <a:lstStyle/>
          <a:p>
            <a:r>
              <a:rPr lang="uz-Latn-UZ" b="1" dirty="0"/>
              <a:t>Marketing</a:t>
            </a:r>
            <a:r>
              <a:rPr lang="uz-Latn-UZ" dirty="0"/>
              <a:t>: Reklama xarajatlari va sotuv o‘rtasidagi bog‘liqlikni tahlil qilish.</a:t>
            </a:r>
            <a:endParaRPr lang="ru-RU" dirty="0"/>
          </a:p>
        </p:txBody>
      </p:sp>
      <p:sp>
        <p:nvSpPr>
          <p:cNvPr id="15" name="TextBox 14">
            <a:extLst>
              <a:ext uri="{FF2B5EF4-FFF2-40B4-BE49-F238E27FC236}">
                <a16:creationId xmlns:a16="http://schemas.microsoft.com/office/drawing/2014/main" id="{19A1425D-11D6-D45E-C2B7-E4F800CF21B3}"/>
              </a:ext>
            </a:extLst>
          </p:cNvPr>
          <p:cNvSpPr txBox="1"/>
          <p:nvPr/>
        </p:nvSpPr>
        <p:spPr>
          <a:xfrm>
            <a:off x="990600" y="5148560"/>
            <a:ext cx="5717176" cy="923330"/>
          </a:xfrm>
          <a:prstGeom prst="rect">
            <a:avLst/>
          </a:prstGeom>
          <a:noFill/>
        </p:spPr>
        <p:txBody>
          <a:bodyPr wrap="square">
            <a:spAutoFit/>
          </a:bodyPr>
          <a:lstStyle/>
          <a:p>
            <a:r>
              <a:rPr lang="uz-Latn-UZ" dirty="0"/>
              <a:t>Regressiya modellari orqali mavjud ma'lumotlar asosida natijani tushunish va kelajakda kutilayotgan hodisalarni bashorat qilish osonlashadi.</a:t>
            </a:r>
            <a:endParaRPr lang="ru-RU" dirty="0"/>
          </a:p>
        </p:txBody>
      </p:sp>
    </p:spTree>
    <p:extLst>
      <p:ext uri="{BB962C8B-B14F-4D97-AF65-F5344CB8AC3E}">
        <p14:creationId xmlns:p14="http://schemas.microsoft.com/office/powerpoint/2010/main" val="253143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17A831-C3C2-0BDB-708D-3BF8AA19507F}"/>
              </a:ext>
            </a:extLst>
          </p:cNvPr>
          <p:cNvSpPr txBox="1"/>
          <p:nvPr/>
        </p:nvSpPr>
        <p:spPr>
          <a:xfrm>
            <a:off x="1066800" y="784225"/>
            <a:ext cx="10134600" cy="1200329"/>
          </a:xfrm>
          <a:prstGeom prst="rect">
            <a:avLst/>
          </a:prstGeom>
          <a:noFill/>
        </p:spPr>
        <p:txBody>
          <a:bodyPr wrap="square">
            <a:spAutoFit/>
          </a:bodyPr>
          <a:lstStyle/>
          <a:p>
            <a:r>
              <a:rPr lang="uz-Latn-UZ" b="1" dirty="0"/>
              <a:t>Python va sklearn kutubxonasidan foydalanish:</a:t>
            </a:r>
          </a:p>
          <a:p>
            <a:r>
              <a:rPr lang="uz-Latn-UZ" dirty="0"/>
              <a:t>Amaliy qismni tushuntirish uchun real kod yozish va ma'lumotlar to'plami bilan ishlash lozim. </a:t>
            </a:r>
            <a:r>
              <a:rPr lang="uz-Latn-UZ" b="1" dirty="0"/>
              <a:t>Python</a:t>
            </a:r>
            <a:r>
              <a:rPr lang="uz-Latn-UZ" dirty="0"/>
              <a:t>da </a:t>
            </a:r>
            <a:r>
              <a:rPr lang="uz-Latn-UZ" b="1" dirty="0"/>
              <a:t>scikit-learn</a:t>
            </a:r>
            <a:r>
              <a:rPr lang="uz-Latn-UZ" dirty="0"/>
              <a:t> kutubxonasi regressiya modellarini o'qitish uchun keng foydalaniladi.</a:t>
            </a:r>
            <a:r>
              <a:rPr lang="en-US" dirty="0"/>
              <a:t> </a:t>
            </a:r>
          </a:p>
          <a:p>
            <a:endParaRPr lang="uz-Latn-UZ" dirty="0"/>
          </a:p>
        </p:txBody>
      </p:sp>
      <p:sp>
        <p:nvSpPr>
          <p:cNvPr id="8" name="TextBox 7">
            <a:extLst>
              <a:ext uri="{FF2B5EF4-FFF2-40B4-BE49-F238E27FC236}">
                <a16:creationId xmlns:a16="http://schemas.microsoft.com/office/drawing/2014/main" id="{B10F7298-660D-DB4D-5E13-C22226C084D0}"/>
              </a:ext>
            </a:extLst>
          </p:cNvPr>
          <p:cNvSpPr txBox="1"/>
          <p:nvPr/>
        </p:nvSpPr>
        <p:spPr>
          <a:xfrm>
            <a:off x="1143000" y="2155825"/>
            <a:ext cx="5717176" cy="369332"/>
          </a:xfrm>
          <a:prstGeom prst="rect">
            <a:avLst/>
          </a:prstGeom>
          <a:noFill/>
        </p:spPr>
        <p:txBody>
          <a:bodyPr wrap="square">
            <a:spAutoFit/>
          </a:bodyPr>
          <a:lstStyle/>
          <a:p>
            <a:r>
              <a:rPr lang="uz-Latn-UZ" dirty="0"/>
              <a:t>Qanday ma'lumotlardan foydalanish mumkin?</a:t>
            </a:r>
            <a:endParaRPr lang="ru-RU" dirty="0"/>
          </a:p>
        </p:txBody>
      </p:sp>
      <p:sp>
        <p:nvSpPr>
          <p:cNvPr id="10" name="TextBox 9">
            <a:extLst>
              <a:ext uri="{FF2B5EF4-FFF2-40B4-BE49-F238E27FC236}">
                <a16:creationId xmlns:a16="http://schemas.microsoft.com/office/drawing/2014/main" id="{46E1A325-E192-2869-0219-6590EB2D4AF5}"/>
              </a:ext>
            </a:extLst>
          </p:cNvPr>
          <p:cNvSpPr txBox="1"/>
          <p:nvPr/>
        </p:nvSpPr>
        <p:spPr>
          <a:xfrm>
            <a:off x="1143000" y="2696428"/>
            <a:ext cx="5717176" cy="923330"/>
          </a:xfrm>
          <a:prstGeom prst="rect">
            <a:avLst/>
          </a:prstGeom>
          <a:noFill/>
        </p:spPr>
        <p:txBody>
          <a:bodyPr wrap="square">
            <a:spAutoFit/>
          </a:bodyPr>
          <a:lstStyle/>
          <a:p>
            <a:r>
              <a:rPr lang="uz-Latn-UZ" b="1" dirty="0"/>
              <a:t>Real ma'lumotlar to'plami</a:t>
            </a:r>
            <a:r>
              <a:rPr lang="uz-Latn-UZ" dirty="0"/>
              <a:t>: Uyni baholash, aksiyalar narxlari, iqtisodiy ko'rsatkichlar kabi real ma'lumotlarni topish.</a:t>
            </a:r>
            <a:endParaRPr lang="ru-RU" dirty="0"/>
          </a:p>
        </p:txBody>
      </p:sp>
      <p:sp>
        <p:nvSpPr>
          <p:cNvPr id="12" name="TextBox 11">
            <a:extLst>
              <a:ext uri="{FF2B5EF4-FFF2-40B4-BE49-F238E27FC236}">
                <a16:creationId xmlns:a16="http://schemas.microsoft.com/office/drawing/2014/main" id="{C400A0B2-2E7C-7174-ED51-B3130187FAB2}"/>
              </a:ext>
            </a:extLst>
          </p:cNvPr>
          <p:cNvSpPr txBox="1"/>
          <p:nvPr/>
        </p:nvSpPr>
        <p:spPr>
          <a:xfrm>
            <a:off x="1143000" y="3791029"/>
            <a:ext cx="5717176" cy="923330"/>
          </a:xfrm>
          <a:prstGeom prst="rect">
            <a:avLst/>
          </a:prstGeom>
          <a:noFill/>
        </p:spPr>
        <p:txBody>
          <a:bodyPr wrap="square">
            <a:spAutoFit/>
          </a:bodyPr>
          <a:lstStyle/>
          <a:p>
            <a:r>
              <a:rPr lang="uz-Latn-UZ" b="1" dirty="0"/>
              <a:t>Sun'iy ma'lumotlar yaratish</a:t>
            </a:r>
            <a:r>
              <a:rPr lang="uz-Latn-UZ" dirty="0"/>
              <a:t>: Amaliyot uchun kichik miqyosdagi sun'iy ma'lumotlar yaratish va ularni tahlil qilish.</a:t>
            </a:r>
            <a:endParaRPr lang="ru-RU" dirty="0"/>
          </a:p>
        </p:txBody>
      </p:sp>
      <p:sp>
        <p:nvSpPr>
          <p:cNvPr id="14" name="TextBox 13">
            <a:extLst>
              <a:ext uri="{FF2B5EF4-FFF2-40B4-BE49-F238E27FC236}">
                <a16:creationId xmlns:a16="http://schemas.microsoft.com/office/drawing/2014/main" id="{46BE0304-CCD8-23FC-EDC4-30E9395C7C62}"/>
              </a:ext>
            </a:extLst>
          </p:cNvPr>
          <p:cNvSpPr txBox="1"/>
          <p:nvPr/>
        </p:nvSpPr>
        <p:spPr>
          <a:xfrm>
            <a:off x="1066800" y="4737695"/>
            <a:ext cx="5717176" cy="923330"/>
          </a:xfrm>
          <a:prstGeom prst="rect">
            <a:avLst/>
          </a:prstGeom>
          <a:noFill/>
        </p:spPr>
        <p:txBody>
          <a:bodyPr wrap="square">
            <a:spAutoFit/>
          </a:bodyPr>
          <a:lstStyle/>
          <a:p>
            <a:r>
              <a:rPr lang="uz-Latn-UZ" b="1" dirty="0"/>
              <a:t>Python kutubxonalari</a:t>
            </a:r>
            <a:r>
              <a:rPr lang="uz-Latn-UZ" dirty="0"/>
              <a:t>: scikit-learn, pandas, numpy, matplotlib kabi kutubxonalardan foydalanish orqali regressiya modellarini o‘rnatish.</a:t>
            </a:r>
            <a:endParaRPr lang="ru-RU" dirty="0"/>
          </a:p>
        </p:txBody>
      </p:sp>
    </p:spTree>
    <p:extLst>
      <p:ext uri="{BB962C8B-B14F-4D97-AF65-F5344CB8AC3E}">
        <p14:creationId xmlns:p14="http://schemas.microsoft.com/office/powerpoint/2010/main" val="346151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C3C98-7818-A2D8-F116-88E061AF2051}"/>
              </a:ext>
            </a:extLst>
          </p:cNvPr>
          <p:cNvSpPr txBox="1"/>
          <p:nvPr/>
        </p:nvSpPr>
        <p:spPr>
          <a:xfrm>
            <a:off x="762000" y="708025"/>
            <a:ext cx="10439400" cy="5147115"/>
          </a:xfrm>
          <a:prstGeom prst="rect">
            <a:avLst/>
          </a:prstGeom>
          <a:noFill/>
        </p:spPr>
        <p:txBody>
          <a:bodyPr wrap="square">
            <a:spAutoFit/>
          </a:bodyPr>
          <a:lstStyle/>
          <a:p>
            <a:pPr marL="12700" marR="5080">
              <a:lnSpc>
                <a:spcPct val="134300"/>
              </a:lnSpc>
              <a:spcBef>
                <a:spcPts val="1725"/>
              </a:spcBef>
            </a:pPr>
            <a:r>
              <a:rPr lang="uz-Latn-UZ" sz="2400" b="1" dirty="0">
                <a:solidFill>
                  <a:srgbClr val="3C3838"/>
                </a:solidFill>
                <a:latin typeface="Trebuchet MS"/>
                <a:cs typeface="Trebuchet MS"/>
              </a:rPr>
              <a:t>Regressiya</a:t>
            </a:r>
            <a:r>
              <a:rPr lang="uz-Latn-UZ" sz="2400" b="1" spc="-45" dirty="0">
                <a:solidFill>
                  <a:srgbClr val="3C3838"/>
                </a:solidFill>
                <a:latin typeface="Trebuchet MS"/>
                <a:cs typeface="Trebuchet MS"/>
              </a:rPr>
              <a:t> </a:t>
            </a:r>
            <a:r>
              <a:rPr lang="uz-Latn-UZ" sz="2400" b="1" spc="-55" dirty="0">
                <a:solidFill>
                  <a:srgbClr val="3C3838"/>
                </a:solidFill>
                <a:latin typeface="Trebuchet MS"/>
                <a:cs typeface="Trebuchet MS"/>
              </a:rPr>
              <a:t>tahlili</a:t>
            </a:r>
            <a:r>
              <a:rPr lang="uz-Latn-UZ" sz="2400" b="1" spc="-45" dirty="0">
                <a:solidFill>
                  <a:srgbClr val="3C3838"/>
                </a:solidFill>
                <a:latin typeface="Trebuchet MS"/>
                <a:cs typeface="Trebuchet MS"/>
              </a:rPr>
              <a:t> </a:t>
            </a:r>
            <a:r>
              <a:rPr lang="uz-Latn-UZ" sz="2400" spc="-130" dirty="0">
                <a:solidFill>
                  <a:srgbClr val="3C3838"/>
                </a:solidFill>
                <a:latin typeface="Trebuchet MS"/>
                <a:cs typeface="Trebuchet MS"/>
              </a:rPr>
              <a:t>-</a:t>
            </a:r>
            <a:r>
              <a:rPr lang="uz-Latn-UZ" sz="2400" spc="-40" dirty="0">
                <a:solidFill>
                  <a:srgbClr val="3C3838"/>
                </a:solidFill>
                <a:latin typeface="Trebuchet MS"/>
                <a:cs typeface="Trebuchet MS"/>
              </a:rPr>
              <a:t> </a:t>
            </a:r>
            <a:r>
              <a:rPr lang="uz-Latn-UZ" sz="2400" dirty="0">
                <a:solidFill>
                  <a:srgbClr val="3C3838"/>
                </a:solidFill>
                <a:latin typeface="Trebuchet MS"/>
                <a:cs typeface="Trebuchet MS"/>
              </a:rPr>
              <a:t>bu</a:t>
            </a:r>
            <a:r>
              <a:rPr lang="uz-Latn-UZ" sz="2400" spc="-45" dirty="0">
                <a:solidFill>
                  <a:srgbClr val="3C3838"/>
                </a:solidFill>
                <a:latin typeface="Trebuchet MS"/>
                <a:cs typeface="Trebuchet MS"/>
              </a:rPr>
              <a:t> </a:t>
            </a:r>
            <a:r>
              <a:rPr lang="uz-Latn-UZ" sz="2400" spc="-10" dirty="0">
                <a:solidFill>
                  <a:srgbClr val="3C3838"/>
                </a:solidFill>
                <a:latin typeface="Trebuchet MS"/>
                <a:cs typeface="Trebuchet MS"/>
              </a:rPr>
              <a:t>statistik</a:t>
            </a:r>
            <a:r>
              <a:rPr lang="uz-Latn-UZ" sz="2400" spc="-45" dirty="0">
                <a:solidFill>
                  <a:srgbClr val="3C3838"/>
                </a:solidFill>
                <a:latin typeface="Trebuchet MS"/>
                <a:cs typeface="Trebuchet MS"/>
              </a:rPr>
              <a:t> </a:t>
            </a:r>
            <a:r>
              <a:rPr lang="uz-Latn-UZ" sz="2400" spc="-35" dirty="0">
                <a:solidFill>
                  <a:srgbClr val="3C3838"/>
                </a:solidFill>
                <a:latin typeface="Trebuchet MS"/>
                <a:cs typeface="Trebuchet MS"/>
              </a:rPr>
              <a:t>tahlilning</a:t>
            </a:r>
            <a:r>
              <a:rPr lang="uz-Latn-UZ" sz="2400" spc="-40" dirty="0">
                <a:solidFill>
                  <a:srgbClr val="3C3838"/>
                </a:solidFill>
                <a:latin typeface="Trebuchet MS"/>
                <a:cs typeface="Trebuchet MS"/>
              </a:rPr>
              <a:t> </a:t>
            </a:r>
            <a:r>
              <a:rPr lang="uz-Latn-UZ" sz="2400" spc="-55" dirty="0">
                <a:solidFill>
                  <a:srgbClr val="3C3838"/>
                </a:solidFill>
                <a:latin typeface="Trebuchet MS"/>
                <a:cs typeface="Trebuchet MS"/>
              </a:rPr>
              <a:t>bir</a:t>
            </a:r>
            <a:r>
              <a:rPr lang="uz-Latn-UZ" sz="2400" spc="-45" dirty="0">
                <a:solidFill>
                  <a:srgbClr val="3C3838"/>
                </a:solidFill>
                <a:latin typeface="Trebuchet MS"/>
                <a:cs typeface="Trebuchet MS"/>
              </a:rPr>
              <a:t> </a:t>
            </a:r>
            <a:r>
              <a:rPr lang="uz-Latn-UZ" sz="2400" spc="-55" dirty="0">
                <a:solidFill>
                  <a:srgbClr val="3C3838"/>
                </a:solidFill>
                <a:latin typeface="Trebuchet MS"/>
                <a:cs typeface="Trebuchet MS"/>
              </a:rPr>
              <a:t>turi</a:t>
            </a:r>
            <a:r>
              <a:rPr lang="uz-Latn-UZ" sz="2400" spc="-40" dirty="0">
                <a:solidFill>
                  <a:srgbClr val="3C3838"/>
                </a:solidFill>
                <a:latin typeface="Trebuchet MS"/>
                <a:cs typeface="Trebuchet MS"/>
              </a:rPr>
              <a:t> </a:t>
            </a:r>
            <a:r>
              <a:rPr lang="uz-Latn-UZ" sz="2400" spc="-65" dirty="0">
                <a:solidFill>
                  <a:srgbClr val="3C3838"/>
                </a:solidFill>
                <a:latin typeface="Trebuchet MS"/>
                <a:cs typeface="Trebuchet MS"/>
              </a:rPr>
              <a:t>bo'lib,</a:t>
            </a:r>
            <a:r>
              <a:rPr lang="uz-Latn-UZ" sz="2400" spc="-45" dirty="0">
                <a:solidFill>
                  <a:srgbClr val="3C3838"/>
                </a:solidFill>
                <a:latin typeface="Trebuchet MS"/>
                <a:cs typeface="Trebuchet MS"/>
              </a:rPr>
              <a:t> </a:t>
            </a:r>
            <a:r>
              <a:rPr lang="uz-Latn-UZ" sz="2400" spc="-35" dirty="0">
                <a:solidFill>
                  <a:srgbClr val="3C3838"/>
                </a:solidFill>
                <a:latin typeface="Trebuchet MS"/>
                <a:cs typeface="Trebuchet MS"/>
              </a:rPr>
              <a:t>ikki</a:t>
            </a:r>
            <a:r>
              <a:rPr lang="uz-Latn-UZ" sz="2400" spc="-45" dirty="0">
                <a:solidFill>
                  <a:srgbClr val="3C3838"/>
                </a:solidFill>
                <a:latin typeface="Trebuchet MS"/>
                <a:cs typeface="Trebuchet MS"/>
              </a:rPr>
              <a:t> </a:t>
            </a:r>
            <a:r>
              <a:rPr lang="uz-Latn-UZ" sz="2400" spc="-20" dirty="0">
                <a:solidFill>
                  <a:srgbClr val="3C3838"/>
                </a:solidFill>
                <a:latin typeface="Trebuchet MS"/>
                <a:cs typeface="Trebuchet MS"/>
              </a:rPr>
              <a:t>yoki</a:t>
            </a:r>
            <a:r>
              <a:rPr lang="uz-Latn-UZ" sz="2400" spc="-40" dirty="0">
                <a:solidFill>
                  <a:srgbClr val="3C3838"/>
                </a:solidFill>
                <a:latin typeface="Trebuchet MS"/>
                <a:cs typeface="Trebuchet MS"/>
              </a:rPr>
              <a:t> </a:t>
            </a:r>
            <a:r>
              <a:rPr lang="uz-Latn-UZ" sz="2400" dirty="0">
                <a:solidFill>
                  <a:srgbClr val="3C3838"/>
                </a:solidFill>
                <a:latin typeface="Trebuchet MS"/>
                <a:cs typeface="Trebuchet MS"/>
              </a:rPr>
              <a:t>undan</a:t>
            </a:r>
            <a:r>
              <a:rPr lang="uz-Latn-UZ" sz="2400" spc="-45" dirty="0">
                <a:solidFill>
                  <a:srgbClr val="3C3838"/>
                </a:solidFill>
                <a:latin typeface="Trebuchet MS"/>
                <a:cs typeface="Trebuchet MS"/>
              </a:rPr>
              <a:t> </a:t>
            </a:r>
            <a:r>
              <a:rPr lang="uz-Latn-UZ" sz="2400" spc="-10" dirty="0">
                <a:solidFill>
                  <a:srgbClr val="3C3838"/>
                </a:solidFill>
                <a:latin typeface="Trebuchet MS"/>
                <a:cs typeface="Trebuchet MS"/>
              </a:rPr>
              <a:t>ortiq </a:t>
            </a:r>
            <a:r>
              <a:rPr lang="uz-Latn-UZ" sz="2400" spc="-20" dirty="0">
                <a:solidFill>
                  <a:srgbClr val="3C3838"/>
                </a:solidFill>
                <a:latin typeface="Trebuchet MS"/>
                <a:cs typeface="Trebuchet MS"/>
              </a:rPr>
              <a:t>o'zgaruvchilar</a:t>
            </a:r>
            <a:r>
              <a:rPr lang="uz-Latn-UZ" sz="2400" spc="-5" dirty="0">
                <a:solidFill>
                  <a:srgbClr val="3C3838"/>
                </a:solidFill>
                <a:latin typeface="Trebuchet MS"/>
                <a:cs typeface="Trebuchet MS"/>
              </a:rPr>
              <a:t> </a:t>
            </a:r>
            <a:r>
              <a:rPr lang="uz-Latn-UZ" sz="2400" spc="-10" dirty="0">
                <a:solidFill>
                  <a:srgbClr val="3C3838"/>
                </a:solidFill>
                <a:latin typeface="Trebuchet MS"/>
                <a:cs typeface="Trebuchet MS"/>
              </a:rPr>
              <a:t>o'rtasidagi</a:t>
            </a:r>
            <a:r>
              <a:rPr lang="uz-Latn-UZ" sz="2400" spc="-5" dirty="0">
                <a:solidFill>
                  <a:srgbClr val="3C3838"/>
                </a:solidFill>
                <a:latin typeface="Trebuchet MS"/>
                <a:cs typeface="Trebuchet MS"/>
              </a:rPr>
              <a:t> </a:t>
            </a:r>
            <a:r>
              <a:rPr lang="uz-Latn-UZ" sz="2400" spc="-20" dirty="0">
                <a:solidFill>
                  <a:srgbClr val="3C3838"/>
                </a:solidFill>
                <a:latin typeface="Trebuchet MS"/>
                <a:cs typeface="Trebuchet MS"/>
              </a:rPr>
              <a:t>bog'liqlikni</a:t>
            </a:r>
            <a:r>
              <a:rPr lang="uz-Latn-UZ" sz="2400" spc="-5" dirty="0">
                <a:solidFill>
                  <a:srgbClr val="3C3838"/>
                </a:solidFill>
                <a:latin typeface="Trebuchet MS"/>
                <a:cs typeface="Trebuchet MS"/>
              </a:rPr>
              <a:t> </a:t>
            </a:r>
            <a:r>
              <a:rPr lang="uz-Latn-UZ" sz="2400" dirty="0">
                <a:solidFill>
                  <a:srgbClr val="3C3838"/>
                </a:solidFill>
                <a:latin typeface="Trebuchet MS"/>
                <a:cs typeface="Trebuchet MS"/>
              </a:rPr>
              <a:t>o'rganish uchun</a:t>
            </a:r>
            <a:r>
              <a:rPr lang="uz-Latn-UZ" sz="2400" spc="-5" dirty="0">
                <a:solidFill>
                  <a:srgbClr val="3C3838"/>
                </a:solidFill>
                <a:latin typeface="Trebuchet MS"/>
                <a:cs typeface="Trebuchet MS"/>
              </a:rPr>
              <a:t> </a:t>
            </a:r>
            <a:r>
              <a:rPr lang="uz-Latn-UZ" sz="2400" spc="-40" dirty="0">
                <a:solidFill>
                  <a:srgbClr val="3C3838"/>
                </a:solidFill>
                <a:latin typeface="Trebuchet MS"/>
                <a:cs typeface="Trebuchet MS"/>
              </a:rPr>
              <a:t>ishlatiladi.</a:t>
            </a:r>
            <a:r>
              <a:rPr lang="uz-Latn-UZ" sz="2400" spc="-5" dirty="0">
                <a:solidFill>
                  <a:srgbClr val="3C3838"/>
                </a:solidFill>
                <a:latin typeface="Trebuchet MS"/>
                <a:cs typeface="Trebuchet MS"/>
              </a:rPr>
              <a:t> </a:t>
            </a:r>
            <a:r>
              <a:rPr lang="uz-Latn-UZ" sz="2400" dirty="0">
                <a:solidFill>
                  <a:srgbClr val="3C3838"/>
                </a:solidFill>
                <a:latin typeface="Trebuchet MS"/>
                <a:cs typeface="Trebuchet MS"/>
              </a:rPr>
              <a:t>Ushbu </a:t>
            </a:r>
            <a:r>
              <a:rPr lang="uz-Latn-UZ" sz="2400" spc="-10" dirty="0">
                <a:solidFill>
                  <a:srgbClr val="3C3838"/>
                </a:solidFill>
                <a:latin typeface="Trebuchet MS"/>
                <a:cs typeface="Trebuchet MS"/>
              </a:rPr>
              <a:t>tahlil </a:t>
            </a:r>
            <a:r>
              <a:rPr lang="uz-Latn-UZ" sz="2400" spc="-65" dirty="0">
                <a:solidFill>
                  <a:srgbClr val="3C3838"/>
                </a:solidFill>
                <a:latin typeface="Trebuchet MS"/>
                <a:cs typeface="Trebuchet MS"/>
              </a:rPr>
              <a:t>turli</a:t>
            </a:r>
            <a:r>
              <a:rPr lang="uz-Latn-UZ" sz="2400" spc="-40" dirty="0">
                <a:solidFill>
                  <a:srgbClr val="3C3838"/>
                </a:solidFill>
                <a:latin typeface="Trebuchet MS"/>
                <a:cs typeface="Trebuchet MS"/>
              </a:rPr>
              <a:t> </a:t>
            </a:r>
            <a:r>
              <a:rPr lang="uz-Latn-UZ" sz="2400" spc="-25" dirty="0">
                <a:solidFill>
                  <a:srgbClr val="3C3838"/>
                </a:solidFill>
                <a:latin typeface="Trebuchet MS"/>
                <a:cs typeface="Trebuchet MS"/>
              </a:rPr>
              <a:t>sohalarda,</a:t>
            </a:r>
            <a:r>
              <a:rPr lang="uz-Latn-UZ" sz="2400" spc="-40" dirty="0">
                <a:solidFill>
                  <a:srgbClr val="3C3838"/>
                </a:solidFill>
                <a:latin typeface="Trebuchet MS"/>
                <a:cs typeface="Trebuchet MS"/>
              </a:rPr>
              <a:t> </a:t>
            </a:r>
            <a:r>
              <a:rPr lang="uz-Latn-UZ" sz="2400" spc="-25" dirty="0">
                <a:solidFill>
                  <a:srgbClr val="3C3838"/>
                </a:solidFill>
                <a:latin typeface="Trebuchet MS"/>
                <a:cs typeface="Trebuchet MS"/>
              </a:rPr>
              <a:t>jumladan</a:t>
            </a:r>
            <a:r>
              <a:rPr lang="uz-Latn-UZ" sz="2400" spc="-35" dirty="0">
                <a:solidFill>
                  <a:srgbClr val="3C3838"/>
                </a:solidFill>
                <a:latin typeface="Trebuchet MS"/>
                <a:cs typeface="Trebuchet MS"/>
              </a:rPr>
              <a:t> </a:t>
            </a:r>
            <a:r>
              <a:rPr lang="uz-Latn-UZ" sz="2400" spc="-25" dirty="0">
                <a:solidFill>
                  <a:srgbClr val="3C3838"/>
                </a:solidFill>
                <a:latin typeface="Trebuchet MS"/>
                <a:cs typeface="Trebuchet MS"/>
              </a:rPr>
              <a:t>biznes,</a:t>
            </a:r>
            <a:r>
              <a:rPr lang="uz-Latn-UZ" sz="2400" spc="-40" dirty="0">
                <a:solidFill>
                  <a:srgbClr val="3C3838"/>
                </a:solidFill>
                <a:latin typeface="Trebuchet MS"/>
                <a:cs typeface="Trebuchet MS"/>
              </a:rPr>
              <a:t> </a:t>
            </a:r>
            <a:r>
              <a:rPr lang="uz-Latn-UZ" sz="2400" spc="-45" dirty="0">
                <a:solidFill>
                  <a:srgbClr val="3C3838"/>
                </a:solidFill>
                <a:latin typeface="Trebuchet MS"/>
                <a:cs typeface="Trebuchet MS"/>
              </a:rPr>
              <a:t>iqtisodiyot,</a:t>
            </a:r>
            <a:r>
              <a:rPr lang="uz-Latn-UZ" sz="2400" spc="-35" dirty="0">
                <a:solidFill>
                  <a:srgbClr val="3C3838"/>
                </a:solidFill>
                <a:latin typeface="Trebuchet MS"/>
                <a:cs typeface="Trebuchet MS"/>
              </a:rPr>
              <a:t> </a:t>
            </a:r>
            <a:r>
              <a:rPr lang="uz-Latn-UZ" sz="2400" spc="-45" dirty="0">
                <a:solidFill>
                  <a:srgbClr val="3C3838"/>
                </a:solidFill>
                <a:latin typeface="Trebuchet MS"/>
                <a:cs typeface="Trebuchet MS"/>
              </a:rPr>
              <a:t>tibbiyot</a:t>
            </a:r>
            <a:r>
              <a:rPr lang="uz-Latn-UZ" sz="2400" spc="-40" dirty="0">
                <a:solidFill>
                  <a:srgbClr val="3C3838"/>
                </a:solidFill>
                <a:latin typeface="Trebuchet MS"/>
                <a:cs typeface="Trebuchet MS"/>
              </a:rPr>
              <a:t> </a:t>
            </a:r>
            <a:r>
              <a:rPr lang="uz-Latn-UZ" sz="2400" dirty="0">
                <a:solidFill>
                  <a:srgbClr val="3C3838"/>
                </a:solidFill>
                <a:latin typeface="Trebuchet MS"/>
                <a:cs typeface="Trebuchet MS"/>
              </a:rPr>
              <a:t>va</a:t>
            </a:r>
            <a:r>
              <a:rPr lang="uz-Latn-UZ" sz="2400" spc="-35" dirty="0">
                <a:solidFill>
                  <a:srgbClr val="3C3838"/>
                </a:solidFill>
                <a:latin typeface="Trebuchet MS"/>
                <a:cs typeface="Trebuchet MS"/>
              </a:rPr>
              <a:t> </a:t>
            </a:r>
            <a:r>
              <a:rPr lang="uz-Latn-UZ" sz="2400" dirty="0">
                <a:solidFill>
                  <a:srgbClr val="3C3838"/>
                </a:solidFill>
                <a:latin typeface="Trebuchet MS"/>
                <a:cs typeface="Trebuchet MS"/>
              </a:rPr>
              <a:t>boshqalarda</a:t>
            </a:r>
            <a:r>
              <a:rPr lang="uz-Latn-UZ" sz="2400" spc="-40" dirty="0">
                <a:solidFill>
                  <a:srgbClr val="3C3838"/>
                </a:solidFill>
                <a:latin typeface="Trebuchet MS"/>
                <a:cs typeface="Trebuchet MS"/>
              </a:rPr>
              <a:t> </a:t>
            </a:r>
            <a:r>
              <a:rPr lang="uz-Latn-UZ" sz="2400" spc="-20" dirty="0">
                <a:solidFill>
                  <a:srgbClr val="3C3838"/>
                </a:solidFill>
                <a:latin typeface="Trebuchet MS"/>
                <a:cs typeface="Trebuchet MS"/>
              </a:rPr>
              <a:t>keng </a:t>
            </a:r>
            <a:r>
              <a:rPr lang="uz-Latn-UZ" sz="2400" spc="-10" dirty="0">
                <a:solidFill>
                  <a:srgbClr val="3C3838"/>
                </a:solidFill>
                <a:latin typeface="Trebuchet MS"/>
                <a:cs typeface="Trebuchet MS"/>
              </a:rPr>
              <a:t>qo'llaniladi.</a:t>
            </a:r>
            <a:endParaRPr lang="en-US" sz="2400" spc="-10" dirty="0">
              <a:solidFill>
                <a:srgbClr val="3C3838"/>
              </a:solidFill>
              <a:latin typeface="Trebuchet MS"/>
              <a:cs typeface="Trebuchet MS"/>
            </a:endParaRPr>
          </a:p>
          <a:p>
            <a:pPr marL="12700" marR="5080">
              <a:lnSpc>
                <a:spcPct val="134300"/>
              </a:lnSpc>
              <a:spcBef>
                <a:spcPts val="1725"/>
              </a:spcBef>
            </a:pPr>
            <a:r>
              <a:rPr lang="en-US" sz="2400" spc="-10" dirty="0">
                <a:solidFill>
                  <a:srgbClr val="3C3838"/>
                </a:solidFill>
                <a:latin typeface="Trebuchet MS"/>
                <a:cs typeface="Trebuchet MS"/>
              </a:rPr>
              <a:t> 			</a:t>
            </a:r>
            <a:r>
              <a:rPr lang="en-US" sz="2400" b="1" spc="-10" dirty="0" err="1">
                <a:solidFill>
                  <a:srgbClr val="3C3838"/>
                </a:solidFill>
                <a:latin typeface="Trebuchet MS"/>
                <a:cs typeface="Trebuchet MS"/>
              </a:rPr>
              <a:t>Regressiyani</a:t>
            </a:r>
            <a:r>
              <a:rPr lang="en-US" sz="2400" b="1" spc="-10" dirty="0">
                <a:solidFill>
                  <a:srgbClr val="3C3838"/>
                </a:solidFill>
                <a:latin typeface="Trebuchet MS"/>
                <a:cs typeface="Trebuchet MS"/>
              </a:rPr>
              <a:t> </a:t>
            </a:r>
            <a:r>
              <a:rPr lang="en-US" sz="2400" b="1" spc="-10" dirty="0" err="1">
                <a:solidFill>
                  <a:srgbClr val="3C3838"/>
                </a:solidFill>
                <a:latin typeface="Trebuchet MS"/>
                <a:cs typeface="Trebuchet MS"/>
              </a:rPr>
              <a:t>asosiy</a:t>
            </a:r>
            <a:r>
              <a:rPr lang="en-US" sz="2400" b="1" spc="-10" dirty="0">
                <a:solidFill>
                  <a:srgbClr val="3C3838"/>
                </a:solidFill>
                <a:latin typeface="Trebuchet MS"/>
                <a:cs typeface="Trebuchet MS"/>
              </a:rPr>
              <a:t> </a:t>
            </a:r>
            <a:r>
              <a:rPr lang="en-US" sz="2400" b="1" spc="-10" dirty="0" err="1">
                <a:solidFill>
                  <a:srgbClr val="3C3838"/>
                </a:solidFill>
                <a:latin typeface="Trebuchet MS"/>
                <a:cs typeface="Trebuchet MS"/>
              </a:rPr>
              <a:t>maqsadi</a:t>
            </a:r>
            <a:endParaRPr lang="en-US" sz="2400" b="1" spc="-10" dirty="0">
              <a:solidFill>
                <a:srgbClr val="3C3838"/>
              </a:solidFill>
              <a:latin typeface="Trebuchet MS"/>
              <a:cs typeface="Trebuchet MS"/>
            </a:endParaRPr>
          </a:p>
          <a:p>
            <a:pPr marL="12700" marR="5080">
              <a:lnSpc>
                <a:spcPct val="134300"/>
              </a:lnSpc>
              <a:spcBef>
                <a:spcPts val="1725"/>
              </a:spcBef>
            </a:pPr>
            <a:r>
              <a:rPr lang="uz-Latn-UZ" sz="2400" b="1" dirty="0"/>
              <a:t>Bashorat qilish</a:t>
            </a:r>
            <a:r>
              <a:rPr lang="uz-Latn-UZ" sz="2400" dirty="0"/>
              <a:t>: Regressiya modeli yordamida kelajakda yoki yangi ma'lumotlar asosida natija bashorat qilinadi.</a:t>
            </a:r>
            <a:endParaRPr lang="en-US" sz="2400" dirty="0"/>
          </a:p>
          <a:p>
            <a:pPr marL="12700" marR="5080">
              <a:lnSpc>
                <a:spcPct val="134300"/>
              </a:lnSpc>
              <a:spcBef>
                <a:spcPts val="1725"/>
              </a:spcBef>
            </a:pPr>
            <a:r>
              <a:rPr lang="uz-Latn-UZ" sz="2400" b="1" dirty="0"/>
              <a:t>Aloqani tushuntirish</a:t>
            </a:r>
            <a:r>
              <a:rPr lang="uz-Latn-UZ" sz="2400" dirty="0"/>
              <a:t>: Regressiya orqali natijaga eng katta ta’sir ko‘rsatadigan omillar aniqlanadi.</a:t>
            </a:r>
            <a:endParaRPr lang="uz-Latn-UZ" sz="2400" dirty="0">
              <a:latin typeface="Trebuchet MS"/>
              <a:cs typeface="Trebuchet MS"/>
            </a:endParaRPr>
          </a:p>
        </p:txBody>
      </p:sp>
    </p:spTree>
    <p:extLst>
      <p:ext uri="{BB962C8B-B14F-4D97-AF65-F5344CB8AC3E}">
        <p14:creationId xmlns:p14="http://schemas.microsoft.com/office/powerpoint/2010/main" val="353402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57600" y="327025"/>
            <a:ext cx="7838440" cy="511175"/>
          </a:xfrm>
          <a:prstGeom prst="rect">
            <a:avLst/>
          </a:prstGeom>
        </p:spPr>
        <p:txBody>
          <a:bodyPr vert="horz" wrap="square" lIns="0" tIns="17145" rIns="0" bIns="0" rtlCol="0">
            <a:spAutoFit/>
          </a:bodyPr>
          <a:lstStyle/>
          <a:p>
            <a:pPr marL="12700">
              <a:lnSpc>
                <a:spcPct val="100000"/>
              </a:lnSpc>
              <a:spcBef>
                <a:spcPts val="135"/>
              </a:spcBef>
            </a:pPr>
            <a:r>
              <a:rPr sz="3150" spc="114" dirty="0" err="1"/>
              <a:t>Regressiya</a:t>
            </a:r>
            <a:r>
              <a:rPr sz="3150" spc="-155" dirty="0"/>
              <a:t> </a:t>
            </a:r>
            <a:r>
              <a:rPr sz="3150" spc="-10" dirty="0" err="1"/>
              <a:t>t</a:t>
            </a:r>
            <a:r>
              <a:rPr lang="en-US" sz="3150" spc="-10" dirty="0" err="1"/>
              <a:t>urlari</a:t>
            </a:r>
            <a:endParaRPr sz="3150" dirty="0"/>
          </a:p>
        </p:txBody>
      </p:sp>
      <p:grpSp>
        <p:nvGrpSpPr>
          <p:cNvPr id="4" name="object 4"/>
          <p:cNvGrpSpPr/>
          <p:nvPr/>
        </p:nvGrpSpPr>
        <p:grpSpPr>
          <a:xfrm>
            <a:off x="469265" y="1863090"/>
            <a:ext cx="368935" cy="368935"/>
            <a:chOff x="566558" y="3399352"/>
            <a:chExt cx="368935" cy="368935"/>
          </a:xfrm>
        </p:grpSpPr>
        <p:sp>
          <p:nvSpPr>
            <p:cNvPr id="5" name="object 5"/>
            <p:cNvSpPr/>
            <p:nvPr/>
          </p:nvSpPr>
          <p:spPr>
            <a:xfrm>
              <a:off x="571055" y="3403848"/>
              <a:ext cx="360045" cy="360045"/>
            </a:xfrm>
            <a:custGeom>
              <a:avLst/>
              <a:gdLst/>
              <a:ahLst/>
              <a:cxnLst/>
              <a:rect l="l" t="t" r="r" b="b"/>
              <a:pathLst>
                <a:path w="360044" h="360045">
                  <a:moveTo>
                    <a:pt x="310983" y="0"/>
                  </a:moveTo>
                  <a:lnTo>
                    <a:pt x="48736" y="0"/>
                  </a:lnTo>
                  <a:lnTo>
                    <a:pt x="45343" y="335"/>
                  </a:lnTo>
                  <a:lnTo>
                    <a:pt x="10693" y="20336"/>
                  </a:lnTo>
                  <a:lnTo>
                    <a:pt x="0" y="48730"/>
                  </a:lnTo>
                  <a:lnTo>
                    <a:pt x="0" y="307560"/>
                  </a:lnTo>
                  <a:lnTo>
                    <a:pt x="0" y="310989"/>
                  </a:lnTo>
                  <a:lnTo>
                    <a:pt x="17700" y="346865"/>
                  </a:lnTo>
                  <a:lnTo>
                    <a:pt x="48736" y="359719"/>
                  </a:lnTo>
                  <a:lnTo>
                    <a:pt x="310983" y="359719"/>
                  </a:lnTo>
                  <a:lnTo>
                    <a:pt x="346862" y="342021"/>
                  </a:lnTo>
                  <a:lnTo>
                    <a:pt x="359719" y="310989"/>
                  </a:lnTo>
                  <a:lnTo>
                    <a:pt x="359719" y="48730"/>
                  </a:lnTo>
                  <a:lnTo>
                    <a:pt x="342019" y="12853"/>
                  </a:lnTo>
                  <a:lnTo>
                    <a:pt x="314375" y="335"/>
                  </a:lnTo>
                  <a:lnTo>
                    <a:pt x="310983" y="0"/>
                  </a:lnTo>
                  <a:close/>
                </a:path>
              </a:pathLst>
            </a:custGeom>
            <a:solidFill>
              <a:srgbClr val="E1E1EA"/>
            </a:solidFill>
          </p:spPr>
          <p:txBody>
            <a:bodyPr wrap="square" lIns="0" tIns="0" rIns="0" bIns="0" rtlCol="0"/>
            <a:lstStyle/>
            <a:p>
              <a:endParaRPr/>
            </a:p>
          </p:txBody>
        </p:sp>
        <p:sp>
          <p:nvSpPr>
            <p:cNvPr id="6" name="object 6"/>
            <p:cNvSpPr/>
            <p:nvPr/>
          </p:nvSpPr>
          <p:spPr>
            <a:xfrm>
              <a:off x="571055" y="3403848"/>
              <a:ext cx="360045" cy="360045"/>
            </a:xfrm>
            <a:custGeom>
              <a:avLst/>
              <a:gdLst/>
              <a:ahLst/>
              <a:cxnLst/>
              <a:rect l="l" t="t" r="r" b="b"/>
              <a:pathLst>
                <a:path w="360044" h="360045">
                  <a:moveTo>
                    <a:pt x="0" y="307560"/>
                  </a:moveTo>
                  <a:lnTo>
                    <a:pt x="0" y="52159"/>
                  </a:lnTo>
                  <a:lnTo>
                    <a:pt x="0" y="48730"/>
                  </a:lnTo>
                  <a:lnTo>
                    <a:pt x="332" y="45336"/>
                  </a:lnTo>
                  <a:lnTo>
                    <a:pt x="1002" y="41979"/>
                  </a:lnTo>
                  <a:lnTo>
                    <a:pt x="1672" y="38621"/>
                  </a:lnTo>
                  <a:lnTo>
                    <a:pt x="2660" y="35360"/>
                  </a:lnTo>
                  <a:lnTo>
                    <a:pt x="3972" y="32194"/>
                  </a:lnTo>
                  <a:lnTo>
                    <a:pt x="5278" y="29029"/>
                  </a:lnTo>
                  <a:lnTo>
                    <a:pt x="23180" y="8789"/>
                  </a:lnTo>
                  <a:lnTo>
                    <a:pt x="26028" y="6882"/>
                  </a:lnTo>
                  <a:lnTo>
                    <a:pt x="41981" y="1007"/>
                  </a:lnTo>
                  <a:lnTo>
                    <a:pt x="45343" y="335"/>
                  </a:lnTo>
                  <a:lnTo>
                    <a:pt x="48736" y="0"/>
                  </a:lnTo>
                  <a:lnTo>
                    <a:pt x="52159" y="0"/>
                  </a:lnTo>
                  <a:lnTo>
                    <a:pt x="307560" y="0"/>
                  </a:lnTo>
                  <a:lnTo>
                    <a:pt x="310983" y="0"/>
                  </a:lnTo>
                  <a:lnTo>
                    <a:pt x="314375" y="335"/>
                  </a:lnTo>
                  <a:lnTo>
                    <a:pt x="317733" y="1007"/>
                  </a:lnTo>
                  <a:lnTo>
                    <a:pt x="321096" y="1666"/>
                  </a:lnTo>
                  <a:lnTo>
                    <a:pt x="336539" y="8789"/>
                  </a:lnTo>
                  <a:lnTo>
                    <a:pt x="339387" y="10695"/>
                  </a:lnTo>
                  <a:lnTo>
                    <a:pt x="359387" y="45336"/>
                  </a:lnTo>
                  <a:lnTo>
                    <a:pt x="359719" y="48730"/>
                  </a:lnTo>
                  <a:lnTo>
                    <a:pt x="359719" y="52159"/>
                  </a:lnTo>
                  <a:lnTo>
                    <a:pt x="359719" y="307560"/>
                  </a:lnTo>
                  <a:lnTo>
                    <a:pt x="359719" y="310989"/>
                  </a:lnTo>
                  <a:lnTo>
                    <a:pt x="359387" y="314371"/>
                  </a:lnTo>
                  <a:lnTo>
                    <a:pt x="350928" y="336529"/>
                  </a:lnTo>
                  <a:lnTo>
                    <a:pt x="349026" y="339383"/>
                  </a:lnTo>
                  <a:lnTo>
                    <a:pt x="317733" y="358712"/>
                  </a:lnTo>
                  <a:lnTo>
                    <a:pt x="314375" y="359384"/>
                  </a:lnTo>
                  <a:lnTo>
                    <a:pt x="310983" y="359719"/>
                  </a:lnTo>
                  <a:lnTo>
                    <a:pt x="307560" y="359719"/>
                  </a:lnTo>
                  <a:lnTo>
                    <a:pt x="52159" y="359719"/>
                  </a:lnTo>
                  <a:lnTo>
                    <a:pt x="48736" y="359719"/>
                  </a:lnTo>
                  <a:lnTo>
                    <a:pt x="45343" y="359384"/>
                  </a:lnTo>
                  <a:lnTo>
                    <a:pt x="41981" y="358712"/>
                  </a:lnTo>
                  <a:lnTo>
                    <a:pt x="38623" y="358053"/>
                  </a:lnTo>
                  <a:lnTo>
                    <a:pt x="8791" y="336529"/>
                  </a:lnTo>
                  <a:lnTo>
                    <a:pt x="6885" y="333688"/>
                  </a:lnTo>
                  <a:lnTo>
                    <a:pt x="5278" y="330690"/>
                  </a:lnTo>
                  <a:lnTo>
                    <a:pt x="3972" y="327524"/>
                  </a:lnTo>
                  <a:lnTo>
                    <a:pt x="2660" y="324359"/>
                  </a:lnTo>
                  <a:lnTo>
                    <a:pt x="1672" y="321097"/>
                  </a:lnTo>
                  <a:lnTo>
                    <a:pt x="1002" y="317740"/>
                  </a:lnTo>
                  <a:lnTo>
                    <a:pt x="332" y="314371"/>
                  </a:lnTo>
                  <a:lnTo>
                    <a:pt x="0" y="310989"/>
                  </a:lnTo>
                  <a:lnTo>
                    <a:pt x="0" y="307560"/>
                  </a:lnTo>
                  <a:close/>
                </a:path>
              </a:pathLst>
            </a:custGeom>
            <a:ln w="8992">
              <a:solidFill>
                <a:srgbClr val="C7C7D0"/>
              </a:solidFill>
            </a:ln>
          </p:spPr>
          <p:txBody>
            <a:bodyPr wrap="square" lIns="0" tIns="0" rIns="0" bIns="0" rtlCol="0"/>
            <a:lstStyle/>
            <a:p>
              <a:endParaRPr/>
            </a:p>
          </p:txBody>
        </p:sp>
      </p:grpSp>
      <p:sp>
        <p:nvSpPr>
          <p:cNvPr id="7" name="object 7"/>
          <p:cNvSpPr txBox="1"/>
          <p:nvPr/>
        </p:nvSpPr>
        <p:spPr>
          <a:xfrm flipH="1">
            <a:off x="575458" y="1910766"/>
            <a:ext cx="45719" cy="316865"/>
          </a:xfrm>
          <a:prstGeom prst="rect">
            <a:avLst/>
          </a:prstGeom>
        </p:spPr>
        <p:txBody>
          <a:bodyPr vert="horz" wrap="square" lIns="0" tIns="13970" rIns="0" bIns="0" rtlCol="0">
            <a:spAutoFit/>
          </a:bodyPr>
          <a:lstStyle/>
          <a:p>
            <a:pPr marL="12700">
              <a:lnSpc>
                <a:spcPct val="100000"/>
              </a:lnSpc>
              <a:spcBef>
                <a:spcPts val="110"/>
              </a:spcBef>
            </a:pPr>
            <a:r>
              <a:rPr sz="1900" spc="-130" dirty="0">
                <a:solidFill>
                  <a:srgbClr val="3C3838"/>
                </a:solidFill>
                <a:latin typeface="Trebuchet MS"/>
                <a:cs typeface="Trebuchet MS"/>
              </a:rPr>
              <a:t>1</a:t>
            </a:r>
            <a:endParaRPr sz="1900" dirty="0">
              <a:latin typeface="Trebuchet MS"/>
              <a:cs typeface="Trebuchet MS"/>
            </a:endParaRPr>
          </a:p>
        </p:txBody>
      </p:sp>
      <p:sp>
        <p:nvSpPr>
          <p:cNvPr id="8" name="object 8"/>
          <p:cNvSpPr txBox="1"/>
          <p:nvPr/>
        </p:nvSpPr>
        <p:spPr>
          <a:xfrm>
            <a:off x="990600" y="1175013"/>
            <a:ext cx="3656965" cy="1606850"/>
          </a:xfrm>
          <a:prstGeom prst="rect">
            <a:avLst/>
          </a:prstGeom>
        </p:spPr>
        <p:txBody>
          <a:bodyPr vert="horz" wrap="square" lIns="0" tIns="11430" rIns="0" bIns="0" rtlCol="0">
            <a:spAutoFit/>
          </a:bodyPr>
          <a:lstStyle/>
          <a:p>
            <a:pPr marL="12700">
              <a:lnSpc>
                <a:spcPct val="100000"/>
              </a:lnSpc>
              <a:spcBef>
                <a:spcPts val="90"/>
              </a:spcBef>
            </a:pPr>
            <a:r>
              <a:rPr lang="uz-Latn-UZ" sz="1600" b="1" dirty="0"/>
              <a:t>Chiziqli regressiya (Linear Regression)</a:t>
            </a:r>
            <a:r>
              <a:rPr lang="uz-Latn-UZ" sz="1600" dirty="0"/>
              <a:t>:</a:t>
            </a:r>
            <a:endParaRPr lang="en-US" sz="1600" dirty="0"/>
          </a:p>
          <a:p>
            <a:pPr marL="12700">
              <a:lnSpc>
                <a:spcPct val="100000"/>
              </a:lnSpc>
              <a:spcBef>
                <a:spcPts val="90"/>
              </a:spcBef>
            </a:pPr>
            <a:r>
              <a:rPr lang="uz-Latn-UZ" sz="1400" dirty="0"/>
              <a:t>Bu eng oddiy va keng qo‘llaniladigan regressiya turi.</a:t>
            </a:r>
            <a:endParaRPr lang="en-US" sz="1400" dirty="0"/>
          </a:p>
          <a:p>
            <a:pPr marL="12700">
              <a:lnSpc>
                <a:spcPct val="100000"/>
              </a:lnSpc>
              <a:spcBef>
                <a:spcPts val="90"/>
              </a:spcBef>
            </a:pPr>
            <a:r>
              <a:rPr lang="uz-Latn-UZ" sz="1400" dirty="0"/>
              <a:t>Bir yoki bir nechta mustaqil o‘zgaruvchi va natija o‘rtasida </a:t>
            </a:r>
            <a:r>
              <a:rPr lang="uz-Latn-UZ" sz="1400" b="1" dirty="0"/>
              <a:t>chiziqli munosabat</a:t>
            </a:r>
            <a:r>
              <a:rPr lang="uz-Latn-UZ" sz="1400" dirty="0"/>
              <a:t> mavjud bo‘lsa ishlatiladi.</a:t>
            </a:r>
            <a:endParaRPr lang="en-US" sz="1400" dirty="0"/>
          </a:p>
        </p:txBody>
      </p:sp>
      <p:grpSp>
        <p:nvGrpSpPr>
          <p:cNvPr id="9" name="object 9"/>
          <p:cNvGrpSpPr/>
          <p:nvPr/>
        </p:nvGrpSpPr>
        <p:grpSpPr>
          <a:xfrm>
            <a:off x="6172200" y="1634490"/>
            <a:ext cx="368935" cy="368935"/>
            <a:chOff x="5476734" y="3399352"/>
            <a:chExt cx="368935" cy="368935"/>
          </a:xfrm>
        </p:grpSpPr>
        <p:sp>
          <p:nvSpPr>
            <p:cNvPr id="10" name="object 10"/>
            <p:cNvSpPr/>
            <p:nvPr/>
          </p:nvSpPr>
          <p:spPr>
            <a:xfrm>
              <a:off x="5481231" y="3403848"/>
              <a:ext cx="360045" cy="360045"/>
            </a:xfrm>
            <a:custGeom>
              <a:avLst/>
              <a:gdLst/>
              <a:ahLst/>
              <a:cxnLst/>
              <a:rect l="l" t="t" r="r" b="b"/>
              <a:pathLst>
                <a:path w="360045" h="360045">
                  <a:moveTo>
                    <a:pt x="310989" y="0"/>
                  </a:moveTo>
                  <a:lnTo>
                    <a:pt x="48730" y="0"/>
                  </a:lnTo>
                  <a:lnTo>
                    <a:pt x="45336" y="335"/>
                  </a:lnTo>
                  <a:lnTo>
                    <a:pt x="10695" y="20336"/>
                  </a:lnTo>
                  <a:lnTo>
                    <a:pt x="0" y="48730"/>
                  </a:lnTo>
                  <a:lnTo>
                    <a:pt x="0" y="307560"/>
                  </a:lnTo>
                  <a:lnTo>
                    <a:pt x="0" y="310989"/>
                  </a:lnTo>
                  <a:lnTo>
                    <a:pt x="17698" y="346865"/>
                  </a:lnTo>
                  <a:lnTo>
                    <a:pt x="48730" y="359719"/>
                  </a:lnTo>
                  <a:lnTo>
                    <a:pt x="310989" y="359719"/>
                  </a:lnTo>
                  <a:lnTo>
                    <a:pt x="346865" y="342021"/>
                  </a:lnTo>
                  <a:lnTo>
                    <a:pt x="359719" y="310989"/>
                  </a:lnTo>
                  <a:lnTo>
                    <a:pt x="359719" y="48730"/>
                  </a:lnTo>
                  <a:lnTo>
                    <a:pt x="342021" y="12853"/>
                  </a:lnTo>
                  <a:lnTo>
                    <a:pt x="314371" y="335"/>
                  </a:lnTo>
                  <a:lnTo>
                    <a:pt x="310989" y="0"/>
                  </a:lnTo>
                  <a:close/>
                </a:path>
              </a:pathLst>
            </a:custGeom>
            <a:solidFill>
              <a:srgbClr val="E1E1EA"/>
            </a:solidFill>
          </p:spPr>
          <p:txBody>
            <a:bodyPr wrap="square" lIns="0" tIns="0" rIns="0" bIns="0" rtlCol="0"/>
            <a:lstStyle/>
            <a:p>
              <a:endParaRPr/>
            </a:p>
          </p:txBody>
        </p:sp>
        <p:sp>
          <p:nvSpPr>
            <p:cNvPr id="11" name="object 11"/>
            <p:cNvSpPr/>
            <p:nvPr/>
          </p:nvSpPr>
          <p:spPr>
            <a:xfrm>
              <a:off x="5481231" y="3403848"/>
              <a:ext cx="360045" cy="360045"/>
            </a:xfrm>
            <a:custGeom>
              <a:avLst/>
              <a:gdLst/>
              <a:ahLst/>
              <a:cxnLst/>
              <a:rect l="l" t="t" r="r" b="b"/>
              <a:pathLst>
                <a:path w="360045" h="360045">
                  <a:moveTo>
                    <a:pt x="0" y="307560"/>
                  </a:moveTo>
                  <a:lnTo>
                    <a:pt x="0" y="52159"/>
                  </a:lnTo>
                  <a:lnTo>
                    <a:pt x="0" y="48730"/>
                  </a:lnTo>
                  <a:lnTo>
                    <a:pt x="335" y="45336"/>
                  </a:lnTo>
                  <a:lnTo>
                    <a:pt x="1007" y="41979"/>
                  </a:lnTo>
                  <a:lnTo>
                    <a:pt x="1666" y="38621"/>
                  </a:lnTo>
                  <a:lnTo>
                    <a:pt x="2661" y="35360"/>
                  </a:lnTo>
                  <a:lnTo>
                    <a:pt x="3968" y="32194"/>
                  </a:lnTo>
                  <a:lnTo>
                    <a:pt x="5275" y="29029"/>
                  </a:lnTo>
                  <a:lnTo>
                    <a:pt x="6882" y="26031"/>
                  </a:lnTo>
                  <a:lnTo>
                    <a:pt x="8789" y="23177"/>
                  </a:lnTo>
                  <a:lnTo>
                    <a:pt x="10695" y="20336"/>
                  </a:lnTo>
                  <a:lnTo>
                    <a:pt x="12853" y="17698"/>
                  </a:lnTo>
                  <a:lnTo>
                    <a:pt x="15276" y="15276"/>
                  </a:lnTo>
                  <a:lnTo>
                    <a:pt x="17698" y="12853"/>
                  </a:lnTo>
                  <a:lnTo>
                    <a:pt x="32194" y="3968"/>
                  </a:lnTo>
                  <a:lnTo>
                    <a:pt x="35360" y="2661"/>
                  </a:lnTo>
                  <a:lnTo>
                    <a:pt x="38621" y="1666"/>
                  </a:lnTo>
                  <a:lnTo>
                    <a:pt x="41979" y="1007"/>
                  </a:lnTo>
                  <a:lnTo>
                    <a:pt x="45336" y="335"/>
                  </a:lnTo>
                  <a:lnTo>
                    <a:pt x="48730" y="0"/>
                  </a:lnTo>
                  <a:lnTo>
                    <a:pt x="52159" y="0"/>
                  </a:lnTo>
                  <a:lnTo>
                    <a:pt x="307560" y="0"/>
                  </a:lnTo>
                  <a:lnTo>
                    <a:pt x="310989" y="0"/>
                  </a:lnTo>
                  <a:lnTo>
                    <a:pt x="314371" y="335"/>
                  </a:lnTo>
                  <a:lnTo>
                    <a:pt x="317728" y="1007"/>
                  </a:lnTo>
                  <a:lnTo>
                    <a:pt x="321097" y="1666"/>
                  </a:lnTo>
                  <a:lnTo>
                    <a:pt x="324359" y="2661"/>
                  </a:lnTo>
                  <a:lnTo>
                    <a:pt x="327512" y="3968"/>
                  </a:lnTo>
                  <a:lnTo>
                    <a:pt x="330690" y="5275"/>
                  </a:lnTo>
                  <a:lnTo>
                    <a:pt x="344443" y="15276"/>
                  </a:lnTo>
                  <a:lnTo>
                    <a:pt x="346865" y="17698"/>
                  </a:lnTo>
                  <a:lnTo>
                    <a:pt x="358712" y="41979"/>
                  </a:lnTo>
                  <a:lnTo>
                    <a:pt x="359384" y="45336"/>
                  </a:lnTo>
                  <a:lnTo>
                    <a:pt x="359719" y="48730"/>
                  </a:lnTo>
                  <a:lnTo>
                    <a:pt x="359719" y="52159"/>
                  </a:lnTo>
                  <a:lnTo>
                    <a:pt x="359719" y="307560"/>
                  </a:lnTo>
                  <a:lnTo>
                    <a:pt x="359719" y="310989"/>
                  </a:lnTo>
                  <a:lnTo>
                    <a:pt x="359384" y="314371"/>
                  </a:lnTo>
                  <a:lnTo>
                    <a:pt x="358712" y="317740"/>
                  </a:lnTo>
                  <a:lnTo>
                    <a:pt x="358053" y="321097"/>
                  </a:lnTo>
                  <a:lnTo>
                    <a:pt x="344443" y="344443"/>
                  </a:lnTo>
                  <a:lnTo>
                    <a:pt x="342021" y="346865"/>
                  </a:lnTo>
                  <a:lnTo>
                    <a:pt x="317728" y="358712"/>
                  </a:lnTo>
                  <a:lnTo>
                    <a:pt x="314371" y="359384"/>
                  </a:lnTo>
                  <a:lnTo>
                    <a:pt x="310989" y="359719"/>
                  </a:lnTo>
                  <a:lnTo>
                    <a:pt x="307560" y="359719"/>
                  </a:lnTo>
                  <a:lnTo>
                    <a:pt x="52159" y="359719"/>
                  </a:lnTo>
                  <a:lnTo>
                    <a:pt x="48730" y="359719"/>
                  </a:lnTo>
                  <a:lnTo>
                    <a:pt x="45336" y="359384"/>
                  </a:lnTo>
                  <a:lnTo>
                    <a:pt x="41979" y="358712"/>
                  </a:lnTo>
                  <a:lnTo>
                    <a:pt x="38621" y="358053"/>
                  </a:lnTo>
                  <a:lnTo>
                    <a:pt x="15276" y="344443"/>
                  </a:lnTo>
                  <a:lnTo>
                    <a:pt x="12853" y="342021"/>
                  </a:lnTo>
                  <a:lnTo>
                    <a:pt x="10695" y="339383"/>
                  </a:lnTo>
                  <a:lnTo>
                    <a:pt x="8789" y="336529"/>
                  </a:lnTo>
                  <a:lnTo>
                    <a:pt x="6882" y="333688"/>
                  </a:lnTo>
                  <a:lnTo>
                    <a:pt x="5275" y="330690"/>
                  </a:lnTo>
                  <a:lnTo>
                    <a:pt x="3968" y="327524"/>
                  </a:lnTo>
                  <a:lnTo>
                    <a:pt x="2661" y="324359"/>
                  </a:lnTo>
                  <a:lnTo>
                    <a:pt x="1666" y="321097"/>
                  </a:lnTo>
                  <a:lnTo>
                    <a:pt x="1007" y="317740"/>
                  </a:lnTo>
                  <a:lnTo>
                    <a:pt x="335" y="314371"/>
                  </a:lnTo>
                  <a:lnTo>
                    <a:pt x="0" y="310989"/>
                  </a:lnTo>
                  <a:lnTo>
                    <a:pt x="0" y="307560"/>
                  </a:lnTo>
                  <a:close/>
                </a:path>
              </a:pathLst>
            </a:custGeom>
            <a:ln w="8992">
              <a:solidFill>
                <a:srgbClr val="C7C7D0"/>
              </a:solidFill>
            </a:ln>
          </p:spPr>
          <p:txBody>
            <a:bodyPr wrap="square" lIns="0" tIns="0" rIns="0" bIns="0" rtlCol="0"/>
            <a:lstStyle/>
            <a:p>
              <a:endParaRPr/>
            </a:p>
          </p:txBody>
        </p:sp>
      </p:grpSp>
      <p:sp>
        <p:nvSpPr>
          <p:cNvPr id="12" name="object 12"/>
          <p:cNvSpPr txBox="1"/>
          <p:nvPr/>
        </p:nvSpPr>
        <p:spPr>
          <a:xfrm>
            <a:off x="6280519" y="1670995"/>
            <a:ext cx="152400" cy="316865"/>
          </a:xfrm>
          <a:prstGeom prst="rect">
            <a:avLst/>
          </a:prstGeom>
        </p:spPr>
        <p:txBody>
          <a:bodyPr vert="horz" wrap="square" lIns="0" tIns="13970" rIns="0" bIns="0" rtlCol="0">
            <a:spAutoFit/>
          </a:bodyPr>
          <a:lstStyle/>
          <a:p>
            <a:pPr marL="12700">
              <a:lnSpc>
                <a:spcPct val="100000"/>
              </a:lnSpc>
              <a:spcBef>
                <a:spcPts val="110"/>
              </a:spcBef>
            </a:pPr>
            <a:r>
              <a:rPr sz="1900" spc="-50" dirty="0">
                <a:solidFill>
                  <a:srgbClr val="3C3838"/>
                </a:solidFill>
                <a:latin typeface="Trebuchet MS"/>
                <a:cs typeface="Trebuchet MS"/>
              </a:rPr>
              <a:t>2</a:t>
            </a:r>
            <a:endParaRPr sz="1900" dirty="0">
              <a:latin typeface="Trebuchet MS"/>
              <a:cs typeface="Trebuchet MS"/>
            </a:endParaRPr>
          </a:p>
        </p:txBody>
      </p:sp>
      <p:sp>
        <p:nvSpPr>
          <p:cNvPr id="13" name="object 13"/>
          <p:cNvSpPr txBox="1"/>
          <p:nvPr/>
        </p:nvSpPr>
        <p:spPr>
          <a:xfrm>
            <a:off x="6782437" y="1038221"/>
            <a:ext cx="4222750" cy="1365758"/>
          </a:xfrm>
          <a:prstGeom prst="rect">
            <a:avLst/>
          </a:prstGeom>
        </p:spPr>
        <p:txBody>
          <a:bodyPr vert="horz" wrap="square" lIns="0" tIns="11430" rIns="0" bIns="0" rtlCol="0">
            <a:spAutoFit/>
          </a:bodyPr>
          <a:lstStyle/>
          <a:p>
            <a:r>
              <a:rPr lang="it-IT" sz="1600" b="1" dirty="0"/>
              <a:t>Ko‘p o‘zgaruvchili chiziqli regressiya (Multiple Linear Regression)</a:t>
            </a:r>
            <a:r>
              <a:rPr lang="it-IT" sz="1600" dirty="0"/>
              <a:t>:</a:t>
            </a:r>
          </a:p>
          <a:p>
            <a:r>
              <a:rPr lang="uz-Latn-UZ" sz="1400" dirty="0"/>
              <a:t>Bir nechta mustaqil o‘zgaruvchi (xususiyatlar) mavjud bo‘lganda chiziqli regressiyaning umumiy ko‘rinishi.</a:t>
            </a:r>
            <a:endParaRPr lang="it-IT" sz="1400" dirty="0"/>
          </a:p>
          <a:p>
            <a:r>
              <a:rPr lang="uz-Latn-UZ" sz="1400" dirty="0"/>
              <a:t>Masalan, kvartira narxini maydoni, joylashuvi va yoshi kabi ko‘plab omillarga qarab bashorat qilish</a:t>
            </a:r>
            <a:endParaRPr lang="it-IT" sz="1400" dirty="0"/>
          </a:p>
        </p:txBody>
      </p:sp>
      <p:grpSp>
        <p:nvGrpSpPr>
          <p:cNvPr id="14" name="object 14"/>
          <p:cNvGrpSpPr/>
          <p:nvPr/>
        </p:nvGrpSpPr>
        <p:grpSpPr>
          <a:xfrm>
            <a:off x="562165" y="4615180"/>
            <a:ext cx="368935" cy="360045"/>
            <a:chOff x="566558" y="4874203"/>
            <a:chExt cx="368935" cy="360045"/>
          </a:xfrm>
        </p:grpSpPr>
        <p:sp>
          <p:nvSpPr>
            <p:cNvPr id="15" name="object 15"/>
            <p:cNvSpPr/>
            <p:nvPr/>
          </p:nvSpPr>
          <p:spPr>
            <a:xfrm>
              <a:off x="571055" y="4878700"/>
              <a:ext cx="360045" cy="351155"/>
            </a:xfrm>
            <a:custGeom>
              <a:avLst/>
              <a:gdLst/>
              <a:ahLst/>
              <a:cxnLst/>
              <a:rect l="l" t="t" r="r" b="b"/>
              <a:pathLst>
                <a:path w="360044" h="351154">
                  <a:moveTo>
                    <a:pt x="310983" y="0"/>
                  </a:moveTo>
                  <a:lnTo>
                    <a:pt x="48736" y="0"/>
                  </a:lnTo>
                  <a:lnTo>
                    <a:pt x="45343" y="335"/>
                  </a:lnTo>
                  <a:lnTo>
                    <a:pt x="10693" y="20336"/>
                  </a:lnTo>
                  <a:lnTo>
                    <a:pt x="0" y="48730"/>
                  </a:lnTo>
                  <a:lnTo>
                    <a:pt x="0" y="298567"/>
                  </a:lnTo>
                  <a:lnTo>
                    <a:pt x="0" y="301996"/>
                  </a:lnTo>
                  <a:lnTo>
                    <a:pt x="17700" y="337872"/>
                  </a:lnTo>
                  <a:lnTo>
                    <a:pt x="48736" y="350726"/>
                  </a:lnTo>
                  <a:lnTo>
                    <a:pt x="310983" y="350726"/>
                  </a:lnTo>
                  <a:lnTo>
                    <a:pt x="346862" y="333028"/>
                  </a:lnTo>
                  <a:lnTo>
                    <a:pt x="359719" y="301996"/>
                  </a:lnTo>
                  <a:lnTo>
                    <a:pt x="359719" y="48730"/>
                  </a:lnTo>
                  <a:lnTo>
                    <a:pt x="342019" y="12853"/>
                  </a:lnTo>
                  <a:lnTo>
                    <a:pt x="314375" y="335"/>
                  </a:lnTo>
                  <a:lnTo>
                    <a:pt x="310983" y="0"/>
                  </a:lnTo>
                  <a:close/>
                </a:path>
              </a:pathLst>
            </a:custGeom>
            <a:solidFill>
              <a:srgbClr val="E1E1EA"/>
            </a:solidFill>
          </p:spPr>
          <p:txBody>
            <a:bodyPr wrap="square" lIns="0" tIns="0" rIns="0" bIns="0" rtlCol="0"/>
            <a:lstStyle/>
            <a:p>
              <a:endParaRPr/>
            </a:p>
          </p:txBody>
        </p:sp>
        <p:sp>
          <p:nvSpPr>
            <p:cNvPr id="16" name="object 16"/>
            <p:cNvSpPr/>
            <p:nvPr/>
          </p:nvSpPr>
          <p:spPr>
            <a:xfrm>
              <a:off x="571055" y="4878700"/>
              <a:ext cx="360045" cy="351155"/>
            </a:xfrm>
            <a:custGeom>
              <a:avLst/>
              <a:gdLst/>
              <a:ahLst/>
              <a:cxnLst/>
              <a:rect l="l" t="t" r="r" b="b"/>
              <a:pathLst>
                <a:path w="360044" h="351154">
                  <a:moveTo>
                    <a:pt x="0" y="298567"/>
                  </a:moveTo>
                  <a:lnTo>
                    <a:pt x="0" y="52159"/>
                  </a:lnTo>
                  <a:lnTo>
                    <a:pt x="0" y="48730"/>
                  </a:lnTo>
                  <a:lnTo>
                    <a:pt x="332" y="45336"/>
                  </a:lnTo>
                  <a:lnTo>
                    <a:pt x="1002" y="41979"/>
                  </a:lnTo>
                  <a:lnTo>
                    <a:pt x="1672" y="38621"/>
                  </a:lnTo>
                  <a:lnTo>
                    <a:pt x="2660" y="35360"/>
                  </a:lnTo>
                  <a:lnTo>
                    <a:pt x="3972" y="32194"/>
                  </a:lnTo>
                  <a:lnTo>
                    <a:pt x="5278" y="29029"/>
                  </a:lnTo>
                  <a:lnTo>
                    <a:pt x="6885" y="26031"/>
                  </a:lnTo>
                  <a:lnTo>
                    <a:pt x="23180" y="8789"/>
                  </a:lnTo>
                  <a:lnTo>
                    <a:pt x="26028" y="6882"/>
                  </a:lnTo>
                  <a:lnTo>
                    <a:pt x="41981" y="1007"/>
                  </a:lnTo>
                  <a:lnTo>
                    <a:pt x="45343" y="335"/>
                  </a:lnTo>
                  <a:lnTo>
                    <a:pt x="48736" y="0"/>
                  </a:lnTo>
                  <a:lnTo>
                    <a:pt x="52159" y="0"/>
                  </a:lnTo>
                  <a:lnTo>
                    <a:pt x="307560" y="0"/>
                  </a:lnTo>
                  <a:lnTo>
                    <a:pt x="310983" y="0"/>
                  </a:lnTo>
                  <a:lnTo>
                    <a:pt x="314375" y="335"/>
                  </a:lnTo>
                  <a:lnTo>
                    <a:pt x="317733" y="1007"/>
                  </a:lnTo>
                  <a:lnTo>
                    <a:pt x="321096" y="1666"/>
                  </a:lnTo>
                  <a:lnTo>
                    <a:pt x="336539" y="8789"/>
                  </a:lnTo>
                  <a:lnTo>
                    <a:pt x="339387" y="10683"/>
                  </a:lnTo>
                  <a:lnTo>
                    <a:pt x="358717" y="41979"/>
                  </a:lnTo>
                  <a:lnTo>
                    <a:pt x="359387" y="45336"/>
                  </a:lnTo>
                  <a:lnTo>
                    <a:pt x="359719" y="48730"/>
                  </a:lnTo>
                  <a:lnTo>
                    <a:pt x="359719" y="52159"/>
                  </a:lnTo>
                  <a:lnTo>
                    <a:pt x="359719" y="298567"/>
                  </a:lnTo>
                  <a:lnTo>
                    <a:pt x="359719" y="301996"/>
                  </a:lnTo>
                  <a:lnTo>
                    <a:pt x="359387" y="305378"/>
                  </a:lnTo>
                  <a:lnTo>
                    <a:pt x="350928" y="327536"/>
                  </a:lnTo>
                  <a:lnTo>
                    <a:pt x="349026" y="330390"/>
                  </a:lnTo>
                  <a:lnTo>
                    <a:pt x="317733" y="349719"/>
                  </a:lnTo>
                  <a:lnTo>
                    <a:pt x="314375" y="350391"/>
                  </a:lnTo>
                  <a:lnTo>
                    <a:pt x="310983" y="350726"/>
                  </a:lnTo>
                  <a:lnTo>
                    <a:pt x="307560" y="350726"/>
                  </a:lnTo>
                  <a:lnTo>
                    <a:pt x="52159" y="350726"/>
                  </a:lnTo>
                  <a:lnTo>
                    <a:pt x="48736" y="350726"/>
                  </a:lnTo>
                  <a:lnTo>
                    <a:pt x="45343" y="350391"/>
                  </a:lnTo>
                  <a:lnTo>
                    <a:pt x="41981" y="349719"/>
                  </a:lnTo>
                  <a:lnTo>
                    <a:pt x="38623" y="349060"/>
                  </a:lnTo>
                  <a:lnTo>
                    <a:pt x="8791" y="327536"/>
                  </a:lnTo>
                  <a:lnTo>
                    <a:pt x="6885" y="324695"/>
                  </a:lnTo>
                  <a:lnTo>
                    <a:pt x="5278" y="321697"/>
                  </a:lnTo>
                  <a:lnTo>
                    <a:pt x="3972" y="318531"/>
                  </a:lnTo>
                  <a:lnTo>
                    <a:pt x="2660" y="315354"/>
                  </a:lnTo>
                  <a:lnTo>
                    <a:pt x="1672" y="312104"/>
                  </a:lnTo>
                  <a:lnTo>
                    <a:pt x="1002" y="308747"/>
                  </a:lnTo>
                  <a:lnTo>
                    <a:pt x="332" y="305378"/>
                  </a:lnTo>
                  <a:lnTo>
                    <a:pt x="0" y="301996"/>
                  </a:lnTo>
                  <a:lnTo>
                    <a:pt x="0" y="298567"/>
                  </a:lnTo>
                  <a:close/>
                </a:path>
              </a:pathLst>
            </a:custGeom>
            <a:ln w="8992">
              <a:solidFill>
                <a:srgbClr val="C7C7D0"/>
              </a:solidFill>
            </a:ln>
          </p:spPr>
          <p:txBody>
            <a:bodyPr wrap="square" lIns="0" tIns="0" rIns="0" bIns="0" rtlCol="0"/>
            <a:lstStyle/>
            <a:p>
              <a:endParaRPr/>
            </a:p>
          </p:txBody>
        </p:sp>
      </p:grpSp>
      <p:sp>
        <p:nvSpPr>
          <p:cNvPr id="17" name="object 17"/>
          <p:cNvSpPr txBox="1"/>
          <p:nvPr/>
        </p:nvSpPr>
        <p:spPr>
          <a:xfrm>
            <a:off x="664402" y="4653967"/>
            <a:ext cx="155575" cy="316865"/>
          </a:xfrm>
          <a:prstGeom prst="rect">
            <a:avLst/>
          </a:prstGeom>
        </p:spPr>
        <p:txBody>
          <a:bodyPr vert="horz" wrap="square" lIns="0" tIns="13970" rIns="0" bIns="0" rtlCol="0">
            <a:spAutoFit/>
          </a:bodyPr>
          <a:lstStyle/>
          <a:p>
            <a:pPr marL="12700">
              <a:lnSpc>
                <a:spcPct val="100000"/>
              </a:lnSpc>
              <a:spcBef>
                <a:spcPts val="110"/>
              </a:spcBef>
            </a:pPr>
            <a:r>
              <a:rPr sz="1900" spc="-50" dirty="0">
                <a:solidFill>
                  <a:srgbClr val="3C3838"/>
                </a:solidFill>
                <a:latin typeface="Trebuchet MS"/>
                <a:cs typeface="Trebuchet MS"/>
              </a:rPr>
              <a:t>3</a:t>
            </a:r>
            <a:endParaRPr sz="1900" dirty="0">
              <a:latin typeface="Trebuchet MS"/>
              <a:cs typeface="Trebuchet MS"/>
            </a:endParaRPr>
          </a:p>
        </p:txBody>
      </p:sp>
      <p:sp>
        <p:nvSpPr>
          <p:cNvPr id="18" name="object 18"/>
          <p:cNvSpPr txBox="1"/>
          <p:nvPr/>
        </p:nvSpPr>
        <p:spPr>
          <a:xfrm>
            <a:off x="1169403" y="3773165"/>
            <a:ext cx="4073525" cy="2049728"/>
          </a:xfrm>
          <a:prstGeom prst="rect">
            <a:avLst/>
          </a:prstGeom>
        </p:spPr>
        <p:txBody>
          <a:bodyPr vert="horz" wrap="square" lIns="0" tIns="11430" rIns="0" bIns="0" rtlCol="0">
            <a:spAutoFit/>
          </a:bodyPr>
          <a:lstStyle/>
          <a:p>
            <a:pPr marL="12700">
              <a:lnSpc>
                <a:spcPct val="100000"/>
              </a:lnSpc>
              <a:spcBef>
                <a:spcPts val="90"/>
              </a:spcBef>
            </a:pPr>
            <a:r>
              <a:rPr lang="uz-Latn-UZ" sz="1600" b="1" dirty="0"/>
              <a:t>Polinomial regressiya (Polynomial Regression)</a:t>
            </a:r>
            <a:r>
              <a:rPr lang="uz-Latn-UZ" sz="1600" dirty="0"/>
              <a:t>:</a:t>
            </a:r>
            <a:endParaRPr sz="1600" dirty="0">
              <a:latin typeface="Trebuchet MS"/>
              <a:cs typeface="Trebuchet MS"/>
            </a:endParaRPr>
          </a:p>
          <a:p>
            <a:pPr marL="12700" marR="5080">
              <a:lnSpc>
                <a:spcPct val="136900"/>
              </a:lnSpc>
              <a:spcBef>
                <a:spcPts val="425"/>
              </a:spcBef>
            </a:pPr>
            <a:r>
              <a:rPr lang="uz-Latn-UZ" sz="1400" dirty="0"/>
              <a:t>Bu regressiya turi chiziqli bo‘lmagan munosabatlarni modellashtirish uchun ishlatiladi. Masalan</a:t>
            </a:r>
            <a:r>
              <a:rPr lang="en-US" sz="1400" dirty="0"/>
              <a:t>: </a:t>
            </a:r>
          </a:p>
          <a:p>
            <a:pPr marL="12700" marR="5080">
              <a:lnSpc>
                <a:spcPct val="136900"/>
              </a:lnSpc>
              <a:spcBef>
                <a:spcPts val="425"/>
              </a:spcBef>
            </a:pPr>
            <a:r>
              <a:rPr lang="uz-Latn-UZ" sz="1400" dirty="0"/>
              <a:t>Bu usul ma'lumotlarning murakkab egilishlarini ham yaxshi ifodalaydi.</a:t>
            </a:r>
            <a:endParaRPr sz="1250" dirty="0">
              <a:latin typeface="Trebuchet MS"/>
              <a:cs typeface="Trebuchet MS"/>
            </a:endParaRPr>
          </a:p>
        </p:txBody>
      </p:sp>
      <p:grpSp>
        <p:nvGrpSpPr>
          <p:cNvPr id="19" name="object 19"/>
          <p:cNvGrpSpPr/>
          <p:nvPr/>
        </p:nvGrpSpPr>
        <p:grpSpPr>
          <a:xfrm>
            <a:off x="6184265" y="4234180"/>
            <a:ext cx="368935" cy="360045"/>
            <a:chOff x="5476734" y="4874203"/>
            <a:chExt cx="368935" cy="360045"/>
          </a:xfrm>
        </p:grpSpPr>
        <p:sp>
          <p:nvSpPr>
            <p:cNvPr id="20" name="object 20"/>
            <p:cNvSpPr/>
            <p:nvPr/>
          </p:nvSpPr>
          <p:spPr>
            <a:xfrm>
              <a:off x="5481231" y="4878700"/>
              <a:ext cx="360045" cy="351155"/>
            </a:xfrm>
            <a:custGeom>
              <a:avLst/>
              <a:gdLst/>
              <a:ahLst/>
              <a:cxnLst/>
              <a:rect l="l" t="t" r="r" b="b"/>
              <a:pathLst>
                <a:path w="360045" h="351154">
                  <a:moveTo>
                    <a:pt x="310989" y="0"/>
                  </a:moveTo>
                  <a:lnTo>
                    <a:pt x="48730" y="0"/>
                  </a:lnTo>
                  <a:lnTo>
                    <a:pt x="45336" y="335"/>
                  </a:lnTo>
                  <a:lnTo>
                    <a:pt x="10695" y="20336"/>
                  </a:lnTo>
                  <a:lnTo>
                    <a:pt x="0" y="48730"/>
                  </a:lnTo>
                  <a:lnTo>
                    <a:pt x="0" y="298567"/>
                  </a:lnTo>
                  <a:lnTo>
                    <a:pt x="0" y="301996"/>
                  </a:lnTo>
                  <a:lnTo>
                    <a:pt x="17698" y="337872"/>
                  </a:lnTo>
                  <a:lnTo>
                    <a:pt x="48730" y="350726"/>
                  </a:lnTo>
                  <a:lnTo>
                    <a:pt x="310989" y="350726"/>
                  </a:lnTo>
                  <a:lnTo>
                    <a:pt x="346865" y="333028"/>
                  </a:lnTo>
                  <a:lnTo>
                    <a:pt x="359719" y="301996"/>
                  </a:lnTo>
                  <a:lnTo>
                    <a:pt x="359719" y="48730"/>
                  </a:lnTo>
                  <a:lnTo>
                    <a:pt x="342021" y="12853"/>
                  </a:lnTo>
                  <a:lnTo>
                    <a:pt x="314371" y="335"/>
                  </a:lnTo>
                  <a:lnTo>
                    <a:pt x="310989" y="0"/>
                  </a:lnTo>
                  <a:close/>
                </a:path>
              </a:pathLst>
            </a:custGeom>
            <a:solidFill>
              <a:srgbClr val="E1E1EA"/>
            </a:solidFill>
          </p:spPr>
          <p:txBody>
            <a:bodyPr wrap="square" lIns="0" tIns="0" rIns="0" bIns="0" rtlCol="0"/>
            <a:lstStyle/>
            <a:p>
              <a:endParaRPr/>
            </a:p>
          </p:txBody>
        </p:sp>
        <p:sp>
          <p:nvSpPr>
            <p:cNvPr id="21" name="object 21"/>
            <p:cNvSpPr/>
            <p:nvPr/>
          </p:nvSpPr>
          <p:spPr>
            <a:xfrm>
              <a:off x="5481231" y="4878700"/>
              <a:ext cx="360045" cy="351155"/>
            </a:xfrm>
            <a:custGeom>
              <a:avLst/>
              <a:gdLst/>
              <a:ahLst/>
              <a:cxnLst/>
              <a:rect l="l" t="t" r="r" b="b"/>
              <a:pathLst>
                <a:path w="360045" h="351154">
                  <a:moveTo>
                    <a:pt x="0" y="298567"/>
                  </a:moveTo>
                  <a:lnTo>
                    <a:pt x="0" y="52159"/>
                  </a:lnTo>
                  <a:lnTo>
                    <a:pt x="0" y="48730"/>
                  </a:lnTo>
                  <a:lnTo>
                    <a:pt x="335" y="45336"/>
                  </a:lnTo>
                  <a:lnTo>
                    <a:pt x="1007" y="41979"/>
                  </a:lnTo>
                  <a:lnTo>
                    <a:pt x="1666" y="38621"/>
                  </a:lnTo>
                  <a:lnTo>
                    <a:pt x="2661" y="35360"/>
                  </a:lnTo>
                  <a:lnTo>
                    <a:pt x="3968" y="32194"/>
                  </a:lnTo>
                  <a:lnTo>
                    <a:pt x="5275" y="29029"/>
                  </a:lnTo>
                  <a:lnTo>
                    <a:pt x="6882" y="26031"/>
                  </a:lnTo>
                  <a:lnTo>
                    <a:pt x="8789" y="23177"/>
                  </a:lnTo>
                  <a:lnTo>
                    <a:pt x="10695" y="20336"/>
                  </a:lnTo>
                  <a:lnTo>
                    <a:pt x="12853" y="17698"/>
                  </a:lnTo>
                  <a:lnTo>
                    <a:pt x="15276" y="15276"/>
                  </a:lnTo>
                  <a:lnTo>
                    <a:pt x="17698" y="12853"/>
                  </a:lnTo>
                  <a:lnTo>
                    <a:pt x="20336" y="10683"/>
                  </a:lnTo>
                  <a:lnTo>
                    <a:pt x="23177" y="8789"/>
                  </a:lnTo>
                  <a:lnTo>
                    <a:pt x="26031" y="6882"/>
                  </a:lnTo>
                  <a:lnTo>
                    <a:pt x="29029" y="5275"/>
                  </a:lnTo>
                  <a:lnTo>
                    <a:pt x="32194" y="3968"/>
                  </a:lnTo>
                  <a:lnTo>
                    <a:pt x="35360" y="2661"/>
                  </a:lnTo>
                  <a:lnTo>
                    <a:pt x="38621" y="1666"/>
                  </a:lnTo>
                  <a:lnTo>
                    <a:pt x="41979" y="1007"/>
                  </a:lnTo>
                  <a:lnTo>
                    <a:pt x="45336" y="335"/>
                  </a:lnTo>
                  <a:lnTo>
                    <a:pt x="48730" y="0"/>
                  </a:lnTo>
                  <a:lnTo>
                    <a:pt x="52159" y="0"/>
                  </a:lnTo>
                  <a:lnTo>
                    <a:pt x="307560" y="0"/>
                  </a:lnTo>
                  <a:lnTo>
                    <a:pt x="310989" y="0"/>
                  </a:lnTo>
                  <a:lnTo>
                    <a:pt x="314371" y="335"/>
                  </a:lnTo>
                  <a:lnTo>
                    <a:pt x="317728" y="1007"/>
                  </a:lnTo>
                  <a:lnTo>
                    <a:pt x="321097" y="1666"/>
                  </a:lnTo>
                  <a:lnTo>
                    <a:pt x="324359" y="2661"/>
                  </a:lnTo>
                  <a:lnTo>
                    <a:pt x="327512" y="3968"/>
                  </a:lnTo>
                  <a:lnTo>
                    <a:pt x="330690" y="5275"/>
                  </a:lnTo>
                  <a:lnTo>
                    <a:pt x="333688" y="6882"/>
                  </a:lnTo>
                  <a:lnTo>
                    <a:pt x="336541" y="8789"/>
                  </a:lnTo>
                  <a:lnTo>
                    <a:pt x="339383" y="10683"/>
                  </a:lnTo>
                  <a:lnTo>
                    <a:pt x="342021" y="12853"/>
                  </a:lnTo>
                  <a:lnTo>
                    <a:pt x="344443" y="15276"/>
                  </a:lnTo>
                  <a:lnTo>
                    <a:pt x="346865" y="17698"/>
                  </a:lnTo>
                  <a:lnTo>
                    <a:pt x="358712" y="41979"/>
                  </a:lnTo>
                  <a:lnTo>
                    <a:pt x="359384" y="45336"/>
                  </a:lnTo>
                  <a:lnTo>
                    <a:pt x="359719" y="48730"/>
                  </a:lnTo>
                  <a:lnTo>
                    <a:pt x="359719" y="52159"/>
                  </a:lnTo>
                  <a:lnTo>
                    <a:pt x="359719" y="298567"/>
                  </a:lnTo>
                  <a:lnTo>
                    <a:pt x="359719" y="301996"/>
                  </a:lnTo>
                  <a:lnTo>
                    <a:pt x="359384" y="305378"/>
                  </a:lnTo>
                  <a:lnTo>
                    <a:pt x="358712" y="308747"/>
                  </a:lnTo>
                  <a:lnTo>
                    <a:pt x="358053" y="312104"/>
                  </a:lnTo>
                  <a:lnTo>
                    <a:pt x="344443" y="335450"/>
                  </a:lnTo>
                  <a:lnTo>
                    <a:pt x="342021" y="337872"/>
                  </a:lnTo>
                  <a:lnTo>
                    <a:pt x="317728" y="349719"/>
                  </a:lnTo>
                  <a:lnTo>
                    <a:pt x="314371" y="350391"/>
                  </a:lnTo>
                  <a:lnTo>
                    <a:pt x="310989" y="350726"/>
                  </a:lnTo>
                  <a:lnTo>
                    <a:pt x="307560" y="350726"/>
                  </a:lnTo>
                  <a:lnTo>
                    <a:pt x="52159" y="350726"/>
                  </a:lnTo>
                  <a:lnTo>
                    <a:pt x="48730" y="350726"/>
                  </a:lnTo>
                  <a:lnTo>
                    <a:pt x="45336" y="350391"/>
                  </a:lnTo>
                  <a:lnTo>
                    <a:pt x="41979" y="349719"/>
                  </a:lnTo>
                  <a:lnTo>
                    <a:pt x="38621" y="349060"/>
                  </a:lnTo>
                  <a:lnTo>
                    <a:pt x="15276" y="335450"/>
                  </a:lnTo>
                  <a:lnTo>
                    <a:pt x="12853" y="333028"/>
                  </a:lnTo>
                  <a:lnTo>
                    <a:pt x="10695" y="330390"/>
                  </a:lnTo>
                  <a:lnTo>
                    <a:pt x="8789" y="327536"/>
                  </a:lnTo>
                  <a:lnTo>
                    <a:pt x="6882" y="324695"/>
                  </a:lnTo>
                  <a:lnTo>
                    <a:pt x="1007" y="308747"/>
                  </a:lnTo>
                  <a:lnTo>
                    <a:pt x="335" y="305378"/>
                  </a:lnTo>
                  <a:lnTo>
                    <a:pt x="0" y="301996"/>
                  </a:lnTo>
                  <a:lnTo>
                    <a:pt x="0" y="298567"/>
                  </a:lnTo>
                  <a:close/>
                </a:path>
              </a:pathLst>
            </a:custGeom>
            <a:ln w="8992">
              <a:solidFill>
                <a:srgbClr val="C7C7D0"/>
              </a:solidFill>
            </a:ln>
          </p:spPr>
          <p:txBody>
            <a:bodyPr wrap="square" lIns="0" tIns="0" rIns="0" bIns="0" rtlCol="0"/>
            <a:lstStyle/>
            <a:p>
              <a:endParaRPr/>
            </a:p>
          </p:txBody>
        </p:sp>
      </p:grpSp>
      <p:sp>
        <p:nvSpPr>
          <p:cNvPr id="22" name="object 22"/>
          <p:cNvSpPr txBox="1"/>
          <p:nvPr/>
        </p:nvSpPr>
        <p:spPr>
          <a:xfrm>
            <a:off x="6312024" y="4263118"/>
            <a:ext cx="158115" cy="316865"/>
          </a:xfrm>
          <a:prstGeom prst="rect">
            <a:avLst/>
          </a:prstGeom>
        </p:spPr>
        <p:txBody>
          <a:bodyPr vert="horz" wrap="square" lIns="0" tIns="13970" rIns="0" bIns="0" rtlCol="0">
            <a:spAutoFit/>
          </a:bodyPr>
          <a:lstStyle/>
          <a:p>
            <a:pPr marL="12700">
              <a:lnSpc>
                <a:spcPct val="100000"/>
              </a:lnSpc>
              <a:spcBef>
                <a:spcPts val="110"/>
              </a:spcBef>
            </a:pPr>
            <a:r>
              <a:rPr sz="1900" spc="-50" dirty="0">
                <a:solidFill>
                  <a:srgbClr val="3C3838"/>
                </a:solidFill>
                <a:latin typeface="Trebuchet MS"/>
                <a:cs typeface="Trebuchet MS"/>
              </a:rPr>
              <a:t>4</a:t>
            </a:r>
            <a:endParaRPr sz="1900" dirty="0">
              <a:latin typeface="Trebuchet MS"/>
              <a:cs typeface="Trebuchet MS"/>
            </a:endParaRPr>
          </a:p>
        </p:txBody>
      </p:sp>
      <p:sp>
        <p:nvSpPr>
          <p:cNvPr id="23" name="object 23"/>
          <p:cNvSpPr txBox="1"/>
          <p:nvPr/>
        </p:nvSpPr>
        <p:spPr>
          <a:xfrm>
            <a:off x="6782437" y="3146425"/>
            <a:ext cx="3825240" cy="2666114"/>
          </a:xfrm>
          <a:prstGeom prst="rect">
            <a:avLst/>
          </a:prstGeom>
        </p:spPr>
        <p:txBody>
          <a:bodyPr vert="horz" wrap="square" lIns="0" tIns="11430" rIns="0" bIns="0" rtlCol="0">
            <a:spAutoFit/>
          </a:bodyPr>
          <a:lstStyle/>
          <a:p>
            <a:pPr marL="12700">
              <a:lnSpc>
                <a:spcPct val="100000"/>
              </a:lnSpc>
              <a:spcBef>
                <a:spcPts val="90"/>
              </a:spcBef>
            </a:pPr>
            <a:r>
              <a:rPr lang="uz-Latn-UZ" sz="1600" b="1" dirty="0"/>
              <a:t>Ridge va Lasso regressiya</a:t>
            </a:r>
            <a:r>
              <a:rPr lang="uz-Latn-UZ" sz="1600" dirty="0"/>
              <a:t>:</a:t>
            </a:r>
            <a:endParaRPr lang="en-US" sz="1600" dirty="0"/>
          </a:p>
          <a:p>
            <a:pPr marL="12700">
              <a:lnSpc>
                <a:spcPct val="100000"/>
              </a:lnSpc>
              <a:spcBef>
                <a:spcPts val="90"/>
              </a:spcBef>
            </a:pPr>
            <a:r>
              <a:rPr lang="uz-Latn-UZ" sz="1400" dirty="0"/>
              <a:t>Bu regressiyalar chiziqli regressiyaning umumlashtirilgan shakllari bo‘lib, ular ortiqcha moslashishni oldini olish uchun xatolikni minimallashtirishga qo‘shimcha tarzda jazo qo‘shadi.</a:t>
            </a:r>
            <a:r>
              <a:rPr lang="uz-Latn-UZ" sz="1400" b="1" dirty="0"/>
              <a:t> </a:t>
            </a:r>
            <a:endParaRPr lang="en-US" sz="1400" b="1" dirty="0"/>
          </a:p>
          <a:p>
            <a:pPr marL="12700">
              <a:lnSpc>
                <a:spcPct val="100000"/>
              </a:lnSpc>
              <a:spcBef>
                <a:spcPts val="90"/>
              </a:spcBef>
            </a:pPr>
            <a:r>
              <a:rPr lang="uz-Latn-UZ" sz="1400" b="1" dirty="0"/>
              <a:t>Ridge Regression</a:t>
            </a:r>
            <a:r>
              <a:rPr lang="uz-Latn-UZ" sz="1400" dirty="0"/>
              <a:t>: Barcha parametrlarni kichikroq qilishga harakat qiladi (L2 normasi orqali).</a:t>
            </a:r>
            <a:r>
              <a:rPr lang="uz-Latn-UZ" sz="1400" b="1" dirty="0"/>
              <a:t> </a:t>
            </a:r>
            <a:endParaRPr lang="en-US" sz="1400" b="1" dirty="0"/>
          </a:p>
          <a:p>
            <a:pPr marL="12700">
              <a:lnSpc>
                <a:spcPct val="100000"/>
              </a:lnSpc>
              <a:spcBef>
                <a:spcPts val="90"/>
              </a:spcBef>
            </a:pPr>
            <a:r>
              <a:rPr lang="uz-Latn-UZ" sz="1400" b="1" dirty="0"/>
              <a:t>Lasso Regression</a:t>
            </a:r>
            <a:r>
              <a:rPr lang="uz-Latn-UZ" sz="1400" dirty="0"/>
              <a:t>: Ba'zi parametrlarni nolga teng qilib, ortiqcha bo‘lgan xususiyatlarni butunlay olib tashlaydi (L1 normasi orqali).</a:t>
            </a:r>
            <a:endParaRPr sz="1250" dirty="0">
              <a:latin typeface="Trebuchet MS"/>
              <a:cs typeface="Trebuchet MS"/>
            </a:endParaRPr>
          </a:p>
        </p:txBody>
      </p:sp>
      <p:pic>
        <p:nvPicPr>
          <p:cNvPr id="28" name="Рисунок 27">
            <a:extLst>
              <a:ext uri="{FF2B5EF4-FFF2-40B4-BE49-F238E27FC236}">
                <a16:creationId xmlns:a16="http://schemas.microsoft.com/office/drawing/2014/main" id="{BD4EDF79-8E38-70A3-5B83-7AF457A480C8}"/>
              </a:ext>
            </a:extLst>
          </p:cNvPr>
          <p:cNvPicPr>
            <a:picLocks noChangeAspect="1"/>
          </p:cNvPicPr>
          <p:nvPr/>
        </p:nvPicPr>
        <p:blipFill>
          <a:blip r:embed="rId2"/>
          <a:stretch>
            <a:fillRect/>
          </a:stretch>
        </p:blipFill>
        <p:spPr>
          <a:xfrm>
            <a:off x="1966915" y="4919082"/>
            <a:ext cx="3559439" cy="3511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8A95FB-7AD0-6191-75D6-2A761E729468}"/>
              </a:ext>
            </a:extLst>
          </p:cNvPr>
          <p:cNvSpPr>
            <a:spLocks noGrp="1"/>
          </p:cNvSpPr>
          <p:nvPr>
            <p:ph type="title"/>
          </p:nvPr>
        </p:nvSpPr>
        <p:spPr>
          <a:xfrm>
            <a:off x="2362200" y="835025"/>
            <a:ext cx="8267700" cy="515526"/>
          </a:xfrm>
        </p:spPr>
        <p:txBody>
          <a:bodyPr/>
          <a:lstStyle/>
          <a:p>
            <a:r>
              <a:rPr lang="en-US" dirty="0" err="1"/>
              <a:t>Chiziqli</a:t>
            </a:r>
            <a:r>
              <a:rPr lang="en-US" dirty="0"/>
              <a:t> </a:t>
            </a:r>
            <a:r>
              <a:rPr lang="en-US" dirty="0" err="1"/>
              <a:t>regressiya</a:t>
            </a:r>
            <a:r>
              <a:rPr lang="en-US" dirty="0"/>
              <a:t> </a:t>
            </a:r>
            <a:r>
              <a:rPr lang="en-US" dirty="0" err="1"/>
              <a:t>formulasi</a:t>
            </a:r>
            <a:endParaRPr lang="ru-RU" dirty="0"/>
          </a:p>
        </p:txBody>
      </p:sp>
      <p:sp>
        <p:nvSpPr>
          <p:cNvPr id="4" name="Объект 3">
            <a:extLst>
              <a:ext uri="{FF2B5EF4-FFF2-40B4-BE49-F238E27FC236}">
                <a16:creationId xmlns:a16="http://schemas.microsoft.com/office/drawing/2014/main" id="{42D197E3-125D-A408-BBD6-0F6696574778}"/>
              </a:ext>
            </a:extLst>
          </p:cNvPr>
          <p:cNvSpPr>
            <a:spLocks noGrp="1"/>
          </p:cNvSpPr>
          <p:nvPr>
            <p:ph sz="half" idx="3"/>
          </p:nvPr>
        </p:nvSpPr>
        <p:spPr>
          <a:xfrm>
            <a:off x="701407" y="1902785"/>
            <a:ext cx="10401300" cy="307777"/>
          </a:xfrm>
        </p:spPr>
        <p:txBody>
          <a:bodyPr/>
          <a:lstStyle/>
          <a:p>
            <a:r>
              <a:rPr lang="uz-Latn-UZ" sz="2000" dirty="0"/>
              <a:t>Model quyidagi formulaga asoslanadi:</a:t>
            </a:r>
            <a:endParaRPr lang="ru-RU" sz="2000" dirty="0"/>
          </a:p>
        </p:txBody>
      </p:sp>
      <p:pic>
        <p:nvPicPr>
          <p:cNvPr id="8" name="Рисунок 7">
            <a:extLst>
              <a:ext uri="{FF2B5EF4-FFF2-40B4-BE49-F238E27FC236}">
                <a16:creationId xmlns:a16="http://schemas.microsoft.com/office/drawing/2014/main" id="{04E1BE1D-2B65-D8BB-CBBE-F7FB70D3DB65}"/>
              </a:ext>
            </a:extLst>
          </p:cNvPr>
          <p:cNvPicPr>
            <a:picLocks noChangeAspect="1"/>
          </p:cNvPicPr>
          <p:nvPr/>
        </p:nvPicPr>
        <p:blipFill>
          <a:blip r:embed="rId2"/>
          <a:stretch>
            <a:fillRect/>
          </a:stretch>
        </p:blipFill>
        <p:spPr>
          <a:xfrm>
            <a:off x="647700" y="2355607"/>
            <a:ext cx="4648849" cy="371527"/>
          </a:xfrm>
          <a:prstGeom prst="rect">
            <a:avLst/>
          </a:prstGeom>
        </p:spPr>
      </p:pic>
      <p:sp>
        <p:nvSpPr>
          <p:cNvPr id="10" name="TextBox 9">
            <a:extLst>
              <a:ext uri="{FF2B5EF4-FFF2-40B4-BE49-F238E27FC236}">
                <a16:creationId xmlns:a16="http://schemas.microsoft.com/office/drawing/2014/main" id="{46511A12-3E8E-E696-6A13-FDF18BFF9D42}"/>
              </a:ext>
            </a:extLst>
          </p:cNvPr>
          <p:cNvSpPr txBox="1"/>
          <p:nvPr/>
        </p:nvSpPr>
        <p:spPr>
          <a:xfrm>
            <a:off x="647700" y="2803074"/>
            <a:ext cx="5717176" cy="369332"/>
          </a:xfrm>
          <a:prstGeom prst="rect">
            <a:avLst/>
          </a:prstGeom>
          <a:noFill/>
        </p:spPr>
        <p:txBody>
          <a:bodyPr wrap="square">
            <a:spAutoFit/>
          </a:bodyPr>
          <a:lstStyle/>
          <a:p>
            <a:r>
              <a:rPr lang="uz-Latn-UZ" dirty="0"/>
              <a:t>Bu yerda:</a:t>
            </a:r>
            <a:endParaRPr lang="ru-RU" dirty="0"/>
          </a:p>
        </p:txBody>
      </p:sp>
      <p:sp>
        <p:nvSpPr>
          <p:cNvPr id="12" name="TextBox 11">
            <a:extLst>
              <a:ext uri="{FF2B5EF4-FFF2-40B4-BE49-F238E27FC236}">
                <a16:creationId xmlns:a16="http://schemas.microsoft.com/office/drawing/2014/main" id="{B221D842-1385-229F-4C7B-A8551CC7161F}"/>
              </a:ext>
            </a:extLst>
          </p:cNvPr>
          <p:cNvSpPr txBox="1"/>
          <p:nvPr/>
        </p:nvSpPr>
        <p:spPr>
          <a:xfrm>
            <a:off x="656409" y="3172406"/>
            <a:ext cx="5717176" cy="369332"/>
          </a:xfrm>
          <a:prstGeom prst="rect">
            <a:avLst/>
          </a:prstGeom>
          <a:noFill/>
        </p:spPr>
        <p:txBody>
          <a:bodyPr wrap="square">
            <a:spAutoFit/>
          </a:bodyPr>
          <a:lstStyle/>
          <a:p>
            <a:r>
              <a:rPr lang="uz-Latn-UZ" dirty="0"/>
              <a:t>y — bashorat qilinayotgan natija,</a:t>
            </a:r>
            <a:endParaRPr lang="ru-RU" dirty="0"/>
          </a:p>
        </p:txBody>
      </p:sp>
      <p:sp>
        <p:nvSpPr>
          <p:cNvPr id="14" name="TextBox 13">
            <a:extLst>
              <a:ext uri="{FF2B5EF4-FFF2-40B4-BE49-F238E27FC236}">
                <a16:creationId xmlns:a16="http://schemas.microsoft.com/office/drawing/2014/main" id="{D5843C82-B8CA-A8FF-1220-9BC65A189664}"/>
              </a:ext>
            </a:extLst>
          </p:cNvPr>
          <p:cNvSpPr txBox="1"/>
          <p:nvPr/>
        </p:nvSpPr>
        <p:spPr>
          <a:xfrm>
            <a:off x="952500" y="3572248"/>
            <a:ext cx="4249465" cy="369332"/>
          </a:xfrm>
          <a:prstGeom prst="rect">
            <a:avLst/>
          </a:prstGeom>
          <a:noFill/>
        </p:spPr>
        <p:txBody>
          <a:bodyPr wrap="square">
            <a:spAutoFit/>
          </a:bodyPr>
          <a:lstStyle/>
          <a:p>
            <a:r>
              <a:rPr lang="uz-Latn-UZ" dirty="0"/>
              <a:t>— intercept (doimiy qiymat),</a:t>
            </a:r>
            <a:endParaRPr lang="ru-RU" dirty="0"/>
          </a:p>
        </p:txBody>
      </p:sp>
      <p:pic>
        <p:nvPicPr>
          <p:cNvPr id="16" name="Рисунок 15">
            <a:extLst>
              <a:ext uri="{FF2B5EF4-FFF2-40B4-BE49-F238E27FC236}">
                <a16:creationId xmlns:a16="http://schemas.microsoft.com/office/drawing/2014/main" id="{87F6470A-3AEA-DBA1-3ED4-BE0E02AFD497}"/>
              </a:ext>
            </a:extLst>
          </p:cNvPr>
          <p:cNvPicPr>
            <a:picLocks noChangeAspect="1"/>
          </p:cNvPicPr>
          <p:nvPr/>
        </p:nvPicPr>
        <p:blipFill>
          <a:blip r:embed="rId3"/>
          <a:stretch>
            <a:fillRect/>
          </a:stretch>
        </p:blipFill>
        <p:spPr>
          <a:xfrm>
            <a:off x="628605" y="3517596"/>
            <a:ext cx="323895" cy="438211"/>
          </a:xfrm>
          <a:prstGeom prst="rect">
            <a:avLst/>
          </a:prstGeom>
        </p:spPr>
      </p:pic>
      <p:pic>
        <p:nvPicPr>
          <p:cNvPr id="18" name="Рисунок 17">
            <a:extLst>
              <a:ext uri="{FF2B5EF4-FFF2-40B4-BE49-F238E27FC236}">
                <a16:creationId xmlns:a16="http://schemas.microsoft.com/office/drawing/2014/main" id="{81A0DE82-601C-10DA-951E-7E2AAA57587A}"/>
              </a:ext>
            </a:extLst>
          </p:cNvPr>
          <p:cNvPicPr>
            <a:picLocks noChangeAspect="1"/>
          </p:cNvPicPr>
          <p:nvPr/>
        </p:nvPicPr>
        <p:blipFill>
          <a:blip r:embed="rId4"/>
          <a:stretch>
            <a:fillRect/>
          </a:stretch>
        </p:blipFill>
        <p:spPr>
          <a:xfrm>
            <a:off x="618930" y="3993849"/>
            <a:ext cx="1400370" cy="419158"/>
          </a:xfrm>
          <a:prstGeom prst="rect">
            <a:avLst/>
          </a:prstGeom>
        </p:spPr>
      </p:pic>
      <p:pic>
        <p:nvPicPr>
          <p:cNvPr id="20" name="Рисунок 19">
            <a:extLst>
              <a:ext uri="{FF2B5EF4-FFF2-40B4-BE49-F238E27FC236}">
                <a16:creationId xmlns:a16="http://schemas.microsoft.com/office/drawing/2014/main" id="{CA49B133-A461-3B5B-94EA-2B96FF952883}"/>
              </a:ext>
            </a:extLst>
          </p:cNvPr>
          <p:cNvPicPr>
            <a:picLocks noChangeAspect="1"/>
          </p:cNvPicPr>
          <p:nvPr/>
        </p:nvPicPr>
        <p:blipFill>
          <a:blip r:embed="rId5"/>
          <a:stretch>
            <a:fillRect/>
          </a:stretch>
        </p:blipFill>
        <p:spPr>
          <a:xfrm>
            <a:off x="542719" y="4489154"/>
            <a:ext cx="1552792" cy="381053"/>
          </a:xfrm>
          <a:prstGeom prst="rect">
            <a:avLst/>
          </a:prstGeom>
        </p:spPr>
      </p:pic>
      <p:pic>
        <p:nvPicPr>
          <p:cNvPr id="22" name="Рисунок 21">
            <a:extLst>
              <a:ext uri="{FF2B5EF4-FFF2-40B4-BE49-F238E27FC236}">
                <a16:creationId xmlns:a16="http://schemas.microsoft.com/office/drawing/2014/main" id="{CF71BF33-642A-3C91-DC79-93881A8C5303}"/>
              </a:ext>
            </a:extLst>
          </p:cNvPr>
          <p:cNvPicPr>
            <a:picLocks noChangeAspect="1"/>
          </p:cNvPicPr>
          <p:nvPr/>
        </p:nvPicPr>
        <p:blipFill>
          <a:blip r:embed="rId6"/>
          <a:stretch>
            <a:fillRect/>
          </a:stretch>
        </p:blipFill>
        <p:spPr>
          <a:xfrm>
            <a:off x="612399" y="4832288"/>
            <a:ext cx="247685" cy="447737"/>
          </a:xfrm>
          <a:prstGeom prst="rect">
            <a:avLst/>
          </a:prstGeom>
        </p:spPr>
      </p:pic>
      <p:sp>
        <p:nvSpPr>
          <p:cNvPr id="24" name="TextBox 23">
            <a:extLst>
              <a:ext uri="{FF2B5EF4-FFF2-40B4-BE49-F238E27FC236}">
                <a16:creationId xmlns:a16="http://schemas.microsoft.com/office/drawing/2014/main" id="{5FB2C519-F53C-B7F1-52E7-9CAA8FAB15B3}"/>
              </a:ext>
            </a:extLst>
          </p:cNvPr>
          <p:cNvSpPr txBox="1"/>
          <p:nvPr/>
        </p:nvSpPr>
        <p:spPr>
          <a:xfrm>
            <a:off x="1943100" y="4003419"/>
            <a:ext cx="5717176" cy="369332"/>
          </a:xfrm>
          <a:prstGeom prst="rect">
            <a:avLst/>
          </a:prstGeom>
          <a:noFill/>
        </p:spPr>
        <p:txBody>
          <a:bodyPr wrap="square">
            <a:spAutoFit/>
          </a:bodyPr>
          <a:lstStyle/>
          <a:p>
            <a:r>
              <a:rPr lang="uz-Latn-UZ" dirty="0"/>
              <a:t>— o‘zgaruvchilarga tegishli koeffitsiyentlar,</a:t>
            </a:r>
            <a:endParaRPr lang="ru-RU" dirty="0"/>
          </a:p>
        </p:txBody>
      </p:sp>
      <p:sp>
        <p:nvSpPr>
          <p:cNvPr id="26" name="TextBox 25">
            <a:extLst>
              <a:ext uri="{FF2B5EF4-FFF2-40B4-BE49-F238E27FC236}">
                <a16:creationId xmlns:a16="http://schemas.microsoft.com/office/drawing/2014/main" id="{30E5EB11-99C4-0832-41E4-11B8C98AF3B6}"/>
              </a:ext>
            </a:extLst>
          </p:cNvPr>
          <p:cNvSpPr txBox="1"/>
          <p:nvPr/>
        </p:nvSpPr>
        <p:spPr>
          <a:xfrm>
            <a:off x="2010591" y="4462956"/>
            <a:ext cx="5717176" cy="369332"/>
          </a:xfrm>
          <a:prstGeom prst="rect">
            <a:avLst/>
          </a:prstGeom>
          <a:noFill/>
        </p:spPr>
        <p:txBody>
          <a:bodyPr wrap="square">
            <a:spAutoFit/>
          </a:bodyPr>
          <a:lstStyle/>
          <a:p>
            <a:r>
              <a:rPr lang="uz-Latn-UZ" dirty="0"/>
              <a:t>— mustaqil o‘zgaruvchilar,</a:t>
            </a:r>
            <a:endParaRPr lang="ru-RU" dirty="0"/>
          </a:p>
        </p:txBody>
      </p:sp>
      <p:sp>
        <p:nvSpPr>
          <p:cNvPr id="28" name="TextBox 27">
            <a:extLst>
              <a:ext uri="{FF2B5EF4-FFF2-40B4-BE49-F238E27FC236}">
                <a16:creationId xmlns:a16="http://schemas.microsoft.com/office/drawing/2014/main" id="{8FBE56E2-33BF-6AE9-D734-0F73A923EBF4}"/>
              </a:ext>
            </a:extLst>
          </p:cNvPr>
          <p:cNvSpPr txBox="1"/>
          <p:nvPr/>
        </p:nvSpPr>
        <p:spPr>
          <a:xfrm>
            <a:off x="739978" y="4885505"/>
            <a:ext cx="5717176" cy="369332"/>
          </a:xfrm>
          <a:prstGeom prst="rect">
            <a:avLst/>
          </a:prstGeom>
          <a:noFill/>
        </p:spPr>
        <p:txBody>
          <a:bodyPr wrap="square">
            <a:spAutoFit/>
          </a:bodyPr>
          <a:lstStyle/>
          <a:p>
            <a:r>
              <a:rPr lang="uz-Latn-UZ" dirty="0"/>
              <a:t>— xatolik yoki residual.</a:t>
            </a:r>
            <a:endParaRPr lang="ru-RU" dirty="0"/>
          </a:p>
        </p:txBody>
      </p:sp>
      <p:sp>
        <p:nvSpPr>
          <p:cNvPr id="30" name="TextBox 29">
            <a:extLst>
              <a:ext uri="{FF2B5EF4-FFF2-40B4-BE49-F238E27FC236}">
                <a16:creationId xmlns:a16="http://schemas.microsoft.com/office/drawing/2014/main" id="{9486A2A0-F5D8-2D86-7839-58A09F1266BF}"/>
              </a:ext>
            </a:extLst>
          </p:cNvPr>
          <p:cNvSpPr txBox="1"/>
          <p:nvPr/>
        </p:nvSpPr>
        <p:spPr>
          <a:xfrm>
            <a:off x="542718" y="1388593"/>
            <a:ext cx="6620081" cy="400110"/>
          </a:xfrm>
          <a:prstGeom prst="rect">
            <a:avLst/>
          </a:prstGeom>
          <a:noFill/>
        </p:spPr>
        <p:txBody>
          <a:bodyPr wrap="square">
            <a:spAutoFit/>
          </a:bodyPr>
          <a:lstStyle/>
          <a:p>
            <a:r>
              <a:rPr lang="uz-Latn-UZ" sz="2000" b="1" spc="150" dirty="0"/>
              <a:t>Ko'p</a:t>
            </a:r>
            <a:r>
              <a:rPr lang="uz-Latn-UZ" sz="2000" b="1" spc="-145" dirty="0"/>
              <a:t> </a:t>
            </a:r>
            <a:r>
              <a:rPr lang="uz-Latn-UZ" sz="2000" b="1" spc="50" dirty="0"/>
              <a:t>o'lchovli</a:t>
            </a:r>
            <a:r>
              <a:rPr lang="uz-Latn-UZ" sz="2000" b="1" spc="-145" dirty="0"/>
              <a:t> </a:t>
            </a:r>
            <a:r>
              <a:rPr lang="uz-Latn-UZ" sz="2000" b="1" spc="-10" dirty="0"/>
              <a:t>chiziqli</a:t>
            </a:r>
            <a:r>
              <a:rPr lang="uz-Latn-UZ" sz="2000" b="1" spc="-140" dirty="0"/>
              <a:t> </a:t>
            </a:r>
            <a:r>
              <a:rPr lang="uz-Latn-UZ" sz="2000" b="1" spc="85" dirty="0"/>
              <a:t>regressiya</a:t>
            </a:r>
            <a:r>
              <a:rPr lang="uz-Latn-UZ" sz="2000" b="1" spc="-145" dirty="0"/>
              <a:t> </a:t>
            </a:r>
            <a:r>
              <a:rPr lang="uz-Latn-UZ" sz="2000" b="1" spc="100" dirty="0"/>
              <a:t>modeli</a:t>
            </a:r>
            <a:r>
              <a:rPr lang="uz-Latn-UZ" sz="2000" b="1" spc="-140" dirty="0"/>
              <a:t> </a:t>
            </a:r>
            <a:r>
              <a:rPr lang="uz-Latn-UZ" sz="2000" b="1" spc="65" dirty="0"/>
              <a:t>qurish</a:t>
            </a:r>
            <a:endParaRPr lang="ru-RU" sz="2000" b="1" dirty="0"/>
          </a:p>
        </p:txBody>
      </p:sp>
    </p:spTree>
    <p:extLst>
      <p:ext uri="{BB962C8B-B14F-4D97-AF65-F5344CB8AC3E}">
        <p14:creationId xmlns:p14="http://schemas.microsoft.com/office/powerpoint/2010/main" val="191639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375" y="1177925"/>
            <a:ext cx="7609205" cy="539750"/>
          </a:xfrm>
          <a:prstGeom prst="rect">
            <a:avLst/>
          </a:prstGeom>
        </p:spPr>
        <p:txBody>
          <a:bodyPr vert="horz" wrap="square" lIns="0" tIns="15875" rIns="0" bIns="0" rtlCol="0">
            <a:spAutoFit/>
          </a:bodyPr>
          <a:lstStyle/>
          <a:p>
            <a:pPr marL="12700">
              <a:lnSpc>
                <a:spcPct val="100000"/>
              </a:lnSpc>
              <a:spcBef>
                <a:spcPts val="125"/>
              </a:spcBef>
            </a:pPr>
            <a:r>
              <a:rPr spc="135" dirty="0"/>
              <a:t>Oddiy</a:t>
            </a:r>
            <a:r>
              <a:rPr spc="-240" dirty="0"/>
              <a:t> </a:t>
            </a:r>
            <a:r>
              <a:rPr spc="-10" dirty="0"/>
              <a:t>chiziqli</a:t>
            </a:r>
            <a:r>
              <a:rPr spc="-145" dirty="0"/>
              <a:t> </a:t>
            </a:r>
            <a:r>
              <a:rPr spc="85" dirty="0"/>
              <a:t>regressiya</a:t>
            </a:r>
            <a:r>
              <a:rPr spc="-145" dirty="0"/>
              <a:t> </a:t>
            </a:r>
            <a:r>
              <a:rPr spc="100" dirty="0"/>
              <a:t>modeli</a:t>
            </a:r>
            <a:r>
              <a:rPr spc="-150" dirty="0"/>
              <a:t> </a:t>
            </a:r>
            <a:r>
              <a:rPr spc="65" dirty="0"/>
              <a:t>qurish</a:t>
            </a:r>
          </a:p>
        </p:txBody>
      </p:sp>
      <p:sp>
        <p:nvSpPr>
          <p:cNvPr id="3" name="object 3"/>
          <p:cNvSpPr/>
          <p:nvPr/>
        </p:nvSpPr>
        <p:spPr>
          <a:xfrm>
            <a:off x="638175" y="3600450"/>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C3838"/>
          </a:solidFill>
        </p:spPr>
        <p:txBody>
          <a:bodyPr wrap="square" lIns="0" tIns="0" rIns="0" bIns="0" rtlCol="0"/>
          <a:lstStyle/>
          <a:p>
            <a:endParaRPr/>
          </a:p>
        </p:txBody>
      </p:sp>
      <p:sp>
        <p:nvSpPr>
          <p:cNvPr id="4" name="object 4"/>
          <p:cNvSpPr/>
          <p:nvPr/>
        </p:nvSpPr>
        <p:spPr>
          <a:xfrm>
            <a:off x="638175" y="3933825"/>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C3838"/>
          </a:solidFill>
        </p:spPr>
        <p:txBody>
          <a:bodyPr wrap="square" lIns="0" tIns="0" rIns="0" bIns="0" rtlCol="0"/>
          <a:lstStyle/>
          <a:p>
            <a:endParaRPr/>
          </a:p>
        </p:txBody>
      </p:sp>
      <p:sp>
        <p:nvSpPr>
          <p:cNvPr id="5" name="object 5"/>
          <p:cNvSpPr/>
          <p:nvPr/>
        </p:nvSpPr>
        <p:spPr>
          <a:xfrm>
            <a:off x="638175" y="4267200"/>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C3838"/>
          </a:solidFill>
        </p:spPr>
        <p:txBody>
          <a:bodyPr wrap="square" lIns="0" tIns="0" rIns="0" bIns="0" rtlCol="0"/>
          <a:lstStyle/>
          <a:p>
            <a:endParaRPr/>
          </a:p>
        </p:txBody>
      </p:sp>
      <p:sp>
        <p:nvSpPr>
          <p:cNvPr id="6" name="object 6"/>
          <p:cNvSpPr/>
          <p:nvPr/>
        </p:nvSpPr>
        <p:spPr>
          <a:xfrm>
            <a:off x="638175" y="4600575"/>
            <a:ext cx="57150" cy="57150"/>
          </a:xfrm>
          <a:custGeom>
            <a:avLst/>
            <a:gdLst/>
            <a:ahLst/>
            <a:cxnLst/>
            <a:rect l="l" t="t" r="r" b="b"/>
            <a:pathLst>
              <a:path w="57150" h="57150">
                <a:moveTo>
                  <a:pt x="32364" y="0"/>
                </a:moveTo>
                <a:lnTo>
                  <a:pt x="24785" y="0"/>
                </a:lnTo>
                <a:lnTo>
                  <a:pt x="21139" y="723"/>
                </a:lnTo>
                <a:lnTo>
                  <a:pt x="0" y="24790"/>
                </a:lnTo>
                <a:lnTo>
                  <a:pt x="0" y="32359"/>
                </a:lnTo>
                <a:lnTo>
                  <a:pt x="24785" y="57150"/>
                </a:lnTo>
                <a:lnTo>
                  <a:pt x="32364" y="57150"/>
                </a:lnTo>
                <a:lnTo>
                  <a:pt x="57150" y="32359"/>
                </a:lnTo>
                <a:lnTo>
                  <a:pt x="57150" y="28575"/>
                </a:lnTo>
                <a:lnTo>
                  <a:pt x="57150" y="24790"/>
                </a:lnTo>
                <a:lnTo>
                  <a:pt x="36010" y="723"/>
                </a:lnTo>
                <a:lnTo>
                  <a:pt x="32364" y="0"/>
                </a:lnTo>
                <a:close/>
              </a:path>
            </a:pathLst>
          </a:custGeom>
          <a:solidFill>
            <a:srgbClr val="3C3838"/>
          </a:solidFill>
        </p:spPr>
        <p:txBody>
          <a:bodyPr wrap="square" lIns="0" tIns="0" rIns="0" bIns="0" rtlCol="0"/>
          <a:lstStyle/>
          <a:p>
            <a:endParaRPr/>
          </a:p>
        </p:txBody>
      </p:sp>
      <p:sp>
        <p:nvSpPr>
          <p:cNvPr id="7" name="object 7"/>
          <p:cNvSpPr txBox="1"/>
          <p:nvPr/>
        </p:nvSpPr>
        <p:spPr>
          <a:xfrm>
            <a:off x="587375" y="2092325"/>
            <a:ext cx="9870440" cy="3098165"/>
          </a:xfrm>
          <a:prstGeom prst="rect">
            <a:avLst/>
          </a:prstGeom>
        </p:spPr>
        <p:txBody>
          <a:bodyPr vert="horz" wrap="square" lIns="0" tIns="12700" rIns="0" bIns="0" rtlCol="0">
            <a:spAutoFit/>
          </a:bodyPr>
          <a:lstStyle/>
          <a:p>
            <a:pPr marL="12700">
              <a:lnSpc>
                <a:spcPct val="100000"/>
              </a:lnSpc>
              <a:spcBef>
                <a:spcPts val="100"/>
              </a:spcBef>
            </a:pPr>
            <a:r>
              <a:rPr sz="1350" spc="-20" dirty="0">
                <a:solidFill>
                  <a:srgbClr val="3C3838"/>
                </a:solidFill>
                <a:latin typeface="Trebuchet MS"/>
                <a:cs typeface="Trebuchet MS"/>
              </a:rPr>
              <a:t>Oddiy </a:t>
            </a:r>
            <a:r>
              <a:rPr sz="1350" spc="-25" dirty="0">
                <a:solidFill>
                  <a:srgbClr val="3C3838"/>
                </a:solidFill>
                <a:latin typeface="Trebuchet MS"/>
                <a:cs typeface="Trebuchet MS"/>
              </a:rPr>
              <a:t>chiziqli</a:t>
            </a:r>
            <a:r>
              <a:rPr sz="1350" spc="-15" dirty="0">
                <a:solidFill>
                  <a:srgbClr val="3C3838"/>
                </a:solidFill>
                <a:latin typeface="Trebuchet MS"/>
                <a:cs typeface="Trebuchet MS"/>
              </a:rPr>
              <a:t> </a:t>
            </a:r>
            <a:r>
              <a:rPr sz="1350" dirty="0">
                <a:solidFill>
                  <a:srgbClr val="3C3838"/>
                </a:solidFill>
                <a:latin typeface="Trebuchet MS"/>
                <a:cs typeface="Trebuchet MS"/>
              </a:rPr>
              <a:t>regressiya</a:t>
            </a:r>
            <a:r>
              <a:rPr sz="1350" spc="-15" dirty="0">
                <a:solidFill>
                  <a:srgbClr val="3C3838"/>
                </a:solidFill>
                <a:latin typeface="Trebuchet MS"/>
                <a:cs typeface="Trebuchet MS"/>
              </a:rPr>
              <a:t> </a:t>
            </a:r>
            <a:r>
              <a:rPr sz="1350" spc="-10" dirty="0">
                <a:solidFill>
                  <a:srgbClr val="3C3838"/>
                </a:solidFill>
                <a:latin typeface="Trebuchet MS"/>
                <a:cs typeface="Trebuchet MS"/>
              </a:rPr>
              <a:t>modeli</a:t>
            </a:r>
            <a:r>
              <a:rPr sz="1350" spc="-15" dirty="0">
                <a:solidFill>
                  <a:srgbClr val="3C3838"/>
                </a:solidFill>
                <a:latin typeface="Trebuchet MS"/>
                <a:cs typeface="Trebuchet MS"/>
              </a:rPr>
              <a:t> </a:t>
            </a:r>
            <a:r>
              <a:rPr sz="1350" spc="-35" dirty="0">
                <a:solidFill>
                  <a:srgbClr val="3C3838"/>
                </a:solidFill>
                <a:latin typeface="Trebuchet MS"/>
                <a:cs typeface="Trebuchet MS"/>
              </a:rPr>
              <a:t>ikki</a:t>
            </a:r>
            <a:r>
              <a:rPr sz="1350" spc="-15" dirty="0">
                <a:solidFill>
                  <a:srgbClr val="3C3838"/>
                </a:solidFill>
                <a:latin typeface="Trebuchet MS"/>
                <a:cs typeface="Trebuchet MS"/>
              </a:rPr>
              <a:t> </a:t>
            </a:r>
            <a:r>
              <a:rPr sz="1350" spc="-10" dirty="0">
                <a:solidFill>
                  <a:srgbClr val="3C3838"/>
                </a:solidFill>
                <a:latin typeface="Trebuchet MS"/>
                <a:cs typeface="Trebuchet MS"/>
              </a:rPr>
              <a:t>o'zgaruvchi</a:t>
            </a:r>
            <a:r>
              <a:rPr sz="1350" spc="-15" dirty="0">
                <a:solidFill>
                  <a:srgbClr val="3C3838"/>
                </a:solidFill>
                <a:latin typeface="Trebuchet MS"/>
                <a:cs typeface="Trebuchet MS"/>
              </a:rPr>
              <a:t> </a:t>
            </a:r>
            <a:r>
              <a:rPr sz="1350" spc="-10" dirty="0">
                <a:solidFill>
                  <a:srgbClr val="3C3838"/>
                </a:solidFill>
                <a:latin typeface="Trebuchet MS"/>
                <a:cs typeface="Trebuchet MS"/>
              </a:rPr>
              <a:t>o'rtasidagi</a:t>
            </a:r>
            <a:r>
              <a:rPr sz="1350" spc="-20" dirty="0">
                <a:solidFill>
                  <a:srgbClr val="3C3838"/>
                </a:solidFill>
                <a:latin typeface="Trebuchet MS"/>
                <a:cs typeface="Trebuchet MS"/>
              </a:rPr>
              <a:t> </a:t>
            </a:r>
            <a:r>
              <a:rPr sz="1350" spc="-25" dirty="0">
                <a:solidFill>
                  <a:srgbClr val="3C3838"/>
                </a:solidFill>
                <a:latin typeface="Trebuchet MS"/>
                <a:cs typeface="Trebuchet MS"/>
              </a:rPr>
              <a:t>chiziqli</a:t>
            </a:r>
            <a:r>
              <a:rPr sz="1350" spc="-15" dirty="0">
                <a:solidFill>
                  <a:srgbClr val="3C3838"/>
                </a:solidFill>
                <a:latin typeface="Trebuchet MS"/>
                <a:cs typeface="Trebuchet MS"/>
              </a:rPr>
              <a:t> </a:t>
            </a:r>
            <a:r>
              <a:rPr sz="1350" spc="-20" dirty="0">
                <a:solidFill>
                  <a:srgbClr val="3C3838"/>
                </a:solidFill>
                <a:latin typeface="Trebuchet MS"/>
                <a:cs typeface="Trebuchet MS"/>
              </a:rPr>
              <a:t>bog'liqlikni</a:t>
            </a:r>
            <a:r>
              <a:rPr sz="1350" spc="-15" dirty="0">
                <a:solidFill>
                  <a:srgbClr val="3C3838"/>
                </a:solidFill>
                <a:latin typeface="Trebuchet MS"/>
                <a:cs typeface="Trebuchet MS"/>
              </a:rPr>
              <a:t> </a:t>
            </a:r>
            <a:r>
              <a:rPr sz="1350" spc="-35" dirty="0">
                <a:solidFill>
                  <a:srgbClr val="3C3838"/>
                </a:solidFill>
                <a:latin typeface="Trebuchet MS"/>
                <a:cs typeface="Trebuchet MS"/>
              </a:rPr>
              <a:t>modellashtiradi.</a:t>
            </a:r>
            <a:r>
              <a:rPr sz="1350" spc="-15" dirty="0">
                <a:solidFill>
                  <a:srgbClr val="3C3838"/>
                </a:solidFill>
                <a:latin typeface="Trebuchet MS"/>
                <a:cs typeface="Trebuchet MS"/>
              </a:rPr>
              <a:t> </a:t>
            </a:r>
            <a:r>
              <a:rPr sz="1350" dirty="0">
                <a:solidFill>
                  <a:srgbClr val="3C3838"/>
                </a:solidFill>
                <a:latin typeface="Trebuchet MS"/>
                <a:cs typeface="Trebuchet MS"/>
              </a:rPr>
              <a:t>Modelning</a:t>
            </a:r>
            <a:r>
              <a:rPr sz="1350" spc="-15" dirty="0">
                <a:solidFill>
                  <a:srgbClr val="3C3838"/>
                </a:solidFill>
                <a:latin typeface="Trebuchet MS"/>
                <a:cs typeface="Trebuchet MS"/>
              </a:rPr>
              <a:t> </a:t>
            </a:r>
            <a:r>
              <a:rPr sz="1350" dirty="0">
                <a:solidFill>
                  <a:srgbClr val="3C3838"/>
                </a:solidFill>
                <a:latin typeface="Trebuchet MS"/>
                <a:cs typeface="Trebuchet MS"/>
              </a:rPr>
              <a:t>tenglamasi</a:t>
            </a:r>
            <a:r>
              <a:rPr sz="1350" spc="-15" dirty="0">
                <a:solidFill>
                  <a:srgbClr val="3C3838"/>
                </a:solidFill>
                <a:latin typeface="Trebuchet MS"/>
                <a:cs typeface="Trebuchet MS"/>
              </a:rPr>
              <a:t> </a:t>
            </a:r>
            <a:r>
              <a:rPr sz="1350" spc="-10" dirty="0">
                <a:solidFill>
                  <a:srgbClr val="3C3838"/>
                </a:solidFill>
                <a:latin typeface="Trebuchet MS"/>
                <a:cs typeface="Trebuchet MS"/>
              </a:rPr>
              <a:t>quyidagicha:</a:t>
            </a:r>
            <a:endParaRPr sz="1350">
              <a:latin typeface="Trebuchet MS"/>
              <a:cs typeface="Trebuchet MS"/>
            </a:endParaRPr>
          </a:p>
          <a:p>
            <a:pPr marL="12700" marR="9133840">
              <a:lnSpc>
                <a:spcPct val="226900"/>
              </a:lnSpc>
            </a:pPr>
            <a:r>
              <a:rPr sz="1350" dirty="0">
                <a:solidFill>
                  <a:srgbClr val="3C3838"/>
                </a:solidFill>
                <a:latin typeface="Trebuchet MS"/>
                <a:cs typeface="Trebuchet MS"/>
              </a:rPr>
              <a:t>y</a:t>
            </a:r>
            <a:r>
              <a:rPr sz="1350" spc="-60" dirty="0">
                <a:solidFill>
                  <a:srgbClr val="3C3838"/>
                </a:solidFill>
                <a:latin typeface="Trebuchet MS"/>
                <a:cs typeface="Trebuchet MS"/>
              </a:rPr>
              <a:t> </a:t>
            </a:r>
            <a:r>
              <a:rPr sz="1350" dirty="0">
                <a:solidFill>
                  <a:srgbClr val="3C3838"/>
                </a:solidFill>
                <a:latin typeface="Trebuchet MS"/>
                <a:cs typeface="Trebuchet MS"/>
              </a:rPr>
              <a:t>=</a:t>
            </a:r>
            <a:r>
              <a:rPr sz="1350" spc="-60" dirty="0">
                <a:solidFill>
                  <a:srgbClr val="3C3838"/>
                </a:solidFill>
                <a:latin typeface="Trebuchet MS"/>
                <a:cs typeface="Trebuchet MS"/>
              </a:rPr>
              <a:t> </a:t>
            </a:r>
            <a:r>
              <a:rPr sz="1350" dirty="0">
                <a:solidFill>
                  <a:srgbClr val="3C3838"/>
                </a:solidFill>
                <a:latin typeface="Trebuchet MS"/>
                <a:cs typeface="Trebuchet MS"/>
              </a:rPr>
              <a:t>a</a:t>
            </a:r>
            <a:r>
              <a:rPr sz="1350" spc="-60" dirty="0">
                <a:solidFill>
                  <a:srgbClr val="3C3838"/>
                </a:solidFill>
                <a:latin typeface="Trebuchet MS"/>
                <a:cs typeface="Trebuchet MS"/>
              </a:rPr>
              <a:t> </a:t>
            </a:r>
            <a:r>
              <a:rPr sz="1350" dirty="0">
                <a:solidFill>
                  <a:srgbClr val="3C3838"/>
                </a:solidFill>
                <a:latin typeface="Trebuchet MS"/>
                <a:cs typeface="Trebuchet MS"/>
              </a:rPr>
              <a:t>+</a:t>
            </a:r>
            <a:r>
              <a:rPr sz="1350" spc="-55" dirty="0">
                <a:solidFill>
                  <a:srgbClr val="3C3838"/>
                </a:solidFill>
                <a:latin typeface="Trebuchet MS"/>
                <a:cs typeface="Trebuchet MS"/>
              </a:rPr>
              <a:t> </a:t>
            </a:r>
            <a:r>
              <a:rPr sz="1350" spc="-25" dirty="0">
                <a:solidFill>
                  <a:srgbClr val="3C3838"/>
                </a:solidFill>
                <a:latin typeface="Trebuchet MS"/>
                <a:cs typeface="Trebuchet MS"/>
              </a:rPr>
              <a:t>bx </a:t>
            </a:r>
            <a:r>
              <a:rPr sz="1350" dirty="0">
                <a:solidFill>
                  <a:srgbClr val="3C3838"/>
                </a:solidFill>
                <a:latin typeface="Trebuchet MS"/>
                <a:cs typeface="Trebuchet MS"/>
              </a:rPr>
              <a:t>bu</a:t>
            </a:r>
            <a:r>
              <a:rPr sz="1350" spc="-80" dirty="0">
                <a:solidFill>
                  <a:srgbClr val="3C3838"/>
                </a:solidFill>
                <a:latin typeface="Trebuchet MS"/>
                <a:cs typeface="Trebuchet MS"/>
              </a:rPr>
              <a:t> </a:t>
            </a:r>
            <a:r>
              <a:rPr sz="1350" spc="-10" dirty="0">
                <a:solidFill>
                  <a:srgbClr val="3C3838"/>
                </a:solidFill>
                <a:latin typeface="Trebuchet MS"/>
                <a:cs typeface="Trebuchet MS"/>
              </a:rPr>
              <a:t>erda:</a:t>
            </a:r>
            <a:endParaRPr sz="1350">
              <a:latin typeface="Trebuchet MS"/>
              <a:cs typeface="Trebuchet MS"/>
            </a:endParaRPr>
          </a:p>
          <a:p>
            <a:pPr>
              <a:lnSpc>
                <a:spcPct val="100000"/>
              </a:lnSpc>
              <a:spcBef>
                <a:spcPts val="484"/>
              </a:spcBef>
            </a:pPr>
            <a:endParaRPr sz="1350">
              <a:latin typeface="Trebuchet MS"/>
              <a:cs typeface="Trebuchet MS"/>
            </a:endParaRPr>
          </a:p>
          <a:p>
            <a:pPr marL="286385">
              <a:lnSpc>
                <a:spcPct val="100000"/>
              </a:lnSpc>
            </a:pPr>
            <a:r>
              <a:rPr sz="1350" dirty="0">
                <a:solidFill>
                  <a:srgbClr val="3C3838"/>
                </a:solidFill>
                <a:latin typeface="Trebuchet MS"/>
                <a:cs typeface="Trebuchet MS"/>
              </a:rPr>
              <a:t>y</a:t>
            </a:r>
            <a:r>
              <a:rPr sz="1350" spc="-90" dirty="0">
                <a:solidFill>
                  <a:srgbClr val="3C3838"/>
                </a:solidFill>
                <a:latin typeface="Trebuchet MS"/>
                <a:cs typeface="Trebuchet MS"/>
              </a:rPr>
              <a:t> </a:t>
            </a:r>
            <a:r>
              <a:rPr sz="1350" spc="-130" dirty="0">
                <a:solidFill>
                  <a:srgbClr val="3C3838"/>
                </a:solidFill>
                <a:latin typeface="Trebuchet MS"/>
                <a:cs typeface="Trebuchet MS"/>
              </a:rPr>
              <a:t>-</a:t>
            </a:r>
            <a:r>
              <a:rPr sz="1350" spc="-75" dirty="0">
                <a:solidFill>
                  <a:srgbClr val="3C3838"/>
                </a:solidFill>
                <a:latin typeface="Trebuchet MS"/>
                <a:cs typeface="Trebuchet MS"/>
              </a:rPr>
              <a:t> </a:t>
            </a:r>
            <a:r>
              <a:rPr sz="1350" dirty="0">
                <a:solidFill>
                  <a:srgbClr val="3C3838"/>
                </a:solidFill>
                <a:latin typeface="Trebuchet MS"/>
                <a:cs typeface="Trebuchet MS"/>
              </a:rPr>
              <a:t>bog'liq</a:t>
            </a:r>
            <a:r>
              <a:rPr sz="1350" spc="-80" dirty="0">
                <a:solidFill>
                  <a:srgbClr val="3C3838"/>
                </a:solidFill>
                <a:latin typeface="Trebuchet MS"/>
                <a:cs typeface="Trebuchet MS"/>
              </a:rPr>
              <a:t> </a:t>
            </a:r>
            <a:r>
              <a:rPr sz="1350" spc="-10" dirty="0">
                <a:solidFill>
                  <a:srgbClr val="3C3838"/>
                </a:solidFill>
                <a:latin typeface="Trebuchet MS"/>
                <a:cs typeface="Trebuchet MS"/>
              </a:rPr>
              <a:t>o'zgaruvchi</a:t>
            </a:r>
            <a:endParaRPr sz="1350">
              <a:latin typeface="Trebuchet MS"/>
              <a:cs typeface="Trebuchet MS"/>
            </a:endParaRPr>
          </a:p>
          <a:p>
            <a:pPr marL="286385">
              <a:lnSpc>
                <a:spcPct val="100000"/>
              </a:lnSpc>
              <a:spcBef>
                <a:spcPts val="1005"/>
              </a:spcBef>
            </a:pPr>
            <a:r>
              <a:rPr sz="1350" dirty="0">
                <a:solidFill>
                  <a:srgbClr val="3C3838"/>
                </a:solidFill>
                <a:latin typeface="Trebuchet MS"/>
                <a:cs typeface="Trebuchet MS"/>
              </a:rPr>
              <a:t>x</a:t>
            </a:r>
            <a:r>
              <a:rPr sz="1350" spc="-80" dirty="0">
                <a:solidFill>
                  <a:srgbClr val="3C3838"/>
                </a:solidFill>
                <a:latin typeface="Trebuchet MS"/>
                <a:cs typeface="Trebuchet MS"/>
              </a:rPr>
              <a:t> </a:t>
            </a:r>
            <a:r>
              <a:rPr sz="1350" spc="-130" dirty="0">
                <a:solidFill>
                  <a:srgbClr val="3C3838"/>
                </a:solidFill>
                <a:latin typeface="Trebuchet MS"/>
                <a:cs typeface="Trebuchet MS"/>
              </a:rPr>
              <a:t>-</a:t>
            </a:r>
            <a:r>
              <a:rPr sz="1350" spc="-75" dirty="0">
                <a:solidFill>
                  <a:srgbClr val="3C3838"/>
                </a:solidFill>
                <a:latin typeface="Trebuchet MS"/>
                <a:cs typeface="Trebuchet MS"/>
              </a:rPr>
              <a:t> </a:t>
            </a:r>
            <a:r>
              <a:rPr sz="1350" dirty="0">
                <a:solidFill>
                  <a:srgbClr val="3C3838"/>
                </a:solidFill>
                <a:latin typeface="Trebuchet MS"/>
                <a:cs typeface="Trebuchet MS"/>
              </a:rPr>
              <a:t>mustaqil</a:t>
            </a:r>
            <a:r>
              <a:rPr sz="1350" spc="-80" dirty="0">
                <a:solidFill>
                  <a:srgbClr val="3C3838"/>
                </a:solidFill>
                <a:latin typeface="Trebuchet MS"/>
                <a:cs typeface="Trebuchet MS"/>
              </a:rPr>
              <a:t> </a:t>
            </a:r>
            <a:r>
              <a:rPr sz="1350" spc="-10" dirty="0">
                <a:solidFill>
                  <a:srgbClr val="3C3838"/>
                </a:solidFill>
                <a:latin typeface="Trebuchet MS"/>
                <a:cs typeface="Trebuchet MS"/>
              </a:rPr>
              <a:t>o'zgaruvchi</a:t>
            </a:r>
            <a:endParaRPr sz="1350">
              <a:latin typeface="Trebuchet MS"/>
              <a:cs typeface="Trebuchet MS"/>
            </a:endParaRPr>
          </a:p>
          <a:p>
            <a:pPr marL="286385">
              <a:lnSpc>
                <a:spcPct val="100000"/>
              </a:lnSpc>
              <a:spcBef>
                <a:spcPts val="1005"/>
              </a:spcBef>
            </a:pPr>
            <a:r>
              <a:rPr sz="1350" dirty="0">
                <a:solidFill>
                  <a:srgbClr val="3C3838"/>
                </a:solidFill>
                <a:latin typeface="Trebuchet MS"/>
                <a:cs typeface="Trebuchet MS"/>
              </a:rPr>
              <a:t>a</a:t>
            </a:r>
            <a:r>
              <a:rPr sz="1350" spc="-65" dirty="0">
                <a:solidFill>
                  <a:srgbClr val="3C3838"/>
                </a:solidFill>
                <a:latin typeface="Trebuchet MS"/>
                <a:cs typeface="Trebuchet MS"/>
              </a:rPr>
              <a:t> </a:t>
            </a:r>
            <a:r>
              <a:rPr sz="1350" spc="-130" dirty="0">
                <a:solidFill>
                  <a:srgbClr val="3C3838"/>
                </a:solidFill>
                <a:latin typeface="Trebuchet MS"/>
                <a:cs typeface="Trebuchet MS"/>
              </a:rPr>
              <a:t>-</a:t>
            </a:r>
            <a:r>
              <a:rPr sz="1350" spc="-65" dirty="0">
                <a:solidFill>
                  <a:srgbClr val="3C3838"/>
                </a:solidFill>
                <a:latin typeface="Trebuchet MS"/>
                <a:cs typeface="Trebuchet MS"/>
              </a:rPr>
              <a:t> </a:t>
            </a:r>
            <a:r>
              <a:rPr sz="1350" spc="-10" dirty="0">
                <a:solidFill>
                  <a:srgbClr val="3C3838"/>
                </a:solidFill>
                <a:latin typeface="Trebuchet MS"/>
                <a:cs typeface="Trebuchet MS"/>
              </a:rPr>
              <a:t>kesishma</a:t>
            </a:r>
            <a:endParaRPr sz="1350">
              <a:latin typeface="Trebuchet MS"/>
              <a:cs typeface="Trebuchet MS"/>
            </a:endParaRPr>
          </a:p>
          <a:p>
            <a:pPr marL="286385">
              <a:lnSpc>
                <a:spcPct val="100000"/>
              </a:lnSpc>
              <a:spcBef>
                <a:spcPts val="1005"/>
              </a:spcBef>
            </a:pPr>
            <a:r>
              <a:rPr sz="1350" dirty="0">
                <a:solidFill>
                  <a:srgbClr val="3C3838"/>
                </a:solidFill>
                <a:latin typeface="Trebuchet MS"/>
                <a:cs typeface="Trebuchet MS"/>
              </a:rPr>
              <a:t>b</a:t>
            </a:r>
            <a:r>
              <a:rPr sz="1350" spc="-75" dirty="0">
                <a:solidFill>
                  <a:srgbClr val="3C3838"/>
                </a:solidFill>
                <a:latin typeface="Trebuchet MS"/>
                <a:cs typeface="Trebuchet MS"/>
              </a:rPr>
              <a:t> </a:t>
            </a:r>
            <a:r>
              <a:rPr sz="1350" spc="-130" dirty="0">
                <a:solidFill>
                  <a:srgbClr val="3C3838"/>
                </a:solidFill>
                <a:latin typeface="Trebuchet MS"/>
                <a:cs typeface="Trebuchet MS"/>
              </a:rPr>
              <a:t>-</a:t>
            </a:r>
            <a:r>
              <a:rPr sz="1350" spc="-75" dirty="0">
                <a:solidFill>
                  <a:srgbClr val="3C3838"/>
                </a:solidFill>
                <a:latin typeface="Trebuchet MS"/>
                <a:cs typeface="Trebuchet MS"/>
              </a:rPr>
              <a:t> </a:t>
            </a:r>
            <a:r>
              <a:rPr sz="1350" spc="-10" dirty="0">
                <a:solidFill>
                  <a:srgbClr val="3C3838"/>
                </a:solidFill>
                <a:latin typeface="Trebuchet MS"/>
                <a:cs typeface="Trebuchet MS"/>
              </a:rPr>
              <a:t>qiyalik</a:t>
            </a:r>
            <a:endParaRPr sz="1350">
              <a:latin typeface="Trebuchet MS"/>
              <a:cs typeface="Trebuchet MS"/>
            </a:endParaRPr>
          </a:p>
          <a:p>
            <a:pPr>
              <a:lnSpc>
                <a:spcPct val="100000"/>
              </a:lnSpc>
              <a:spcBef>
                <a:spcPts val="484"/>
              </a:spcBef>
            </a:pPr>
            <a:endParaRPr sz="1350">
              <a:latin typeface="Trebuchet MS"/>
              <a:cs typeface="Trebuchet MS"/>
            </a:endParaRPr>
          </a:p>
          <a:p>
            <a:pPr marL="12700">
              <a:lnSpc>
                <a:spcPct val="100000"/>
              </a:lnSpc>
              <a:spcBef>
                <a:spcPts val="5"/>
              </a:spcBef>
            </a:pPr>
            <a:r>
              <a:rPr sz="1350" dirty="0">
                <a:solidFill>
                  <a:srgbClr val="3C3838"/>
                </a:solidFill>
                <a:latin typeface="Trebuchet MS"/>
                <a:cs typeface="Trebuchet MS"/>
              </a:rPr>
              <a:t>Modelning</a:t>
            </a:r>
            <a:r>
              <a:rPr sz="1350" spc="-40" dirty="0">
                <a:solidFill>
                  <a:srgbClr val="3C3838"/>
                </a:solidFill>
                <a:latin typeface="Trebuchet MS"/>
                <a:cs typeface="Trebuchet MS"/>
              </a:rPr>
              <a:t> parametrlari </a:t>
            </a:r>
            <a:r>
              <a:rPr sz="1350" dirty="0">
                <a:solidFill>
                  <a:srgbClr val="3C3838"/>
                </a:solidFill>
                <a:latin typeface="Trebuchet MS"/>
                <a:cs typeface="Trebuchet MS"/>
              </a:rPr>
              <a:t>(a</a:t>
            </a:r>
            <a:r>
              <a:rPr sz="1350" spc="-35" dirty="0">
                <a:solidFill>
                  <a:srgbClr val="3C3838"/>
                </a:solidFill>
                <a:latin typeface="Trebuchet MS"/>
                <a:cs typeface="Trebuchet MS"/>
              </a:rPr>
              <a:t> </a:t>
            </a:r>
            <a:r>
              <a:rPr sz="1350" dirty="0">
                <a:solidFill>
                  <a:srgbClr val="3C3838"/>
                </a:solidFill>
                <a:latin typeface="Trebuchet MS"/>
                <a:cs typeface="Trebuchet MS"/>
              </a:rPr>
              <a:t>va</a:t>
            </a:r>
            <a:r>
              <a:rPr sz="1350" spc="-40" dirty="0">
                <a:solidFill>
                  <a:srgbClr val="3C3838"/>
                </a:solidFill>
                <a:latin typeface="Trebuchet MS"/>
                <a:cs typeface="Trebuchet MS"/>
              </a:rPr>
              <a:t> </a:t>
            </a:r>
            <a:r>
              <a:rPr sz="1350" dirty="0">
                <a:solidFill>
                  <a:srgbClr val="3C3838"/>
                </a:solidFill>
                <a:latin typeface="Trebuchet MS"/>
                <a:cs typeface="Trebuchet MS"/>
              </a:rPr>
              <a:t>b)</a:t>
            </a:r>
            <a:r>
              <a:rPr sz="1350" spc="-35" dirty="0">
                <a:solidFill>
                  <a:srgbClr val="3C3838"/>
                </a:solidFill>
                <a:latin typeface="Trebuchet MS"/>
                <a:cs typeface="Trebuchet MS"/>
              </a:rPr>
              <a:t> </a:t>
            </a:r>
            <a:r>
              <a:rPr sz="1350" spc="-25" dirty="0">
                <a:solidFill>
                  <a:srgbClr val="3C3838"/>
                </a:solidFill>
                <a:latin typeface="Trebuchet MS"/>
                <a:cs typeface="Trebuchet MS"/>
              </a:rPr>
              <a:t>ma'lumotlarni</a:t>
            </a:r>
            <a:r>
              <a:rPr sz="1350" spc="-40" dirty="0">
                <a:solidFill>
                  <a:srgbClr val="3C3838"/>
                </a:solidFill>
                <a:latin typeface="Trebuchet MS"/>
                <a:cs typeface="Trebuchet MS"/>
              </a:rPr>
              <a:t> </a:t>
            </a:r>
            <a:r>
              <a:rPr sz="1350" spc="-50" dirty="0">
                <a:solidFill>
                  <a:srgbClr val="3C3838"/>
                </a:solidFill>
                <a:latin typeface="Trebuchet MS"/>
                <a:cs typeface="Trebuchet MS"/>
              </a:rPr>
              <a:t>tahlil</a:t>
            </a:r>
            <a:r>
              <a:rPr sz="1350" spc="-35" dirty="0">
                <a:solidFill>
                  <a:srgbClr val="3C3838"/>
                </a:solidFill>
                <a:latin typeface="Trebuchet MS"/>
                <a:cs typeface="Trebuchet MS"/>
              </a:rPr>
              <a:t> </a:t>
            </a:r>
            <a:r>
              <a:rPr sz="1350" spc="-10" dirty="0">
                <a:solidFill>
                  <a:srgbClr val="3C3838"/>
                </a:solidFill>
                <a:latin typeface="Trebuchet MS"/>
                <a:cs typeface="Trebuchet MS"/>
              </a:rPr>
              <a:t>qilish</a:t>
            </a:r>
            <a:r>
              <a:rPr sz="1350" spc="-40" dirty="0">
                <a:solidFill>
                  <a:srgbClr val="3C3838"/>
                </a:solidFill>
                <a:latin typeface="Trebuchet MS"/>
                <a:cs typeface="Trebuchet MS"/>
              </a:rPr>
              <a:t> </a:t>
            </a:r>
            <a:r>
              <a:rPr sz="1350" spc="-30" dirty="0">
                <a:solidFill>
                  <a:srgbClr val="3C3838"/>
                </a:solidFill>
                <a:latin typeface="Trebuchet MS"/>
                <a:cs typeface="Trebuchet MS"/>
              </a:rPr>
              <a:t>orqali</a:t>
            </a:r>
            <a:r>
              <a:rPr sz="1350" spc="-35" dirty="0">
                <a:solidFill>
                  <a:srgbClr val="3C3838"/>
                </a:solidFill>
                <a:latin typeface="Trebuchet MS"/>
                <a:cs typeface="Trebuchet MS"/>
              </a:rPr>
              <a:t> </a:t>
            </a:r>
            <a:r>
              <a:rPr sz="1350" spc="-10" dirty="0">
                <a:solidFill>
                  <a:srgbClr val="3C3838"/>
                </a:solidFill>
                <a:latin typeface="Trebuchet MS"/>
                <a:cs typeface="Trebuchet MS"/>
              </a:rPr>
              <a:t>aniqlanadi.</a:t>
            </a:r>
            <a:endParaRPr sz="1350">
              <a:latin typeface="Trebuchet MS"/>
              <a:cs typeface="Trebuchet MS"/>
            </a:endParaRPr>
          </a:p>
        </p:txBody>
      </p:sp>
      <p:pic>
        <p:nvPicPr>
          <p:cNvPr id="8" name="object 8">
            <a:hlinkClick r:id="rId2"/>
          </p:cNvPr>
          <p:cNvPicPr/>
          <p:nvPr/>
        </p:nvPicPr>
        <p:blipFill>
          <a:blip r:embed="rId3" cstate="print"/>
          <a:stretch>
            <a:fillRect/>
          </a:stretch>
        </p:blipFill>
        <p:spPr>
          <a:xfrm>
            <a:off x="9580244" y="5926073"/>
            <a:ext cx="1754504" cy="419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9374" y="708025"/>
            <a:ext cx="7796530" cy="457200"/>
          </a:xfrm>
          <a:prstGeom prst="rect">
            <a:avLst/>
          </a:prstGeom>
        </p:spPr>
        <p:txBody>
          <a:bodyPr vert="horz" wrap="square" lIns="0" tIns="16510" rIns="0" bIns="0" rtlCol="0">
            <a:spAutoFit/>
          </a:bodyPr>
          <a:lstStyle/>
          <a:p>
            <a:pPr marL="12700">
              <a:lnSpc>
                <a:spcPct val="100000"/>
              </a:lnSpc>
              <a:spcBef>
                <a:spcPts val="130"/>
              </a:spcBef>
            </a:pPr>
            <a:r>
              <a:rPr sz="2800" spc="120" dirty="0"/>
              <a:t>Modelni</a:t>
            </a:r>
            <a:r>
              <a:rPr sz="2800" spc="-110" dirty="0"/>
              <a:t> </a:t>
            </a:r>
            <a:r>
              <a:rPr sz="2800" spc="60" dirty="0"/>
              <a:t>qurish</a:t>
            </a:r>
            <a:r>
              <a:rPr sz="2800" spc="-105" dirty="0"/>
              <a:t> </a:t>
            </a:r>
            <a:r>
              <a:rPr sz="2800" spc="130" dirty="0"/>
              <a:t>uchun</a:t>
            </a:r>
            <a:r>
              <a:rPr sz="2800" spc="-105" dirty="0"/>
              <a:t> </a:t>
            </a:r>
            <a:r>
              <a:rPr sz="2800" spc="45" dirty="0"/>
              <a:t>ma'lumotlarni</a:t>
            </a:r>
            <a:r>
              <a:rPr sz="2800" spc="-105" dirty="0"/>
              <a:t> </a:t>
            </a:r>
            <a:r>
              <a:rPr sz="2800" spc="40" dirty="0"/>
              <a:t>tayyorlash</a:t>
            </a:r>
            <a:endParaRPr sz="2800" dirty="0"/>
          </a:p>
        </p:txBody>
      </p:sp>
      <p:sp>
        <p:nvSpPr>
          <p:cNvPr id="30" name="TextBox 29">
            <a:extLst>
              <a:ext uri="{FF2B5EF4-FFF2-40B4-BE49-F238E27FC236}">
                <a16:creationId xmlns:a16="http://schemas.microsoft.com/office/drawing/2014/main" id="{0D02F850-BC88-40C7-922A-AE8D1F5B33A7}"/>
              </a:ext>
            </a:extLst>
          </p:cNvPr>
          <p:cNvSpPr txBox="1"/>
          <p:nvPr/>
        </p:nvSpPr>
        <p:spPr>
          <a:xfrm>
            <a:off x="3581400" y="1651181"/>
            <a:ext cx="6248400" cy="523220"/>
          </a:xfrm>
          <a:prstGeom prst="rect">
            <a:avLst/>
          </a:prstGeom>
          <a:noFill/>
        </p:spPr>
        <p:txBody>
          <a:bodyPr wrap="square">
            <a:spAutoFit/>
          </a:bodyPr>
          <a:lstStyle/>
          <a:p>
            <a:r>
              <a:rPr lang="uz-Latn-UZ" sz="2800" b="1" dirty="0"/>
              <a:t>Ma'lumotlarni to'plash</a:t>
            </a:r>
            <a:endParaRPr lang="ru-RU" sz="2800" b="1" dirty="0"/>
          </a:p>
        </p:txBody>
      </p:sp>
      <p:sp>
        <p:nvSpPr>
          <p:cNvPr id="32" name="TextBox 31">
            <a:extLst>
              <a:ext uri="{FF2B5EF4-FFF2-40B4-BE49-F238E27FC236}">
                <a16:creationId xmlns:a16="http://schemas.microsoft.com/office/drawing/2014/main" id="{3AE5FB07-1D48-D513-52B9-65ED7C9E6612}"/>
              </a:ext>
            </a:extLst>
          </p:cNvPr>
          <p:cNvSpPr txBox="1"/>
          <p:nvPr/>
        </p:nvSpPr>
        <p:spPr>
          <a:xfrm>
            <a:off x="1295400" y="2536825"/>
            <a:ext cx="9067800" cy="1938992"/>
          </a:xfrm>
          <a:prstGeom prst="rect">
            <a:avLst/>
          </a:prstGeom>
          <a:noFill/>
        </p:spPr>
        <p:txBody>
          <a:bodyPr wrap="square">
            <a:spAutoFit/>
          </a:bodyPr>
          <a:lstStyle/>
          <a:p>
            <a:r>
              <a:rPr lang="uz-Latn-UZ" sz="2400" dirty="0"/>
              <a:t>Regressiya modeli uchun avvalo tegishli ma'lumotlar to'planishi kerak. Bu ma'lumotlar kiruvchi xususiyatlar (inputs) va ularga mos javob (outputs) ko'rinishida bo'lishi lozim. Masalan, </a:t>
            </a:r>
            <a:r>
              <a:rPr lang="uz-Latn-UZ" sz="2400" b="1" dirty="0"/>
              <a:t>kvartiraning</a:t>
            </a:r>
            <a:r>
              <a:rPr lang="uz-Latn-UZ" sz="2400" dirty="0"/>
              <a:t> narxini aniqlash uchun maydon, xona soni, joylashuvi kabi xususiyatlar va kvartira narxi (javob) kerak bo'ladi.</a:t>
            </a:r>
            <a:endParaRPr lang="ru-RU"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34036-E9F4-A534-ACBC-AD3D715781BC}"/>
              </a:ext>
            </a:extLst>
          </p:cNvPr>
          <p:cNvSpPr txBox="1"/>
          <p:nvPr/>
        </p:nvSpPr>
        <p:spPr>
          <a:xfrm>
            <a:off x="2856412" y="936625"/>
            <a:ext cx="6592388" cy="523220"/>
          </a:xfrm>
          <a:prstGeom prst="rect">
            <a:avLst/>
          </a:prstGeom>
          <a:noFill/>
        </p:spPr>
        <p:txBody>
          <a:bodyPr wrap="square">
            <a:spAutoFit/>
          </a:bodyPr>
          <a:lstStyle/>
          <a:p>
            <a:r>
              <a:rPr lang="uz-Latn-UZ" sz="2800" dirty="0"/>
              <a:t>Ma'lumotlarni tozalash va qayta ishlash</a:t>
            </a:r>
            <a:endParaRPr lang="ru-RU" sz="2800" dirty="0"/>
          </a:p>
        </p:txBody>
      </p:sp>
      <p:sp>
        <p:nvSpPr>
          <p:cNvPr id="8" name="TextBox 7">
            <a:extLst>
              <a:ext uri="{FF2B5EF4-FFF2-40B4-BE49-F238E27FC236}">
                <a16:creationId xmlns:a16="http://schemas.microsoft.com/office/drawing/2014/main" id="{5663D485-92D1-4321-1E55-BA1DA0FC82D2}"/>
              </a:ext>
            </a:extLst>
          </p:cNvPr>
          <p:cNvSpPr txBox="1"/>
          <p:nvPr/>
        </p:nvSpPr>
        <p:spPr>
          <a:xfrm>
            <a:off x="1371600" y="1698625"/>
            <a:ext cx="8839200" cy="3477875"/>
          </a:xfrm>
          <a:prstGeom prst="rect">
            <a:avLst/>
          </a:prstGeom>
          <a:noFill/>
        </p:spPr>
        <p:txBody>
          <a:bodyPr wrap="square">
            <a:spAutoFit/>
          </a:bodyPr>
          <a:lstStyle/>
          <a:p>
            <a:r>
              <a:rPr lang="uz-Latn-UZ" sz="2200" dirty="0"/>
              <a:t>Ma'lumotlarda nuqsonlar, noto'g'ri qiymatlar yoki bo'sh katakchalar bo'lishi mumkin. Ushbu bosqichda quyidagi qadamlar amalga oshiriladi:</a:t>
            </a:r>
          </a:p>
          <a:p>
            <a:pPr>
              <a:buFont typeface="Arial" panose="020B0604020202020204" pitchFamily="34" charset="0"/>
              <a:buChar char="•"/>
            </a:pPr>
            <a:r>
              <a:rPr lang="uz-Latn-UZ" sz="2200" b="1" dirty="0"/>
              <a:t>Bo'sh yoki yo'qolgan qiymatlarni to'ldirish</a:t>
            </a:r>
            <a:r>
              <a:rPr lang="uz-Latn-UZ" sz="2200" dirty="0"/>
              <a:t>: Yo'q bo'lgan qiymatlarni to'ldirish yoki ular o'rniga o'rtacha qiymatlarni qo'yish.</a:t>
            </a:r>
          </a:p>
          <a:p>
            <a:pPr>
              <a:buFont typeface="Arial" panose="020B0604020202020204" pitchFamily="34" charset="0"/>
              <a:buChar char="•"/>
            </a:pPr>
            <a:r>
              <a:rPr lang="uz-Latn-UZ" sz="2200" b="1" dirty="0"/>
              <a:t>Chiqindilarni aniqlash</a:t>
            </a:r>
            <a:r>
              <a:rPr lang="uz-Latn-UZ" sz="2200" dirty="0"/>
              <a:t>: G'ayrioddiy yuqori yoki past qiymatlar aniqlanib, ularni o'zgartirish yoki olib tashlash.</a:t>
            </a:r>
          </a:p>
          <a:p>
            <a:pPr>
              <a:buFont typeface="Arial" panose="020B0604020202020204" pitchFamily="34" charset="0"/>
              <a:buChar char="•"/>
            </a:pPr>
            <a:r>
              <a:rPr lang="uz-Latn-UZ" sz="2200" b="1" dirty="0"/>
              <a:t>Shkala va normalizatsiya</a:t>
            </a:r>
            <a:r>
              <a:rPr lang="uz-Latn-UZ" sz="2200" dirty="0"/>
              <a:t>: Turli o'lchov birliklaridagi xususiyatlar uchun ma'lumotlarni bir xil diapazonga (masalan, 0 va 1 orasida) keltirish.</a:t>
            </a:r>
          </a:p>
        </p:txBody>
      </p:sp>
    </p:spTree>
    <p:extLst>
      <p:ext uri="{BB962C8B-B14F-4D97-AF65-F5344CB8AC3E}">
        <p14:creationId xmlns:p14="http://schemas.microsoft.com/office/powerpoint/2010/main" val="424772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1BAD4-D6C8-2C17-474C-38B06F8EBC17}"/>
              </a:ext>
            </a:extLst>
          </p:cNvPr>
          <p:cNvSpPr>
            <a:spLocks noGrp="1"/>
          </p:cNvSpPr>
          <p:nvPr>
            <p:ph type="title"/>
          </p:nvPr>
        </p:nvSpPr>
        <p:spPr>
          <a:xfrm>
            <a:off x="1295400" y="835025"/>
            <a:ext cx="9334500" cy="515526"/>
          </a:xfrm>
        </p:spPr>
        <p:txBody>
          <a:bodyPr/>
          <a:lstStyle/>
          <a:p>
            <a:r>
              <a:rPr lang="uz-Latn-UZ" dirty="0"/>
              <a:t>Xususiyatlarni tanlash (Feature Selection)</a:t>
            </a:r>
            <a:endParaRPr lang="ru-RU" dirty="0"/>
          </a:p>
        </p:txBody>
      </p:sp>
      <p:sp>
        <p:nvSpPr>
          <p:cNvPr id="4" name="TextBox 3">
            <a:extLst>
              <a:ext uri="{FF2B5EF4-FFF2-40B4-BE49-F238E27FC236}">
                <a16:creationId xmlns:a16="http://schemas.microsoft.com/office/drawing/2014/main" id="{3382ED3C-AF7B-3679-2359-E8794BD2E761}"/>
              </a:ext>
            </a:extLst>
          </p:cNvPr>
          <p:cNvSpPr txBox="1"/>
          <p:nvPr/>
        </p:nvSpPr>
        <p:spPr>
          <a:xfrm>
            <a:off x="1447800" y="1622425"/>
            <a:ext cx="8229600" cy="2308324"/>
          </a:xfrm>
          <a:prstGeom prst="rect">
            <a:avLst/>
          </a:prstGeom>
          <a:noFill/>
        </p:spPr>
        <p:txBody>
          <a:bodyPr wrap="square">
            <a:spAutoFit/>
          </a:bodyPr>
          <a:lstStyle/>
          <a:p>
            <a:r>
              <a:rPr lang="uz-Latn-UZ" sz="2400" dirty="0"/>
              <a:t>Regressiya modeli uchun har doim ham barcha xususiyatlar kerak bo'lmasligi mumkin. Shuning uchun asosiy ta'sir qiluvchi xususiyatlarni tanlab, boshqa ortiqcha ma'lumotlarni tashlab yuborish tavsiya etiladi. Buning uchun statistik usullar yoki avtomatik algoritmlar qo'llanilishi mumkin (masalan, Lasso Regression).</a:t>
            </a:r>
            <a:endParaRPr lang="ru-RU" sz="2400" dirty="0"/>
          </a:p>
        </p:txBody>
      </p:sp>
    </p:spTree>
    <p:extLst>
      <p:ext uri="{BB962C8B-B14F-4D97-AF65-F5344CB8AC3E}">
        <p14:creationId xmlns:p14="http://schemas.microsoft.com/office/powerpoint/2010/main" val="12867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EE759-D579-0105-4963-8014B5C6F997}"/>
              </a:ext>
            </a:extLst>
          </p:cNvPr>
          <p:cNvSpPr>
            <a:spLocks noGrp="1"/>
          </p:cNvSpPr>
          <p:nvPr>
            <p:ph type="title"/>
          </p:nvPr>
        </p:nvSpPr>
        <p:spPr>
          <a:xfrm>
            <a:off x="1828800" y="835025"/>
            <a:ext cx="8801100" cy="1031051"/>
          </a:xfrm>
        </p:spPr>
        <p:txBody>
          <a:bodyPr/>
          <a:lstStyle/>
          <a:p>
            <a:r>
              <a:rPr lang="uz-Latn-UZ" b="1" dirty="0"/>
              <a:t>Ma'lumotlarni bo'laklarga ajratish</a:t>
            </a:r>
            <a:br>
              <a:rPr lang="uz-Latn-UZ" b="1" dirty="0"/>
            </a:br>
            <a:endParaRPr lang="ru-RU" dirty="0"/>
          </a:p>
        </p:txBody>
      </p:sp>
      <p:sp>
        <p:nvSpPr>
          <p:cNvPr id="4" name="TextBox 3">
            <a:extLst>
              <a:ext uri="{FF2B5EF4-FFF2-40B4-BE49-F238E27FC236}">
                <a16:creationId xmlns:a16="http://schemas.microsoft.com/office/drawing/2014/main" id="{18EA583E-F6AA-9196-E619-F27B89583D0B}"/>
              </a:ext>
            </a:extLst>
          </p:cNvPr>
          <p:cNvSpPr txBox="1"/>
          <p:nvPr/>
        </p:nvSpPr>
        <p:spPr>
          <a:xfrm>
            <a:off x="1600200" y="1622425"/>
            <a:ext cx="8229599" cy="3505200"/>
          </a:xfrm>
          <a:prstGeom prst="rect">
            <a:avLst/>
          </a:prstGeom>
          <a:noFill/>
        </p:spPr>
        <p:txBody>
          <a:bodyPr wrap="square">
            <a:spAutoFit/>
          </a:bodyPr>
          <a:lstStyle/>
          <a:p>
            <a:r>
              <a:rPr lang="uz-Latn-UZ" sz="2400" dirty="0"/>
              <a:t>Modelni o'qitish va test qilish uchun ma'lumotlar odatda ikki yoki uch bo'lakka bo'linadi:</a:t>
            </a:r>
            <a:endParaRPr lang="en-US" sz="2400" dirty="0"/>
          </a:p>
          <a:p>
            <a:endParaRPr lang="uz-Latn-UZ" sz="2400" dirty="0"/>
          </a:p>
          <a:p>
            <a:pPr>
              <a:buFont typeface="Arial" panose="020B0604020202020204" pitchFamily="34" charset="0"/>
              <a:buChar char="•"/>
            </a:pPr>
            <a:r>
              <a:rPr lang="uz-Latn-UZ" sz="2400" b="1" dirty="0"/>
              <a:t>Trening to'plami</a:t>
            </a:r>
            <a:r>
              <a:rPr lang="uz-Latn-UZ" sz="2400" dirty="0"/>
              <a:t>: Modelni o'qitish uchun.</a:t>
            </a:r>
            <a:endParaRPr lang="en-US" sz="2400" dirty="0"/>
          </a:p>
          <a:p>
            <a:pPr>
              <a:buFont typeface="Arial" panose="020B0604020202020204" pitchFamily="34" charset="0"/>
              <a:buChar char="•"/>
            </a:pPr>
            <a:endParaRPr lang="uz-Latn-UZ" sz="2400" dirty="0"/>
          </a:p>
          <a:p>
            <a:pPr>
              <a:buFont typeface="Arial" panose="020B0604020202020204" pitchFamily="34" charset="0"/>
              <a:buChar char="•"/>
            </a:pPr>
            <a:r>
              <a:rPr lang="uz-Latn-UZ" sz="2400" b="1" dirty="0"/>
              <a:t>Test to'plami</a:t>
            </a:r>
            <a:r>
              <a:rPr lang="uz-Latn-UZ" sz="2400" dirty="0"/>
              <a:t>: Modelning aniqligini baholash uchun.</a:t>
            </a:r>
            <a:endParaRPr lang="en-US" sz="2400" dirty="0"/>
          </a:p>
          <a:p>
            <a:pPr>
              <a:buFont typeface="Arial" panose="020B0604020202020204" pitchFamily="34" charset="0"/>
              <a:buChar char="•"/>
            </a:pPr>
            <a:endParaRPr lang="uz-Latn-UZ" sz="2400" dirty="0"/>
          </a:p>
          <a:p>
            <a:pPr>
              <a:buFont typeface="Arial" panose="020B0604020202020204" pitchFamily="34" charset="0"/>
              <a:buChar char="•"/>
            </a:pPr>
            <a:r>
              <a:rPr lang="uz-Latn-UZ" sz="2400" b="1" dirty="0"/>
              <a:t>Validatsiya to'plami</a:t>
            </a:r>
            <a:r>
              <a:rPr lang="uz-Latn-UZ" sz="2400" dirty="0"/>
              <a:t> (ixtiyoriy): Giperparametrlarni sozlash uchun ishlatilishi mumkin.</a:t>
            </a:r>
          </a:p>
        </p:txBody>
      </p:sp>
    </p:spTree>
    <p:extLst>
      <p:ext uri="{BB962C8B-B14F-4D97-AF65-F5344CB8AC3E}">
        <p14:creationId xmlns:p14="http://schemas.microsoft.com/office/powerpoint/2010/main" val="222602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940</Words>
  <Application>Microsoft Office PowerPoint</Application>
  <PresentationFormat>Произвольный</PresentationFormat>
  <Paragraphs>89</Paragraphs>
  <Slides>14</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Trebuchet MS</vt:lpstr>
      <vt:lpstr>Office Theme</vt:lpstr>
      <vt:lpstr>Презентация PowerPoint</vt:lpstr>
      <vt:lpstr>Презентация PowerPoint</vt:lpstr>
      <vt:lpstr>Regressiya turlari</vt:lpstr>
      <vt:lpstr>Chiziqli regressiya formulasi</vt:lpstr>
      <vt:lpstr>Oddiy chiziqli regressiya modeli qurish</vt:lpstr>
      <vt:lpstr>Modelni qurish uchun ma'lumotlarni tayyorlash</vt:lpstr>
      <vt:lpstr>Презентация PowerPoint</vt:lpstr>
      <vt:lpstr>Xususiyatlarni tanlash (Feature Selection)</vt:lpstr>
      <vt:lpstr>Ma'lumotlarni bo'laklarga ajratish </vt:lpstr>
      <vt:lpstr>Modelni tanlash va o'qitish</vt:lpstr>
      <vt:lpstr>Modelni baholash</vt:lpstr>
      <vt:lpstr>Bashorat qilish</vt:lpstr>
      <vt:lpstr>Regressiyaning amaliy qo‘llanishi:</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Barchinoy</cp:lastModifiedBy>
  <cp:revision>3</cp:revision>
  <dcterms:created xsi:type="dcterms:W3CDTF">2024-10-25T03:15:23Z</dcterms:created>
  <dcterms:modified xsi:type="dcterms:W3CDTF">2024-10-25T10:00:30Z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2024-10-16T00:00:00Z</vt:filetime>
  </property>
  <property fmtid="{D5CDD505-2E9C-101B-9397-08002B2CF9AE}" pid="3" name="Creator">
    <vt:lpwstr>pdf-lib (https://github.com/Hopding/pdf-lib)</vt:lpwstr>
  </property>
  <property fmtid="{D5CDD505-2E9C-101B-9397-08002B2CF9AE}" pid="4" name="LastSaved">
    <vt:filetime>2024-10-25T00:00:00Z</vt:filetime>
  </property>
  <property fmtid="{D5CDD505-2E9C-101B-9397-08002B2CF9AE}" pid="5" name="Producer">
    <vt:lpwstr>GPL Ghostscript 10.02.0</vt:lpwstr>
  </property>
</Properties>
</file>