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5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B545-CFF9-4485-B1F8-B90260410B86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1F1B2-4450-4465-AA90-CD9069F52F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2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30563F49-558A-4733-B21F-98EE8FBD1AF4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A28-B51C-4513-9DC8-FAF58D79F60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7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A434-5D62-4998-BED4-DE88A8340AB5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C128-6363-40AA-87B9-2149526ACE0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19C-62BE-473B-A54F-F58AC2908AA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6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AA98-BF08-4601-9F61-4C1BA5CE519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8DA-727B-415B-A631-C10B4772777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DA05-6BEB-41D5-8A81-7A115C81370B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2CCF-963A-4237-87F6-454CD2DD3AFE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4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23CF-6AFA-4DB0-85ED-A37160FFBDA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4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A797-F029-4AA7-AF40-B995BC8ECB20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61D54E1-DD85-455E-9EB9-816014C7E270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8DE9-F691-0F6D-3AAF-2E983745D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>
                <a:latin typeface="+mn-lt"/>
                <a:cs typeface="Lato" panose="020F0502020204030203" pitchFamily="34" charset="0"/>
              </a:rPr>
              <a:t>How do annual members and casual riders use </a:t>
            </a:r>
            <a:r>
              <a:rPr lang="en-US" sz="5000" b="1" dirty="0" err="1">
                <a:latin typeface="+mn-lt"/>
                <a:cs typeface="Lato" panose="020F0502020204030203" pitchFamily="34" charset="0"/>
              </a:rPr>
              <a:t>Cyclistic</a:t>
            </a:r>
            <a:r>
              <a:rPr lang="en-US" sz="5000" b="1" dirty="0">
                <a:latin typeface="+mn-lt"/>
                <a:cs typeface="Lato" panose="020F0502020204030203" pitchFamily="34" charset="0"/>
              </a:rPr>
              <a:t> bikes differently?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CB5A-8DED-6DC8-CAFD-55825A39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fr-FR"/>
              <a:t>Clément Barchon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5B26E-92C9-8FF0-6B66-951A9E35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08" y="760826"/>
            <a:ext cx="2695801" cy="25873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58F28-1204-B14E-A3CB-D6EAC4FC8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764EA9-1018-4444-A261-71613078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D51C7DA-5177-5144-984B-00F10F56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4B12F2B7-1732-7B44-A39D-5F2EBDE4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3C016CB-983A-A949-9D9F-D5C818C7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D5187172-558E-D84E-899F-EB162C03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9DD5291-E906-9B41-A0DD-C8B79F98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5221D107-563F-9147-B04E-A54D4D4CB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5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B963-FA0D-0778-91D3-9A3271F6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6353"/>
          </a:xfrm>
        </p:spPr>
        <p:txBody>
          <a:bodyPr>
            <a:normAutofit/>
          </a:bodyPr>
          <a:lstStyle/>
          <a:p>
            <a:r>
              <a:rPr lang="fr-FR" dirty="0"/>
              <a:t>Goals of </a:t>
            </a:r>
            <a:r>
              <a:rPr lang="fr-FR" dirty="0" err="1"/>
              <a:t>our</a:t>
            </a:r>
            <a:r>
              <a:rPr lang="fr-FR" dirty="0"/>
              <a:t> discussion </a:t>
            </a:r>
            <a:r>
              <a:rPr lang="fr-FR" dirty="0" err="1"/>
              <a:t>today</a:t>
            </a:r>
            <a:r>
              <a:rPr lang="fr-FR" dirty="0"/>
              <a:t>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BD512-E3DB-2AE4-608B-08735D8E5EF7}"/>
              </a:ext>
            </a:extLst>
          </p:cNvPr>
          <p:cNvGrpSpPr/>
          <p:nvPr/>
        </p:nvGrpSpPr>
        <p:grpSpPr>
          <a:xfrm>
            <a:off x="565150" y="2558374"/>
            <a:ext cx="1391056" cy="2928026"/>
            <a:chOff x="565150" y="2558374"/>
            <a:chExt cx="1391056" cy="29280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74166D-84FB-B772-9750-1C6BDFF23D2A}"/>
                </a:ext>
              </a:extLst>
            </p:cNvPr>
            <p:cNvGrpSpPr/>
            <p:nvPr/>
          </p:nvGrpSpPr>
          <p:grpSpPr>
            <a:xfrm>
              <a:off x="565150" y="2558374"/>
              <a:ext cx="1391056" cy="2928026"/>
              <a:chOff x="787940" y="2558374"/>
              <a:chExt cx="1391056" cy="292802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A069172-CF56-E6E1-CBF4-31838C051508}"/>
                  </a:ext>
                </a:extLst>
              </p:cNvPr>
              <p:cNvSpPr/>
              <p:nvPr/>
            </p:nvSpPr>
            <p:spPr>
              <a:xfrm>
                <a:off x="787940" y="2558374"/>
                <a:ext cx="1391056" cy="2928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5B2E06-DF6F-A013-2D07-410C2BA3A9A4}"/>
                  </a:ext>
                </a:extLst>
              </p:cNvPr>
              <p:cNvSpPr/>
              <p:nvPr/>
            </p:nvSpPr>
            <p:spPr>
              <a:xfrm>
                <a:off x="787940" y="3285357"/>
                <a:ext cx="1391056" cy="184339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23CEEE-708B-11D3-E1E7-CB0A0D5D9690}"/>
                  </a:ext>
                </a:extLst>
              </p:cNvPr>
              <p:cNvSpPr txBox="1"/>
              <p:nvPr/>
            </p:nvSpPr>
            <p:spPr>
              <a:xfrm>
                <a:off x="1352144" y="2806590"/>
                <a:ext cx="262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06D3E3-88E0-0857-7240-25CCD706989A}"/>
                </a:ext>
              </a:extLst>
            </p:cNvPr>
            <p:cNvSpPr txBox="1"/>
            <p:nvPr/>
          </p:nvSpPr>
          <p:spPr>
            <a:xfrm>
              <a:off x="680936" y="3406833"/>
              <a:ext cx="117704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Share an </a:t>
              </a:r>
              <a:r>
                <a:rPr lang="fr-FR" sz="1400" dirty="0" err="1"/>
                <a:t>overview</a:t>
              </a:r>
              <a:r>
                <a:rPr lang="fr-FR" sz="1400" dirty="0"/>
                <a:t> of </a:t>
              </a:r>
              <a:r>
                <a:rPr lang="fr-FR" sz="1400" dirty="0" err="1"/>
                <a:t>what</a:t>
              </a:r>
              <a:r>
                <a:rPr lang="fr-FR" sz="1400" dirty="0"/>
                <a:t> are the </a:t>
              </a:r>
              <a:r>
                <a:rPr lang="fr-FR" sz="1400" dirty="0" err="1"/>
                <a:t>member</a:t>
              </a:r>
              <a:r>
                <a:rPr lang="fr-FR" sz="1400" dirty="0"/>
                <a:t> types, and </a:t>
              </a:r>
              <a:r>
                <a:rPr lang="fr-FR" sz="1400" dirty="0" err="1"/>
                <a:t>their</a:t>
              </a:r>
              <a:r>
                <a:rPr lang="fr-FR" sz="1400" dirty="0"/>
                <a:t> </a:t>
              </a:r>
              <a:r>
                <a:rPr lang="fr-FR" sz="1400" dirty="0" err="1"/>
                <a:t>repartition</a:t>
              </a:r>
              <a:r>
                <a:rPr lang="fr-FR" sz="1400" dirty="0"/>
                <a:t>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106056-D230-C1B0-B61B-87BCDF94687F}"/>
              </a:ext>
            </a:extLst>
          </p:cNvPr>
          <p:cNvGrpSpPr/>
          <p:nvPr/>
        </p:nvGrpSpPr>
        <p:grpSpPr>
          <a:xfrm>
            <a:off x="3537539" y="2558374"/>
            <a:ext cx="1391056" cy="2928026"/>
            <a:chOff x="3537539" y="2558374"/>
            <a:chExt cx="1391056" cy="2928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867EF6-B05D-4AAE-2CB9-47700F9884FB}"/>
                </a:ext>
              </a:extLst>
            </p:cNvPr>
            <p:cNvGrpSpPr/>
            <p:nvPr/>
          </p:nvGrpSpPr>
          <p:grpSpPr>
            <a:xfrm>
              <a:off x="3537539" y="2558374"/>
              <a:ext cx="1391056" cy="2928026"/>
              <a:chOff x="787940" y="2558374"/>
              <a:chExt cx="1391056" cy="292802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939BDEF-6AD7-040A-3854-D8F95F0CC7CE}"/>
                  </a:ext>
                </a:extLst>
              </p:cNvPr>
              <p:cNvSpPr/>
              <p:nvPr/>
            </p:nvSpPr>
            <p:spPr>
              <a:xfrm>
                <a:off x="787940" y="2558374"/>
                <a:ext cx="1391056" cy="2928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9C0AED8-6442-B466-11C1-E9AFA9C7F4D9}"/>
                  </a:ext>
                </a:extLst>
              </p:cNvPr>
              <p:cNvSpPr/>
              <p:nvPr/>
            </p:nvSpPr>
            <p:spPr>
              <a:xfrm>
                <a:off x="787940" y="3285357"/>
                <a:ext cx="1391056" cy="184339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7AF2D-2B8C-2831-B582-56336459C1AF}"/>
                  </a:ext>
                </a:extLst>
              </p:cNvPr>
              <p:cNvSpPr txBox="1"/>
              <p:nvPr/>
            </p:nvSpPr>
            <p:spPr>
              <a:xfrm>
                <a:off x="1352144" y="2806590"/>
                <a:ext cx="262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F813F-EA85-66FE-BEDC-0006478624F9}"/>
                </a:ext>
              </a:extLst>
            </p:cNvPr>
            <p:cNvSpPr txBox="1"/>
            <p:nvPr/>
          </p:nvSpPr>
          <p:spPr>
            <a:xfrm>
              <a:off x="3644542" y="3622276"/>
              <a:ext cx="11770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Examine trends </a:t>
              </a:r>
              <a:r>
                <a:rPr lang="fr-FR" sz="1400" dirty="0" err="1"/>
                <a:t>among</a:t>
              </a:r>
              <a:r>
                <a:rPr lang="fr-FR" sz="1400" dirty="0"/>
                <a:t> the </a:t>
              </a:r>
              <a:r>
                <a:rPr lang="fr-FR" sz="1400" dirty="0" err="1"/>
                <a:t>two</a:t>
              </a:r>
              <a:r>
                <a:rPr lang="fr-FR" sz="1400" dirty="0"/>
                <a:t> </a:t>
              </a:r>
              <a:r>
                <a:rPr lang="fr-FR" sz="1400" dirty="0" err="1"/>
                <a:t>member</a:t>
              </a:r>
              <a:r>
                <a:rPr lang="fr-FR" sz="1400" dirty="0"/>
                <a:t> </a:t>
              </a:r>
              <a:r>
                <a:rPr lang="fr-FR" sz="1400" dirty="0" err="1"/>
                <a:t>categories</a:t>
              </a:r>
              <a:endParaRPr lang="fr-FR" sz="1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D11478-25CC-B6E3-DE01-A39D22968FAA}"/>
              </a:ext>
            </a:extLst>
          </p:cNvPr>
          <p:cNvGrpSpPr/>
          <p:nvPr/>
        </p:nvGrpSpPr>
        <p:grpSpPr>
          <a:xfrm>
            <a:off x="6509929" y="2558374"/>
            <a:ext cx="1391056" cy="2928026"/>
            <a:chOff x="6509929" y="2558374"/>
            <a:chExt cx="1391056" cy="29280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97F138-BD31-2F54-7D08-4C9F2DF1BBF9}"/>
                </a:ext>
              </a:extLst>
            </p:cNvPr>
            <p:cNvGrpSpPr/>
            <p:nvPr/>
          </p:nvGrpSpPr>
          <p:grpSpPr>
            <a:xfrm>
              <a:off x="6509929" y="2558374"/>
              <a:ext cx="1391056" cy="2928026"/>
              <a:chOff x="787940" y="2558374"/>
              <a:chExt cx="1391056" cy="292802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6FF0026-FDE3-6CA2-F2F6-70FF5829C42F}"/>
                  </a:ext>
                </a:extLst>
              </p:cNvPr>
              <p:cNvSpPr/>
              <p:nvPr/>
            </p:nvSpPr>
            <p:spPr>
              <a:xfrm>
                <a:off x="787940" y="2558374"/>
                <a:ext cx="1391056" cy="2928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F20BEF5-6F2F-0F1C-7D13-E82BAE85EA3C}"/>
                  </a:ext>
                </a:extLst>
              </p:cNvPr>
              <p:cNvSpPr/>
              <p:nvPr/>
            </p:nvSpPr>
            <p:spPr>
              <a:xfrm>
                <a:off x="787940" y="3285357"/>
                <a:ext cx="1391056" cy="184339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D11613-6B46-7735-1A2E-5A0490E7AE53}"/>
                  </a:ext>
                </a:extLst>
              </p:cNvPr>
              <p:cNvSpPr txBox="1"/>
              <p:nvPr/>
            </p:nvSpPr>
            <p:spPr>
              <a:xfrm>
                <a:off x="1334563" y="2806590"/>
                <a:ext cx="297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AF363B-77BB-3700-BAFE-35A84BFCFCF4}"/>
                </a:ext>
              </a:extLst>
            </p:cNvPr>
            <p:cNvSpPr txBox="1"/>
            <p:nvPr/>
          </p:nvSpPr>
          <p:spPr>
            <a:xfrm>
              <a:off x="6616932" y="3622275"/>
              <a:ext cx="117704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Discuss</a:t>
              </a:r>
              <a:r>
                <a:rPr lang="fr-FR" sz="1400" dirty="0"/>
                <a:t> the </a:t>
              </a:r>
              <a:r>
                <a:rPr lang="fr-FR" sz="1400" dirty="0" err="1"/>
                <a:t>possibilities</a:t>
              </a:r>
              <a:r>
                <a:rPr lang="fr-FR" sz="1400" dirty="0"/>
                <a:t> </a:t>
              </a:r>
              <a:r>
                <a:rPr lang="fr-FR" sz="1400" dirty="0" err="1"/>
                <a:t>based</a:t>
              </a:r>
              <a:r>
                <a:rPr lang="fr-FR" sz="1400" dirty="0"/>
                <a:t> on the insights </a:t>
              </a:r>
              <a:r>
                <a:rPr lang="fr-FR" sz="1400" dirty="0" err="1"/>
                <a:t>gained</a:t>
              </a:r>
              <a:endParaRPr lang="fr-FR" sz="1400" dirty="0"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330FB6B-445E-031E-90AA-5A0604F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84F5-41A5-56DF-DFB6-12C79D3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768096"/>
            <a:ext cx="7595997" cy="1271016"/>
          </a:xfrm>
        </p:spPr>
        <p:txBody>
          <a:bodyPr>
            <a:noAutofit/>
          </a:bodyPr>
          <a:lstStyle/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, Casual Riders </a:t>
            </a:r>
            <a:r>
              <a:rPr lang="fr-FR" dirty="0" err="1"/>
              <a:t>who</a:t>
            </a:r>
            <a:r>
              <a:rPr lang="fr-FR" dirty="0"/>
              <a:t> are </a:t>
            </a:r>
            <a:r>
              <a:rPr lang="fr-FR" dirty="0" err="1"/>
              <a:t>they</a:t>
            </a:r>
            <a:r>
              <a:rPr lang="fr-FR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9BA8CD-0A2C-CAC5-C596-94E0A0D70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Pricing plans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0367B4-6E56-E0CB-C9CC-F5FE8AA481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691" y="2034318"/>
            <a:ext cx="4156025" cy="372672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AF8931-0E5F-B501-78F8-9AEF576E5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Single-ride passes</a:t>
            </a:r>
          </a:p>
          <a:p>
            <a:r>
              <a:rPr lang="fr-FR" dirty="0"/>
              <a:t>Full-</a:t>
            </a:r>
            <a:r>
              <a:rPr lang="fr-FR" dirty="0" err="1"/>
              <a:t>day</a:t>
            </a:r>
            <a:r>
              <a:rPr lang="fr-FR" dirty="0"/>
              <a:t> passes</a:t>
            </a:r>
          </a:p>
          <a:p>
            <a:endParaRPr lang="fr-FR" dirty="0"/>
          </a:p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membership</a:t>
            </a:r>
            <a:endParaRPr lang="fr-FR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6A2951-997A-7C8C-74AE-5D2CBC9F4665}"/>
              </a:ext>
            </a:extLst>
          </p:cNvPr>
          <p:cNvGrpSpPr/>
          <p:nvPr/>
        </p:nvGrpSpPr>
        <p:grpSpPr>
          <a:xfrm>
            <a:off x="562149" y="3189288"/>
            <a:ext cx="2662314" cy="823912"/>
            <a:chOff x="562149" y="3189288"/>
            <a:chExt cx="2662314" cy="82391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A8200A-F51A-FF44-77AD-7C6F833DEA4D}"/>
                </a:ext>
              </a:extLst>
            </p:cNvPr>
            <p:cNvSpPr/>
            <p:nvPr/>
          </p:nvSpPr>
          <p:spPr>
            <a:xfrm>
              <a:off x="562149" y="3189288"/>
              <a:ext cx="2662314" cy="82391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38A1E-8589-2D64-1C94-6FBC9A134E96}"/>
                </a:ext>
              </a:extLst>
            </p:cNvPr>
            <p:cNvSpPr txBox="1"/>
            <p:nvPr/>
          </p:nvSpPr>
          <p:spPr>
            <a:xfrm>
              <a:off x="1060720" y="3416578"/>
              <a:ext cx="166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Casual Riders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45F7FF9-BEDF-5B76-0191-8A66A1AC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835C-B697-6FDA-834F-E67319CB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Global </a:t>
            </a:r>
            <a:r>
              <a:rPr lang="fr-FR" dirty="0" err="1"/>
              <a:t>Average</a:t>
            </a:r>
            <a:r>
              <a:rPr lang="fr-FR" dirty="0"/>
              <a:t> Trip Duration</a:t>
            </a:r>
          </a:p>
        </p:txBody>
      </p:sp>
      <p:pic>
        <p:nvPicPr>
          <p:cNvPr id="10" name="Content Placeholder 9" descr="Chart, bubble chart&#10;&#10;Description automatically generated">
            <a:extLst>
              <a:ext uri="{FF2B5EF4-FFF2-40B4-BE49-F238E27FC236}">
                <a16:creationId xmlns:a16="http://schemas.microsoft.com/office/drawing/2014/main" id="{1CDA1846-80FE-BAB6-2F44-8BBBE811C5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b="17836"/>
          <a:stretch/>
        </p:blipFill>
        <p:spPr>
          <a:xfrm>
            <a:off x="566928" y="2281234"/>
            <a:ext cx="5116748" cy="347999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1BA667-A12F-FA24-3E6F-3B0015EAC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095499"/>
            <a:ext cx="5239512" cy="45599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Data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B710-EF19-D04A-FDC2-9190B153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2561019"/>
            <a:ext cx="5239512" cy="1439482"/>
          </a:xfrm>
        </p:spPr>
        <p:txBody>
          <a:bodyPr/>
          <a:lstStyle/>
          <a:p>
            <a:r>
              <a:rPr lang="fr-FR" dirty="0"/>
              <a:t>Our data show trips </a:t>
            </a:r>
            <a:r>
              <a:rPr lang="fr-FR" b="1" dirty="0"/>
              <a:t>from 2021/09 to 2022/08</a:t>
            </a:r>
            <a:r>
              <a:rPr lang="fr-FR" dirty="0"/>
              <a:t> (12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  <a:p>
            <a:r>
              <a:rPr lang="en-US" dirty="0"/>
              <a:t>The data has been made available by </a:t>
            </a:r>
            <a:r>
              <a:rPr lang="en-US" b="1" dirty="0"/>
              <a:t>Motivate International Inc.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D10672-D236-E2B8-2049-9CBC169E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782C9A-F0B7-D56E-FFC9-395832EE6CE6}"/>
              </a:ext>
            </a:extLst>
          </p:cNvPr>
          <p:cNvSpPr txBox="1">
            <a:spLocks/>
          </p:cNvSpPr>
          <p:nvPr/>
        </p:nvSpPr>
        <p:spPr>
          <a:xfrm>
            <a:off x="6383066" y="4427922"/>
            <a:ext cx="5239512" cy="45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Key </a:t>
            </a:r>
            <a:r>
              <a:rPr lang="fr-FR" dirty="0" err="1"/>
              <a:t>takeaway</a:t>
            </a:r>
            <a:endParaRPr lang="fr-FR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CFAE375-DCC8-F28B-33BE-DC885186D686}"/>
              </a:ext>
            </a:extLst>
          </p:cNvPr>
          <p:cNvSpPr txBox="1">
            <a:spLocks/>
          </p:cNvSpPr>
          <p:nvPr/>
        </p:nvSpPr>
        <p:spPr>
          <a:xfrm>
            <a:off x="6383066" y="4893913"/>
            <a:ext cx="5239512" cy="72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Casual Riders </a:t>
            </a:r>
            <a:r>
              <a:rPr lang="fr-FR" b="1" dirty="0"/>
              <a:t>ride more </a:t>
            </a:r>
            <a:r>
              <a:rPr lang="fr-FR" b="1" dirty="0" err="1"/>
              <a:t>than</a:t>
            </a:r>
            <a:r>
              <a:rPr lang="fr-FR" b="1" dirty="0"/>
              <a:t> </a:t>
            </a:r>
            <a:r>
              <a:rPr lang="fr-FR" b="1" dirty="0" err="1"/>
              <a:t>twice</a:t>
            </a:r>
            <a:r>
              <a:rPr lang="fr-FR" b="1" dirty="0"/>
              <a:t> longer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0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build="p"/>
      <p:bldP spid="17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22E-D4ED-E670-2BBF-09EAAB22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768096"/>
            <a:ext cx="8186547" cy="1271016"/>
          </a:xfrm>
        </p:spPr>
        <p:txBody>
          <a:bodyPr>
            <a:noAutofit/>
          </a:bodyPr>
          <a:lstStyle/>
          <a:p>
            <a:r>
              <a:rPr lang="fr-FR" dirty="0"/>
              <a:t>Daily </a:t>
            </a:r>
            <a:r>
              <a:rPr lang="fr-FR" dirty="0" err="1"/>
              <a:t>Average</a:t>
            </a:r>
            <a:r>
              <a:rPr lang="fr-FR" dirty="0"/>
              <a:t> Trip Duration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1E934A9-917B-0116-A93E-0EA7FF713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3"/>
          <a:stretch/>
        </p:blipFill>
        <p:spPr>
          <a:xfrm>
            <a:off x="566928" y="1657350"/>
            <a:ext cx="5239512" cy="44325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8E7F-7C12-1D63-65B9-C670FEA9D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C3312-3085-C7EB-5CD7-7258A7B1A6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looking</a:t>
            </a:r>
            <a:r>
              <a:rPr lang="fr-FR" dirty="0"/>
              <a:t> at the </a:t>
            </a:r>
            <a:r>
              <a:rPr lang="fr-FR" dirty="0" err="1"/>
              <a:t>past</a:t>
            </a:r>
            <a:r>
              <a:rPr lang="fr-FR" dirty="0"/>
              <a:t> 12 </a:t>
            </a:r>
            <a:r>
              <a:rPr lang="fr-FR" dirty="0" err="1"/>
              <a:t>months</a:t>
            </a:r>
            <a:r>
              <a:rPr lang="fr-FR" dirty="0"/>
              <a:t>’ </a:t>
            </a:r>
            <a:r>
              <a:rPr lang="fr-FR" dirty="0" err="1"/>
              <a:t>daily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trip duration, </a:t>
            </a:r>
            <a:r>
              <a:rPr lang="fr-FR" dirty="0" err="1"/>
              <a:t>we’re</a:t>
            </a:r>
            <a:r>
              <a:rPr lang="fr-FR" dirty="0"/>
              <a:t> able to </a:t>
            </a:r>
            <a:r>
              <a:rPr lang="fr-FR" b="1" dirty="0" err="1"/>
              <a:t>identify</a:t>
            </a:r>
            <a:r>
              <a:rPr lang="fr-FR" b="1" dirty="0"/>
              <a:t> longer trips</a:t>
            </a:r>
            <a:r>
              <a:rPr lang="fr-FR" dirty="0"/>
              <a:t> (for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but more </a:t>
            </a:r>
            <a:r>
              <a:rPr lang="fr-FR" dirty="0" err="1"/>
              <a:t>significant</a:t>
            </a:r>
            <a:r>
              <a:rPr lang="fr-FR" dirty="0"/>
              <a:t> for Casual Riders) </a:t>
            </a:r>
            <a:r>
              <a:rPr lang="fr-FR" b="1" dirty="0" err="1"/>
              <a:t>during</a:t>
            </a:r>
            <a:r>
              <a:rPr lang="fr-FR" b="1" dirty="0"/>
              <a:t> the weekend</a:t>
            </a:r>
            <a:r>
              <a:rPr lang="fr-FR" dirty="0"/>
              <a:t>(&amp; Monday for Casual Riders)</a:t>
            </a:r>
            <a:endParaRPr lang="fr-FR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396E-231E-226F-95B1-EC7C75C0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1580-4E35-2F53-5C83-7574EF44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trips </a:t>
            </a:r>
            <a:r>
              <a:rPr lang="fr-FR" dirty="0" err="1"/>
              <a:t>number</a:t>
            </a:r>
            <a:endParaRPr lang="fr-FR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FC5CF01-BE86-A03A-7048-EF76EAC059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/>
          <a:stretch/>
        </p:blipFill>
        <p:spPr>
          <a:xfrm>
            <a:off x="566927" y="1704975"/>
            <a:ext cx="5239511" cy="43609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7161F-F762-AB09-5E7A-A580FD6AD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takeaways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73ECD-76D7-E6EB-31BF-3AEBF26EFB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 err="1"/>
              <a:t>weekdays</a:t>
            </a:r>
            <a:r>
              <a:rPr lang="fr-FR" dirty="0"/>
              <a:t>, </a:t>
            </a:r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’ trips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Casual Riders’ one</a:t>
            </a:r>
          </a:p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/>
              <a:t>weekend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exact opposite; Casual Riders « ride more »</a:t>
            </a:r>
            <a:endParaRPr lang="fr-FR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D558-C598-81B0-C277-3087491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DE96-4A14-E60E-73B1-740BDBAD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Rideable</a:t>
            </a:r>
            <a:r>
              <a:rPr lang="fr-FR" dirty="0"/>
              <a:t> type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1521927-C1DE-3426-317B-FF1FF46BC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"/>
          <a:stretch/>
        </p:blipFill>
        <p:spPr>
          <a:xfrm>
            <a:off x="566927" y="1500981"/>
            <a:ext cx="5239511" cy="4532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05EF6-E69F-05AF-25D3-54EDCDD7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takeaways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1A1B2-0237-4AEE-33C0-66B730172D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 &amp; Casual Riders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b="1" dirty="0"/>
              <a:t>the </a:t>
            </a:r>
            <a:r>
              <a:rPr lang="fr-FR" b="1" dirty="0" err="1"/>
              <a:t>same</a:t>
            </a:r>
            <a:r>
              <a:rPr lang="fr-FR" b="1" dirty="0"/>
              <a:t> bike</a:t>
            </a:r>
            <a:r>
              <a:rPr lang="fr-FR" dirty="0"/>
              <a:t> type; the </a:t>
            </a:r>
            <a:r>
              <a:rPr lang="fr-FR" dirty="0" err="1"/>
              <a:t>classic</a:t>
            </a:r>
            <a:r>
              <a:rPr lang="fr-FR" dirty="0"/>
              <a:t> one</a:t>
            </a:r>
          </a:p>
          <a:p>
            <a:r>
              <a:rPr lang="fr-FR" dirty="0"/>
              <a:t>Casual Riders </a:t>
            </a:r>
            <a:r>
              <a:rPr lang="fr-FR" b="1" dirty="0" err="1"/>
              <a:t>occasionally</a:t>
            </a:r>
            <a:r>
              <a:rPr lang="fr-FR" b="1" dirty="0"/>
              <a:t> use </a:t>
            </a:r>
            <a:r>
              <a:rPr lang="fr-FR" b="1" dirty="0" err="1"/>
              <a:t>docked</a:t>
            </a:r>
            <a:r>
              <a:rPr lang="fr-FR" b="1" dirty="0"/>
              <a:t> bikes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 do not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9C5E-1AAC-9C25-E48B-29CB5E24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C1C6DA-847E-045E-EF37-E5CAC97C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807325" cy="1268984"/>
          </a:xfrm>
        </p:spPr>
        <p:txBody>
          <a:bodyPr>
            <a:noAutofit/>
          </a:bodyPr>
          <a:lstStyle/>
          <a:p>
            <a:r>
              <a:rPr lang="fr-FR" dirty="0" err="1"/>
              <a:t>What</a:t>
            </a:r>
            <a:r>
              <a:rPr lang="fr-FR" dirty="0"/>
              <a:t> could the </a:t>
            </a:r>
            <a:r>
              <a:rPr lang="fr-FR" dirty="0" err="1"/>
              <a:t>company</a:t>
            </a:r>
            <a:r>
              <a:rPr lang="fr-FR" dirty="0"/>
              <a:t> start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seeing </a:t>
            </a:r>
            <a:r>
              <a:rPr lang="fr-FR" dirty="0" err="1"/>
              <a:t>these</a:t>
            </a:r>
            <a:r>
              <a:rPr lang="fr-FR" dirty="0"/>
              <a:t> trends?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6AADEC-9CB6-121E-B78D-4F63FC24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Think</a:t>
            </a:r>
            <a:r>
              <a:rPr lang="fr-FR" dirty="0"/>
              <a:t> about </a:t>
            </a:r>
            <a:r>
              <a:rPr lang="fr-FR" b="1" dirty="0" err="1"/>
              <a:t>creating</a:t>
            </a:r>
            <a:r>
              <a:rPr lang="fr-FR" b="1" dirty="0"/>
              <a:t> a « weekend use » </a:t>
            </a:r>
            <a:r>
              <a:rPr lang="fr-FR" b="1" dirty="0" err="1"/>
              <a:t>membership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to Monday).</a:t>
            </a:r>
          </a:p>
          <a:p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b="1" dirty="0" err="1"/>
              <a:t>why</a:t>
            </a:r>
            <a:r>
              <a:rPr lang="fr-FR" b="1" dirty="0"/>
              <a:t> Casual Riders ride longer?</a:t>
            </a:r>
            <a:r>
              <a:rPr lang="fr-FR" dirty="0"/>
              <a:t> (</a:t>
            </a:r>
            <a:r>
              <a:rPr lang="fr-FR" dirty="0" err="1"/>
              <a:t>they</a:t>
            </a:r>
            <a:r>
              <a:rPr lang="fr-FR" dirty="0"/>
              <a:t> live </a:t>
            </a:r>
            <a:r>
              <a:rPr lang="fr-FR" dirty="0" err="1"/>
              <a:t>further</a:t>
            </a:r>
            <a:r>
              <a:rPr lang="fr-FR" dirty="0"/>
              <a:t> from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?)</a:t>
            </a:r>
          </a:p>
          <a:p>
            <a:r>
              <a:rPr lang="fr-FR" dirty="0" err="1"/>
              <a:t>Investigate</a:t>
            </a:r>
            <a:r>
              <a:rPr lang="fr-FR" dirty="0"/>
              <a:t> if the Casual Riders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docked</a:t>
            </a:r>
            <a:r>
              <a:rPr lang="fr-FR" dirty="0"/>
              <a:t> bikes </a:t>
            </a:r>
            <a:r>
              <a:rPr lang="fr-FR" b="1" dirty="0"/>
              <a:t>are </a:t>
            </a:r>
            <a:r>
              <a:rPr lang="fr-FR" b="1" dirty="0" err="1"/>
              <a:t>always</a:t>
            </a:r>
            <a:r>
              <a:rPr lang="fr-FR" dirty="0"/>
              <a:t> (or at least </a:t>
            </a:r>
            <a:r>
              <a:rPr lang="fr-FR" dirty="0" err="1"/>
              <a:t>often</a:t>
            </a:r>
            <a:r>
              <a:rPr lang="fr-FR" dirty="0"/>
              <a:t>) </a:t>
            </a:r>
            <a:r>
              <a:rPr lang="fr-FR" b="1" dirty="0"/>
              <a:t>the 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ones</a:t>
            </a:r>
            <a:endParaRPr lang="fr-FR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13D3-ECD5-0F0C-C3F0-BF183840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Cyclistic">
      <a:dk1>
        <a:srgbClr val="000000"/>
      </a:dk1>
      <a:lt1>
        <a:srgbClr val="FFFFFF"/>
      </a:lt1>
      <a:dk2>
        <a:srgbClr val="31859B"/>
      </a:dk2>
      <a:lt2>
        <a:srgbClr val="C3D69B"/>
      </a:lt2>
      <a:accent1>
        <a:srgbClr val="31859B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290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Source Sans Pro</vt:lpstr>
      <vt:lpstr>Source Sans Pro Black</vt:lpstr>
      <vt:lpstr>PunchcardVTI</vt:lpstr>
      <vt:lpstr>How do annual members and casual riders use Cyclistic bikes differently?</vt:lpstr>
      <vt:lpstr>Goals of our discussion today:</vt:lpstr>
      <vt:lpstr>Annual Members, Casual Riders who are they?</vt:lpstr>
      <vt:lpstr>Global Average Trip Duration</vt:lpstr>
      <vt:lpstr>Daily Average Trip Duration</vt:lpstr>
      <vt:lpstr>Daily trips number</vt:lpstr>
      <vt:lpstr>Rideable type</vt:lpstr>
      <vt:lpstr>What could the company start doing after seeing these trends?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annual members and casual riders use Cyclistic bikes differently?</dc:title>
  <dc:creator>Clement Barchon</dc:creator>
  <cp:lastModifiedBy>Clement Barchon</cp:lastModifiedBy>
  <cp:revision>21</cp:revision>
  <dcterms:created xsi:type="dcterms:W3CDTF">2022-10-19T13:55:52Z</dcterms:created>
  <dcterms:modified xsi:type="dcterms:W3CDTF">2022-10-20T14:20:45Z</dcterms:modified>
</cp:coreProperties>
</file>