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1b0710e89_1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e1b0710e89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1b0710e89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e1b0710e89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1b0710e8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e1b0710e89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1b0710e8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e1b0710e89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55900" y="722675"/>
            <a:ext cx="80322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GB" sz="2933"/>
              <a:t>Beware of the Bait:</a:t>
            </a:r>
            <a:endParaRPr sz="2933"/>
          </a:p>
          <a:p>
            <a:pPr indent="0" lvl="0" marL="0" rtl="0" algn="l">
              <a:spcBef>
                <a:spcPts val="0"/>
              </a:spcBef>
              <a:spcAft>
                <a:spcPts val="0"/>
              </a:spcAft>
              <a:buSzPts val="4200"/>
              <a:buNone/>
            </a:pPr>
            <a:r>
              <a:rPr lang="en-GB" sz="1800"/>
              <a:t>Familiarize yourself with phishing attacks</a:t>
            </a:r>
            <a:endParaRPr sz="1800">
              <a:highlight>
                <a:srgbClr val="FFFF00"/>
              </a:highlight>
            </a:endParaRPr>
          </a:p>
        </p:txBody>
      </p:sp>
      <p:pic>
        <p:nvPicPr>
          <p:cNvPr id="68" name="Google Shape;68;p13"/>
          <p:cNvPicPr preferRelativeResize="0"/>
          <p:nvPr/>
        </p:nvPicPr>
        <p:blipFill>
          <a:blip r:embed="rId3">
            <a:alphaModFix/>
          </a:blip>
          <a:stretch>
            <a:fillRect/>
          </a:stretch>
        </p:blipFill>
        <p:spPr>
          <a:xfrm>
            <a:off x="4895725" y="2272100"/>
            <a:ext cx="3362279" cy="2451327"/>
          </a:xfrm>
          <a:prstGeom prst="rect">
            <a:avLst/>
          </a:prstGeom>
          <a:noFill/>
          <a:ln>
            <a:noFill/>
          </a:ln>
        </p:spPr>
      </p:pic>
      <p:cxnSp>
        <p:nvCxnSpPr>
          <p:cNvPr id="69" name="Google Shape;69;p13"/>
          <p:cNvCxnSpPr/>
          <p:nvPr/>
        </p:nvCxnSpPr>
        <p:spPr>
          <a:xfrm>
            <a:off x="21425" y="2473375"/>
            <a:ext cx="2548500" cy="2612700"/>
          </a:xfrm>
          <a:prstGeom prst="straightConnector1">
            <a:avLst/>
          </a:prstGeom>
          <a:noFill/>
          <a:ln cap="flat" cmpd="sng" w="76200">
            <a:solidFill>
              <a:schemeClr val="lt1"/>
            </a:solidFill>
            <a:prstDash val="solid"/>
            <a:round/>
            <a:headEnd len="med" w="med" type="none"/>
            <a:tailEnd len="med" w="med" type="none"/>
          </a:ln>
        </p:spPr>
      </p:cxnSp>
      <p:cxnSp>
        <p:nvCxnSpPr>
          <p:cNvPr id="70" name="Google Shape;70;p13"/>
          <p:cNvCxnSpPr/>
          <p:nvPr/>
        </p:nvCxnSpPr>
        <p:spPr>
          <a:xfrm>
            <a:off x="184525" y="2679325"/>
            <a:ext cx="2537700" cy="2559000"/>
          </a:xfrm>
          <a:prstGeom prst="straightConnector1">
            <a:avLst/>
          </a:prstGeom>
          <a:noFill/>
          <a:ln cap="flat" cmpd="sng" w="76200">
            <a:solidFill>
              <a:schemeClr val="lt1"/>
            </a:solidFill>
            <a:prstDash val="solid"/>
            <a:round/>
            <a:headEnd len="med" w="med" type="none"/>
            <a:tailEnd len="med" w="med" type="none"/>
          </a:ln>
        </p:spPr>
      </p:cxnSp>
      <p:cxnSp>
        <p:nvCxnSpPr>
          <p:cNvPr id="71" name="Google Shape;71;p13"/>
          <p:cNvCxnSpPr/>
          <p:nvPr/>
        </p:nvCxnSpPr>
        <p:spPr>
          <a:xfrm>
            <a:off x="184525" y="2679325"/>
            <a:ext cx="2537700" cy="2559000"/>
          </a:xfrm>
          <a:prstGeom prst="straightConnector1">
            <a:avLst/>
          </a:prstGeom>
          <a:noFill/>
          <a:ln cap="flat" cmpd="sng" w="76200">
            <a:solidFill>
              <a:schemeClr val="lt1"/>
            </a:solidFill>
            <a:prstDash val="solid"/>
            <a:round/>
            <a:headEnd len="med" w="med" type="none"/>
            <a:tailEnd len="med" w="med" type="none"/>
          </a:ln>
        </p:spPr>
      </p:cxnSp>
      <p:cxnSp>
        <p:nvCxnSpPr>
          <p:cNvPr id="72" name="Google Shape;72;p13"/>
          <p:cNvCxnSpPr/>
          <p:nvPr/>
        </p:nvCxnSpPr>
        <p:spPr>
          <a:xfrm>
            <a:off x="32125" y="1648925"/>
            <a:ext cx="3351300" cy="3458700"/>
          </a:xfrm>
          <a:prstGeom prst="straightConnector1">
            <a:avLst/>
          </a:prstGeom>
          <a:noFill/>
          <a:ln cap="flat" cmpd="sng" w="76200">
            <a:solidFill>
              <a:srgbClr val="D9D9D9"/>
            </a:solidFill>
            <a:prstDash val="solid"/>
            <a:round/>
            <a:headEnd len="med" w="med" type="none"/>
            <a:tailEnd len="med" w="med" type="none"/>
          </a:ln>
        </p:spPr>
      </p:cxnSp>
      <p:cxnSp>
        <p:nvCxnSpPr>
          <p:cNvPr id="73" name="Google Shape;73;p13"/>
          <p:cNvCxnSpPr/>
          <p:nvPr/>
        </p:nvCxnSpPr>
        <p:spPr>
          <a:xfrm>
            <a:off x="8737125" y="42825"/>
            <a:ext cx="396300" cy="706800"/>
          </a:xfrm>
          <a:prstGeom prst="straightConnector1">
            <a:avLst/>
          </a:prstGeom>
          <a:noFill/>
          <a:ln cap="flat" cmpd="sng" w="76200">
            <a:solidFill>
              <a:schemeClr val="lt1"/>
            </a:solidFill>
            <a:prstDash val="solid"/>
            <a:round/>
            <a:headEnd len="med" w="med" type="none"/>
            <a:tailEnd len="med" w="med" type="none"/>
          </a:ln>
        </p:spPr>
      </p:cxnSp>
      <p:cxnSp>
        <p:nvCxnSpPr>
          <p:cNvPr id="74" name="Google Shape;74;p13"/>
          <p:cNvCxnSpPr/>
          <p:nvPr/>
        </p:nvCxnSpPr>
        <p:spPr>
          <a:xfrm>
            <a:off x="8105400" y="10700"/>
            <a:ext cx="1006500" cy="142410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100"/>
                                        <p:tgtEl>
                                          <p:spTgt spid="67"/>
                                        </p:tgtEl>
                                        <p:attrNameLst>
                                          <p:attrName>ppt_w</p:attrName>
                                        </p:attrNameLst>
                                      </p:cBhvr>
                                      <p:tavLst>
                                        <p:tav fmla="" tm="0">
                                          <p:val>
                                            <p:strVal val="0"/>
                                          </p:val>
                                        </p:tav>
                                        <p:tav fmla="" tm="100000">
                                          <p:val>
                                            <p:strVal val="#ppt_w"/>
                                          </p:val>
                                        </p:tav>
                                      </p:tavLst>
                                    </p:anim>
                                    <p:anim calcmode="lin" valueType="num">
                                      <p:cBhvr additive="base">
                                        <p:cTn dur="1100"/>
                                        <p:tgtEl>
                                          <p:spTgt spid="6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89"/>
              <a:buNone/>
            </a:pPr>
            <a:r>
              <a:rPr lang="en-GB"/>
              <a:t>What is phishing?</a:t>
            </a:r>
            <a:endParaRPr/>
          </a:p>
        </p:txBody>
      </p:sp>
      <p:sp>
        <p:nvSpPr>
          <p:cNvPr id="80" name="Google Shape;80;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latin typeface="Raleway"/>
                <a:ea typeface="Raleway"/>
                <a:cs typeface="Raleway"/>
                <a:sym typeface="Raleway"/>
              </a:rPr>
              <a:t>Phishing attacks are attempts by cybercriminals to trick you into giving away sensitive information like passwords, credit card numbers, or personal details.These attacks are typically carried out through emails, but can also occur via text messages or phone calls. </a:t>
            </a:r>
            <a:endParaRPr b="1" sz="1200">
              <a:solidFill>
                <a:schemeClr val="dk2"/>
              </a:solidFill>
              <a:latin typeface="Raleway"/>
              <a:ea typeface="Raleway"/>
              <a:cs typeface="Raleway"/>
              <a:sym typeface="Raleway"/>
            </a:endParaRPr>
          </a:p>
          <a:p>
            <a:pPr indent="0" lvl="0" marL="0" rtl="0" algn="l">
              <a:spcBef>
                <a:spcPts val="1200"/>
              </a:spcBef>
              <a:spcAft>
                <a:spcPts val="0"/>
              </a:spcAft>
              <a:buNone/>
            </a:pPr>
            <a:r>
              <a:t/>
            </a:r>
            <a:endParaRPr b="1" sz="1200">
              <a:solidFill>
                <a:schemeClr val="dk2"/>
              </a:solidFill>
              <a:latin typeface="Raleway"/>
              <a:ea typeface="Raleway"/>
              <a:cs typeface="Raleway"/>
              <a:sym typeface="Raleway"/>
            </a:endParaRPr>
          </a:p>
          <a:p>
            <a:pPr indent="457200" lvl="0" marL="2743200" rtl="0" algn="l">
              <a:spcBef>
                <a:spcPts val="1200"/>
              </a:spcBef>
              <a:spcAft>
                <a:spcPts val="0"/>
              </a:spcAft>
              <a:buNone/>
            </a:pPr>
            <a:r>
              <a:rPr b="1" lang="en-GB" sz="1200">
                <a:solidFill>
                  <a:schemeClr val="dk2"/>
                </a:solidFill>
                <a:latin typeface="Raleway"/>
                <a:ea typeface="Raleway"/>
                <a:cs typeface="Raleway"/>
                <a:sym typeface="Raleway"/>
              </a:rPr>
              <a:t>Think of it as a fake email or message that "fishes" for your personal data.</a:t>
            </a:r>
            <a:endParaRPr b="1" sz="1200">
              <a:solidFill>
                <a:schemeClr val="dk2"/>
              </a:solidFill>
              <a:latin typeface="Raleway"/>
              <a:ea typeface="Raleway"/>
              <a:cs typeface="Raleway"/>
              <a:sym typeface="Raleway"/>
            </a:endParaRPr>
          </a:p>
          <a:p>
            <a:pPr indent="0" lvl="0" marL="0" rtl="0" algn="l">
              <a:spcBef>
                <a:spcPts val="1200"/>
              </a:spcBef>
              <a:spcAft>
                <a:spcPts val="0"/>
              </a:spcAft>
              <a:buNone/>
            </a:pPr>
            <a:r>
              <a:t/>
            </a:r>
            <a:endParaRPr>
              <a:highlight>
                <a:srgbClr val="FFFF00"/>
              </a:highlight>
            </a:endParaRPr>
          </a:p>
          <a:p>
            <a:pPr indent="0" lvl="0" marL="0" rtl="0" algn="l">
              <a:lnSpc>
                <a:spcPct val="115000"/>
              </a:lnSpc>
              <a:spcBef>
                <a:spcPts val="1200"/>
              </a:spcBef>
              <a:spcAft>
                <a:spcPts val="1200"/>
              </a:spcAft>
              <a:buSzPts val="1300"/>
              <a:buNone/>
            </a:pPr>
            <a:r>
              <a:t/>
            </a:r>
            <a:endParaRPr>
              <a:highlight>
                <a:srgbClr val="FFFF00"/>
              </a:highlight>
            </a:endParaRPr>
          </a:p>
        </p:txBody>
      </p:sp>
      <p:pic>
        <p:nvPicPr>
          <p:cNvPr id="81" name="Google Shape;81;p14"/>
          <p:cNvPicPr preferRelativeResize="0"/>
          <p:nvPr/>
        </p:nvPicPr>
        <p:blipFill>
          <a:blip r:embed="rId3">
            <a:alphaModFix/>
          </a:blip>
          <a:stretch>
            <a:fillRect/>
          </a:stretch>
        </p:blipFill>
        <p:spPr>
          <a:xfrm>
            <a:off x="554875" y="2932650"/>
            <a:ext cx="2994100" cy="208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526700" y="1312550"/>
            <a:ext cx="4136700" cy="3660300"/>
          </a:xfrm>
          <a:prstGeom prst="rect">
            <a:avLst/>
          </a:prstGeom>
          <a:noFill/>
          <a:ln>
            <a:noFill/>
          </a:ln>
        </p:spPr>
        <p:txBody>
          <a:bodyPr anchorCtr="0" anchor="t" bIns="91425" lIns="91425" spcFirstLastPara="1" rIns="91425" wrap="square" tIns="91425">
            <a:normAutofit fontScale="47500" lnSpcReduction="10000"/>
          </a:bodyPr>
          <a:lstStyle/>
          <a:p>
            <a:pPr indent="-289113" lvl="0" marL="457200" rtl="0" algn="l">
              <a:spcBef>
                <a:spcPts val="0"/>
              </a:spcBef>
              <a:spcAft>
                <a:spcPts val="0"/>
              </a:spcAft>
              <a:buSzPct val="100000"/>
              <a:buChar char="●"/>
            </a:pPr>
            <a:r>
              <a:rPr b="1" lang="en-GB" sz="2006">
                <a:highlight>
                  <a:schemeClr val="lt1"/>
                </a:highlight>
              </a:rPr>
              <a:t>Check the Sender:</a:t>
            </a:r>
            <a:r>
              <a:rPr lang="en-GB" sz="2006">
                <a:highlight>
                  <a:schemeClr val="lt1"/>
                </a:highlight>
              </a:rPr>
              <a:t> </a:t>
            </a:r>
            <a:endParaRPr sz="2006">
              <a:highlight>
                <a:schemeClr val="lt1"/>
              </a:highlight>
            </a:endParaRPr>
          </a:p>
          <a:p>
            <a:pPr indent="0" lvl="0" marL="457200" rtl="0" algn="l">
              <a:spcBef>
                <a:spcPts val="1200"/>
              </a:spcBef>
              <a:spcAft>
                <a:spcPts val="0"/>
              </a:spcAft>
              <a:buNone/>
            </a:pPr>
            <a:r>
              <a:rPr lang="en-GB" sz="1942">
                <a:highlight>
                  <a:schemeClr val="lt1"/>
                </a:highlight>
              </a:rPr>
              <a:t>Look at the email address closely.</a:t>
            </a:r>
            <a:endParaRPr sz="1942">
              <a:highlight>
                <a:schemeClr val="lt1"/>
              </a:highlight>
            </a:endParaRPr>
          </a:p>
          <a:p>
            <a:pPr indent="-289113" lvl="0" marL="457200" rtl="0" algn="l">
              <a:spcBef>
                <a:spcPts val="1200"/>
              </a:spcBef>
              <a:spcAft>
                <a:spcPts val="0"/>
              </a:spcAft>
              <a:buSzPct val="100000"/>
              <a:buChar char="●"/>
            </a:pPr>
            <a:r>
              <a:rPr b="1" lang="en-GB" sz="2006">
                <a:highlight>
                  <a:schemeClr val="lt1"/>
                </a:highlight>
              </a:rPr>
              <a:t>Look for Errors:</a:t>
            </a:r>
            <a:r>
              <a:rPr lang="en-GB" sz="2006">
                <a:highlight>
                  <a:schemeClr val="lt1"/>
                </a:highlight>
              </a:rPr>
              <a:t> </a:t>
            </a:r>
            <a:endParaRPr sz="2006">
              <a:highlight>
                <a:schemeClr val="lt1"/>
              </a:highlight>
            </a:endParaRPr>
          </a:p>
          <a:p>
            <a:pPr indent="0" lvl="0" marL="457200" rtl="0" algn="l">
              <a:spcBef>
                <a:spcPts val="1200"/>
              </a:spcBef>
              <a:spcAft>
                <a:spcPts val="0"/>
              </a:spcAft>
              <a:buNone/>
            </a:pPr>
            <a:r>
              <a:rPr lang="en-GB" sz="1942">
                <a:highlight>
                  <a:schemeClr val="lt1"/>
                </a:highlight>
              </a:rPr>
              <a:t>Spelling and grammar mistakes are red flags.</a:t>
            </a:r>
            <a:endParaRPr sz="1942">
              <a:highlight>
                <a:schemeClr val="lt1"/>
              </a:highlight>
            </a:endParaRPr>
          </a:p>
          <a:p>
            <a:pPr indent="-293535" lvl="0" marL="457200" rtl="0" algn="l">
              <a:spcBef>
                <a:spcPts val="1200"/>
              </a:spcBef>
              <a:spcAft>
                <a:spcPts val="0"/>
              </a:spcAft>
              <a:buSzPct val="100000"/>
              <a:buChar char="●"/>
            </a:pPr>
            <a:r>
              <a:rPr b="1" lang="en-GB" sz="2152">
                <a:highlight>
                  <a:schemeClr val="lt1"/>
                </a:highlight>
              </a:rPr>
              <a:t>Generic Greeting</a:t>
            </a:r>
            <a:r>
              <a:rPr lang="en-GB" sz="2152">
                <a:highlight>
                  <a:schemeClr val="lt1"/>
                </a:highlight>
              </a:rPr>
              <a:t>: </a:t>
            </a:r>
            <a:endParaRPr sz="2152">
              <a:highlight>
                <a:schemeClr val="lt1"/>
              </a:highlight>
            </a:endParaRPr>
          </a:p>
          <a:p>
            <a:pPr indent="0" lvl="0" marL="457200" rtl="0" algn="l">
              <a:spcBef>
                <a:spcPts val="1200"/>
              </a:spcBef>
              <a:spcAft>
                <a:spcPts val="0"/>
              </a:spcAft>
              <a:buNone/>
            </a:pPr>
            <a:r>
              <a:rPr lang="en-GB" sz="1942">
                <a:highlight>
                  <a:schemeClr val="lt1"/>
                </a:highlight>
              </a:rPr>
              <a:t>Legitimate companies usually address you by name.</a:t>
            </a:r>
            <a:endParaRPr sz="1942">
              <a:highlight>
                <a:schemeClr val="lt1"/>
              </a:highlight>
            </a:endParaRPr>
          </a:p>
          <a:p>
            <a:pPr indent="-289113" lvl="0" marL="457200" rtl="0" algn="l">
              <a:spcBef>
                <a:spcPts val="1200"/>
              </a:spcBef>
              <a:spcAft>
                <a:spcPts val="0"/>
              </a:spcAft>
              <a:buSzPct val="100000"/>
              <a:buChar char="●"/>
            </a:pPr>
            <a:r>
              <a:rPr b="1" lang="en-GB" sz="2006">
                <a:highlight>
                  <a:schemeClr val="lt1"/>
                </a:highlight>
              </a:rPr>
              <a:t>Verify Links:</a:t>
            </a:r>
            <a:r>
              <a:rPr lang="en-GB" sz="2006">
                <a:highlight>
                  <a:schemeClr val="lt1"/>
                </a:highlight>
              </a:rPr>
              <a:t> </a:t>
            </a:r>
            <a:endParaRPr sz="2006">
              <a:highlight>
                <a:schemeClr val="lt1"/>
              </a:highlight>
            </a:endParaRPr>
          </a:p>
          <a:p>
            <a:pPr indent="0" lvl="0" marL="457200" rtl="0" algn="l">
              <a:spcBef>
                <a:spcPts val="1200"/>
              </a:spcBef>
              <a:spcAft>
                <a:spcPts val="0"/>
              </a:spcAft>
              <a:buNone/>
            </a:pPr>
            <a:r>
              <a:rPr lang="en-GB" sz="1942">
                <a:highlight>
                  <a:schemeClr val="lt1"/>
                </a:highlight>
              </a:rPr>
              <a:t>Hover over links to see the actual URL.</a:t>
            </a:r>
            <a:endParaRPr sz="1942">
              <a:highlight>
                <a:schemeClr val="lt1"/>
              </a:highlight>
            </a:endParaRPr>
          </a:p>
          <a:p>
            <a:pPr indent="-289113" lvl="0" marL="457200" rtl="0" algn="l">
              <a:spcBef>
                <a:spcPts val="1200"/>
              </a:spcBef>
              <a:spcAft>
                <a:spcPts val="0"/>
              </a:spcAft>
              <a:buSzPct val="100000"/>
              <a:buChar char="●"/>
            </a:pPr>
            <a:r>
              <a:rPr b="1" lang="en-GB" sz="2006">
                <a:highlight>
                  <a:schemeClr val="lt1"/>
                </a:highlight>
              </a:rPr>
              <a:t>Be Skeptical:</a:t>
            </a:r>
            <a:endParaRPr b="1" sz="2006">
              <a:highlight>
                <a:schemeClr val="lt1"/>
              </a:highlight>
            </a:endParaRPr>
          </a:p>
          <a:p>
            <a:pPr indent="0" lvl="0" marL="457200" rtl="0" algn="l">
              <a:spcBef>
                <a:spcPts val="1200"/>
              </a:spcBef>
              <a:spcAft>
                <a:spcPts val="0"/>
              </a:spcAft>
              <a:buNone/>
            </a:pPr>
            <a:r>
              <a:rPr b="1" lang="en-GB" sz="1942">
                <a:highlight>
                  <a:schemeClr val="lt1"/>
                </a:highlight>
              </a:rPr>
              <a:t> </a:t>
            </a:r>
            <a:r>
              <a:rPr lang="en-GB" sz="1942">
                <a:highlight>
                  <a:schemeClr val="lt1"/>
                </a:highlight>
              </a:rPr>
              <a:t>If it sounds too urgent or too good to be true, it probably is.</a:t>
            </a:r>
            <a:endParaRPr sz="1942">
              <a:highlight>
                <a:schemeClr val="lt1"/>
              </a:highlight>
            </a:endParaRPr>
          </a:p>
          <a:p>
            <a:pPr indent="0" lvl="0" marL="457200" rtl="0" algn="l">
              <a:spcBef>
                <a:spcPts val="1200"/>
              </a:spcBef>
              <a:spcAft>
                <a:spcPts val="0"/>
              </a:spcAft>
              <a:buNone/>
            </a:pPr>
            <a:r>
              <a:t/>
            </a:r>
            <a:endParaRPr>
              <a:highlight>
                <a:schemeClr val="lt1"/>
              </a:highlight>
            </a:endParaRPr>
          </a:p>
          <a:p>
            <a:pPr indent="0" lvl="0" marL="0" rtl="0" algn="l">
              <a:lnSpc>
                <a:spcPct val="115000"/>
              </a:lnSpc>
              <a:spcBef>
                <a:spcPts val="1200"/>
              </a:spcBef>
              <a:spcAft>
                <a:spcPts val="1200"/>
              </a:spcAft>
              <a:buSzPct val="72222"/>
              <a:buNone/>
            </a:pPr>
            <a:r>
              <a:t/>
            </a:r>
            <a:endParaRPr>
              <a:highlight>
                <a:srgbClr val="FFFF00"/>
              </a:highlight>
            </a:endParaRPr>
          </a:p>
        </p:txBody>
      </p:sp>
      <p:sp>
        <p:nvSpPr>
          <p:cNvPr id="87" name="Google Shape;87;p15"/>
          <p:cNvSpPr txBox="1"/>
          <p:nvPr>
            <p:ph type="title"/>
          </p:nvPr>
        </p:nvSpPr>
        <p:spPr>
          <a:xfrm>
            <a:off x="526700" y="2835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0277"/>
              <a:buNone/>
            </a:pPr>
            <a:r>
              <a:rPr lang="en-GB"/>
              <a:t>Learn to spot phishing emails</a:t>
            </a:r>
            <a:endParaRPr/>
          </a:p>
        </p:txBody>
      </p:sp>
      <p:pic>
        <p:nvPicPr>
          <p:cNvPr id="88" name="Google Shape;88;p15"/>
          <p:cNvPicPr preferRelativeResize="0"/>
          <p:nvPr/>
        </p:nvPicPr>
        <p:blipFill>
          <a:blip r:embed="rId3">
            <a:alphaModFix/>
          </a:blip>
          <a:stretch>
            <a:fillRect/>
          </a:stretch>
        </p:blipFill>
        <p:spPr>
          <a:xfrm>
            <a:off x="4663300" y="928400"/>
            <a:ext cx="4065699" cy="341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89"/>
              <a:buNone/>
            </a:pPr>
            <a:r>
              <a:rPr lang="en-GB"/>
              <a:t>How do we stop getting phished?</a:t>
            </a:r>
            <a:endParaRPr/>
          </a:p>
        </p:txBody>
      </p:sp>
      <p:sp>
        <p:nvSpPr>
          <p:cNvPr id="94" name="Google Shape;94;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fontScale="25000"/>
          </a:bodyPr>
          <a:lstStyle/>
          <a:p>
            <a:pPr indent="-311150" lvl="0" marL="457200" rtl="0" algn="l">
              <a:spcBef>
                <a:spcPts val="210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Stay Informed: </a:t>
            </a:r>
            <a:r>
              <a:rPr lang="en-GB" sz="5200">
                <a:solidFill>
                  <a:schemeClr val="dk2"/>
                </a:solidFill>
                <a:latin typeface="Raleway"/>
                <a:ea typeface="Raleway"/>
                <a:cs typeface="Raleway"/>
                <a:sym typeface="Raleway"/>
              </a:rPr>
              <a:t>Regularly update yourself on the latest phishing tactics.</a:t>
            </a:r>
            <a:endParaRPr sz="5200">
              <a:solidFill>
                <a:srgbClr val="ECECEC"/>
              </a:solidFill>
              <a:highlight>
                <a:srgbClr val="212121"/>
              </a:highlight>
              <a:latin typeface="Roboto"/>
              <a:ea typeface="Roboto"/>
              <a:cs typeface="Roboto"/>
              <a:sym typeface="Roboto"/>
            </a:endParaRPr>
          </a:p>
          <a:p>
            <a:pPr indent="-311150" lvl="0" marL="457200" rtl="0" algn="l">
              <a:spcBef>
                <a:spcPts val="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Verify First: </a:t>
            </a:r>
            <a:r>
              <a:rPr lang="en-GB" sz="5200">
                <a:solidFill>
                  <a:schemeClr val="dk2"/>
                </a:solidFill>
                <a:latin typeface="Raleway"/>
                <a:ea typeface="Raleway"/>
                <a:cs typeface="Raleway"/>
                <a:sym typeface="Raleway"/>
              </a:rPr>
              <a:t>Always double-check with the sender before clicking any link or providing</a:t>
            </a:r>
            <a:r>
              <a:rPr b="1" lang="en-GB" sz="5200">
                <a:solidFill>
                  <a:schemeClr val="dk2"/>
                </a:solidFill>
                <a:latin typeface="Raleway"/>
                <a:ea typeface="Raleway"/>
                <a:cs typeface="Raleway"/>
                <a:sym typeface="Raleway"/>
              </a:rPr>
              <a:t> </a:t>
            </a:r>
            <a:r>
              <a:rPr lang="en-GB" sz="5200">
                <a:solidFill>
                  <a:schemeClr val="dk2"/>
                </a:solidFill>
                <a:latin typeface="Raleway"/>
                <a:ea typeface="Raleway"/>
                <a:cs typeface="Raleway"/>
                <a:sym typeface="Raleway"/>
              </a:rPr>
              <a:t>information.</a:t>
            </a:r>
            <a:endParaRPr sz="5200">
              <a:solidFill>
                <a:schemeClr val="dk2"/>
              </a:solidFill>
              <a:latin typeface="Raleway"/>
              <a:ea typeface="Raleway"/>
              <a:cs typeface="Raleway"/>
              <a:sym typeface="Raleway"/>
            </a:endParaRPr>
          </a:p>
          <a:p>
            <a:pPr indent="-311150" lvl="0" marL="457200" rtl="0" algn="l">
              <a:spcBef>
                <a:spcPts val="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Use Security Tools: </a:t>
            </a:r>
            <a:r>
              <a:rPr lang="en-GB" sz="5200">
                <a:solidFill>
                  <a:schemeClr val="dk2"/>
                </a:solidFill>
                <a:latin typeface="Raleway"/>
                <a:ea typeface="Raleway"/>
                <a:cs typeface="Raleway"/>
                <a:sym typeface="Raleway"/>
              </a:rPr>
              <a:t>Make sure your antivirus and anti-phishing software are up to date.</a:t>
            </a:r>
            <a:endParaRPr sz="5200">
              <a:solidFill>
                <a:schemeClr val="dk2"/>
              </a:solidFill>
              <a:latin typeface="Raleway"/>
              <a:ea typeface="Raleway"/>
              <a:cs typeface="Raleway"/>
              <a:sym typeface="Raleway"/>
            </a:endParaRPr>
          </a:p>
          <a:p>
            <a:pPr indent="-311150" lvl="0" marL="457200" rtl="0" algn="l">
              <a:spcBef>
                <a:spcPts val="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Report Suspicious Activity: </a:t>
            </a:r>
            <a:r>
              <a:rPr lang="en-GB" sz="5200">
                <a:solidFill>
                  <a:schemeClr val="dk2"/>
                </a:solidFill>
                <a:latin typeface="Raleway"/>
                <a:ea typeface="Raleway"/>
                <a:cs typeface="Raleway"/>
                <a:sym typeface="Raleway"/>
              </a:rPr>
              <a:t>If you suspect a phishing attempt, report it to our IT department immediately.</a:t>
            </a:r>
            <a:endParaRPr sz="5200">
              <a:solidFill>
                <a:schemeClr val="dk2"/>
              </a:solidFill>
              <a:latin typeface="Raleway"/>
              <a:ea typeface="Raleway"/>
              <a:cs typeface="Raleway"/>
              <a:sym typeface="Raleway"/>
            </a:endParaRPr>
          </a:p>
          <a:p>
            <a:pPr indent="-311150" lvl="0" marL="457200" rtl="0" algn="l">
              <a:spcBef>
                <a:spcPts val="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Urgent Language: "</a:t>
            </a:r>
            <a:r>
              <a:rPr lang="en-GB" sz="5200">
                <a:solidFill>
                  <a:schemeClr val="dk2"/>
                </a:solidFill>
                <a:latin typeface="Raleway"/>
                <a:ea typeface="Raleway"/>
                <a:cs typeface="Raleway"/>
                <a:sym typeface="Raleway"/>
              </a:rPr>
              <a:t>Act Now!" or "Immediate Action Required!"</a:t>
            </a:r>
            <a:endParaRPr sz="5200">
              <a:solidFill>
                <a:schemeClr val="dk2"/>
              </a:solidFill>
              <a:latin typeface="Raleway"/>
              <a:ea typeface="Raleway"/>
              <a:cs typeface="Raleway"/>
              <a:sym typeface="Raleway"/>
            </a:endParaRPr>
          </a:p>
          <a:p>
            <a:pPr indent="-311150" lvl="0" marL="457200" marR="0" rtl="0" algn="l">
              <a:lnSpc>
                <a:spcPct val="115000"/>
              </a:lnSpc>
              <a:spcBef>
                <a:spcPts val="0"/>
              </a:spcBef>
              <a:spcAft>
                <a:spcPts val="0"/>
              </a:spcAft>
              <a:buClr>
                <a:schemeClr val="dk2"/>
              </a:buClr>
              <a:buSzPct val="100000"/>
              <a:buFont typeface="Raleway"/>
              <a:buAutoNum type="arabicPeriod"/>
            </a:pPr>
            <a:r>
              <a:t/>
            </a:r>
            <a:endParaRPr b="1" sz="5200">
              <a:solidFill>
                <a:schemeClr val="dk2"/>
              </a:solidFill>
              <a:latin typeface="Raleway"/>
              <a:ea typeface="Raleway"/>
              <a:cs typeface="Raleway"/>
              <a:sym typeface="Raleway"/>
            </a:endParaRPr>
          </a:p>
          <a:p>
            <a:pPr indent="-311150" lvl="0" marL="457200" marR="0" rtl="0" algn="l">
              <a:lnSpc>
                <a:spcPct val="115000"/>
              </a:lnSpc>
              <a:spcBef>
                <a:spcPts val="0"/>
              </a:spcBef>
              <a:spcAft>
                <a:spcPts val="0"/>
              </a:spcAft>
              <a:buClr>
                <a:schemeClr val="dk2"/>
              </a:buClr>
              <a:buSzPct val="100000"/>
              <a:buFont typeface="Raleway"/>
              <a:buAutoNum type="arabicPeriod"/>
            </a:pPr>
            <a:r>
              <a:rPr b="1" lang="en-GB" sz="5200">
                <a:solidFill>
                  <a:schemeClr val="dk2"/>
                </a:solidFill>
                <a:latin typeface="Raleway"/>
                <a:ea typeface="Raleway"/>
                <a:cs typeface="Raleway"/>
                <a:sym typeface="Raleway"/>
              </a:rPr>
              <a:t>Suspicious Links:</a:t>
            </a:r>
            <a:r>
              <a:rPr lang="en-GB" sz="5200">
                <a:solidFill>
                  <a:schemeClr val="dk2"/>
                </a:solidFill>
                <a:latin typeface="Raleway"/>
                <a:ea typeface="Raleway"/>
                <a:cs typeface="Raleway"/>
                <a:sym typeface="Raleway"/>
              </a:rPr>
              <a:t> Hover over links to see the real URL.</a:t>
            </a:r>
            <a:endParaRPr sz="5200">
              <a:solidFill>
                <a:schemeClr val="dk2"/>
              </a:solidFill>
              <a:latin typeface="Raleway"/>
              <a:ea typeface="Raleway"/>
              <a:cs typeface="Raleway"/>
              <a:sym typeface="Raleway"/>
            </a:endParaRPr>
          </a:p>
          <a:p>
            <a:pPr indent="-311150" lvl="0" marL="457200" rtl="0" algn="l">
              <a:spcBef>
                <a:spcPts val="0"/>
              </a:spcBef>
              <a:spcAft>
                <a:spcPts val="0"/>
              </a:spcAft>
              <a:buSzPct val="100000"/>
              <a:buAutoNum type="arabicPeriod"/>
            </a:pPr>
            <a:r>
              <a:rPr b="1" lang="en-GB" sz="5200">
                <a:solidFill>
                  <a:schemeClr val="dk2"/>
                </a:solidFill>
                <a:latin typeface="Raleway"/>
                <a:ea typeface="Raleway"/>
                <a:cs typeface="Raleway"/>
                <a:sym typeface="Raleway"/>
              </a:rPr>
              <a:t>Attachments: </a:t>
            </a:r>
            <a:r>
              <a:rPr lang="en-GB" sz="5200">
                <a:solidFill>
                  <a:schemeClr val="dk2"/>
                </a:solidFill>
                <a:latin typeface="Raleway"/>
                <a:ea typeface="Raleway"/>
                <a:cs typeface="Raleway"/>
                <a:sym typeface="Raleway"/>
              </a:rPr>
              <a:t>Unexpected files or attachments</a:t>
            </a:r>
            <a:endParaRPr sz="5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1200"/>
              </a:spcAft>
              <a:buSzPct val="92857"/>
              <a:buNone/>
            </a:pPr>
            <a:r>
              <a:t/>
            </a:r>
            <a:endParaRPr sz="1400">
              <a:highlight>
                <a:srgbClr val="FFFF00"/>
              </a:highlight>
            </a:endParaRPr>
          </a:p>
        </p:txBody>
      </p:sp>
      <p:pic>
        <p:nvPicPr>
          <p:cNvPr id="95" name="Google Shape;95;p16"/>
          <p:cNvPicPr preferRelativeResize="0"/>
          <p:nvPr/>
        </p:nvPicPr>
        <p:blipFill>
          <a:blip r:embed="rId3">
            <a:alphaModFix/>
          </a:blip>
          <a:stretch>
            <a:fillRect/>
          </a:stretch>
        </p:blipFill>
        <p:spPr>
          <a:xfrm>
            <a:off x="6071900" y="3212025"/>
            <a:ext cx="2819274" cy="162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