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317" r:id="rId3"/>
    <p:sldId id="263" r:id="rId4"/>
    <p:sldId id="275" r:id="rId5"/>
    <p:sldId id="258" r:id="rId6"/>
    <p:sldId id="259" r:id="rId7"/>
    <p:sldId id="260" r:id="rId8"/>
    <p:sldId id="268" r:id="rId9"/>
    <p:sldId id="300" r:id="rId10"/>
    <p:sldId id="301" r:id="rId11"/>
    <p:sldId id="303" r:id="rId12"/>
    <p:sldId id="316" r:id="rId13"/>
    <p:sldId id="304" r:id="rId14"/>
    <p:sldId id="308" r:id="rId15"/>
    <p:sldId id="309" r:id="rId16"/>
    <p:sldId id="305" r:id="rId17"/>
    <p:sldId id="306" r:id="rId18"/>
    <p:sldId id="307" r:id="rId19"/>
    <p:sldId id="302" r:id="rId20"/>
    <p:sldId id="310" r:id="rId21"/>
    <p:sldId id="311" r:id="rId22"/>
    <p:sldId id="312" r:id="rId23"/>
    <p:sldId id="313" r:id="rId24"/>
    <p:sldId id="315" r:id="rId25"/>
    <p:sldId id="314" r:id="rId26"/>
    <p:sldId id="261" r:id="rId27"/>
    <p:sldId id="278" r:id="rId2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EA6E10-F0B9-4741-9B91-8E149ECBA3F0}">
  <a:tblStyle styleId="{34EA6E10-F0B9-4741-9B91-8E149ECBA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907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e7f9c668d6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e7f9c668d6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4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521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916184070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916184070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692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993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84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e7f9c668d6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e7f9c668d6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6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8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LE99EgLRE6WyC091HlDA5Bb_giY0U68E4eKuiK0Gz4/copy#gid=165471104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eloper.mozilla.org/en-US/docs/Web/HTTP/Status#client_error_responses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144250"/>
            <a:ext cx="6100033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 </a:t>
            </a:r>
            <a:r>
              <a:rPr lang="en" dirty="0">
                <a:solidFill>
                  <a:schemeClr val="accent2"/>
                </a:solidFill>
              </a:rPr>
              <a:t>‘Python’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Week 1&gt;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HTML basics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HTML.html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intro.css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989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requests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response = </a:t>
            </a:r>
            <a:r>
              <a:rPr lang="en-US" dirty="0" err="1"/>
              <a:t>requests.get</a:t>
            </a:r>
            <a:r>
              <a:rPr lang="en-US" dirty="0"/>
              <a:t>(“</a:t>
            </a:r>
            <a:r>
              <a:rPr lang="en-US" dirty="0" err="1"/>
              <a:t>url</a:t>
            </a:r>
            <a:r>
              <a:rPr lang="en-US" dirty="0"/>
              <a:t>”)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best friends for web scraping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49" y="2612625"/>
            <a:ext cx="464794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BeautifulSoup &lt; /2 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Requests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Picture 2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B26CFE64-4702-D9C3-1C95-1261D6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450" y="545084"/>
            <a:ext cx="3746808" cy="683012"/>
          </a:xfrm>
          <a:prstGeom prst="rect">
            <a:avLst/>
          </a:prstGeom>
        </p:spPr>
      </p:pic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175A985-93C6-0300-F405-1F54B08C4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058" y="3905744"/>
            <a:ext cx="4057200" cy="61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8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this </a:t>
            </a:r>
            <a:r>
              <a:rPr lang="en" dirty="0">
                <a:solidFill>
                  <a:schemeClr val="accent2"/>
                </a:solidFill>
              </a:rPr>
              <a:t>‘code’</a:t>
            </a:r>
            <a:r>
              <a:rPr lang="en" dirty="0"/>
              <a:t>mean</a:t>
            </a:r>
            <a:r>
              <a:rPr lang="en" dirty="0">
                <a:solidFill>
                  <a:schemeClr val="accent2"/>
                </a:solidFill>
              </a:rPr>
              <a:t>?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32" name="Google Shape;832;p4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33" name="Google Shape;833;p41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libraries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34" name="Google Shape;834;p41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requests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835" name="Google Shape;835;p41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700" y="1368438"/>
            <a:ext cx="3109674" cy="2477376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41"/>
          <p:cNvSpPr txBox="1"/>
          <p:nvPr/>
        </p:nvSpPr>
        <p:spPr>
          <a:xfrm>
            <a:off x="5199275" y="1629175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Request succeeded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7" name="Google Shape;837;p41"/>
          <p:cNvSpPr txBox="1"/>
          <p:nvPr/>
        </p:nvSpPr>
        <p:spPr>
          <a:xfrm>
            <a:off x="5199150" y="2261971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Redirect request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8" name="Google Shape;838;p41"/>
          <p:cNvSpPr txBox="1"/>
          <p:nvPr/>
        </p:nvSpPr>
        <p:spPr>
          <a:xfrm>
            <a:off x="5199150" y="2894778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Client error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9" name="Google Shape;839;p41"/>
          <p:cNvSpPr txBox="1"/>
          <p:nvPr/>
        </p:nvSpPr>
        <p:spPr>
          <a:xfrm>
            <a:off x="4278550" y="1717825"/>
            <a:ext cx="737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2xx</a:t>
            </a:r>
            <a:endParaRPr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0" name="Google Shape;840;p41"/>
          <p:cNvSpPr txBox="1"/>
          <p:nvPr/>
        </p:nvSpPr>
        <p:spPr>
          <a:xfrm>
            <a:off x="3458575" y="2350621"/>
            <a:ext cx="737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3xx</a:t>
            </a:r>
            <a:endParaRPr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1" name="Google Shape;841;p41"/>
          <p:cNvSpPr txBox="1"/>
          <p:nvPr/>
        </p:nvSpPr>
        <p:spPr>
          <a:xfrm>
            <a:off x="2488953" y="2983428"/>
            <a:ext cx="737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4xx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42" name="Google Shape;842;p41"/>
          <p:cNvCxnSpPr>
            <a:stCxn id="836" idx="1"/>
            <a:endCxn id="839" idx="3"/>
          </p:cNvCxnSpPr>
          <p:nvPr/>
        </p:nvCxnSpPr>
        <p:spPr>
          <a:xfrm rot="10800000">
            <a:off x="5015975" y="1921375"/>
            <a:ext cx="183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41"/>
          <p:cNvCxnSpPr>
            <a:stCxn id="837" idx="1"/>
            <a:endCxn id="840" idx="3"/>
          </p:cNvCxnSpPr>
          <p:nvPr/>
        </p:nvCxnSpPr>
        <p:spPr>
          <a:xfrm rot="10800000">
            <a:off x="4195950" y="2554171"/>
            <a:ext cx="1003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41"/>
          <p:cNvCxnSpPr>
            <a:stCxn id="838" idx="1"/>
            <a:endCxn id="841" idx="3"/>
          </p:cNvCxnSpPr>
          <p:nvPr/>
        </p:nvCxnSpPr>
        <p:spPr>
          <a:xfrm rot="10800000">
            <a:off x="3226350" y="3186978"/>
            <a:ext cx="1972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5" name="Google Shape;845;p41"/>
          <p:cNvSpPr txBox="1"/>
          <p:nvPr/>
        </p:nvSpPr>
        <p:spPr>
          <a:xfrm>
            <a:off x="1603900" y="4071850"/>
            <a:ext cx="6829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info</a:t>
            </a:r>
            <a:endParaRPr sz="1200" b="1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6" name="Google Shape;846;p41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47" name="Google Shape;847;p41"/>
          <p:cNvCxnSpPr/>
          <p:nvPr/>
        </p:nvCxnSpPr>
        <p:spPr>
          <a:xfrm>
            <a:off x="1337875" y="1152525"/>
            <a:ext cx="0" cy="2781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528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70;p49">
            <a:extLst>
              <a:ext uri="{FF2B5EF4-FFF2-40B4-BE49-F238E27FC236}">
                <a16:creationId xmlns:a16="http://schemas.microsoft.com/office/drawing/2014/main" id="{E03DA4DB-3C21-85CF-0D67-DC93A587AAA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CS Job Market Overview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Google Shape;833;p41">
            <a:extLst>
              <a:ext uri="{FF2B5EF4-FFF2-40B4-BE49-F238E27FC236}">
                <a16:creationId xmlns:a16="http://schemas.microsoft.com/office/drawing/2014/main" id="{B1E113D8-6056-875E-7E3A-C8CEFF73761C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libraries.html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B0BB500-D2C3-9207-8937-EC5C26FF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73" y="0"/>
            <a:ext cx="62049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D51A-1899-2BCE-5B0F-1B942F1C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A black background with blue and white text&#10;&#10;Description automatically generated">
            <a:extLst>
              <a:ext uri="{FF2B5EF4-FFF2-40B4-BE49-F238E27FC236}">
                <a16:creationId xmlns:a16="http://schemas.microsoft.com/office/drawing/2014/main" id="{80FB0FB8-CB45-1C2A-51DF-FD52D5D0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39" y="1642468"/>
            <a:ext cx="9144000" cy="1268316"/>
          </a:xfrm>
          <a:prstGeom prst="rect">
            <a:avLst/>
          </a:prstGeom>
        </p:spPr>
      </p:pic>
      <p:sp>
        <p:nvSpPr>
          <p:cNvPr id="7" name="Google Shape;513;p31">
            <a:extLst>
              <a:ext uri="{FF2B5EF4-FFF2-40B4-BE49-F238E27FC236}">
                <a16:creationId xmlns:a16="http://schemas.microsoft.com/office/drawing/2014/main" id="{B19C2C0C-5576-71EF-CB58-1252CCCC03F2}"/>
              </a:ext>
            </a:extLst>
          </p:cNvPr>
          <p:cNvSpPr txBox="1">
            <a:spLocks/>
          </p:cNvSpPr>
          <p:nvPr/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Response [200]&gt; means that we fetched the webpage successfully.</a:t>
            </a:r>
          </a:p>
        </p:txBody>
      </p:sp>
      <p:sp>
        <p:nvSpPr>
          <p:cNvPr id="8" name="Google Shape;833;p41">
            <a:extLst>
              <a:ext uri="{FF2B5EF4-FFF2-40B4-BE49-F238E27FC236}">
                <a16:creationId xmlns:a16="http://schemas.microsoft.com/office/drawing/2014/main" id="{F3C3E671-993C-225C-FB47-1F7B424D657C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libraries.html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Google Shape;834;p41">
            <a:extLst>
              <a:ext uri="{FF2B5EF4-FFF2-40B4-BE49-F238E27FC236}">
                <a16:creationId xmlns:a16="http://schemas.microsoft.com/office/drawing/2014/main" id="{CFA76307-5FA0-B616-FCEC-861CBBB4AAFB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requests.css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Google Shape;2570;p49">
            <a:extLst>
              <a:ext uri="{FF2B5EF4-FFF2-40B4-BE49-F238E27FC236}">
                <a16:creationId xmlns:a16="http://schemas.microsoft.com/office/drawing/2014/main" id="{FD432860-73A0-6BEF-669E-D8AD76FB7DF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CS Job Market Overview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D51A-1899-2BCE-5B0F-1B942F1C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the HTML</a:t>
            </a:r>
          </a:p>
        </p:txBody>
      </p:sp>
      <p:pic>
        <p:nvPicPr>
          <p:cNvPr id="4" name="Picture 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374436B3-1F61-551C-2D3F-3E60D4CB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106"/>
            <a:ext cx="9175094" cy="1201218"/>
          </a:xfrm>
          <a:prstGeom prst="rect">
            <a:avLst/>
          </a:prstGeom>
        </p:spPr>
      </p:pic>
      <p:sp>
        <p:nvSpPr>
          <p:cNvPr id="5" name="Google Shape;833;p41">
            <a:extLst>
              <a:ext uri="{FF2B5EF4-FFF2-40B4-BE49-F238E27FC236}">
                <a16:creationId xmlns:a16="http://schemas.microsoft.com/office/drawing/2014/main" id="{255DE122-8E0E-B5C4-301A-77680A352C6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libraries.html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Google Shape;834;p41">
            <a:extLst>
              <a:ext uri="{FF2B5EF4-FFF2-40B4-BE49-F238E27FC236}">
                <a16:creationId xmlns:a16="http://schemas.microsoft.com/office/drawing/2014/main" id="{B7818CA1-1393-3A2B-B759-E85441CC803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requests.css</a:t>
            </a:r>
          </a:p>
        </p:txBody>
      </p:sp>
      <p:sp>
        <p:nvSpPr>
          <p:cNvPr id="3" name="Google Shape;2570;p49">
            <a:extLst>
              <a:ext uri="{FF2B5EF4-FFF2-40B4-BE49-F238E27FC236}">
                <a16:creationId xmlns:a16="http://schemas.microsoft.com/office/drawing/2014/main" id="{C44F858D-C0D2-BB83-7D49-B146382FF978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CS Job Market Overview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7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34;p41">
            <a:extLst>
              <a:ext uri="{FF2B5EF4-FFF2-40B4-BE49-F238E27FC236}">
                <a16:creationId xmlns:a16="http://schemas.microsoft.com/office/drawing/2014/main" id="{29379A16-3B7C-B5BF-0A67-9F14DD9AB505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requests.css</a:t>
            </a:r>
          </a:p>
        </p:txBody>
      </p:sp>
      <p:sp>
        <p:nvSpPr>
          <p:cNvPr id="5" name="Google Shape;833;p41">
            <a:extLst>
              <a:ext uri="{FF2B5EF4-FFF2-40B4-BE49-F238E27FC236}">
                <a16:creationId xmlns:a16="http://schemas.microsoft.com/office/drawing/2014/main" id="{DABB2843-2182-B8E1-BB3D-CE08F9105F3F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libraries.html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32A09-614C-B71A-5D45-7E8D5FE3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E9EBA73-914B-CF5C-F2FD-BBE6C251E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75" y="0"/>
            <a:ext cx="7252205" cy="5143500"/>
          </a:xfrm>
          <a:prstGeom prst="rect">
            <a:avLst/>
          </a:prstGeom>
        </p:spPr>
      </p:pic>
      <p:sp>
        <p:nvSpPr>
          <p:cNvPr id="7" name="Google Shape;878;p44">
            <a:extLst>
              <a:ext uri="{FF2B5EF4-FFF2-40B4-BE49-F238E27FC236}">
                <a16:creationId xmlns:a16="http://schemas.microsoft.com/office/drawing/2014/main" id="{A84A100D-D1B8-EC35-838E-2C03217D4254}"/>
              </a:ext>
            </a:extLst>
          </p:cNvPr>
          <p:cNvSpPr txBox="1">
            <a:spLocks/>
          </p:cNvSpPr>
          <p:nvPr/>
        </p:nvSpPr>
        <p:spPr>
          <a:xfrm>
            <a:off x="5907313" y="707823"/>
            <a:ext cx="3236687" cy="2115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“ My human eyes can’t read this! Too polluted!” &gt;</a:t>
            </a:r>
          </a:p>
        </p:txBody>
      </p:sp>
    </p:spTree>
    <p:extLst>
      <p:ext uri="{BB962C8B-B14F-4D97-AF65-F5344CB8AC3E}">
        <p14:creationId xmlns:p14="http://schemas.microsoft.com/office/powerpoint/2010/main" val="234563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What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2"/>
                </a:solidFill>
              </a:rPr>
              <a:t>now?;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requets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HELP!!!!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5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— Someone </a:t>
            </a:r>
            <a:r>
              <a:rPr lang="en">
                <a:solidFill>
                  <a:schemeClr val="accent2"/>
                </a:solidFill>
              </a:rPr>
              <a:t>‘Famous’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78" name="Google Shape;878;p4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“Web scraping </a:t>
            </a:r>
            <a:r>
              <a:rPr lang="en-US" dirty="0"/>
              <a:t>is a digital treasure hunt where the prize is data, and the map is HTML</a:t>
            </a:r>
            <a:r>
              <a:rPr lang="en" dirty="0"/>
              <a:t>”&gt;</a:t>
            </a:r>
            <a:endParaRPr dirty="0"/>
          </a:p>
        </p:txBody>
      </p:sp>
      <p:sp>
        <p:nvSpPr>
          <p:cNvPr id="879" name="Google Shape;879;p4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80" name="Google Shape;880;p4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Bea</a:t>
            </a:r>
            <a:r>
              <a:rPr lang="en" dirty="0">
                <a:solidFill>
                  <a:schemeClr val="accent3"/>
                </a:solidFill>
              </a:rPr>
              <a:t>tifulSoup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81" name="Google Shape;881;p4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quote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9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989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soup = </a:t>
            </a:r>
            <a:r>
              <a:rPr lang="en-US" dirty="0" err="1"/>
              <a:t>BeautifulSoup</a:t>
            </a:r>
            <a:r>
              <a:rPr lang="en-US" dirty="0"/>
              <a:t>(</a:t>
            </a:r>
            <a:r>
              <a:rPr lang="en-US" dirty="0" err="1"/>
              <a:t>html_text</a:t>
            </a:r>
            <a:r>
              <a:rPr lang="en-US" dirty="0"/>
              <a:t>, “</a:t>
            </a:r>
            <a:r>
              <a:rPr lang="en-US" dirty="0" err="1"/>
              <a:t>html.parser</a:t>
            </a:r>
            <a:r>
              <a:rPr lang="en-US" dirty="0"/>
              <a:t>”)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zen_code</a:t>
            </a:r>
            <a:r>
              <a:rPr lang="en-US" dirty="0"/>
              <a:t> = </a:t>
            </a:r>
            <a:r>
              <a:rPr lang="en-US" dirty="0" err="1"/>
              <a:t>soup.find</a:t>
            </a:r>
            <a:r>
              <a:rPr lang="en-US" dirty="0"/>
              <a:t>(id=“</a:t>
            </a:r>
            <a:r>
              <a:rPr lang="en-US" dirty="0" err="1"/>
              <a:t>zen</a:t>
            </a:r>
            <a:r>
              <a:rPr lang="en-US" dirty="0"/>
              <a:t>-of-python”)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49" y="2612625"/>
            <a:ext cx="7081512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Let’s find some treasure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52847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&lt; Let’s make some soup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beautifulSoup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20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65497E1-C555-6E2B-D179-B8AEB739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10"/>
            <a:ext cx="9144000" cy="4472689"/>
          </a:xfrm>
          <a:prstGeom prst="rect">
            <a:avLst/>
          </a:prstGeom>
        </p:spPr>
      </p:pic>
      <p:sp>
        <p:nvSpPr>
          <p:cNvPr id="2" name="Google Shape;2570;p49">
            <a:extLst>
              <a:ext uri="{FF2B5EF4-FFF2-40B4-BE49-F238E27FC236}">
                <a16:creationId xmlns:a16="http://schemas.microsoft.com/office/drawing/2014/main" id="{9A47F240-8559-3622-C125-6F442193BED8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CS Job Market Overview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3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00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Basics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Quick intro to the project 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project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intro.css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2ABBF9-E3EC-8A59-8D96-A65305E8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88830" cy="5143500"/>
          </a:xfrm>
          <a:prstGeom prst="rect">
            <a:avLst/>
          </a:prstGeom>
        </p:spPr>
      </p:pic>
      <p:sp>
        <p:nvSpPr>
          <p:cNvPr id="10" name="Google Shape;878;p44">
            <a:extLst>
              <a:ext uri="{FF2B5EF4-FFF2-40B4-BE49-F238E27FC236}">
                <a16:creationId xmlns:a16="http://schemas.microsoft.com/office/drawing/2014/main" id="{95751626-591A-F7C2-829C-9E7F4C8BEB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36380" y="1764900"/>
            <a:ext cx="3236687" cy="2115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&lt; “ Now I can read with my human eyes!”&gt;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11" name="Google Shape;544;p31">
            <a:extLst>
              <a:ext uri="{FF2B5EF4-FFF2-40B4-BE49-F238E27FC236}">
                <a16:creationId xmlns:a16="http://schemas.microsoft.com/office/drawing/2014/main" id="{C6C90F7E-12CC-7F08-51E4-9B80149C435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beautifulSoup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81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274C2B2-9E36-9E4C-C0C4-9DA34D9D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3" y="736560"/>
            <a:ext cx="7020905" cy="1648055"/>
          </a:xfrm>
          <a:prstGeom prst="rect">
            <a:avLst/>
          </a:prstGeom>
        </p:spPr>
      </p:pic>
      <p:sp>
        <p:nvSpPr>
          <p:cNvPr id="8" name="Google Shape;878;p44">
            <a:extLst>
              <a:ext uri="{FF2B5EF4-FFF2-40B4-BE49-F238E27FC236}">
                <a16:creationId xmlns:a16="http://schemas.microsoft.com/office/drawing/2014/main" id="{5D893881-CE23-C76C-CE22-46B309FBB8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91237" y="2176138"/>
            <a:ext cx="3236687" cy="2115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&lt; “ What if I want to find all elements inside the section class?” &gt;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9" name="Google Shape;544;p31">
            <a:extLst>
              <a:ext uri="{FF2B5EF4-FFF2-40B4-BE49-F238E27FC236}">
                <a16:creationId xmlns:a16="http://schemas.microsoft.com/office/drawing/2014/main" id="{E3ED60BB-022A-A71B-6722-7E4A2F25318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beautifulSoup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0" name="Google Shape;833;p41">
            <a:extLst>
              <a:ext uri="{FF2B5EF4-FFF2-40B4-BE49-F238E27FC236}">
                <a16:creationId xmlns:a16="http://schemas.microsoft.com/office/drawing/2014/main" id="{9CCF2711-0718-0BCE-F7DB-4B958FD18FA4}"/>
              </a:ext>
            </a:extLst>
          </p:cNvPr>
          <p:cNvSpPr txBox="1">
            <a:spLocks/>
          </p:cNvSpPr>
          <p:nvPr/>
        </p:nvSpPr>
        <p:spPr>
          <a:xfrm>
            <a:off x="-5975" y="96363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libraries.html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Google Shape;2570;p49">
            <a:extLst>
              <a:ext uri="{FF2B5EF4-FFF2-40B4-BE49-F238E27FC236}">
                <a16:creationId xmlns:a16="http://schemas.microsoft.com/office/drawing/2014/main" id="{9C07834E-E2D1-2C50-C9AA-9B7580605E1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CS Job Market Overview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1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5EEE4DB-435B-E94F-5B5C-EA1BA785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61" y="576218"/>
            <a:ext cx="7068536" cy="2791215"/>
          </a:xfrm>
          <a:prstGeom prst="rect">
            <a:avLst/>
          </a:prstGeom>
        </p:spPr>
      </p:pic>
      <p:sp>
        <p:nvSpPr>
          <p:cNvPr id="8" name="Google Shape;878;p44">
            <a:extLst>
              <a:ext uri="{FF2B5EF4-FFF2-40B4-BE49-F238E27FC236}">
                <a16:creationId xmlns:a16="http://schemas.microsoft.com/office/drawing/2014/main" id="{E6D31E9C-7505-A704-7A06-1CFC2480B6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20266" y="2626081"/>
            <a:ext cx="3236687" cy="2115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&lt; “.find_all is the method we need to use” &gt;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9" name="Google Shape;833;p41">
            <a:extLst>
              <a:ext uri="{FF2B5EF4-FFF2-40B4-BE49-F238E27FC236}">
                <a16:creationId xmlns:a16="http://schemas.microsoft.com/office/drawing/2014/main" id="{C227DBB2-72CF-FDF8-F129-53A08D32119B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libraries.html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Google Shape;544;p31">
            <a:extLst>
              <a:ext uri="{FF2B5EF4-FFF2-40B4-BE49-F238E27FC236}">
                <a16:creationId xmlns:a16="http://schemas.microsoft.com/office/drawing/2014/main" id="{CAC3BE35-0376-FE94-5B1D-059758C991A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beautifulSoup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2570;p49">
            <a:extLst>
              <a:ext uri="{FF2B5EF4-FFF2-40B4-BE49-F238E27FC236}">
                <a16:creationId xmlns:a16="http://schemas.microsoft.com/office/drawing/2014/main" id="{12DE8D17-9AAA-D08F-2511-8233C24E8CB6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CS Job Market Overview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336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44;p31">
            <a:extLst>
              <a:ext uri="{FF2B5EF4-FFF2-40B4-BE49-F238E27FC236}">
                <a16:creationId xmlns:a16="http://schemas.microsoft.com/office/drawing/2014/main" id="{496FC1FC-98D7-C1A6-3668-FBAD85E6CF4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beautifulSoup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2CEB16A-52AB-134C-02EB-FF452468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923"/>
            <a:ext cx="6683110" cy="5143500"/>
          </a:xfrm>
          <a:prstGeom prst="rect">
            <a:avLst/>
          </a:prstGeom>
        </p:spPr>
      </p:pic>
      <p:sp>
        <p:nvSpPr>
          <p:cNvPr id="10" name="Google Shape;878;p44">
            <a:extLst>
              <a:ext uri="{FF2B5EF4-FFF2-40B4-BE49-F238E27FC236}">
                <a16:creationId xmlns:a16="http://schemas.microsoft.com/office/drawing/2014/main" id="{D0EF751F-3199-76A2-8F76-C6496CB922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89561" y="1600405"/>
            <a:ext cx="3236687" cy="2115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&lt;“Too much white space for your liking? Worry not…” &gt;</a:t>
            </a:r>
            <a:endParaRPr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135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EDF408E-3250-0368-407E-9A1C76F6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052"/>
            <a:ext cx="6496957" cy="2676899"/>
          </a:xfrm>
          <a:prstGeom prst="rect">
            <a:avLst/>
          </a:prstGeom>
        </p:spPr>
      </p:pic>
      <p:sp>
        <p:nvSpPr>
          <p:cNvPr id="8" name="Google Shape;878;p44">
            <a:extLst>
              <a:ext uri="{FF2B5EF4-FFF2-40B4-BE49-F238E27FC236}">
                <a16:creationId xmlns:a16="http://schemas.microsoft.com/office/drawing/2014/main" id="{0B4C676F-627D-5573-2AC7-60F41218AA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07313" y="2679300"/>
            <a:ext cx="3236687" cy="2115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&lt;“By calling the method .strip() it will strip most of the extra white space” &gt;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9" name="Google Shape;833;p41">
            <a:extLst>
              <a:ext uri="{FF2B5EF4-FFF2-40B4-BE49-F238E27FC236}">
                <a16:creationId xmlns:a16="http://schemas.microsoft.com/office/drawing/2014/main" id="{29FFC29F-9B9C-4031-F766-C1CD8505D2F0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libraries.html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Google Shape;544;p31">
            <a:extLst>
              <a:ext uri="{FF2B5EF4-FFF2-40B4-BE49-F238E27FC236}">
                <a16:creationId xmlns:a16="http://schemas.microsoft.com/office/drawing/2014/main" id="{D7B42BA5-EAD6-BC20-B5F1-E3E576AE3CF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beautifulSoup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2570;p49">
            <a:extLst>
              <a:ext uri="{FF2B5EF4-FFF2-40B4-BE49-F238E27FC236}">
                <a16:creationId xmlns:a16="http://schemas.microsoft.com/office/drawing/2014/main" id="{938E19B5-DAFF-A086-A511-1A1A13667499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CS Job Market Overview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2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A81F2FD-5820-FC49-C949-F8EDF383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83110" cy="51435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0171FEE-008D-3654-B67F-219C8B8F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00" y="0"/>
            <a:ext cx="4172533" cy="5143500"/>
          </a:xfrm>
          <a:prstGeom prst="rect">
            <a:avLst/>
          </a:prstGeom>
        </p:spPr>
      </p:pic>
      <p:grpSp>
        <p:nvGrpSpPr>
          <p:cNvPr id="12" name="Google Shape;3274;p57">
            <a:extLst>
              <a:ext uri="{FF2B5EF4-FFF2-40B4-BE49-F238E27FC236}">
                <a16:creationId xmlns:a16="http://schemas.microsoft.com/office/drawing/2014/main" id="{E8132786-E534-FEBB-F8A9-C3A02D448FC7}"/>
              </a:ext>
            </a:extLst>
          </p:cNvPr>
          <p:cNvGrpSpPr/>
          <p:nvPr/>
        </p:nvGrpSpPr>
        <p:grpSpPr>
          <a:xfrm rot="5400000">
            <a:off x="3939249" y="921967"/>
            <a:ext cx="1959041" cy="208784"/>
            <a:chOff x="6336019" y="3733725"/>
            <a:chExt cx="2566206" cy="351310"/>
          </a:xfrm>
        </p:grpSpPr>
        <p:sp>
          <p:nvSpPr>
            <p:cNvPr id="13" name="Google Shape;3275;p57">
              <a:extLst>
                <a:ext uri="{FF2B5EF4-FFF2-40B4-BE49-F238E27FC236}">
                  <a16:creationId xmlns:a16="http://schemas.microsoft.com/office/drawing/2014/main" id="{C9A9E24B-59A7-DD75-A630-CBBCBFCF19AC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" name="Google Shape;3276;p57">
              <a:extLst>
                <a:ext uri="{FF2B5EF4-FFF2-40B4-BE49-F238E27FC236}">
                  <a16:creationId xmlns:a16="http://schemas.microsoft.com/office/drawing/2014/main" id="{0C294CBF-E9C7-C407-118E-39041717D1DF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5" name="Google Shape;3277;p57">
              <a:extLst>
                <a:ext uri="{FF2B5EF4-FFF2-40B4-BE49-F238E27FC236}">
                  <a16:creationId xmlns:a16="http://schemas.microsoft.com/office/drawing/2014/main" id="{80BE4143-A699-B2E1-CA8B-4A42A1BF9790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Google Shape;3278;p57">
              <a:extLst>
                <a:ext uri="{FF2B5EF4-FFF2-40B4-BE49-F238E27FC236}">
                  <a16:creationId xmlns:a16="http://schemas.microsoft.com/office/drawing/2014/main" id="{83F0B8E0-36CF-EEB5-6C81-79B18E0C153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17" name="Google Shape;3274;p57">
            <a:extLst>
              <a:ext uri="{FF2B5EF4-FFF2-40B4-BE49-F238E27FC236}">
                <a16:creationId xmlns:a16="http://schemas.microsoft.com/office/drawing/2014/main" id="{1C5709CF-EC93-FBA8-5DB9-5B3CDAB8FED2}"/>
              </a:ext>
            </a:extLst>
          </p:cNvPr>
          <p:cNvGrpSpPr/>
          <p:nvPr/>
        </p:nvGrpSpPr>
        <p:grpSpPr>
          <a:xfrm rot="5400000">
            <a:off x="3886034" y="3578076"/>
            <a:ext cx="1959041" cy="208784"/>
            <a:chOff x="6336019" y="3733725"/>
            <a:chExt cx="2566206" cy="351310"/>
          </a:xfrm>
        </p:grpSpPr>
        <p:sp>
          <p:nvSpPr>
            <p:cNvPr id="18" name="Google Shape;3275;p57">
              <a:extLst>
                <a:ext uri="{FF2B5EF4-FFF2-40B4-BE49-F238E27FC236}">
                  <a16:creationId xmlns:a16="http://schemas.microsoft.com/office/drawing/2014/main" id="{6A5FDE17-BB50-B5DD-099C-45B38A8CB86F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76;p57">
              <a:extLst>
                <a:ext uri="{FF2B5EF4-FFF2-40B4-BE49-F238E27FC236}">
                  <a16:creationId xmlns:a16="http://schemas.microsoft.com/office/drawing/2014/main" id="{8B7CE102-4894-B694-DA7D-B6F30BEE09AD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77;p57">
              <a:extLst>
                <a:ext uri="{FF2B5EF4-FFF2-40B4-BE49-F238E27FC236}">
                  <a16:creationId xmlns:a16="http://schemas.microsoft.com/office/drawing/2014/main" id="{BC0D71E6-3F14-B744-BB8A-22241858F4AD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78;p57">
              <a:extLst>
                <a:ext uri="{FF2B5EF4-FFF2-40B4-BE49-F238E27FC236}">
                  <a16:creationId xmlns:a16="http://schemas.microsoft.com/office/drawing/2014/main" id="{D3E2497C-34AB-F472-8018-0D512B6370DD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1217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59954"/>
            <a:ext cx="4345224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it’s your turn;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en-US" dirty="0">
                <a:solidFill>
                  <a:schemeClr val="accent2"/>
                </a:solidFill>
              </a:rPr>
              <a:t>Go</a:t>
            </a:r>
            <a:r>
              <a:rPr lang="en" dirty="0">
                <a:solidFill>
                  <a:schemeClr val="accent2"/>
                </a:solidFill>
              </a:rPr>
              <a:t> to the Assets folder and access the Job listing website.’</a:t>
            </a:r>
            <a:endParaRPr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 Scrape all jobs positions and display them in the console&gt;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567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python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sprint.css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45" name="Google Shape;2545;p49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Shoot me a message on discord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@Barderus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‘Do you have any questions?’</a:t>
            </a:r>
            <a:endParaRPr/>
          </a:p>
        </p:txBody>
      </p:sp>
      <p:sp>
        <p:nvSpPr>
          <p:cNvPr id="2547" name="Google Shape;2547;p49"/>
          <p:cNvSpPr txBox="1"/>
          <p:nvPr/>
        </p:nvSpPr>
        <p:spPr>
          <a:xfrm>
            <a:off x="2912425" y="3781775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Please keep this slide for attribution &gt; 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python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ThankYou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r>
              <a:rPr lang="en" dirty="0">
                <a:solidFill>
                  <a:schemeClr val="accent2"/>
                </a:solidFill>
              </a:rPr>
              <a:t>‘workflow’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4" y="1261450"/>
            <a:ext cx="4377943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Review necessary concepts for the project (HTML, Python, BeautifulSoup, Selenium,Pandas, Power BI/Tableau)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Scrape LinkedIn, Glassdoor, ZipRecruiter, Indeed for job positions. 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Exploratory Data Analysis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Dashboard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project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workflow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4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of </a:t>
            </a:r>
            <a:r>
              <a:rPr lang="en" dirty="0">
                <a:solidFill>
                  <a:schemeClr val="accent2"/>
                </a:solidFill>
              </a:rPr>
              <a:t>‘Meetings’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478" name="Google Shape;2478;p4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</a:p>
        </p:txBody>
      </p:sp>
      <p:sp>
        <p:nvSpPr>
          <p:cNvPr id="2479" name="Google Shape;2479;p46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project.html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480" name="Google Shape;2480;p46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meetings.css</a:t>
            </a:r>
            <a:endParaRPr sz="1400" dirty="0">
              <a:solidFill>
                <a:schemeClr val="accent3"/>
              </a:solidFill>
            </a:endParaRPr>
          </a:p>
        </p:txBody>
      </p:sp>
      <p:graphicFrame>
        <p:nvGraphicFramePr>
          <p:cNvPr id="2481" name="Google Shape;2481;p46"/>
          <p:cNvGraphicFramePr/>
          <p:nvPr>
            <p:extLst>
              <p:ext uri="{D42A27DB-BD31-4B8C-83A1-F6EECF244321}">
                <p14:modId xmlns:p14="http://schemas.microsoft.com/office/powerpoint/2010/main" val="1919181625"/>
              </p:ext>
            </p:extLst>
          </p:nvPr>
        </p:nvGraphicFramePr>
        <p:xfrm>
          <a:off x="1681025" y="1353045"/>
          <a:ext cx="3023475" cy="2377260"/>
        </p:xfrm>
        <a:graphic>
          <a:graphicData uri="http://schemas.openxmlformats.org/drawingml/2006/table">
            <a:tbl>
              <a:tblPr>
                <a:noFill/>
                <a:tableStyleId>{34EA6E10-F0B9-4741-9B91-8E149ECBA3F0}</a:tableStyleId>
              </a:tblPr>
              <a:tblGrid>
                <a:gridCol w="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01</a:t>
                      </a:r>
                      <a:endParaRPr dirty="0">
                        <a:solidFill>
                          <a:schemeClr val="accen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02</a:t>
                      </a:r>
                      <a:endParaRPr>
                        <a:solidFill>
                          <a:schemeClr val="accen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03</a:t>
                      </a:r>
                      <a:endParaRPr>
                        <a:solidFill>
                          <a:schemeClr val="accen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04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05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06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07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08</a:t>
                      </a:r>
                      <a:endParaRPr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09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11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12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13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14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17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18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19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21</a:t>
                      </a:r>
                      <a:endParaRPr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22</a:t>
                      </a:r>
                      <a:endParaRPr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24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25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26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27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29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30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482" name="Google Shape;2482;p46"/>
          <p:cNvCxnSpPr/>
          <p:nvPr/>
        </p:nvCxnSpPr>
        <p:spPr>
          <a:xfrm>
            <a:off x="2722925" y="2180172"/>
            <a:ext cx="5709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3" name="Google Shape;2483;p46"/>
          <p:cNvCxnSpPr/>
          <p:nvPr/>
        </p:nvCxnSpPr>
        <p:spPr>
          <a:xfrm>
            <a:off x="1771675" y="2572467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4" name="Google Shape;2484;p46"/>
          <p:cNvCxnSpPr/>
          <p:nvPr/>
        </p:nvCxnSpPr>
        <p:spPr>
          <a:xfrm>
            <a:off x="1771675" y="2964761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5" name="Google Shape;2485;p46"/>
          <p:cNvCxnSpPr/>
          <p:nvPr/>
        </p:nvCxnSpPr>
        <p:spPr>
          <a:xfrm>
            <a:off x="1771675" y="3357056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6" name="Google Shape;2486;p46"/>
          <p:cNvSpPr txBox="1"/>
          <p:nvPr/>
        </p:nvSpPr>
        <p:spPr>
          <a:xfrm>
            <a:off x="5018825" y="1868375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10-15 min “Topic of the Day”</a:t>
            </a:r>
            <a:endParaRPr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7" name="Google Shape;2487;p46"/>
          <p:cNvSpPr txBox="1"/>
          <p:nvPr/>
        </p:nvSpPr>
        <p:spPr>
          <a:xfrm>
            <a:off x="5018825" y="2260669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30 min sprint</a:t>
            </a:r>
            <a:endParaRPr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8" name="Google Shape;2488;p46"/>
          <p:cNvSpPr txBox="1"/>
          <p:nvPr/>
        </p:nvSpPr>
        <p:spPr>
          <a:xfrm>
            <a:off x="5018825" y="2652964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Scrape, scrape, and scrape some more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9" name="Google Shape;2489;p46"/>
          <p:cNvSpPr txBox="1"/>
          <p:nvPr/>
        </p:nvSpPr>
        <p:spPr>
          <a:xfrm>
            <a:off x="5018825" y="3045258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Exploratory Data Analysis</a:t>
            </a:r>
            <a:endParaRPr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490" name="Google Shape;2490;p46"/>
          <p:cNvCxnSpPr/>
          <p:nvPr/>
        </p:nvCxnSpPr>
        <p:spPr>
          <a:xfrm>
            <a:off x="1771675" y="3749350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1" name="Google Shape;2491;p46"/>
          <p:cNvSpPr txBox="1"/>
          <p:nvPr/>
        </p:nvSpPr>
        <p:spPr>
          <a:xfrm>
            <a:off x="5018825" y="3437553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Dashboarding</a:t>
            </a:r>
            <a:endParaRPr dirty="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92" name="Google Shape;2492;p4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93" name="Google Shape;2493;p4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94" name="Google Shape;2494;p4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Basic HTML tags and scrips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Basics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Libraries necessary for web scraping&gt;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Let’s get coding&gt;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contents.css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HTML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Basics 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H</a:t>
            </a:r>
            <a:r>
              <a:rPr lang="en" sz="1400" dirty="0">
                <a:solidFill>
                  <a:schemeClr val="accent3"/>
                </a:solidFill>
              </a:rPr>
              <a:t>tml_basics.html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intro.css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989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&lt;div&gt; A container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&lt;p&gt;   Paragraph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&lt;h&gt;   Header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&lt;li&gt;  Ordered list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best friends for web scraping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classes &gt;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id 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Attributes &lt; /2 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Tags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tml_basics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‘Picture’</a:t>
            </a:r>
            <a:r>
              <a:rPr lang="en"/>
              <a:t> Is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Worth a Thousand Words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710125" y="239580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16" name="Google Shape;816;p39"/>
          <p:cNvCxnSpPr>
            <a:endCxn id="815" idx="0"/>
          </p:cNvCxnSpPr>
          <p:nvPr/>
        </p:nvCxnSpPr>
        <p:spPr>
          <a:xfrm>
            <a:off x="963175" y="1954200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2864DF8A-B6B1-BD1B-3D0D-C57E847C5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" y="0"/>
            <a:ext cx="912144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Libraries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Requests, BeatifulSoup 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python.html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libraries.css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7969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779</Words>
  <Application>Microsoft Office PowerPoint</Application>
  <PresentationFormat>On-screen Show (16:9)</PresentationFormat>
  <Paragraphs>211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Fira Code</vt:lpstr>
      <vt:lpstr>Arial</vt:lpstr>
      <vt:lpstr>Programming Language Workshop for Beginners by Slidesgo</vt:lpstr>
      <vt:lpstr>Web Scraping ‘Python’ {</vt:lpstr>
      <vt:lpstr>00 {</vt:lpstr>
      <vt:lpstr>Project‘workflow’ {</vt:lpstr>
      <vt:lpstr>Planning of ‘Meetings’{</vt:lpstr>
      <vt:lpstr>01</vt:lpstr>
      <vt:lpstr>01 {</vt:lpstr>
      <vt:lpstr>Tags &lt; /1 &gt; { </vt:lpstr>
      <vt:lpstr>A ‘Picture’ Is { Worth a Thousand Words</vt:lpstr>
      <vt:lpstr>02 {</vt:lpstr>
      <vt:lpstr>Requests &lt; /1 &gt; { </vt:lpstr>
      <vt:lpstr>What does this ‘code’mean? {</vt:lpstr>
      <vt:lpstr>PowerPoint Presentation</vt:lpstr>
      <vt:lpstr>Example</vt:lpstr>
      <vt:lpstr>Let’s get the HTML</vt:lpstr>
      <vt:lpstr>PowerPoint Presentation</vt:lpstr>
      <vt:lpstr>What { now?; </vt:lpstr>
      <vt:lpstr>— Someone ‘Famous’</vt:lpstr>
      <vt:lpstr> &lt; Let’s make some soup &gt; {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it’s your turn; {</vt:lpstr>
      <vt:lpstr>Thanks;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Dos Reis, Gabriel</cp:lastModifiedBy>
  <cp:revision>8</cp:revision>
  <dcterms:modified xsi:type="dcterms:W3CDTF">2024-10-08T00:49:53Z</dcterms:modified>
</cp:coreProperties>
</file>