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5a2faa94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5a2faa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5a2faa9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5a2faa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b01114e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b01114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b01114e4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b01114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5a2faa9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5a2faa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7d5aee8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7d5aee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5a2faa9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5a2faa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5a2faa9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5a2fa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5a2faa9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f5a2faa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5a2faa94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5a2faa9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5a2faa9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5a2faa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33600"/>
            <a:ext cx="78015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ComputeCOVID19+: Accelerating COVID-19 Diagnosis and Monitoring via High-Performance Deep Learning on CT Images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15775" y="2174425"/>
            <a:ext cx="59178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Garvit Goel, Atharva Gondhalekar, Jingyuan Qi,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Zhicheng Zhang, Gouhua Cao, and Wu-chun Feng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50th International Conference on Parallel Processing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2021 - ACM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36375" y="3795475"/>
            <a:ext cx="507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Bardia Mojra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3/29/2022 (TBD)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CSE 5351 - Spring 2022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University of Texas at Arlington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95300" y="47499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mentioned open problems!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Integration of </a:t>
            </a:r>
            <a:r>
              <a:rPr lang="en" sz="1500"/>
              <a:t>other data modality to achieve higher accuracy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 research on low-dose CT image data for similar application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 research to other maladies, i.e. viral pneumonia and cancer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0" y="2528650"/>
            <a:ext cx="5668000" cy="21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(1)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40947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M. Aharon et al. 2006. K-SVD: An Algorithm for Designing Overcomplete Dictionaries for Sparse Representation. </a:t>
            </a:r>
            <a:r>
              <a:rPr i="1" lang="en" sz="800"/>
              <a:t>IEEE Transactions on Signal Processing</a:t>
            </a:r>
            <a:r>
              <a:rPr lang="en" sz="800"/>
              <a:t> 54, 11 (2006), 4311–4322.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T. Ai et al. 2020. Correlation of Chest CT and RT-PCR Testing for Coronavirus Disease 2019 (COVID-19) in China: A Report of 1014 Cases. </a:t>
            </a:r>
            <a:r>
              <a:rPr i="1" lang="en" sz="800"/>
              <a:t>Radiology</a:t>
            </a:r>
            <a:r>
              <a:rPr lang="en" sz="800"/>
              <a:t> 296, 2 (2020), E32–E40.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M. Beister et al. 2012. Iterative Reconstruction Methods in X-ray CT. </a:t>
            </a:r>
            <a:r>
              <a:rPr i="1" lang="en" sz="800"/>
              <a:t>Physica Medica</a:t>
            </a:r>
            <a:r>
              <a:rPr lang="en" sz="800"/>
              <a:t> 28, 2 (2012), 94–108.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J. Chang et al. 2018. An Energy-Efficient FPGA-based Deconvolutional Neural Networks Accelerator for Single Image Super-Resolution. </a:t>
            </a:r>
            <a:r>
              <a:rPr i="1" lang="en" sz="800"/>
              <a:t>IEEE Transactions on Circuits and Systems for Video Technology</a:t>
            </a:r>
            <a:r>
              <a:rPr lang="en" sz="800"/>
              <a:t> 30, 1 (2018), 281–295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H. Chen et al. 2017. Low-Dose CT with a Residual Encoder-Decoder Convolutio- nal Neural Network. </a:t>
            </a:r>
            <a:r>
              <a:rPr i="1" lang="en" sz="800"/>
              <a:t>IEEE Trans. on Medical Imaging</a:t>
            </a:r>
            <a:r>
              <a:rPr lang="en" sz="800"/>
              <a:t> 36, 12 (2017), 2524–2535.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L. Cheng et al. 2017. Accelerated Iterative Image Reconstruction Using a Deep Learning Based Leapfrogging Strategy. </a:t>
            </a:r>
            <a:r>
              <a:rPr i="1" lang="en" sz="800"/>
              <a:t>International Conference on Fully Three- Dimensional Image Reconstruction in Radiology and Nuclear Medicine</a:t>
            </a:r>
            <a:r>
              <a:rPr lang="en" sz="800"/>
              <a:t>. 715–720.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E. Dong et al. 2020. An Interactive Web-based Dashboard to Track COVID-19 in Real Time. </a:t>
            </a:r>
            <a:r>
              <a:rPr i="1" lang="en" sz="800"/>
              <a:t>Lancet Infectious Diseases</a:t>
            </a:r>
            <a:r>
              <a:rPr lang="en" sz="800"/>
              <a:t> 20, 5 (May 2020), 533–534.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Facebook. [n.d.]. GLOO Communication Backend. https://github.com/facebookincubator/gloo/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Y. Fang et al. 2020. Sensitivity of Chest CT for COVID-19: Comparison to RT-PCR. </a:t>
            </a:r>
            <a:r>
              <a:rPr i="1" lang="en" sz="800"/>
              <a:t>Radiology</a:t>
            </a:r>
            <a:r>
              <a:rPr lang="en" sz="800"/>
              <a:t> 296, 2 (2020), E115–E117.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H. Gietema et al. 2020. CT in Relation to RT-PCR in Diagnosing COVID-19 in The Netherlands: A Prospective Study.</a:t>
            </a:r>
            <a:r>
              <a:rPr i="1" lang="en" sz="800"/>
              <a:t> PLOS One</a:t>
            </a:r>
            <a:r>
              <a:rPr lang="en" sz="800"/>
              <a:t> 15, 7 (2020), e0235844.</a:t>
            </a:r>
            <a:endParaRPr sz="8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0" y="1152475"/>
            <a:ext cx="42603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W. Guan et al. 2020. Clinical Characteristics of Coronavirus Disease 2019 in China. </a:t>
            </a:r>
            <a:r>
              <a:rPr i="1" lang="en" sz="800"/>
              <a:t>New England Journal of Medicine</a:t>
            </a:r>
            <a:r>
              <a:rPr lang="en" sz="800"/>
              <a:t> 382, 18 (2020), 1708–1720.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Y. Han et al. 2016. Deep Residual Learning for Compressed Sensing CT Recon- struction via Persistent Homology Analysis. </a:t>
            </a:r>
            <a:r>
              <a:rPr i="1" lang="en" sz="800"/>
              <a:t>arXiv:1611.06391 preprint </a:t>
            </a:r>
            <a:r>
              <a:rPr lang="en" sz="800"/>
              <a:t>(2016).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S. Harmon et al. 2020. Artificial Intelligence for the Detection of COVID-19 Pneumonia on Chest CT using Multinational Datasets. </a:t>
            </a:r>
            <a:r>
              <a:rPr i="1" lang="en" sz="800"/>
              <a:t>Nature Communications</a:t>
            </a:r>
            <a:r>
              <a:rPr lang="en" sz="800"/>
              <a:t> 11, 1 (Dec. 2020), 1–7.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K. He et al. 2020. Momentum Contrast for Unsupervised Visual Representation Learning. In IEEE Conf. on Computer Vision &amp; Pattern Recognition. 9729–9738.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X. He et al. 2020. Sample-Efficient Deep Learning for COVID-19 Diagnosis Based on CT Scans.</a:t>
            </a:r>
            <a:r>
              <a:rPr i="1" lang="en" sz="800"/>
              <a:t> MedRxiv </a:t>
            </a:r>
            <a:r>
              <a:rPr lang="en" sz="800"/>
              <a:t>(2020).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G. Huang et al. 2017. Densely Connected Convolutional Networks.</a:t>
            </a:r>
            <a:r>
              <a:rPr i="1" lang="en" sz="800"/>
              <a:t> In Proc. of IEEE Conference on Computer Vision and Pattern Recognition</a:t>
            </a:r>
            <a:r>
              <a:rPr lang="en" sz="800"/>
              <a:t>. 4700–4708.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Intel [n.d.]. Intel FPGA SDK for OpenCL Pro Edition: Best Practices Guide. Intel. https://www.intel.com/content/dam/www/programmable/us/en/pdfs/literature/hb/opencl-sdk/aocl-best-practices-guide.pdf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Intel [n.d.]. Intel FPGA SDK for OpenCL Pro Edition: Programming Guide. Intel. https://www.intel.com/content/www/us/en/programmable/documentation/mwh1391807965224.html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K. Jin et al. 2017. Deep Convolutional Neural Network for Inverse Problems in Imaging.</a:t>
            </a:r>
            <a:r>
              <a:rPr i="1" lang="en" sz="800"/>
              <a:t> IEEE Transactions on Image Processing</a:t>
            </a:r>
            <a:r>
              <a:rPr lang="en" sz="800"/>
              <a:t> 26, 9 (2017), 4509–4522.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M. Johansson et al. 2021. SARS-CoV-2 Transmission from People Without COVID-19 Symptoms. </a:t>
            </a:r>
            <a:r>
              <a:rPr i="1" lang="en" sz="800"/>
              <a:t>J. American Medical Assoc. </a:t>
            </a:r>
            <a:r>
              <a:rPr lang="en" sz="800"/>
              <a:t>(Jan. 2021).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11"/>
            </a:pPr>
            <a:r>
              <a:rPr lang="en" sz="800"/>
              <a:t>Johns Hopkins Coronavirus Resource Center. 2020. COVID-19 Map. https://coronavirus.jhu.edu/map.html</a:t>
            </a:r>
            <a:endParaRPr sz="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r>
              <a:rPr lang="en"/>
              <a:t>(2)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42603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N. S. Keskar et al. 2016. On Large-Batch Training for Deep Learning: Generaliza- tion Gap and Sharp Minima.</a:t>
            </a:r>
            <a:r>
              <a:rPr i="1" lang="en" sz="800"/>
              <a:t> arXiv:1609.04836 preprint </a:t>
            </a:r>
            <a:r>
              <a:rPr lang="en" sz="800"/>
              <a:t>(2016).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D. Kingma et al. 2014. Adam: A Method for Stochastic Optimization.</a:t>
            </a:r>
            <a:r>
              <a:rPr i="1" lang="en" sz="800"/>
              <a:t> arXiv:1412.6980 preprint</a:t>
            </a:r>
            <a:r>
              <a:rPr lang="en" sz="800"/>
              <a:t> (2014).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L. Kucirka et al. 2020. Variation in False-Negative Rate of Reverse Transcriptase Polymerase Chain Reaction-based SARS-CoV-2 Tests by Time Since Exposure. </a:t>
            </a:r>
            <a:r>
              <a:rPr i="1" lang="en" sz="800"/>
              <a:t>Annals of Internal Medicine</a:t>
            </a:r>
            <a:r>
              <a:rPr lang="en" sz="800"/>
              <a:t> 173, 4 (2020), 262–267.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L. Li et al. 2020. Using Artificial Intelligence to Detect COVID-19 and Community- Acquired Pneumonia Based on Pulmonary CT: Evaluation of the Diagnostic Accuracy. </a:t>
            </a:r>
            <a:r>
              <a:rPr i="1" lang="en" sz="800"/>
              <a:t>Radiology</a:t>
            </a:r>
            <a:r>
              <a:rPr lang="en" sz="800"/>
              <a:t> 296, 2 (2020), E65–E71.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S. Li et al. 2014. Dictionary Learning Based Sinogram Inpainting for CT Sparse Reconstruction. </a:t>
            </a:r>
            <a:r>
              <a:rPr i="1" lang="en" sz="800"/>
              <a:t>Optik</a:t>
            </a:r>
            <a:r>
              <a:rPr lang="en" sz="800"/>
              <a:t> 125, 12 (2014), 2862–2867.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S. Liu et al. 2017. 3D Anisotropic Hybrid Network: Transferring Convolutional Features from 2D Images to 3D Anisotropic Volumes. Lecture Notes in Computer Science (including subseries </a:t>
            </a:r>
            <a:r>
              <a:rPr i="1" lang="en" sz="800"/>
              <a:t>Lecture Notes in Artificial Intelligence and Lecture Notes in Bioinformatics)</a:t>
            </a:r>
            <a:r>
              <a:rPr lang="en" sz="800"/>
              <a:t> 11071 LNCS (Nov. 2017), 851–858.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J. Long et al. 2015. Fully Convolutional Networks for Semantic Segmentation. </a:t>
            </a:r>
            <a:r>
              <a:rPr i="1" lang="en" sz="800"/>
              <a:t>In Proc. of IEEE Conference on Computer Vision and Pattern Recognition</a:t>
            </a:r>
            <a:r>
              <a:rPr lang="en" sz="800"/>
              <a:t>. 3431–3440.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Lung Image Database Consortium Image Collection. [n.d.]. LIDC-IDRI - </a:t>
            </a:r>
            <a:r>
              <a:rPr i="1" lang="en" sz="800"/>
              <a:t>The Cancer Imaging Archive (TCIA) Public Access</a:t>
            </a:r>
            <a:r>
              <a:rPr lang="en" sz="800"/>
              <a:t> – Cancer Imaging Archive Wiki. https://wiki.cancerimagingarchive.net/display/Public/LIDC-IDRI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Medical Imaging &amp; Data Resource Ctr. [n.d.]. MIDRC. https://www.midrc.org/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22"/>
            </a:pPr>
            <a:r>
              <a:rPr lang="en" sz="800"/>
              <a:t>Medical Imaging Databank of the Valencia Region. [n.d.]. BIMCV-COVID19 – BIMCV. https://bimcv.cipf.es/bimcv-projects/bimcv-covid19/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0" y="1152475"/>
            <a:ext cx="42603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A. Munshi. 2009. The OpenCL Specification.</a:t>
            </a:r>
            <a:r>
              <a:rPr i="1" lang="en" sz="800"/>
              <a:t> In IEEE Hot Chips Symposium</a:t>
            </a:r>
            <a:r>
              <a:rPr lang="en" sz="800"/>
              <a:t>. 1–314.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NVIDIA GPU Cloud (NGC). [n.d.]. Clara Train SDK. https://ngc.nvidia.com/catalog/containers/nvidia:clara-train-sdk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R. Plater. 2020. As Many as 80 Percent of People with COVID-19 Aren’t Aware They Have the Virus. </a:t>
            </a:r>
            <a:r>
              <a:rPr i="1" lang="en" sz="800"/>
              <a:t>Healthline </a:t>
            </a:r>
            <a:r>
              <a:rPr lang="en" sz="800"/>
              <a:t>(May 2020).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PyTorch 2021. Distributed Data Parallel. https://pytorch.org/docs/stabl</a:t>
            </a:r>
            <a:r>
              <a:rPr lang="en" sz="800"/>
              <a:t>e/generated/</a:t>
            </a:r>
            <a:r>
              <a:rPr lang="en" sz="800"/>
              <a:t> torch.nn.parallel.DistributedDataParallel.html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M. Roser et al. 2020. Coronavirus Pandemic (COVID-19).</a:t>
            </a:r>
            <a:r>
              <a:rPr i="1" lang="en" sz="800"/>
              <a:t> Our World in Data</a:t>
            </a:r>
            <a:r>
              <a:rPr lang="en" sz="800"/>
              <a:t> (2020). https://ourworldindata.org/coronavirus.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R. Schofield et al. 2020. Image Reconstruction: Part 1 – Understanding Filtered Back Projection, Noise and Image Acquisition. </a:t>
            </a:r>
            <a:r>
              <a:rPr i="1" lang="en" sz="800"/>
              <a:t>Journal of Cardiovascular Computed Tomography</a:t>
            </a:r>
            <a:r>
              <a:rPr lang="en" sz="800"/>
              <a:t> 14, 3 (2020), 219–225.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S. Serte et al. 2021. Deep Learning for Diagnosis of COVID-19 using 3D CT Scans</a:t>
            </a:r>
            <a:r>
              <a:rPr i="1" lang="en" sz="800"/>
              <a:t>. Computers in Biology and Medicine</a:t>
            </a:r>
            <a:r>
              <a:rPr lang="en" sz="800"/>
              <a:t> (2021), 104306.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R. Siddon. 1985. Fast Calculation of the Exact Radiological Path for a Three- Dimensional CT Array. </a:t>
            </a:r>
            <a:r>
              <a:rPr i="1" lang="en" sz="800"/>
              <a:t>Medical Physics</a:t>
            </a:r>
            <a:r>
              <a:rPr lang="en" sz="800"/>
              <a:t> 12, 2 (1985), 252–255.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Y. Song et al. 2020. Deep Learning Enables Accurate Diagnosis of Novel Coronavirus (COVID-19) with CT Images. </a:t>
            </a:r>
            <a:r>
              <a:rPr i="1" lang="en" sz="800"/>
              <a:t>MedRxiv</a:t>
            </a:r>
            <a:r>
              <a:rPr lang="en" sz="800"/>
              <a:t> (2020).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S. Wang et al. 2020. A Deep Learning Algorithm Using CT Images to Screen for </a:t>
            </a:r>
            <a:r>
              <a:rPr lang="en" sz="800"/>
              <a:t>Coronavirus</a:t>
            </a:r>
            <a:r>
              <a:rPr lang="en" sz="800"/>
              <a:t> Disease (COVID-19). </a:t>
            </a:r>
            <a:r>
              <a:rPr i="1" lang="en" sz="800"/>
              <a:t>MedRxiv </a:t>
            </a:r>
            <a:r>
              <a:rPr lang="en" sz="800"/>
              <a:t>(2020).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Z. Wang et al. 2004. Image Quality Assessment: from Error Visibility to Structural Similarity. </a:t>
            </a:r>
            <a:r>
              <a:rPr i="1" lang="en" sz="800"/>
              <a:t>IEEE Transactions on Image Processing</a:t>
            </a:r>
            <a:r>
              <a:rPr lang="en" sz="800"/>
              <a:t> 13, 4 (2004), 600–612.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32"/>
            </a:pPr>
            <a:r>
              <a:rPr lang="en" sz="800"/>
              <a:t>T. Würfl et al. 2016. Deep Learning Computed Tomography. </a:t>
            </a:r>
            <a:r>
              <a:rPr i="1" lang="en" sz="800"/>
              <a:t>In Int’l Conf. on Medical Image Computing and Computer-Assisted intervention</a:t>
            </a:r>
            <a:r>
              <a:rPr lang="en" sz="800"/>
              <a:t>. Springer, 432–440.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(3)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42603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44"/>
            </a:pPr>
            <a:r>
              <a:rPr lang="en" sz="800"/>
              <a:t>X. Zhang et al. 2017. A Design Methodology for Efficient Implementation of Deconvolutional Neural Networks on an FPGA. a</a:t>
            </a:r>
            <a:r>
              <a:rPr i="1" lang="en" sz="800"/>
              <a:t>rXiv:1705.02583 preprint </a:t>
            </a:r>
            <a:r>
              <a:rPr lang="en" sz="800"/>
              <a:t>(2017).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44"/>
            </a:pPr>
            <a:r>
              <a:rPr lang="en" sz="800"/>
              <a:t>Z. Zhang et al. 2018. A Sparse-View CT Reconstruction Method Based on Combina- tion of DenseNet and Deconvolution.</a:t>
            </a:r>
            <a:r>
              <a:rPr i="1" lang="en" sz="800"/>
              <a:t> IEEE Transactions on Medical Imaging </a:t>
            </a:r>
            <a:r>
              <a:rPr lang="en" sz="800"/>
              <a:t>37, 6 (2018), 1407–1417.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 startAt="44"/>
            </a:pPr>
            <a:r>
              <a:rPr lang="en" sz="800"/>
              <a:t>C. Zheng et al. 2020. Deep Learning-based Detection for COVID-19 from Chest CT using Weak Label. </a:t>
            </a:r>
            <a:r>
              <a:rPr i="1" lang="en" sz="800"/>
              <a:t>MedRxiv</a:t>
            </a:r>
            <a:r>
              <a:rPr lang="en" sz="800"/>
              <a:t> (2020).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Questions!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595300" y="47499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4864050" y="32047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ComputeCOVID19+ framework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Computational aspects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 processing aspects and challenges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 approaches and methodology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Experiments and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Analysis and conclusion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 and remaining problems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Questions </a:t>
            </a:r>
            <a:endParaRPr sz="16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613925" y="4703625"/>
            <a:ext cx="5301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23500" y="4646350"/>
            <a:ext cx="520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5510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million lives lost due to COVID-19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Disrupted the global transportation, food </a:t>
            </a:r>
            <a:r>
              <a:rPr lang="en" sz="1600"/>
              <a:t>production, </a:t>
            </a:r>
            <a:r>
              <a:rPr lang="en" sz="1600"/>
              <a:t>manufacturing supply-chain and more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and accurate detection is a key factor for speedy recovery and reduction in death toll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reverse-transcription polymerase chain reaction (RT-PCR) test has limitations:</a:t>
            </a:r>
            <a:endParaRPr sz="1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59300" y="3695700"/>
            <a:ext cx="84612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turnaround time: about 2 to 3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Compromised test accuracy: it has an accuracy lower bound of 67%, which is greatly affected by how the test was collected and handled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825" y="1238575"/>
            <a:ext cx="3699875" cy="26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ComputeCOVID19+ Framework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23500" y="4646350"/>
            <a:ext cx="520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01" y="2712223"/>
            <a:ext cx="3270726" cy="193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5215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Computed tomography-based, uses CT-scans for detection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Leverages deep learning (DL):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Based on DDnet (DenseNet and Deconvolution Network)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Enhances image resolution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Detects hallmark features such as ground-glass opacities (GGOs), linear opacities, and more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Achieves: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Increases </a:t>
            </a:r>
            <a:r>
              <a:rPr lang="en" sz="1300"/>
              <a:t>accuracy of 91%, </a:t>
            </a:r>
            <a:r>
              <a:rPr lang="en" sz="1300"/>
              <a:t>compared</a:t>
            </a:r>
            <a:r>
              <a:rPr lang="en" sz="1300"/>
              <a:t> to 86% (SOTA)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Reduces turnaround time from days to 5 minutes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Leverages High Performance Computing (HPC) for fast training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Highly portable inference model: 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Tested on </a:t>
            </a:r>
            <a:r>
              <a:rPr lang="en" sz="1300"/>
              <a:t>heterogeneous</a:t>
            </a:r>
            <a:r>
              <a:rPr lang="en" sz="1300"/>
              <a:t> platforms i.e.  multi-core CPUs, many-core GPUs and FPGAs </a:t>
            </a:r>
            <a:endParaRPr sz="13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900" y="1422991"/>
            <a:ext cx="3305401" cy="117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Aspects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49623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Enhancement AI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Leverages </a:t>
            </a:r>
            <a:r>
              <a:rPr lang="en" sz="1200"/>
              <a:t>DDnet [45] for image enhancement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Deep convolution-deconvolution a</a:t>
            </a:r>
            <a:r>
              <a:rPr lang="en" sz="1200"/>
              <a:t>rchitecture: extracts low dimensional features in the reconstruction process and mitigates the vanishing and exploding gradient problems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Shortcut connections: makes the model more responsive as information flow per epoch is increased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Segmentation AI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Leverages </a:t>
            </a:r>
            <a:r>
              <a:rPr lang="en" sz="1200"/>
              <a:t>pre-trained Nvidia Segmentation AI [33], [27]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3D segment masks from stack of 2D binay pixel-wise maps: </a:t>
            </a:r>
            <a:endParaRPr sz="12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F</a:t>
            </a:r>
            <a:r>
              <a:rPr lang="en" sz="1100"/>
              <a:t>oreground: lungs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Background: everything else </a:t>
            </a:r>
            <a:endParaRPr sz="1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Classification AI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a modified DenseNet-121 [16] for 3D volume classification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Infers positive or negative diagnosis </a:t>
            </a:r>
            <a:endParaRPr sz="12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642600" y="4627250"/>
            <a:ext cx="5013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851" y="2421600"/>
            <a:ext cx="3346448" cy="2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326" y="829950"/>
            <a:ext cx="2435499" cy="15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 Aspects and Challenges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51282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Enhancement AI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Trained with 1,500 512x512 pixel CT chest images using sparse-view </a:t>
            </a:r>
            <a:r>
              <a:rPr lang="en" sz="1100"/>
              <a:t>reconstruction</a:t>
            </a:r>
            <a:r>
              <a:rPr lang="en" sz="1100"/>
              <a:t> super-resolution application [45]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Converts hounsfield units (HU) to floating point, [0,1]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Loss function combines mean square error (MSE) and multi-scale structural similarity index metric (MS-SSIM) [42]:</a:t>
            </a:r>
            <a:endParaRPr sz="11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𝓛 = ∥y - f(x)∥</a:t>
            </a:r>
            <a:r>
              <a:rPr baseline="-25000" lang="en" sz="1100"/>
              <a:t>2</a:t>
            </a:r>
            <a:r>
              <a:rPr baseline="30000" lang="en" sz="1100"/>
              <a:t>2</a:t>
            </a:r>
            <a:r>
              <a:rPr lang="en" sz="1100"/>
              <a:t> + 0.1 ×⁡ (1 - L</a:t>
            </a:r>
            <a:r>
              <a:rPr baseline="-25000" lang="en" sz="1100"/>
              <a:t>MS-SSIM</a:t>
            </a:r>
            <a:r>
              <a:rPr lang="en" sz="1100"/>
              <a:t>(Y, f(X)))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Adam optimizer and 50 images per batch 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Segmentation AI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Array </a:t>
            </a:r>
            <a:r>
              <a:rPr lang="en" sz="1100"/>
              <a:t>multiplication</a:t>
            </a:r>
            <a:r>
              <a:rPr lang="en" sz="1100"/>
              <a:t> (bitwise mask operation)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Classification AI</a:t>
            </a:r>
            <a:endParaRPr sz="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Used Nvidia’s Clara Train pipeline [33] for training and domain adaptation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Classification</a:t>
            </a:r>
            <a:r>
              <a:rPr lang="en" sz="1100"/>
              <a:t> train with 3D CT frames of size 512x512xN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Keeps hounsfield units (HU) data representation 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Binary cross-entropy loss function:</a:t>
            </a:r>
            <a:endParaRPr sz="1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</a:t>
            </a:r>
            <a:r>
              <a:rPr baseline="-25000" lang="en" sz="1100"/>
              <a:t>p</a:t>
            </a:r>
            <a:r>
              <a:rPr lang="en" sz="1100"/>
              <a:t>(q) = - (1/N) ∙ ∑</a:t>
            </a:r>
            <a:r>
              <a:rPr baseline="-25000" lang="en" sz="1100"/>
              <a:t>i=1</a:t>
            </a:r>
            <a:r>
              <a:rPr lang="en" sz="1100"/>
              <a:t> y</a:t>
            </a:r>
            <a:r>
              <a:rPr baseline="-25000" lang="en" sz="1100"/>
              <a:t>i</a:t>
            </a:r>
            <a:r>
              <a:rPr lang="en" sz="1100"/>
              <a:t> ∙ log[p(y</a:t>
            </a:r>
            <a:r>
              <a:rPr baseline="-25000" lang="en" sz="1100"/>
              <a:t>i</a:t>
            </a:r>
            <a:r>
              <a:rPr lang="en" sz="1100"/>
              <a:t>)] + (1 - y</a:t>
            </a:r>
            <a:r>
              <a:rPr baseline="-25000" lang="en" sz="1100"/>
              <a:t>i</a:t>
            </a:r>
            <a:r>
              <a:rPr lang="en" sz="1100"/>
              <a:t>) ∙ log[1 - p(y</a:t>
            </a:r>
            <a:r>
              <a:rPr baseline="-25000" lang="en" sz="1100"/>
              <a:t>i</a:t>
            </a:r>
            <a:r>
              <a:rPr lang="en" sz="1100"/>
              <a:t>)]</a:t>
            </a:r>
            <a:endParaRPr sz="11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50" y="1150855"/>
            <a:ext cx="3157276" cy="200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350" y="3225675"/>
            <a:ext cx="3157275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Approaches and Methodology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5338500" cy="27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of Enhancement AI: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Batch-level parallelism via PyTorch Distributed Data Parallel library [35]: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Independent forward propagation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Synchronized back propagation: 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Sync weight updating via Gloo communication backend [8]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Inference of Enhancement AI: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Implemented in both PyTorch and OpenCL [32]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Validated performance on heterogeneous systems, i.e. CPUs, GPUs, and FPGAs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Application-specific opts.: refactored deconv. (lookup partial sum) [4], [44]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Architecture-aware opts.: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Memory prefetching: reduces load time during run-time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Loop unrolling: handles multiple iterations at once via hardware [17]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FPGA-specific opts. (highly dynamic hardware architecture!):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Compute unit replication: conv.-deconv. units; improved performance via compute replication [17], [18]</a:t>
            </a:r>
            <a:endParaRPr sz="1000"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25" y="2212850"/>
            <a:ext cx="3233950" cy="1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325" y="1329250"/>
            <a:ext cx="3233950" cy="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94275" y="3870225"/>
            <a:ext cx="79947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Vectorization: increases SIMD instruction execution on data, i.e. vector load and vector multiply [17]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Dedicated kernels: increases throughput by eliminating redundant initialization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Runtime reconfiguration: run-time optimizer manages all other optimizations and reconfigures if needed 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54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and inference of Classification AI and Segmentation AI:</a:t>
            </a:r>
            <a:endParaRPr sz="12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Workstation equipped with Intel Core i9, Nvidia RTX 3090 and 32GB of memory </a:t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of Enhancement AI: </a:t>
            </a:r>
            <a:endParaRPr sz="12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Virginia Tech’s Advanced Research Computing (ARC) Infer cluster with 18 compute nodes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Each node: 2x Intel Xeon Gold CPUs, 1x Nvidia Tesla GPU, and 192GB of memory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Performance and accuracy  results </a:t>
            </a:r>
            <a:r>
              <a:rPr lang="en" sz="900"/>
              <a:t>(top table):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Sublinear</a:t>
            </a:r>
            <a:r>
              <a:rPr lang="en" sz="900"/>
              <a:t> speedup due to </a:t>
            </a:r>
            <a:r>
              <a:rPr lang="en" sz="900"/>
              <a:t>synchronization</a:t>
            </a:r>
            <a:r>
              <a:rPr lang="en" sz="900"/>
              <a:t> 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Increasing batch size increases node utilization but decreases </a:t>
            </a:r>
            <a:r>
              <a:rPr lang="en" sz="900"/>
              <a:t>accuracy </a:t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Inference of Enhancement AI on heterogeneous systems:</a:t>
            </a:r>
            <a:endParaRPr sz="12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Many-core GPUs Nvidia V100, P100, T4 and AMD Frontier; Multi-core CPU: Intel Xeon Gold; FPGA: Intel Arria 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Performance results (bottom table):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OpenCL faster by 3.4x on CPU and by 2.0x on GPU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Parallelized deconv-conv kernels speedup 278x and 64x on Xeon Gold CPU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Inference optimizations highly effective on HPC inference task</a:t>
            </a:r>
            <a:endParaRPr sz="900"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775" y="1091613"/>
            <a:ext cx="3051425" cy="180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768" y="2975101"/>
            <a:ext cx="3051431" cy="17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Conclusion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49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Accuracy: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Acc: (TP + TN)/(TP + FP + FN + TN)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AUC-ROC: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Area Under the Curve (AUC) of </a:t>
            </a:r>
            <a:r>
              <a:rPr lang="en" sz="1000"/>
              <a:t>Receiver</a:t>
            </a:r>
            <a:r>
              <a:rPr lang="en" sz="1000"/>
              <a:t> Characteristic Operator (ROC)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ROC curve plotted using the true-positive rate (TPR), the false-positive rate (FPR), and</a:t>
            </a:r>
            <a:r>
              <a:rPr lang="en" sz="1000"/>
              <a:t> N is total number of negatives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TPR: TP/N = TP/(TP + FN)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TPR: FP/N = FP/(FP + TN)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Enhancement AI: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Average 98.7% multiscale structural similarity accuracy (table)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Segmentations AI and Classification AI: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Impact of Enhancement AI on classification performance (bottom):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Key factor in achieving state of the art </a:t>
            </a:r>
            <a:r>
              <a:rPr lang="en" sz="1000"/>
              <a:t>performance</a:t>
            </a:r>
            <a:r>
              <a:rPr lang="en" sz="1000"/>
              <a:t>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Improves classification accuracy form 86% to 91%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Improves enhancement AUC-ROC from 0.890 to 0.942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90200" y="4568875"/>
            <a:ext cx="5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167" y="1017725"/>
            <a:ext cx="3118133" cy="1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189" y="2777375"/>
            <a:ext cx="3114111" cy="1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6127" y="4143225"/>
            <a:ext cx="158555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