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883960" y="0"/>
            <a:ext cx="303840" cy="6857280"/>
          </a:xfrm>
          <a:prstGeom prst="rect">
            <a:avLst/>
          </a:prstGeom>
          <a:solidFill>
            <a:srgbClr val="475562">
              <a:alpha val="9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17040" y="0"/>
            <a:ext cx="608760" cy="6857280"/>
          </a:xfrm>
          <a:prstGeom prst="rect">
            <a:avLst/>
          </a:prstGeom>
          <a:solidFill>
            <a:srgbClr val="9baab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608760" cy="6857280"/>
          </a:xfrm>
          <a:prstGeom prst="rect">
            <a:avLst/>
          </a:prstGeom>
          <a:solidFill>
            <a:srgbClr val="6a8093">
              <a:alpha val="88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617040" y="736200"/>
            <a:ext cx="608760" cy="608760"/>
          </a:xfrm>
          <a:prstGeom prst="rect">
            <a:avLst/>
          </a:prstGeom>
          <a:solidFill>
            <a:srgbClr val="475562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56000" y="898200"/>
            <a:ext cx="335160" cy="29340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79400" y="5638680"/>
            <a:ext cx="608760" cy="1218600"/>
          </a:xfrm>
          <a:prstGeom prst="rect">
            <a:avLst/>
          </a:prstGeom>
          <a:solidFill>
            <a:srgbClr val="9baab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274840" y="5638680"/>
            <a:ext cx="303840" cy="1218600"/>
          </a:xfrm>
          <a:prstGeom prst="rect">
            <a:avLst/>
          </a:prstGeom>
          <a:solidFill>
            <a:srgbClr val="6a809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218960" y="0"/>
            <a:ext cx="608760" cy="6857280"/>
          </a:xfrm>
          <a:prstGeom prst="rect">
            <a:avLst/>
          </a:prstGeom>
          <a:solidFill>
            <a:srgbClr val="9baab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218240" cy="6857280"/>
          </a:xfrm>
          <a:prstGeom prst="rect">
            <a:avLst/>
          </a:prstGeom>
          <a:solidFill>
            <a:srgbClr val="6a809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5638680"/>
            <a:ext cx="12188160" cy="1218600"/>
          </a:xfrm>
          <a:prstGeom prst="rect">
            <a:avLst/>
          </a:prstGeom>
          <a:solidFill>
            <a:srgbClr val="6a8093">
              <a:alpha val="51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1573280" y="5638680"/>
            <a:ext cx="360" cy="121932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0" y="5643000"/>
            <a:ext cx="1215360" cy="1214280"/>
          </a:xfrm>
          <a:prstGeom prst="rect">
            <a:avLst/>
          </a:prstGeom>
          <a:solidFill>
            <a:srgbClr val="475562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121860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0" y="5631120"/>
            <a:ext cx="18280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276480" y="6032520"/>
            <a:ext cx="592560" cy="51840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1074240" y="380880"/>
            <a:ext cx="3292560" cy="137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883960" y="0"/>
            <a:ext cx="303840" cy="6857280"/>
          </a:xfrm>
          <a:prstGeom prst="rect">
            <a:avLst/>
          </a:prstGeom>
          <a:solidFill>
            <a:srgbClr val="475562">
              <a:alpha val="9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617040" y="0"/>
            <a:ext cx="608760" cy="6857280"/>
          </a:xfrm>
          <a:prstGeom prst="rect">
            <a:avLst/>
          </a:prstGeom>
          <a:solidFill>
            <a:srgbClr val="9baab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0" y="0"/>
            <a:ext cx="608760" cy="6857280"/>
          </a:xfrm>
          <a:prstGeom prst="rect">
            <a:avLst/>
          </a:prstGeom>
          <a:solidFill>
            <a:srgbClr val="6a8093">
              <a:alpha val="88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4"/>
          <p:cNvSpPr/>
          <p:nvPr/>
        </p:nvSpPr>
        <p:spPr>
          <a:xfrm>
            <a:off x="617040" y="736200"/>
            <a:ext cx="608760" cy="608760"/>
          </a:xfrm>
          <a:prstGeom prst="rect">
            <a:avLst/>
          </a:prstGeom>
          <a:solidFill>
            <a:srgbClr val="475562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7"/>
          <p:cNvSpPr/>
          <p:nvPr/>
        </p:nvSpPr>
        <p:spPr>
          <a:xfrm>
            <a:off x="756000" y="898200"/>
            <a:ext cx="335160" cy="29340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PlaceHolder 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1883960" y="0"/>
            <a:ext cx="303840" cy="6857280"/>
          </a:xfrm>
          <a:prstGeom prst="rect">
            <a:avLst/>
          </a:prstGeom>
          <a:solidFill>
            <a:srgbClr val="475562">
              <a:alpha val="9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617040" y="0"/>
            <a:ext cx="608760" cy="6857280"/>
          </a:xfrm>
          <a:prstGeom prst="rect">
            <a:avLst/>
          </a:prstGeom>
          <a:solidFill>
            <a:srgbClr val="9baab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0" y="0"/>
            <a:ext cx="608760" cy="6857280"/>
          </a:xfrm>
          <a:prstGeom prst="rect">
            <a:avLst/>
          </a:prstGeom>
          <a:solidFill>
            <a:srgbClr val="6a8093">
              <a:alpha val="88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617040" y="736200"/>
            <a:ext cx="608760" cy="608760"/>
          </a:xfrm>
          <a:prstGeom prst="rect">
            <a:avLst/>
          </a:prstGeom>
          <a:solidFill>
            <a:srgbClr val="475562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756000" y="898200"/>
            <a:ext cx="335160" cy="29340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9"/>
          <p:cNvSpPr>
            <a:spLocks noGrp="1"/>
          </p:cNvSpPr>
          <p:nvPr>
            <p:ph type="title"/>
          </p:nvPr>
        </p:nvSpPr>
        <p:spPr>
          <a:xfrm>
            <a:off x="1074240" y="380880"/>
            <a:ext cx="3292560" cy="137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 hidden="1"/>
          <p:cNvSpPr/>
          <p:nvPr/>
        </p:nvSpPr>
        <p:spPr>
          <a:xfrm>
            <a:off x="11883960" y="0"/>
            <a:ext cx="303840" cy="6857280"/>
          </a:xfrm>
          <a:prstGeom prst="rect">
            <a:avLst/>
          </a:prstGeom>
          <a:solidFill>
            <a:srgbClr val="475562">
              <a:alpha val="9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 hidden="1"/>
          <p:cNvSpPr/>
          <p:nvPr/>
        </p:nvSpPr>
        <p:spPr>
          <a:xfrm>
            <a:off x="617040" y="0"/>
            <a:ext cx="608760" cy="6857280"/>
          </a:xfrm>
          <a:prstGeom prst="rect">
            <a:avLst/>
          </a:prstGeom>
          <a:solidFill>
            <a:srgbClr val="9baab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 hidden="1"/>
          <p:cNvSpPr/>
          <p:nvPr/>
        </p:nvSpPr>
        <p:spPr>
          <a:xfrm>
            <a:off x="0" y="0"/>
            <a:ext cx="608760" cy="6857280"/>
          </a:xfrm>
          <a:prstGeom prst="rect">
            <a:avLst/>
          </a:prstGeom>
          <a:solidFill>
            <a:srgbClr val="6a8093">
              <a:alpha val="88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 hidden="1"/>
          <p:cNvSpPr/>
          <p:nvPr/>
        </p:nvSpPr>
        <p:spPr>
          <a:xfrm>
            <a:off x="617040" y="736200"/>
            <a:ext cx="608760" cy="608760"/>
          </a:xfrm>
          <a:prstGeom prst="rect">
            <a:avLst/>
          </a:prstGeom>
          <a:solidFill>
            <a:srgbClr val="475562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 hidden="1"/>
          <p:cNvSpPr/>
          <p:nvPr/>
        </p:nvSpPr>
        <p:spPr>
          <a:xfrm>
            <a:off x="756000" y="898200"/>
            <a:ext cx="335160" cy="29340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621720" y="0"/>
            <a:ext cx="4146840" cy="6857280"/>
          </a:xfrm>
          <a:prstGeom prst="rect">
            <a:avLst/>
          </a:prstGeom>
          <a:solidFill>
            <a:srgbClr val="47556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0" y="0"/>
            <a:ext cx="608760" cy="6857280"/>
          </a:xfrm>
          <a:prstGeom prst="rect">
            <a:avLst/>
          </a:prstGeom>
          <a:solidFill>
            <a:srgbClr val="6a8093">
              <a:alpha val="9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11"/>
          <p:cNvSpPr/>
          <p:nvPr/>
        </p:nvSpPr>
        <p:spPr>
          <a:xfrm>
            <a:off x="62172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11883960" y="0"/>
            <a:ext cx="303840" cy="6857280"/>
          </a:xfrm>
          <a:prstGeom prst="rect">
            <a:avLst/>
          </a:prstGeom>
          <a:solidFill>
            <a:srgbClr val="47556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1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1883960" y="0"/>
            <a:ext cx="303840" cy="6857280"/>
          </a:xfrm>
          <a:prstGeom prst="rect">
            <a:avLst/>
          </a:prstGeom>
          <a:solidFill>
            <a:srgbClr val="475562">
              <a:alpha val="9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617040" y="0"/>
            <a:ext cx="608760" cy="6857280"/>
          </a:xfrm>
          <a:prstGeom prst="rect">
            <a:avLst/>
          </a:prstGeom>
          <a:solidFill>
            <a:srgbClr val="9baab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0" y="0"/>
            <a:ext cx="608760" cy="6857280"/>
          </a:xfrm>
          <a:prstGeom prst="rect">
            <a:avLst/>
          </a:prstGeom>
          <a:solidFill>
            <a:srgbClr val="6a8093">
              <a:alpha val="88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617040" y="736200"/>
            <a:ext cx="608760" cy="608760"/>
          </a:xfrm>
          <a:prstGeom prst="rect">
            <a:avLst/>
          </a:prstGeom>
          <a:solidFill>
            <a:srgbClr val="475562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"/>
          <p:cNvSpPr/>
          <p:nvPr/>
        </p:nvSpPr>
        <p:spPr>
          <a:xfrm>
            <a:off x="756000" y="898200"/>
            <a:ext cx="335160" cy="29340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zeroturnaround.com/rebellabs/git-commands-and-best-practices-cheat-sheet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nvie.com/posts/a-successful-git-branching-model/" TargetMode="External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Git" TargetMode="External"/><Relationship Id="rId2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github/gitignore/blob/main/TeX.gitignore" TargetMode="External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markdownguide.org/cheat-sheet/" TargetMode="External"/><Relationship Id="rId2" Type="http://schemas.openxmlformats.org/officeDocument/2006/relationships/hyperlink" Target="https://www.markdownguide.org/basic-syntax" TargetMode="External"/><Relationship Id="rId3" Type="http://schemas.openxmlformats.org/officeDocument/2006/relationships/hyperlink" Target="https://www.markdownguide.org/extended-syntax" TargetMode="External"/><Relationship Id="rId4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903320" y="1097280"/>
            <a:ext cx="998388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3000" spc="-1" strike="noStrike">
                <a:solidFill>
                  <a:srgbClr val="465562"/>
                </a:solidFill>
                <a:latin typeface="DejaVu Math TeX Gyre"/>
                <a:ea typeface="Cambria Math"/>
              </a:rPr>
              <a:t>Title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3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465562"/>
                </a:solidFill>
                <a:latin typeface="DejaVu Math TeX Gyre"/>
                <a:ea typeface="Cambria Math"/>
              </a:rPr>
              <a:t>Subtitle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867320" y="4596840"/>
            <a:ext cx="3527640" cy="10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465562"/>
                </a:solidFill>
                <a:latin typeface="DejaVu Math TeX Gyre"/>
                <a:ea typeface="Cambria Math"/>
              </a:rPr>
              <a:t>Name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465562"/>
                </a:solidFill>
                <a:latin typeface="DejaVu Math TeX Gyre"/>
                <a:ea typeface="Cambria Math"/>
              </a:rPr>
              <a:t>December 17, 2021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465562"/>
                </a:solidFill>
                <a:latin typeface="DejaVu Math TeX Gyre"/>
                <a:ea typeface="Cambria Math"/>
              </a:rPr>
              <a:t>Robotic Vision Lab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465562"/>
                </a:solidFill>
                <a:latin typeface="DejaVu Math TeX Gyre"/>
                <a:ea typeface="Cambria Math"/>
              </a:rPr>
              <a:t>University of Texas at Arlington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Branching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This is the core feature that support git agility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Developers can create unlimited number of branches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Developers can use arbitrary and long names for naming branches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That’s it…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So the idea is that…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Each developer: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First creates their own branch to work on a specific task 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Keep developing in an isolated branch while being able to see and compare source code in other branches 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Once the feature is ready in a separate branch, only then it should be queued for merging in coordination with a </a:t>
            </a:r>
            <a:r>
              <a:rPr b="1" i="1" lang="en-US" sz="1800" spc="-1" strike="noStrike" u="sng">
                <a:solidFill>
                  <a:srgbClr val="465562"/>
                </a:solidFill>
                <a:uFillTx/>
                <a:latin typeface="Euphemia"/>
                <a:ea typeface="AR PL SungtiL GB"/>
              </a:rPr>
              <a:t>maintainer</a:t>
            </a:r>
            <a:r>
              <a:rPr b="1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!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Branching Basics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600" spc="-1" strike="noStrike">
                <a:solidFill>
                  <a:srgbClr val="465562"/>
                </a:solidFill>
                <a:latin typeface="Euphemia"/>
                <a:ea typeface="AR PL SungtiL GB"/>
                <a:hlinkClick r:id="rId1"/>
              </a:rPr>
              <a:t>https://zeroturnaround.com/rebellabs/git-commands-and-best-practices-cheat-sheet/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2743200" y="2103120"/>
            <a:ext cx="7589520" cy="4557600"/>
          </a:xfrm>
          <a:prstGeom prst="rect">
            <a:avLst/>
          </a:prstGeom>
          <a:ln>
            <a:noFill/>
          </a:ln>
          <a:effectLst>
            <a:outerShdw dist="155280" dir="2700000">
              <a:srgbClr val="808080">
                <a:alpha val="75000"/>
              </a:srgbClr>
            </a:outerShdw>
          </a:effectLst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Branching Strategies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7315200" y="1097280"/>
            <a:ext cx="4267800" cy="5517720"/>
          </a:xfrm>
          <a:prstGeom prst="rect">
            <a:avLst/>
          </a:prstGeom>
          <a:ln>
            <a:noFill/>
          </a:ln>
          <a:effectLst>
            <a:outerShdw dist="155280" dir="2700000">
              <a:srgbClr val="808080">
                <a:alpha val="75000"/>
              </a:srgbClr>
            </a:outerShdw>
          </a:effectLst>
        </p:spPr>
      </p:pic>
      <p:sp>
        <p:nvSpPr>
          <p:cNvPr id="272" name="TextShape 3"/>
          <p:cNvSpPr txBox="1"/>
          <p:nvPr/>
        </p:nvSpPr>
        <p:spPr>
          <a:xfrm>
            <a:off x="1358640" y="1645920"/>
            <a:ext cx="5590800" cy="370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Essentially a hierarchical naming strategy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e.g. our paper repository branches would be something like: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Main (master) – unique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Journal_Papers_2021_Archive – unique </a:t>
            </a:r>
            <a:endParaRPr b="0" lang="en-US" sz="13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Use for backups or manually commit every 3-6 months</a:t>
            </a:r>
            <a:endParaRPr b="0" lang="en-US" sz="13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Performs no merge operation, simply archiving 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Journal_Papers_2021_Active – unique </a:t>
            </a:r>
            <a:endParaRPr b="0" lang="en-US" sz="13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Use for active merging of paper/project directories </a:t>
            </a:r>
            <a:endParaRPr b="0" lang="en-US" sz="13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Adds extra layer of protection for active merging operation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JP_2021_QEKF_dev_00x – many 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JP_2021_QEKF_update_00x – very few </a:t>
            </a:r>
            <a:endParaRPr b="0" lang="en-US" sz="13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For source code, use hotfix</a:t>
            </a:r>
            <a:endParaRPr b="0" lang="en-US" sz="13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I use dev branch instead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JP_2021_QEKF_merge_00x – few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JP_2021_QEKF_review_00x – few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JP_2021_QEKF_release_00x – very few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  <a:hlinkClick r:id="rId2"/>
              </a:rPr>
              <a:t>https://nvie.com/posts/a-successful-git-branching-model/</a:t>
            </a:r>
            <a:r>
              <a:rPr b="0" lang="en-US" sz="13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endParaRPr b="0" lang="en-US" sz="13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180400" y="482760"/>
            <a:ext cx="6195240" cy="56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  <a:p>
            <a:pPr marL="246960" indent="-246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b="0" lang="en-US" sz="2800" spc="-1" strike="noStrike">
                <a:solidFill>
                  <a:srgbClr val="465562"/>
                </a:solidFill>
                <a:latin typeface="Euphemia"/>
              </a:rPr>
              <a:t>Thank you!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Outline</a:t>
            </a: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	</a:t>
            </a: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Introduction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Abundance of data and compute power, yet fragile generalization (Problem Statement)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Digital Twin (general intro to the topic)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RVL DT (intro to your solution)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Detail 1 – Photo-Realistic Training Data for countless application, show image quality and ...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Detail 2 – Physics-based simulation, show detailed components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Detail 3 – Integration and data collection suite for other application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Difficulties and issues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Future plans, integration with DLO project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Model integration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Learning object dynamics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Real-time synchronization and measuring time divergence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Questions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Introduction</a:t>
            </a: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	</a:t>
            </a: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Git vs. Github, Gitlab, Mercurial, SVN and etc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Created by Linus Torvalds in 2005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Designed for </a:t>
            </a:r>
            <a:r>
              <a:rPr b="1" i="1" lang="en-US" sz="1800" spc="-1" strike="noStrike" u="sng">
                <a:solidFill>
                  <a:srgbClr val="465562"/>
                </a:solidFill>
                <a:uFillTx/>
                <a:latin typeface="Euphemia"/>
                <a:ea typeface="AR PL SungtiL GB"/>
              </a:rPr>
              <a:t>FAST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for synchronization of source code across a distributed network: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A patch could require 250 atomic operations and all must be applied under 3 seconds, otherwise not scalable → Journaling File System (similar to Linux Kernel)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Other design criteria [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  <a:hlinkClick r:id="rId1"/>
              </a:rPr>
              <a:t>wiki/Git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]: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Take Concurrent Versions System (CVS) as an example of what not to do; if in doubt, make the exact opposite decision.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Support a distributed, BitKeeper-like workflow.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Include very strong safeguards against corruption, either accidental or malicious.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Git Basics</a:t>
            </a: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	</a:t>
            </a: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Create or clone a repo: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Create repo on web then clone it to local (recommended for beginners)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Create repo on server, init local clone then push it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Clone an existing repo to local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Add git-ignore and read me files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Update git-ignore file per project needs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Add initial files and make initial commit before starting development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Basic Operations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Create or clone a repo: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Create repo on web then clone it to local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2338560" y="3108960"/>
            <a:ext cx="8503920" cy="242316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noFill/>
          </a:ln>
        </p:spPr>
        <p:txBody>
          <a:bodyPr lIns="90000" rIns="90000" tIns="45000" bIns="45000"/>
          <a:p>
            <a:r>
              <a:rPr b="1" lang="en-US" sz="1400" spc="-1" strike="noStrike">
                <a:latin typeface="Courier New"/>
              </a:rPr>
              <a:t>cd git 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git clone https://BardiaMojra@github.com/BardiaMojra/test001.git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Basic Operations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Create or clone a repo: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Create repo on server, init local clone then push it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2338560" y="3108960"/>
            <a:ext cx="8503920" cy="242316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noFill/>
          </a:ln>
        </p:spPr>
        <p:txBody>
          <a:bodyPr lIns="90000" rIns="90000" tIns="45000" bIns="45000"/>
          <a:p>
            <a:r>
              <a:rPr b="1" lang="en-US" sz="1400" spc="-1" strike="noStrike">
                <a:latin typeface="Courier New"/>
              </a:rPr>
              <a:t>cd git 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mkdir test001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cd test001/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echo '# test001' &gt;&gt; README.md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git init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git add README.md 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git commit -m 'first commit'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git branch -M main 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git remote add origin https://BardiaMojra@github.com/BardiaMojra/test001.git 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latin typeface="Courier New"/>
              </a:rPr>
              <a:t>git push -u origin main</a:t>
            </a:r>
            <a:endParaRPr b="0" lang="en-US" sz="1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Git Ignore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What to ignore?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Almost everything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All binary files except the final output file!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Dev and build files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Any file with unknown extensions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What not to ignore?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Source code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Final output file (yes even if it is binary)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Dev meta data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Git Ignore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  <a:hlinkClick r:id="rId1"/>
              </a:rPr>
              <a:t>https://github.com/github/gitignore/blob/main/TeX.gitignore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593360" y="177840"/>
            <a:ext cx="978192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344049"/>
                </a:solidFill>
                <a:latin typeface="Euphemia"/>
              </a:rPr>
              <a:t>Read-Me File and Markdown Language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593360" y="1600200"/>
            <a:ext cx="96534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Cheat sheet: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  <a:hlinkClick r:id="rId1"/>
              </a:rPr>
              <a:t>https://www.markdownguide.org/cheat-sheet/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Basic Syntax: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  <a:hlinkClick r:id="rId2"/>
              </a:rPr>
              <a:t>https://www.markdownguide.org/basic-syntax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Extended Syntax: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  <a:hlinkClick r:id="rId3"/>
              </a:rPr>
              <a:t>https://www.markdownguide.org/extended-syntax</a:t>
            </a:r>
            <a:r>
              <a:rPr b="0" lang="en-US" sz="1800" spc="-1" strike="noStrike">
                <a:solidFill>
                  <a:srgbClr val="465562"/>
                </a:solidFill>
                <a:latin typeface="Euphemia"/>
                <a:ea typeface="AR PL SungtiL GB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1569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2020-03-19T19:08:27Z</dcterms:created>
  <dc:creator>Bardia M</dc:creator>
  <dc:description/>
  <dc:language>en-US</dc:language>
  <cp:lastModifiedBy/>
  <dcterms:modified xsi:type="dcterms:W3CDTF">2022-08-19T22:34:37Z</dcterms:modified>
  <cp:revision>59</cp:revision>
  <dc:subject/>
  <dc:title>DISCOMAN: Dataset of Indoor SCenes for Odometry, Mapping And Navigation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0x010100AA3F7D94069FF64A86F7DFF56D60E3BE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1</vt:i4>
  </property>
  <property fmtid="{D5CDD505-2E9C-101B-9397-08002B2CF9AE}" pid="13" name="PresentationFormat">
    <vt:lpwstr>Custom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