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83" r:id="rId3"/>
    <p:sldId id="302" r:id="rId4"/>
    <p:sldId id="317" r:id="rId5"/>
    <p:sldId id="308" r:id="rId6"/>
    <p:sldId id="294" r:id="rId7"/>
    <p:sldId id="295" r:id="rId8"/>
    <p:sldId id="315" r:id="rId9"/>
    <p:sldId id="300" r:id="rId10"/>
    <p:sldId id="316" r:id="rId11"/>
    <p:sldId id="301" r:id="rId12"/>
    <p:sldId id="318" r:id="rId13"/>
    <p:sldId id="304" r:id="rId14"/>
    <p:sldId id="297" r:id="rId15"/>
    <p:sldId id="320" r:id="rId16"/>
    <p:sldId id="310" r:id="rId17"/>
    <p:sldId id="309" r:id="rId18"/>
    <p:sldId id="319" r:id="rId19"/>
    <p:sldId id="311" r:id="rId20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9137" autoAdjust="0"/>
  </p:normalViewPr>
  <p:slideViewPr>
    <p:cSldViewPr>
      <p:cViewPr>
        <p:scale>
          <a:sx n="75" d="100"/>
          <a:sy n="75" d="100"/>
        </p:scale>
        <p:origin x="22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03136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50" y="0"/>
            <a:ext cx="4003136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05BB7-DEEF-495D-8C6B-3DC2913D40F2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443"/>
            <a:ext cx="4003136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50" y="6658443"/>
            <a:ext cx="4003136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5CCB-76DE-41E0-B6CD-B90FCA5629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3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3F6-7FE7-4F7C-B155-0DC935F1826A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1650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73438"/>
            <a:ext cx="7388225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02088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9563"/>
            <a:ext cx="4002088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DA4E-3A05-459F-9894-B08C1AD5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9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2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9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8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5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0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6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16" y="234888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6692" y="3933056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Contact info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88641"/>
            <a:ext cx="6912768" cy="1967684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 userDrawn="1"/>
        </p:nvSpPr>
        <p:spPr bwMode="auto">
          <a:xfrm>
            <a:off x="439371" y="2204864"/>
            <a:ext cx="83058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B6514"/>
          </a:solidFill>
          <a:ln w="9525">
            <a:solidFill>
              <a:srgbClr val="FB6514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26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85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782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749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703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6577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1411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779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966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15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366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3223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add subtitles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39785" y="5986385"/>
            <a:ext cx="7864431" cy="695325"/>
            <a:chOff x="738504" y="5986382"/>
            <a:chExt cx="7864431" cy="695325"/>
          </a:xfrm>
        </p:grpSpPr>
        <p:sp>
          <p:nvSpPr>
            <p:cNvPr id="13" name="Line 5"/>
            <p:cNvSpPr>
              <a:spLocks noChangeShapeType="1"/>
            </p:cNvSpPr>
            <p:nvPr userDrawn="1"/>
          </p:nvSpPr>
          <p:spPr bwMode="auto">
            <a:xfrm flipV="1">
              <a:off x="1219200" y="6381328"/>
              <a:ext cx="6729413" cy="0"/>
            </a:xfrm>
            <a:prstGeom prst="line">
              <a:avLst/>
            </a:prstGeom>
            <a:noFill/>
            <a:ln w="3175">
              <a:solidFill>
                <a:srgbClr val="FB651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dirty="0"/>
            </a:p>
          </p:txBody>
        </p:sp>
        <p:pic>
          <p:nvPicPr>
            <p:cNvPr id="14" name="Picture 4" descr="UTA logo Small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986382"/>
              <a:ext cx="79057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4" y="5986385"/>
              <a:ext cx="881168" cy="69532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2987824" y="6375215"/>
              <a:ext cx="3672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100" dirty="0" smtClean="0">
                  <a:solidFill>
                    <a:srgbClr val="0066FF"/>
                  </a:solidFill>
                  <a:latin typeface="+mj-lt"/>
                  <a:cs typeface="Times New Roman" pitchFamily="18" charset="0"/>
                </a:rPr>
                <a:t>The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100" b="0" dirty="0" smtClean="0">
                  <a:solidFill>
                    <a:srgbClr val="0066FF"/>
                  </a:solidFill>
                  <a:latin typeface="+mj-lt"/>
                  <a:cs typeface="Times New Roman" pitchFamily="18" charset="0"/>
                </a:rPr>
                <a:t>University of</a:t>
              </a:r>
              <a:r>
                <a:rPr lang="en-US" sz="1100" b="0" baseline="0" dirty="0" smtClean="0">
                  <a:solidFill>
                    <a:srgbClr val="0066FF"/>
                  </a:solidFill>
                  <a:latin typeface="+mj-lt"/>
                  <a:cs typeface="Times New Roman" pitchFamily="18" charset="0"/>
                </a:rPr>
                <a:t> Texas at Arlington </a:t>
              </a:r>
              <a:r>
                <a:rPr lang="en-US" sz="1100" b="0" i="1" baseline="0" dirty="0" smtClean="0">
                  <a:solidFill>
                    <a:srgbClr val="0066FF"/>
                  </a:solidFill>
                  <a:latin typeface="+mj-lt"/>
                  <a:cs typeface="Times New Roman" pitchFamily="18" charset="0"/>
                </a:rPr>
                <a:t>Research Institute </a:t>
              </a:r>
              <a:endParaRPr lang="en-US" sz="1100" b="0" i="1" dirty="0">
                <a:solidFill>
                  <a:srgbClr val="0066FF"/>
                </a:solidFill>
                <a:latin typeface="+mj-lt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26513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0588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4326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406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309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2222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365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353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0381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04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7876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81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your text </a:t>
            </a:r>
          </a:p>
        </p:txBody>
      </p:sp>
    </p:spTree>
    <p:extLst>
      <p:ext uri="{BB962C8B-B14F-4D97-AF65-F5344CB8AC3E}">
        <p14:creationId xmlns:p14="http://schemas.microsoft.com/office/powerpoint/2010/main" val="2872583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986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57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819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88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091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450472" y="6021288"/>
            <a:ext cx="8225984" cy="695325"/>
            <a:chOff x="538039" y="6011137"/>
            <a:chExt cx="8225984" cy="695325"/>
          </a:xfrm>
        </p:grpSpPr>
        <p:sp>
          <p:nvSpPr>
            <p:cNvPr id="13" name="Line 5"/>
            <p:cNvSpPr>
              <a:spLocks noChangeShapeType="1"/>
            </p:cNvSpPr>
            <p:nvPr userDrawn="1"/>
          </p:nvSpPr>
          <p:spPr bwMode="auto">
            <a:xfrm flipV="1">
              <a:off x="1219200" y="6381328"/>
              <a:ext cx="6729413" cy="0"/>
            </a:xfrm>
            <a:prstGeom prst="line">
              <a:avLst/>
            </a:prstGeom>
            <a:noFill/>
            <a:ln w="3175">
              <a:solidFill>
                <a:srgbClr val="FB651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dirty="0"/>
            </a:p>
          </p:txBody>
        </p:sp>
        <p:pic>
          <p:nvPicPr>
            <p:cNvPr id="14" name="Picture 4" descr="UTA logo Small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39" y="6011137"/>
              <a:ext cx="79057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855" y="6011140"/>
              <a:ext cx="881168" cy="69532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2987824" y="6375215"/>
              <a:ext cx="3672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100" dirty="0" smtClean="0">
                  <a:solidFill>
                    <a:srgbClr val="0066FF"/>
                  </a:solidFill>
                  <a:latin typeface="+mj-lt"/>
                  <a:cs typeface="Times New Roman" pitchFamily="18" charset="0"/>
                </a:rPr>
                <a:t>The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100" b="0" dirty="0" smtClean="0">
                  <a:solidFill>
                    <a:srgbClr val="0066FF"/>
                  </a:solidFill>
                  <a:latin typeface="+mj-lt"/>
                  <a:cs typeface="Times New Roman" pitchFamily="18" charset="0"/>
                </a:rPr>
                <a:t>University of</a:t>
              </a:r>
              <a:r>
                <a:rPr lang="en-US" sz="1100" b="0" baseline="0" dirty="0" smtClean="0">
                  <a:solidFill>
                    <a:srgbClr val="0066FF"/>
                  </a:solidFill>
                  <a:latin typeface="+mj-lt"/>
                  <a:cs typeface="Times New Roman" pitchFamily="18" charset="0"/>
                </a:rPr>
                <a:t> Texas at Arlington </a:t>
              </a:r>
              <a:r>
                <a:rPr lang="en-US" sz="1100" b="0" i="1" baseline="0" dirty="0" smtClean="0">
                  <a:solidFill>
                    <a:srgbClr val="0066FF"/>
                  </a:solidFill>
                  <a:latin typeface="+mj-lt"/>
                  <a:cs typeface="Times New Roman" pitchFamily="18" charset="0"/>
                </a:rPr>
                <a:t>Research Institute </a:t>
              </a:r>
              <a:endParaRPr lang="en-US" sz="1100" b="0" i="1" dirty="0">
                <a:solidFill>
                  <a:srgbClr val="0066FF"/>
                </a:solidFill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Text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4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63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77" r:id="rId16"/>
    <p:sldLayoutId id="2147483678" r:id="rId17"/>
    <p:sldLayoutId id="2147483679" r:id="rId18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C0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E250-E70F-4F6E-AE2C-456E85614BA0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74B7-3B4D-4408-B790-1969D289E5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573016"/>
            <a:ext cx="7772400" cy="1512168"/>
          </a:xfrm>
        </p:spPr>
        <p:txBody>
          <a:bodyPr>
            <a:noAutofit/>
          </a:bodyPr>
          <a:lstStyle/>
          <a:p>
            <a:r>
              <a:rPr lang="en-US" sz="3600" dirty="0" smtClean="0"/>
              <a:t>UGV Design </a:t>
            </a:r>
            <a:br>
              <a:rPr lang="en-US" sz="3600" dirty="0" smtClean="0"/>
            </a:br>
            <a:r>
              <a:rPr lang="en-US" sz="3600" dirty="0" smtClean="0"/>
              <a:t>Modular Mobile Platform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Bardia Mojra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727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Jaguar </a:t>
            </a:r>
            <a:r>
              <a:rPr lang="en-US" dirty="0" smtClean="0"/>
              <a:t>4x4</a:t>
            </a:r>
            <a:endParaRPr lang="en-US" dirty="0" smtClean="0"/>
          </a:p>
          <a:p>
            <a:r>
              <a:rPr lang="en-US" dirty="0" smtClean="0"/>
              <a:t>Segway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6" y="4023416"/>
            <a:ext cx="2713552" cy="2050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96" y="1628800"/>
            <a:ext cx="4469404" cy="406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25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Off-The-Shelf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to integrate many subsystems </a:t>
            </a:r>
          </a:p>
          <a:p>
            <a:r>
              <a:rPr lang="en-US" dirty="0" smtClean="0"/>
              <a:t>More possible bugs and hardware issues </a:t>
            </a:r>
          </a:p>
          <a:p>
            <a:r>
              <a:rPr lang="en-US" dirty="0" smtClean="0"/>
              <a:t>More expensive </a:t>
            </a:r>
          </a:p>
          <a:p>
            <a:r>
              <a:rPr lang="en-US" dirty="0" smtClean="0"/>
              <a:t>Take more space</a:t>
            </a:r>
          </a:p>
          <a:p>
            <a:r>
              <a:rPr lang="en-US" dirty="0" smtClean="0"/>
              <a:t>Interfacing </a:t>
            </a:r>
          </a:p>
          <a:p>
            <a:r>
              <a:rPr lang="en-US" dirty="0" smtClean="0"/>
              <a:t>More parts to go burn and go wrong </a:t>
            </a:r>
            <a:endParaRPr lang="en-US" dirty="0"/>
          </a:p>
          <a:p>
            <a:r>
              <a:rPr lang="en-US" dirty="0" smtClean="0"/>
              <a:t>Harder to prototype  </a:t>
            </a:r>
          </a:p>
          <a:p>
            <a:r>
              <a:rPr lang="en-US" dirty="0" smtClean="0"/>
              <a:t>Takes longer to assemble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06" y="2424542"/>
            <a:ext cx="998032" cy="721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71" y="3127957"/>
            <a:ext cx="1712375" cy="1237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22" y="2424542"/>
            <a:ext cx="998032" cy="721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7" y="2424543"/>
            <a:ext cx="998033" cy="721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54" y="2424543"/>
            <a:ext cx="998033" cy="721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47" y="3307030"/>
            <a:ext cx="1608384" cy="1206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51" y="1381110"/>
            <a:ext cx="1591490" cy="11379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44" y="937487"/>
            <a:ext cx="1482322" cy="14823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79" y="4364609"/>
            <a:ext cx="1592715" cy="11526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96" y="4394407"/>
            <a:ext cx="1551540" cy="1122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72" y="3152873"/>
            <a:ext cx="1514602" cy="15146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67" y="4513318"/>
            <a:ext cx="1217222" cy="12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5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nterconnectivity </a:t>
            </a:r>
            <a:endParaRPr lang="en-US" dirty="0" smtClean="0"/>
          </a:p>
          <a:p>
            <a:r>
              <a:rPr lang="en-US" dirty="0" smtClean="0"/>
              <a:t>Industry standards </a:t>
            </a:r>
          </a:p>
          <a:p>
            <a:r>
              <a:rPr lang="en-US" dirty="0" smtClean="0"/>
              <a:t>Developer </a:t>
            </a:r>
            <a:r>
              <a:rPr lang="en-US" dirty="0" smtClean="0"/>
              <a:t>tool </a:t>
            </a:r>
            <a:r>
              <a:rPr lang="en-US" dirty="0" smtClean="0"/>
              <a:t>kit</a:t>
            </a:r>
            <a:endParaRPr lang="en-US" dirty="0" smtClean="0"/>
          </a:p>
          <a:p>
            <a:r>
              <a:rPr lang="en-US" dirty="0" smtClean="0"/>
              <a:t>Too many variations and so different</a:t>
            </a:r>
          </a:p>
        </p:txBody>
      </p:sp>
    </p:spTree>
    <p:extLst>
      <p:ext uri="{BB962C8B-B14F-4D97-AF65-F5344CB8AC3E}">
        <p14:creationId xmlns:p14="http://schemas.microsoft.com/office/powerpoint/2010/main" val="1715784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Standard input/outputs</a:t>
                </a:r>
              </a:p>
              <a:p>
                <a:r>
                  <a:rPr lang="en-US" dirty="0"/>
                  <a:t>Adaptable to many drive systems </a:t>
                </a:r>
              </a:p>
              <a:p>
                <a:r>
                  <a:rPr lang="en-US" dirty="0"/>
                  <a:t>SOC solution </a:t>
                </a:r>
              </a:p>
              <a:p>
                <a:r>
                  <a:rPr lang="en-US" dirty="0"/>
                  <a:t>More affordable</a:t>
                </a:r>
              </a:p>
              <a:p>
                <a:r>
                  <a:rPr lang="en-US" dirty="0"/>
                  <a:t>More robust </a:t>
                </a:r>
              </a:p>
              <a:p>
                <a:r>
                  <a:rPr lang="en-US" dirty="0" smtClean="0"/>
                  <a:t>Input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[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’ , 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’ , </m:t>
                        </m:r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  <m:r>
                          <m:rPr>
                            <m:nor/>
                          </m:rPr>
                          <a:rPr lang="en-US" dirty="0"/>
                          <m:t>’]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 --- world frame translation and rotation </a:t>
                </a:r>
              </a:p>
              <a:p>
                <a:r>
                  <a:rPr lang="en-US" dirty="0" smtClean="0"/>
                  <a:t>Output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[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 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 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--- velocity control for each motor</a:t>
                </a:r>
              </a:p>
              <a:p>
                <a:r>
                  <a:rPr lang="en-US" dirty="0" smtClean="0"/>
                  <a:t>Magnetic encoders </a:t>
                </a:r>
                <a:r>
                  <a:rPr lang="en-US" dirty="0" smtClean="0"/>
                  <a:t>feedba</a:t>
                </a:r>
                <a:r>
                  <a:rPr lang="en-US" dirty="0" smtClean="0"/>
                  <a:t>ck</a:t>
                </a:r>
                <a:endParaRPr lang="en-US" dirty="0" smtClean="0"/>
              </a:p>
              <a:p>
                <a:r>
                  <a:rPr lang="en-US" dirty="0" smtClean="0"/>
                  <a:t>On-board </a:t>
                </a:r>
                <a:r>
                  <a:rPr lang="en-US" dirty="0" smtClean="0"/>
                  <a:t>IMU</a:t>
                </a:r>
                <a:endParaRPr lang="en-US" dirty="0" smtClean="0"/>
              </a:p>
              <a:p>
                <a:r>
                  <a:rPr lang="en-US" dirty="0" smtClean="0"/>
                  <a:t>Robust </a:t>
                </a:r>
                <a:r>
                  <a:rPr lang="en-US" dirty="0" smtClean="0"/>
                  <a:t>power distribution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  <a:blipFill rotWithShape="0">
                <a:blip r:embed="rId3"/>
                <a:stretch>
                  <a:fillRect l="-1549" t="-2291" r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68" y="1844824"/>
            <a:ext cx="2706974" cy="1496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52190"/>
            <a:ext cx="2711596" cy="1166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8656" r="2563" b="13382"/>
          <a:stretch/>
        </p:blipFill>
        <p:spPr>
          <a:xfrm>
            <a:off x="5004048" y="3156993"/>
            <a:ext cx="3528392" cy="29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79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71106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Tele-op ready</a:t>
            </a:r>
          </a:p>
          <a:p>
            <a:r>
              <a:rPr lang="en-US" dirty="0" smtClean="0"/>
              <a:t>Encoder feedback </a:t>
            </a:r>
          </a:p>
          <a:p>
            <a:r>
              <a:rPr lang="en-US" dirty="0" smtClean="0"/>
              <a:t>Independent m</a:t>
            </a:r>
            <a:r>
              <a:rPr lang="en-US" dirty="0" smtClean="0"/>
              <a:t>obile platform </a:t>
            </a:r>
            <a:endParaRPr lang="en-US" dirty="0" smtClean="0"/>
          </a:p>
          <a:p>
            <a:r>
              <a:rPr lang="en-US" dirty="0" smtClean="0"/>
              <a:t>Tele-op n</a:t>
            </a:r>
            <a:r>
              <a:rPr lang="en-US" dirty="0" smtClean="0"/>
              <a:t>ot vulnerable if SBC crashes </a:t>
            </a:r>
          </a:p>
          <a:p>
            <a:r>
              <a:rPr lang="en-US" dirty="0" smtClean="0"/>
              <a:t>No need for Voltage step down</a:t>
            </a:r>
          </a:p>
          <a:p>
            <a:r>
              <a:rPr lang="en-US" dirty="0" smtClean="0"/>
              <a:t>Tested and proven</a:t>
            </a:r>
          </a:p>
          <a:p>
            <a:r>
              <a:rPr lang="en-US" dirty="0" smtClean="0"/>
              <a:t>Ease of use and compatibility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17638"/>
            <a:ext cx="3667546" cy="36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9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VCU: Matt Middleton </a:t>
            </a:r>
          </a:p>
          <a:p>
            <a:r>
              <a:rPr lang="en-US" dirty="0" smtClean="0"/>
              <a:t>Autonomous Mobile </a:t>
            </a:r>
            <a:r>
              <a:rPr lang="en-US" dirty="0" smtClean="0"/>
              <a:t>Robots, The MIT Press</a:t>
            </a:r>
            <a:endParaRPr lang="en-US" dirty="0" smtClean="0"/>
          </a:p>
          <a:p>
            <a:r>
              <a:rPr lang="en-US" dirty="0" smtClean="0"/>
              <a:t>Google!!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4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Answer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potential </a:t>
            </a:r>
          </a:p>
          <a:p>
            <a:r>
              <a:rPr lang="en-US" dirty="0" smtClean="0"/>
              <a:t>Encourage open discussion and reasoning with the team </a:t>
            </a:r>
          </a:p>
          <a:p>
            <a:r>
              <a:rPr lang="en-US" dirty="0" smtClean="0"/>
              <a:t>Constructive feedback </a:t>
            </a:r>
          </a:p>
          <a:p>
            <a:r>
              <a:rPr lang="en-US" dirty="0" smtClean="0"/>
              <a:t>Ideas </a:t>
            </a:r>
            <a:r>
              <a:rPr lang="en-US" smtClean="0"/>
              <a:t>spark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18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3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796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UGV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General h</a:t>
            </a:r>
            <a:r>
              <a:rPr lang="en-US" dirty="0" smtClean="0"/>
              <a:t>ardware </a:t>
            </a:r>
            <a:endParaRPr lang="en-US" dirty="0" smtClean="0"/>
          </a:p>
          <a:p>
            <a:pPr lvl="2"/>
            <a:r>
              <a:rPr lang="en-US" dirty="0" smtClean="0"/>
              <a:t>Interface and control</a:t>
            </a:r>
          </a:p>
          <a:p>
            <a:r>
              <a:rPr lang="en-US" dirty="0" smtClean="0"/>
              <a:t>Variations</a:t>
            </a:r>
            <a:endParaRPr lang="en-US" dirty="0" smtClean="0"/>
          </a:p>
          <a:p>
            <a:pPr lvl="2"/>
            <a:r>
              <a:rPr lang="en-US" dirty="0" smtClean="0"/>
              <a:t>Drive systems </a:t>
            </a:r>
          </a:p>
          <a:p>
            <a:pPr lvl="2"/>
            <a:r>
              <a:rPr lang="en-US" dirty="0" smtClean="0"/>
              <a:t>Applications </a:t>
            </a:r>
          </a:p>
          <a:p>
            <a:r>
              <a:rPr lang="en-US" dirty="0" smtClean="0"/>
              <a:t>Available platforms</a:t>
            </a:r>
          </a:p>
          <a:p>
            <a:r>
              <a:rPr lang="en-US" dirty="0" smtClean="0"/>
              <a:t>Off-the-shelf 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SOC solution</a:t>
            </a:r>
            <a:endParaRPr lang="en-US" dirty="0" smtClean="0"/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Credits </a:t>
            </a:r>
            <a:endParaRPr lang="en-US" dirty="0" smtClean="0"/>
          </a:p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68760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7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5009" y="2852936"/>
            <a:ext cx="203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38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UGV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Military </a:t>
            </a:r>
          </a:p>
          <a:p>
            <a:r>
              <a:rPr lang="en-US" dirty="0" smtClean="0"/>
              <a:t>Agriculture </a:t>
            </a:r>
          </a:p>
          <a:p>
            <a:r>
              <a:rPr lang="en-US" dirty="0" smtClean="0"/>
              <a:t>Police</a:t>
            </a:r>
          </a:p>
          <a:p>
            <a:r>
              <a:rPr lang="en-US" dirty="0" smtClean="0"/>
              <a:t>Warehouse automation </a:t>
            </a:r>
          </a:p>
          <a:p>
            <a:r>
              <a:rPr lang="en-US" dirty="0" smtClean="0"/>
              <a:t>Local logistics </a:t>
            </a:r>
          </a:p>
          <a:p>
            <a:r>
              <a:rPr lang="en-US" dirty="0" smtClean="0"/>
              <a:t>Hospital logistics </a:t>
            </a:r>
          </a:p>
          <a:p>
            <a:r>
              <a:rPr lang="en-US" dirty="0" smtClean="0"/>
              <a:t>Human transportation networks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01" y="1916832"/>
            <a:ext cx="3817399" cy="25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87" y="764704"/>
            <a:ext cx="4814513" cy="539637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Motors and encoders</a:t>
            </a:r>
          </a:p>
          <a:p>
            <a:r>
              <a:rPr lang="en-US" sz="2400" dirty="0" smtClean="0"/>
              <a:t>E-Stop</a:t>
            </a:r>
          </a:p>
          <a:p>
            <a:r>
              <a:rPr lang="en-US" sz="2400" dirty="0" smtClean="0"/>
              <a:t>Safety light </a:t>
            </a:r>
          </a:p>
          <a:p>
            <a:r>
              <a:rPr lang="en-US" sz="2400" dirty="0" smtClean="0"/>
              <a:t>Satellite receiver </a:t>
            </a:r>
          </a:p>
          <a:p>
            <a:r>
              <a:rPr lang="en-US" sz="2400" dirty="0" smtClean="0"/>
              <a:t>VCU</a:t>
            </a:r>
          </a:p>
          <a:p>
            <a:r>
              <a:rPr lang="en-US" sz="2400" dirty="0" smtClean="0"/>
              <a:t>SBC (VNU)</a:t>
            </a:r>
          </a:p>
          <a:p>
            <a:r>
              <a:rPr lang="en-US" sz="2400" dirty="0" smtClean="0"/>
              <a:t>Sensor package</a:t>
            </a:r>
          </a:p>
          <a:p>
            <a:r>
              <a:rPr lang="en-US" sz="2400" dirty="0" smtClean="0"/>
              <a:t>Power system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8271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&amp;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Platform </a:t>
            </a:r>
          </a:p>
          <a:p>
            <a:pPr lvl="2"/>
            <a:r>
              <a:rPr lang="en-US" dirty="0" smtClean="0"/>
              <a:t>100 Mbit/s 802.3 Ethernet </a:t>
            </a:r>
          </a:p>
          <a:p>
            <a:pPr lvl="2"/>
            <a:r>
              <a:rPr lang="en-US" dirty="0" smtClean="0"/>
              <a:t>802.11b/g wireless data link</a:t>
            </a:r>
          </a:p>
          <a:p>
            <a:r>
              <a:rPr lang="en-US" dirty="0" smtClean="0"/>
              <a:t>VCU (Vehicle Control Unit)</a:t>
            </a:r>
          </a:p>
          <a:p>
            <a:pPr lvl="2"/>
            <a:r>
              <a:rPr lang="en-US" dirty="0" smtClean="0"/>
              <a:t>RS232 serial DB9</a:t>
            </a:r>
            <a:endParaRPr lang="en-US" dirty="0" smtClean="0"/>
          </a:p>
          <a:p>
            <a:pPr lvl="2"/>
            <a:r>
              <a:rPr lang="en-US" dirty="0" smtClean="0"/>
              <a:t>Ethernet RJ45</a:t>
            </a:r>
            <a:endParaRPr lang="en-US" dirty="0" smtClean="0"/>
          </a:p>
          <a:p>
            <a:pPr lvl="2"/>
            <a:r>
              <a:rPr lang="en-US" dirty="0" smtClean="0"/>
              <a:t>UART for DSMX remote receiver </a:t>
            </a:r>
          </a:p>
          <a:p>
            <a:pPr lvl="2"/>
            <a:r>
              <a:rPr lang="en-US" dirty="0" smtClean="0"/>
              <a:t>JTAG IC debug port for on-board programming</a:t>
            </a:r>
          </a:p>
          <a:p>
            <a:r>
              <a:rPr lang="en-US" dirty="0" smtClean="0"/>
              <a:t>SBC</a:t>
            </a:r>
          </a:p>
          <a:p>
            <a:pPr lvl="2"/>
            <a:r>
              <a:rPr lang="en-US" dirty="0" smtClean="0"/>
              <a:t>USB, SATA, Mini-</a:t>
            </a:r>
            <a:r>
              <a:rPr lang="en-US" dirty="0" err="1" smtClean="0"/>
              <a:t>PCIe</a:t>
            </a:r>
            <a:r>
              <a:rPr lang="en-US" dirty="0" smtClean="0"/>
              <a:t>, GLAN, LVDS, VGA, HDMI</a:t>
            </a:r>
          </a:p>
          <a:p>
            <a:pPr lvl="2"/>
            <a:r>
              <a:rPr lang="en-US" dirty="0" smtClean="0"/>
              <a:t>Quad </a:t>
            </a:r>
            <a:r>
              <a:rPr lang="en-US" dirty="0" smtClean="0"/>
              <a:t>core AMD </a:t>
            </a:r>
            <a:endParaRPr lang="en-US" dirty="0" smtClean="0"/>
          </a:p>
          <a:p>
            <a:pPr lvl="2"/>
            <a:r>
              <a:rPr lang="en-US" dirty="0" smtClean="0"/>
              <a:t>60GB SSD</a:t>
            </a:r>
          </a:p>
          <a:p>
            <a:pPr lvl="2"/>
            <a:r>
              <a:rPr lang="en-US" dirty="0" smtClean="0"/>
              <a:t>4GB RAM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" contras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92896"/>
            <a:ext cx="261787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556792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048288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Systems (1/2)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4702"/>
            <a:ext cx="3465031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57" y="1584702"/>
            <a:ext cx="3720288" cy="45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93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Systems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78" y="1556792"/>
            <a:ext cx="4336444" cy="4438311"/>
          </a:xfrm>
        </p:spPr>
      </p:pic>
    </p:spTree>
    <p:extLst>
      <p:ext uri="{BB962C8B-B14F-4D97-AF65-F5344CB8AC3E}">
        <p14:creationId xmlns:p14="http://schemas.microsoft.com/office/powerpoint/2010/main" val="608477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9476</TotalTime>
  <Words>276</Words>
  <Application>Microsoft Office PowerPoint</Application>
  <PresentationFormat>On-screen Show (4:3)</PresentationFormat>
  <Paragraphs>118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Georgia</vt:lpstr>
      <vt:lpstr>Times New Roman</vt:lpstr>
      <vt:lpstr>Office Theme</vt:lpstr>
      <vt:lpstr>Custom Design</vt:lpstr>
      <vt:lpstr>UGV Design  Modular Mobile Platform  Bardia Mojra</vt:lpstr>
      <vt:lpstr>Outline</vt:lpstr>
      <vt:lpstr>Quiz</vt:lpstr>
      <vt:lpstr>UGV Application </vt:lpstr>
      <vt:lpstr>Hardware</vt:lpstr>
      <vt:lpstr>Interface &amp; Processing</vt:lpstr>
      <vt:lpstr>Upper Module</vt:lpstr>
      <vt:lpstr>Drive Systems (1/2)</vt:lpstr>
      <vt:lpstr>Drive Systems (2/2)</vt:lpstr>
      <vt:lpstr>Other Platforms</vt:lpstr>
      <vt:lpstr>Off-The-Shelf</vt:lpstr>
      <vt:lpstr>Challenges </vt:lpstr>
      <vt:lpstr>VCU</vt:lpstr>
      <vt:lpstr>Less Parts</vt:lpstr>
      <vt:lpstr>Features</vt:lpstr>
      <vt:lpstr>Credits</vt:lpstr>
      <vt:lpstr>Quiz: Answer </vt:lpstr>
      <vt:lpstr>Questions</vt:lpstr>
    </vt:vector>
  </TitlesOfParts>
  <Company>University of Texas at Arlington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Sidhu, Raminderdeep</dc:creator>
  <cp:lastModifiedBy>Bardia Mojra</cp:lastModifiedBy>
  <cp:revision>471</cp:revision>
  <cp:lastPrinted>2014-07-28T15:12:25Z</cp:lastPrinted>
  <dcterms:created xsi:type="dcterms:W3CDTF">2012-10-08T21:07:14Z</dcterms:created>
  <dcterms:modified xsi:type="dcterms:W3CDTF">2014-07-28T17:51:08Z</dcterms:modified>
</cp:coreProperties>
</file>