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68" d="100"/>
          <a:sy n="68" d="100"/>
        </p:scale>
        <p:origin x="13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FAB7C-E0BA-4CCA-AB67-B3139F44871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850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F79C0-8529-4166-9E8C-70C7151B8FB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8449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A067D-0F9A-4A8D-A3CB-4CE4BA1D3CF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4416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21C74-AFD5-4F04-9E97-563654A5939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7690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06242-788D-4520-819F-3A3B543ABB2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613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C4EB9-DD76-47F8-92C4-3A1666BA60A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9146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B4D63-57D3-4AA8-A60B-48187836FE7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2317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20326-F721-45D6-948C-DAE0706E383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7811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674FC-B7BA-4EE5-A378-89ABCB3C06F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0239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F2DF0-1EF8-409F-95DD-29FDA3234D9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9564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6989C-2FF8-442D-9573-74E7C940386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5965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E99C3F-2CC4-497A-8880-3729DF9DE346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95288" y="1700808"/>
            <a:ext cx="7921128" cy="2304455"/>
          </a:xfrm>
        </p:spPr>
        <p:txBody>
          <a:bodyPr anchor="ctr"/>
          <a:lstStyle/>
          <a:p>
            <a:pPr algn="l"/>
            <a:r>
              <a:rPr lang="en-US" sz="3600" b="1" dirty="0" smtClean="0"/>
              <a:t>Analysis and Modeling of Internet Metrics to Estimate Rate of Social and Financial Success for High-Tech Ventures</a:t>
            </a:r>
            <a:endParaRPr lang="es-ES" altLang="en-US" sz="3600" b="1" dirty="0">
              <a:solidFill>
                <a:srgbClr val="333333"/>
              </a:solidFill>
            </a:endParaRPr>
          </a:p>
        </p:txBody>
      </p:sp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425317" y="4437112"/>
            <a:ext cx="396081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b="1" u="sng" dirty="0">
                <a:solidFill>
                  <a:schemeClr val="tx1">
                    <a:lumMod val="95000"/>
                  </a:schemeClr>
                </a:solidFill>
              </a:rPr>
              <a:t>Team 01 </a:t>
            </a:r>
          </a:p>
          <a:p>
            <a:pPr algn="l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Bardia Mojra</a:t>
            </a:r>
          </a:p>
          <a:p>
            <a:pPr algn="l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David Dodson</a:t>
            </a:r>
          </a:p>
          <a:p>
            <a:pPr algn="l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Ethan 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Internal Leadership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1267297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Organization network structure</a:t>
                </a:r>
              </a:p>
              <a:p>
                <a:pPr lvl="1"/>
                <a:r>
                  <a:rPr lang="en-US" sz="2000" dirty="0" smtClean="0"/>
                  <a:t>Calculate consensus time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lvl="1"/>
                <a:r>
                  <a:rPr lang="en-US" sz="2000" dirty="0" smtClean="0"/>
                  <a:t>Estimate </a:t>
                </a:r>
                <a:r>
                  <a:rPr lang="en-US" sz="2000" dirty="0" smtClean="0"/>
                  <a:t>rate of </a:t>
                </a:r>
                <a:r>
                  <a:rPr lang="en-US" sz="2000" dirty="0" smtClean="0"/>
                  <a:t>ingenuity in comparison to competitors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1267297"/>
              </a:xfrm>
              <a:blipFill rotWithShape="0">
                <a:blip r:embed="rId2"/>
                <a:stretch>
                  <a:fillRect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99592" y="302903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1082632"/>
                  </p:ext>
                </p:extLst>
              </p:nvPr>
            </p:nvGraphicFramePr>
            <p:xfrm>
              <a:off x="899591" y="3029032"/>
              <a:ext cx="7416825" cy="28484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472275"/>
                    <a:gridCol w="2472275"/>
                    <a:gridCol w="2472275"/>
                  </a:tblGrid>
                  <a:tr h="4719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Case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Case 2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Case 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r>
                            <a:rPr lang="en-US" dirty="0" smtClean="0"/>
                            <a:t> = 7.5 sec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r>
                            <a:rPr lang="en-US" dirty="0" smtClean="0"/>
                            <a:t> = 8 sec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r>
                            <a:rPr lang="en-US" dirty="0" smtClean="0"/>
                            <a:t> = 1.347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87244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1082632"/>
                  </p:ext>
                </p:extLst>
              </p:nvPr>
            </p:nvGraphicFramePr>
            <p:xfrm>
              <a:off x="899591" y="3029032"/>
              <a:ext cx="7416825" cy="28484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472275"/>
                    <a:gridCol w="2472275"/>
                    <a:gridCol w="2472275"/>
                  </a:tblGrid>
                  <a:tr h="4719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Case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Case 2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Case 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6" t="-100000" r="-200985" b="-373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6" t="-100000" r="-100985" b="-373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46" t="-100000" r="-985" b="-373494"/>
                          </a:stretch>
                        </a:blipFill>
                      </a:tcPr>
                    </a:tc>
                  </a:tr>
                  <a:tr h="187244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5940152" y="4077072"/>
            <a:ext cx="1944216" cy="1584176"/>
            <a:chOff x="1143000" y="1524000"/>
            <a:chExt cx="2965450" cy="2662237"/>
          </a:xfrm>
        </p:grpSpPr>
        <p:cxnSp>
          <p:nvCxnSpPr>
            <p:cNvPr id="9" name="AutoShape 2"/>
            <p:cNvCxnSpPr>
              <a:cxnSpLocks noChangeShapeType="1"/>
            </p:cNvCxnSpPr>
            <p:nvPr/>
          </p:nvCxnSpPr>
          <p:spPr bwMode="auto">
            <a:xfrm flipH="1">
              <a:off x="1990725" y="2527300"/>
              <a:ext cx="635000" cy="67945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AutoShape 3"/>
            <p:cNvCxnSpPr>
              <a:cxnSpLocks noChangeShapeType="1"/>
            </p:cNvCxnSpPr>
            <p:nvPr/>
          </p:nvCxnSpPr>
          <p:spPr bwMode="auto">
            <a:xfrm>
              <a:off x="2625725" y="2527300"/>
              <a:ext cx="508000" cy="67945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AutoShape 4"/>
            <p:cNvCxnSpPr>
              <a:cxnSpLocks noChangeShapeType="1"/>
            </p:cNvCxnSpPr>
            <p:nvPr/>
          </p:nvCxnSpPr>
          <p:spPr bwMode="auto">
            <a:xfrm flipH="1" flipV="1">
              <a:off x="1990725" y="3206749"/>
              <a:ext cx="523875" cy="70802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AutoShape 5"/>
            <p:cNvCxnSpPr>
              <a:cxnSpLocks noChangeShapeType="1"/>
            </p:cNvCxnSpPr>
            <p:nvPr/>
          </p:nvCxnSpPr>
          <p:spPr bwMode="auto">
            <a:xfrm flipH="1">
              <a:off x="2514600" y="3206749"/>
              <a:ext cx="619125" cy="708025"/>
            </a:xfrm>
            <a:prstGeom prst="straightConnector1">
              <a:avLst/>
            </a:prstGeom>
            <a:ln>
              <a:headEnd type="triangle" w="med" len="med"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 flipH="1">
              <a:off x="2514600" y="2565400"/>
              <a:ext cx="111125" cy="126047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 flipV="1">
              <a:off x="2625725" y="2195513"/>
              <a:ext cx="1412875" cy="331787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1655763" y="2233613"/>
              <a:ext cx="2338387" cy="1636711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514600" y="2286000"/>
              <a:ext cx="1593850" cy="1900237"/>
            </a:xfrm>
            <a:custGeom>
              <a:avLst/>
              <a:gdLst/>
              <a:ahLst/>
              <a:cxnLst>
                <a:cxn ang="0">
                  <a:pos x="0" y="2566"/>
                </a:cxn>
                <a:cxn ang="0">
                  <a:pos x="2121" y="2566"/>
                </a:cxn>
                <a:cxn ang="0">
                  <a:pos x="2330" y="0"/>
                </a:cxn>
              </a:cxnLst>
              <a:rect l="0" t="0" r="r" b="b"/>
              <a:pathLst>
                <a:path w="2509" h="2994">
                  <a:moveTo>
                    <a:pt x="0" y="2566"/>
                  </a:moveTo>
                  <a:cubicBezTo>
                    <a:pt x="866" y="2780"/>
                    <a:pt x="1733" y="2994"/>
                    <a:pt x="2121" y="2566"/>
                  </a:cubicBezTo>
                  <a:cubicBezTo>
                    <a:pt x="2509" y="2138"/>
                    <a:pt x="2419" y="1069"/>
                    <a:pt x="2330" y="0"/>
                  </a:cubicBezTo>
                </a:path>
              </a:pathLst>
            </a:cu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7" name="AutoShape 15"/>
            <p:cNvCxnSpPr>
              <a:cxnSpLocks noChangeShapeType="1"/>
            </p:cNvCxnSpPr>
            <p:nvPr/>
          </p:nvCxnSpPr>
          <p:spPr bwMode="auto">
            <a:xfrm flipV="1">
              <a:off x="1655763" y="3206749"/>
              <a:ext cx="295275" cy="66357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AutoShape 16"/>
            <p:cNvCxnSpPr>
              <a:cxnSpLocks noChangeShapeType="1"/>
            </p:cNvCxnSpPr>
            <p:nvPr/>
          </p:nvCxnSpPr>
          <p:spPr bwMode="auto">
            <a:xfrm>
              <a:off x="1597025" y="2049463"/>
              <a:ext cx="1028700" cy="477837"/>
            </a:xfrm>
            <a:prstGeom prst="straightConnector1">
              <a:avLst/>
            </a:prstGeom>
            <a:ln>
              <a:solidFill>
                <a:srgbClr val="C0000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AutoShape 17"/>
            <p:cNvCxnSpPr>
              <a:cxnSpLocks noChangeShapeType="1"/>
            </p:cNvCxnSpPr>
            <p:nvPr/>
          </p:nvCxnSpPr>
          <p:spPr bwMode="auto">
            <a:xfrm flipH="1" flipV="1">
              <a:off x="1597025" y="2101850"/>
              <a:ext cx="354013" cy="1038225"/>
            </a:xfrm>
            <a:prstGeom prst="straightConnector1">
              <a:avLst/>
            </a:prstGeom>
            <a:ln>
              <a:solidFill>
                <a:srgbClr val="00B050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36"/>
            <p:cNvSpPr txBox="1">
              <a:spLocks noChangeArrowheads="1"/>
            </p:cNvSpPr>
            <p:nvPr/>
          </p:nvSpPr>
          <p:spPr bwMode="auto">
            <a:xfrm>
              <a:off x="1143000" y="1524000"/>
              <a:ext cx="329494" cy="672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L</a:t>
              </a:r>
              <a:endParaRPr lang="en-US" altLang="en-US" sz="3200" dirty="0"/>
            </a:p>
          </p:txBody>
        </p:sp>
      </p:grpSp>
      <p:cxnSp>
        <p:nvCxnSpPr>
          <p:cNvPr id="21" name="AutoShape 3"/>
          <p:cNvCxnSpPr>
            <a:cxnSpLocks noChangeShapeType="1"/>
          </p:cNvCxnSpPr>
          <p:nvPr/>
        </p:nvCxnSpPr>
        <p:spPr bwMode="auto">
          <a:xfrm flipH="1">
            <a:off x="4150068" y="4521094"/>
            <a:ext cx="514931" cy="5176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AutoShape 4"/>
          <p:cNvCxnSpPr>
            <a:cxnSpLocks noChangeShapeType="1"/>
          </p:cNvCxnSpPr>
          <p:nvPr/>
        </p:nvCxnSpPr>
        <p:spPr bwMode="auto">
          <a:xfrm>
            <a:off x="4687005" y="4530503"/>
            <a:ext cx="519936" cy="578583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AutoShape 5"/>
          <p:cNvCxnSpPr>
            <a:cxnSpLocks noChangeShapeType="1"/>
          </p:cNvCxnSpPr>
          <p:nvPr/>
        </p:nvCxnSpPr>
        <p:spPr bwMode="auto">
          <a:xfrm flipH="1" flipV="1">
            <a:off x="4143316" y="5046845"/>
            <a:ext cx="574675" cy="5476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AutoShape 6"/>
          <p:cNvCxnSpPr>
            <a:cxnSpLocks noChangeShapeType="1"/>
          </p:cNvCxnSpPr>
          <p:nvPr/>
        </p:nvCxnSpPr>
        <p:spPr bwMode="auto">
          <a:xfrm flipH="1">
            <a:off x="4683882" y="5109086"/>
            <a:ext cx="499834" cy="4853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4396598" y="4277127"/>
            <a:ext cx="4048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1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5162581" y="4933855"/>
            <a:ext cx="4048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4</a:t>
            </a: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3790731" y="4868368"/>
            <a:ext cx="4048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2</a:t>
            </a: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4479525" y="5557596"/>
            <a:ext cx="356676" cy="35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57863" y="4250845"/>
            <a:ext cx="549078" cy="2484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5"/>
          <p:cNvSpPr txBox="1">
            <a:spLocks noChangeArrowheads="1"/>
          </p:cNvSpPr>
          <p:nvPr/>
        </p:nvSpPr>
        <p:spPr bwMode="auto">
          <a:xfrm>
            <a:off x="5265799" y="4077072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L</a:t>
            </a:r>
          </a:p>
        </p:txBody>
      </p:sp>
      <p:cxnSp>
        <p:nvCxnSpPr>
          <p:cNvPr id="47" name="AutoShape 5"/>
          <p:cNvCxnSpPr>
            <a:cxnSpLocks noChangeShapeType="1"/>
          </p:cNvCxnSpPr>
          <p:nvPr/>
        </p:nvCxnSpPr>
        <p:spPr bwMode="auto">
          <a:xfrm flipH="1" flipV="1">
            <a:off x="1847705" y="5095875"/>
            <a:ext cx="574675" cy="5476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AutoShape 6"/>
          <p:cNvCxnSpPr>
            <a:cxnSpLocks noChangeShapeType="1"/>
          </p:cNvCxnSpPr>
          <p:nvPr/>
        </p:nvCxnSpPr>
        <p:spPr bwMode="auto">
          <a:xfrm flipH="1">
            <a:off x="2448400" y="5154121"/>
            <a:ext cx="499834" cy="4853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AutoShape 4"/>
          <p:cNvCxnSpPr>
            <a:cxnSpLocks noChangeShapeType="1"/>
          </p:cNvCxnSpPr>
          <p:nvPr/>
        </p:nvCxnSpPr>
        <p:spPr bwMode="auto">
          <a:xfrm>
            <a:off x="2446938" y="4575374"/>
            <a:ext cx="519936" cy="578583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AutoShape 3"/>
          <p:cNvCxnSpPr>
            <a:cxnSpLocks noChangeShapeType="1"/>
          </p:cNvCxnSpPr>
          <p:nvPr/>
        </p:nvCxnSpPr>
        <p:spPr bwMode="auto">
          <a:xfrm flipH="1">
            <a:off x="1877576" y="4567187"/>
            <a:ext cx="514931" cy="5176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33872" y="4266315"/>
            <a:ext cx="4048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1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951806" y="4817310"/>
            <a:ext cx="4048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4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135041" y="5562829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 smtClean="0"/>
              <a:t>3</a:t>
            </a:r>
            <a:endParaRPr lang="en-US" altLang="en-US" sz="1600" dirty="0"/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1576587" y="4933855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 smtClean="0"/>
              <a:t>2</a:t>
            </a:r>
            <a:endParaRPr lang="en-US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900921" y="6105225"/>
            <a:ext cx="371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Cases simulated by </a:t>
            </a:r>
            <a:r>
              <a:rPr lang="en-US" dirty="0" err="1" smtClean="0"/>
              <a:t>Abhijit</a:t>
            </a:r>
            <a:r>
              <a:rPr lang="en-US" dirty="0" smtClean="0"/>
              <a:t>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Customer Loyalty and Social Reputation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Loyalty</a:t>
            </a:r>
          </a:p>
          <a:p>
            <a:pPr lvl="1"/>
            <a:r>
              <a:rPr lang="en-US" dirty="0" smtClean="0"/>
              <a:t>Percent of customers who don’t consider switching </a:t>
            </a:r>
            <a:endParaRPr lang="en-US" dirty="0" smtClean="0"/>
          </a:p>
          <a:p>
            <a:r>
              <a:rPr lang="en-US" dirty="0" smtClean="0"/>
              <a:t>Social </a:t>
            </a:r>
            <a:r>
              <a:rPr lang="en-US" dirty="0" smtClean="0"/>
              <a:t>Reputation</a:t>
            </a:r>
          </a:p>
          <a:p>
            <a:pPr lvl="1"/>
            <a:r>
              <a:rPr lang="en-US" dirty="0" smtClean="0"/>
              <a:t>Reviewer score based on OWFA </a:t>
            </a:r>
          </a:p>
          <a:p>
            <a:pPr lvl="1"/>
            <a:r>
              <a:rPr lang="en-US" dirty="0" smtClean="0"/>
              <a:t>Word scores of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Model:</a:t>
                </a:r>
              </a:p>
              <a:p>
                <a:pPr marL="457200" lvl="1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𝑅𝑎𝑛𝑘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𝑊𝐶𝐴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𝑊𝐶𝐴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𝐶𝑆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𝐼𝐿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𝐶𝐿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2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562899"/>
              </p:ext>
            </p:extLst>
          </p:nvPr>
        </p:nvGraphicFramePr>
        <p:xfrm>
          <a:off x="683568" y="1417638"/>
          <a:ext cx="7776858" cy="5087923"/>
        </p:xfrm>
        <a:graphic>
          <a:graphicData uri="http://schemas.openxmlformats.org/drawingml/2006/table">
            <a:tbl>
              <a:tblPr/>
              <a:tblGrid>
                <a:gridCol w="2444154"/>
                <a:gridCol w="333294"/>
                <a:gridCol w="333294"/>
                <a:gridCol w="333294"/>
                <a:gridCol w="333294"/>
                <a:gridCol w="333294"/>
                <a:gridCol w="333294"/>
                <a:gridCol w="333294"/>
                <a:gridCol w="333294"/>
                <a:gridCol w="333294"/>
                <a:gridCol w="333294"/>
                <a:gridCol w="333294"/>
                <a:gridCol w="333294"/>
                <a:gridCol w="333294"/>
                <a:gridCol w="333294"/>
                <a:gridCol w="333294"/>
                <a:gridCol w="333294"/>
              </a:tblGrid>
              <a:tr h="30532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  <a:endParaRPr lang="en-US" sz="1200" dirty="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Y1 Q1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Y1 Q2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Y1 Q3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Y1 Q4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Y2 Q1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Y2 Q2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Y2 Q3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Y2 Q4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254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One: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54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Gather Financial Data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54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Analyze Financial Data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57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 Consumer Surveys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54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Article Algorithm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57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 Article Algorithm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54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Analyze Social Data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54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Build Model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54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Two: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54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Apply Model to Businesses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35807" marR="35807" marT="35807" marB="35807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3942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Analyze Model Accuracy</a:t>
                      </a: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5346" marR="15346" marT="15346" marB="153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50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Personnel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Lead</a:t>
            </a:r>
          </a:p>
          <a:p>
            <a:r>
              <a:rPr lang="en-US" dirty="0"/>
              <a:t>Research Officer</a:t>
            </a:r>
          </a:p>
          <a:p>
            <a:r>
              <a:rPr lang="en-US" dirty="0"/>
              <a:t>Data Science Researcher</a:t>
            </a:r>
          </a:p>
          <a:p>
            <a:r>
              <a:rPr lang="en-US" dirty="0" err="1"/>
              <a:t>Javascript</a:t>
            </a:r>
            <a:r>
              <a:rPr lang="en-US" dirty="0"/>
              <a:t> Developer </a:t>
            </a:r>
          </a:p>
          <a:p>
            <a:r>
              <a:rPr lang="en-US" dirty="0"/>
              <a:t>NET Developer</a:t>
            </a:r>
          </a:p>
          <a:p>
            <a:r>
              <a:rPr lang="en-US" dirty="0"/>
              <a:t>Research Assistant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29832"/>
              </p:ext>
            </p:extLst>
          </p:nvPr>
        </p:nvGraphicFramePr>
        <p:xfrm>
          <a:off x="611560" y="1323441"/>
          <a:ext cx="7920879" cy="490159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18103"/>
                <a:gridCol w="1070037"/>
                <a:gridCol w="874299"/>
                <a:gridCol w="639412"/>
                <a:gridCol w="613314"/>
                <a:gridCol w="822101"/>
                <a:gridCol w="743805"/>
                <a:gridCol w="822101"/>
                <a:gridCol w="717707"/>
              </a:tblGrid>
              <a:tr h="64978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A. PERSONNEL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Base Salary (Monthly)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Fringe Rate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Year 1 %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Year 2 %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Person- Months (Y1)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Person- Months (Y2)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Salary Amount/ Budget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Fringe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</a:tr>
              <a:tr h="30933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Project Lead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3,500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42,000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8,400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</a:tr>
              <a:tr h="30933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Research Officer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3,000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36,000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7,200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</a:tr>
              <a:tr h="44941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Stat/Prob Researcher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2,000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4.8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1.8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13,200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3,300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</a:tr>
              <a:tr h="30933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Javascript Dev.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2,000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1.8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4.8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13,200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3,300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</a:tr>
              <a:tr h="30933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.NET Dev.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2,000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1.8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4.8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13,200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3,300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</a:tr>
              <a:tr h="30933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Research Assistant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1,000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100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16,000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4,800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</a:tr>
              <a:tr h="481411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</a:tr>
              <a:tr h="235883">
                <a:tc gridSpan="9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B. EQUIPMENT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411">
                <a:tc gridSpan="2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Total Equipment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sz="1400" dirty="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2,500</a:t>
                      </a: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</a:tr>
              <a:tr h="481411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Server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2,000</a:t>
                      </a: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34800" marR="34800" marT="34800" marB="34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34800" marR="34800" marT="34800" marB="34800" anchor="b"/>
                </a:tc>
              </a:tr>
              <a:tr h="481411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Misc. 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14914" marR="14914" marT="14914" marB="14914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34800" marR="34800" marT="34800" marB="348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40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75407"/>
              </p:ext>
            </p:extLst>
          </p:nvPr>
        </p:nvGraphicFramePr>
        <p:xfrm>
          <a:off x="683568" y="1268760"/>
          <a:ext cx="7920879" cy="507674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18103"/>
                <a:gridCol w="1070036"/>
                <a:gridCol w="874300"/>
                <a:gridCol w="639411"/>
                <a:gridCol w="613315"/>
                <a:gridCol w="822101"/>
                <a:gridCol w="743805"/>
                <a:gridCol w="822101"/>
                <a:gridCol w="717707"/>
              </a:tblGrid>
              <a:tr h="240680">
                <a:tc gridSpan="9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C. TRAVEL</a:t>
                      </a:r>
                      <a:endParaRPr lang="en-US" sz="1400" dirty="0">
                        <a:effectLst/>
                      </a:endParaRPr>
                    </a:p>
                  </a:txBody>
                  <a:tcPr marL="18682" marR="18682" marT="18682" marB="1868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207">
                <a:tc gridSpan="2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 trips for surveys (Local)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Avg. Per Trip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150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750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</a:tr>
              <a:tr h="493314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</a:tr>
              <a:tr h="240680">
                <a:tc gridSpan="9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D. OTHER DIRECT COSTS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314">
                <a:tc gridSpan="2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Material &amp; Supplies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</a:tr>
              <a:tr h="493314"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Survey 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500</a:t>
                      </a:r>
                      <a:endParaRPr lang="en-US" sz="1400" dirty="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</a:tr>
              <a:tr h="244971">
                <a:tc gridSpan="9"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314">
                <a:tc gridSpan="3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 DIRECT COSTS (TDC)</a:t>
                      </a:r>
                      <a:endParaRPr lang="en-US" sz="1400" dirty="0">
                        <a:effectLst/>
                      </a:endParaRPr>
                    </a:p>
                  </a:txBody>
                  <a:tcPr marL="18682" marR="18682" marT="18682" marB="1868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137,350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</a:tr>
              <a:tr h="493314">
                <a:tc gridSpan="3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MODIFIED TDC (Without equipment)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134,850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</a:tr>
              <a:tr h="493314">
                <a:tc gridSpan="3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INDIRECT COSTS (Fringe)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30,300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</a:tr>
              <a:tr h="493314">
                <a:tc gridSpan="3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TOTAL PROJECT COST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167,650</a:t>
                      </a:r>
                      <a:endParaRPr lang="en-US" sz="1400">
                        <a:effectLst/>
                      </a:endParaRPr>
                    </a:p>
                  </a:txBody>
                  <a:tcPr marL="18682" marR="18682" marT="18682" marB="18682" anchor="b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43591" marR="43591" marT="43591" marB="435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81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 smtClean="0"/>
              <a:t>Questions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844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Pioneers:</a:t>
            </a:r>
          </a:p>
          <a:p>
            <a:pPr lvl="1"/>
            <a:r>
              <a:rPr lang="en-US" dirty="0" smtClean="0"/>
              <a:t>Thomas J. Watson (IBM)</a:t>
            </a:r>
          </a:p>
          <a:p>
            <a:pPr lvl="1"/>
            <a:r>
              <a:rPr lang="en-US" dirty="0" smtClean="0"/>
              <a:t>David Packard and William Hewlett (HP)</a:t>
            </a:r>
          </a:p>
          <a:p>
            <a:pPr lvl="1"/>
            <a:r>
              <a:rPr lang="en-US" dirty="0" smtClean="0"/>
              <a:t>Bill Gates and Paul Allen (Microsoft)</a:t>
            </a:r>
          </a:p>
          <a:p>
            <a:pPr lvl="1"/>
            <a:r>
              <a:rPr lang="en-US" dirty="0" smtClean="0"/>
              <a:t>Jeff Bezos (Amazon)</a:t>
            </a:r>
            <a:endParaRPr lang="en-US" dirty="0"/>
          </a:p>
          <a:p>
            <a:pPr lvl="1"/>
            <a:r>
              <a:rPr lang="en-US" dirty="0" smtClean="0"/>
              <a:t>Larry Page and Sergey </a:t>
            </a:r>
            <a:r>
              <a:rPr lang="en-US" dirty="0" err="1" smtClean="0"/>
              <a:t>Brin</a:t>
            </a:r>
            <a:r>
              <a:rPr lang="en-US" dirty="0" smtClean="0"/>
              <a:t> (Google)</a:t>
            </a:r>
          </a:p>
          <a:p>
            <a:pPr lvl="1"/>
            <a:r>
              <a:rPr lang="en-US" dirty="0" smtClean="0"/>
              <a:t>Elon Musk (Zip2, PayPal, Tesla, and </a:t>
            </a:r>
            <a:r>
              <a:rPr lang="en-US" dirty="0" err="1" smtClean="0"/>
              <a:t>SpaceX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Common grounds:</a:t>
            </a:r>
          </a:p>
          <a:p>
            <a:pPr lvl="1"/>
            <a:r>
              <a:rPr lang="en-US" sz="2400" dirty="0" smtClean="0"/>
              <a:t>They all know their stuff</a:t>
            </a:r>
          </a:p>
          <a:p>
            <a:pPr lvl="2"/>
            <a:r>
              <a:rPr lang="en-US" sz="2000" dirty="0" smtClean="0"/>
              <a:t>Work tirelessly and know no luck</a:t>
            </a:r>
          </a:p>
          <a:p>
            <a:pPr lvl="1"/>
            <a:r>
              <a:rPr lang="en-US" sz="2400" dirty="0" smtClean="0"/>
              <a:t>The goal is to win. Period</a:t>
            </a:r>
            <a:endParaRPr lang="en-US" sz="2400" dirty="0"/>
          </a:p>
          <a:p>
            <a:pPr lvl="2"/>
            <a:r>
              <a:rPr lang="en-US" sz="2000" dirty="0" smtClean="0"/>
              <a:t>“The best or nothing”  - Gottlieb Daimler </a:t>
            </a:r>
          </a:p>
          <a:p>
            <a:pPr lvl="1"/>
            <a:r>
              <a:rPr lang="en-US" sz="2400" dirty="0" smtClean="0"/>
              <a:t>Practice great leadership </a:t>
            </a:r>
          </a:p>
          <a:p>
            <a:pPr lvl="2"/>
            <a:r>
              <a:rPr lang="en-US" sz="2000" dirty="0" smtClean="0"/>
              <a:t>They harness the talents of others and unite them</a:t>
            </a:r>
          </a:p>
          <a:p>
            <a:pPr lvl="1"/>
            <a:r>
              <a:rPr lang="en-US" sz="2400" dirty="0" smtClean="0"/>
              <a:t>Plan strategically and fire the first shot</a:t>
            </a:r>
          </a:p>
          <a:p>
            <a:pPr lvl="2"/>
            <a:r>
              <a:rPr lang="en-US" sz="2000" dirty="0" smtClean="0"/>
              <a:t>They know the risks and feel no fear</a:t>
            </a:r>
          </a:p>
          <a:p>
            <a:pPr lvl="2"/>
            <a:endParaRPr lang="en-US" sz="1800" dirty="0" smtClean="0"/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 it is not luck then how do they do it repetitively?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515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333333"/>
                </a:solidFill>
              </a:rPr>
              <a:t>Objectives</a:t>
            </a:r>
            <a:endParaRPr lang="en-US" altLang="en-US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Analyze great successes </a:t>
            </a:r>
            <a:r>
              <a:rPr lang="en-US" altLang="en-US" sz="2800" u="sng" dirty="0" smtClean="0"/>
              <a:t>and failures </a:t>
            </a:r>
          </a:p>
          <a:p>
            <a:r>
              <a:rPr lang="en-US" altLang="en-US" sz="2800" dirty="0" smtClean="0"/>
              <a:t>Propose a more comprehensive model compared to traditional models</a:t>
            </a:r>
          </a:p>
          <a:p>
            <a:r>
              <a:rPr lang="en-US" altLang="en-US" sz="2800" dirty="0" smtClean="0"/>
              <a:t>Utilize internet publications as feedback</a:t>
            </a:r>
          </a:p>
          <a:p>
            <a:r>
              <a:rPr lang="en-US" altLang="en-US" sz="2800" dirty="0" smtClean="0"/>
              <a:t>Develop a new algorithm to automate process </a:t>
            </a:r>
          </a:p>
          <a:p>
            <a:r>
              <a:rPr lang="en-US" altLang="en-US" sz="2800" dirty="0" smtClean="0"/>
              <a:t>Adjust the weighting factors via DoE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Phase 1</a:t>
            </a:r>
          </a:p>
          <a:p>
            <a:pPr lvl="1"/>
            <a:r>
              <a:rPr lang="en-US" altLang="en-US" dirty="0" smtClean="0"/>
              <a:t>Analyze industry pioneers and propose a model</a:t>
            </a:r>
          </a:p>
          <a:p>
            <a:r>
              <a:rPr lang="en-US" altLang="en-US" dirty="0" smtClean="0"/>
              <a:t>Phase 2</a:t>
            </a:r>
          </a:p>
          <a:p>
            <a:pPr lvl="1"/>
            <a:r>
              <a:rPr lang="en-US" altLang="en-US" dirty="0" smtClean="0"/>
              <a:t>Test and adjust the model via Design of Experiment concept</a:t>
            </a:r>
          </a:p>
          <a:p>
            <a:pPr lvl="1"/>
            <a:r>
              <a:rPr lang="en-US" altLang="en-US" dirty="0" smtClean="0"/>
              <a:t>Development of Online Word Feedback Algorithm (OWFA)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7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Phase 1</a:t>
            </a:r>
            <a:endParaRPr lang="en-US" altLang="en-US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Study and analyze industry pioneers</a:t>
            </a:r>
          </a:p>
          <a:p>
            <a:pPr lvl="1"/>
            <a:r>
              <a:rPr lang="en-US" altLang="en-US" dirty="0" smtClean="0"/>
              <a:t>Financial growth histogram </a:t>
            </a:r>
          </a:p>
          <a:p>
            <a:pPr lvl="1"/>
            <a:r>
              <a:rPr lang="en-US" altLang="en-US" dirty="0" smtClean="0"/>
              <a:t>Business development tragedies </a:t>
            </a:r>
          </a:p>
          <a:p>
            <a:pPr lvl="1"/>
            <a:r>
              <a:rPr lang="en-US" altLang="en-US" dirty="0" smtClean="0"/>
              <a:t>Team leadership models</a:t>
            </a:r>
          </a:p>
          <a:p>
            <a:pPr lvl="1"/>
            <a:r>
              <a:rPr lang="en-US" altLang="en-US" dirty="0" smtClean="0"/>
              <a:t>Social influence and public relations</a:t>
            </a:r>
          </a:p>
          <a:p>
            <a:pPr lvl="1"/>
            <a:r>
              <a:rPr lang="en-US" altLang="en-US" dirty="0" smtClean="0"/>
              <a:t>Social reputation and customer trust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234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Model: Financial and Brand Value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en-US" sz="2000" dirty="0" smtClean="0"/>
              <a:t>Proposing two parallel dependent variables: </a:t>
            </a:r>
          </a:p>
          <a:p>
            <a:pPr lvl="1"/>
            <a:r>
              <a:rPr lang="en-US" sz="2000" dirty="0" smtClean="0"/>
              <a:t>Financial Value (FV)</a:t>
            </a:r>
          </a:p>
          <a:p>
            <a:pPr lvl="2"/>
            <a:r>
              <a:rPr lang="en-US" sz="1400" dirty="0" smtClean="0"/>
              <a:t>Working Capital Adequacy (WCA)</a:t>
            </a:r>
          </a:p>
          <a:p>
            <a:pPr lvl="2"/>
            <a:r>
              <a:rPr lang="en-US" sz="1400" dirty="0" smtClean="0"/>
              <a:t>Asset Performance (AP)</a:t>
            </a:r>
          </a:p>
          <a:p>
            <a:pPr lvl="2"/>
            <a:r>
              <a:rPr lang="en-US" sz="1400" dirty="0" smtClean="0"/>
              <a:t>Capital Structure (CS)</a:t>
            </a:r>
          </a:p>
          <a:p>
            <a:pPr marL="914400" lvl="2" indent="0">
              <a:buNone/>
            </a:pPr>
            <a:endParaRPr lang="en-US" sz="1400" dirty="0" smtClean="0"/>
          </a:p>
          <a:p>
            <a:pPr lvl="1"/>
            <a:r>
              <a:rPr lang="en-US" sz="2000" dirty="0" smtClean="0"/>
              <a:t>Brand Value (BV)</a:t>
            </a:r>
          </a:p>
          <a:p>
            <a:pPr lvl="2"/>
            <a:r>
              <a:rPr lang="en-US" sz="1600" dirty="0" smtClean="0"/>
              <a:t>Internal Leadership (IL)</a:t>
            </a:r>
          </a:p>
          <a:p>
            <a:pPr lvl="2"/>
            <a:r>
              <a:rPr lang="en-US" sz="1600" dirty="0" smtClean="0"/>
              <a:t>Customer Loyalty (CL)</a:t>
            </a:r>
          </a:p>
          <a:p>
            <a:pPr lvl="2"/>
            <a:r>
              <a:rPr lang="en-US" sz="1600" dirty="0" smtClean="0"/>
              <a:t>Social Reputation (SR)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605011"/>
            <a:ext cx="4500513" cy="38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3 dependent and 5 independent variables:</a:t>
                </a:r>
              </a:p>
              <a:p>
                <a:endParaRPr lang="en-US" sz="600" dirty="0" smtClean="0"/>
              </a:p>
              <a:p>
                <a:pPr lvl="1"/>
                <a:r>
                  <a:rPr lang="en-US" dirty="0" smtClean="0"/>
                  <a:t>Working Capital Adequacy (WCA)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WCA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𝐴𝑠𝑠𝑒𝑡𝑠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𝐿𝑖𝑎𝑏𝑖𝑙𝑖𝑡𝑖𝑒𝑠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971550" lvl="1" indent="-457200"/>
                <a:r>
                  <a:rPr lang="en-US" dirty="0" smtClean="0"/>
                  <a:t>Asset Performance (AP)</a:t>
                </a:r>
              </a:p>
              <a:p>
                <a:pPr marL="1371600" lvl="2" indent="-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𝑅𝑒𝑡𝑢𝑟𝑛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𝐴𝑠𝑠𝑒𝑡𝑠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971550" lvl="1" indent="-457200"/>
                <a:r>
                  <a:rPr lang="en-US" dirty="0" smtClean="0"/>
                  <a:t>Capital Structure (CS)</a:t>
                </a:r>
              </a:p>
              <a:p>
                <a:pPr marL="1371600" lvl="2" indent="-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𝐷𝑒𝑏𝑡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𝐸𝑞𝑢𝑖𝑡𝑦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1371600" lvl="2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0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dependent variables </a:t>
            </a:r>
          </a:p>
          <a:p>
            <a:pPr lvl="1"/>
            <a:r>
              <a:rPr lang="en-US" dirty="0" smtClean="0"/>
              <a:t>Internal Leadership (IL)</a:t>
            </a:r>
            <a:endParaRPr lang="en-US" dirty="0"/>
          </a:p>
          <a:p>
            <a:pPr lvl="2"/>
            <a:r>
              <a:rPr lang="en-US" dirty="0" smtClean="0"/>
              <a:t>Social (organizational) response time to new ideas or problems</a:t>
            </a:r>
          </a:p>
          <a:p>
            <a:pPr lvl="1"/>
            <a:r>
              <a:rPr lang="en-US" dirty="0" smtClean="0"/>
              <a:t>Customer Loyalty (CL)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ercentage of customers who do not consider going to competitors </a:t>
            </a:r>
          </a:p>
          <a:p>
            <a:pPr lvl="1"/>
            <a:r>
              <a:rPr lang="en-US" dirty="0" smtClean="0"/>
              <a:t>Social Reputation (SR)</a:t>
            </a:r>
          </a:p>
          <a:p>
            <a:pPr lvl="2"/>
            <a:r>
              <a:rPr lang="en-US" dirty="0" smtClean="0"/>
              <a:t>How media (reviewers) evaluate one product to its competition </a:t>
            </a:r>
          </a:p>
        </p:txBody>
      </p:sp>
    </p:spTree>
    <p:extLst>
      <p:ext uri="{BB962C8B-B14F-4D97-AF65-F5344CB8AC3E}">
        <p14:creationId xmlns:p14="http://schemas.microsoft.com/office/powerpoint/2010/main" val="11675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818 [Compatibility Mode]" id="{F1F46040-C357-451E-A57E-65EF08129102}" vid="{6DCC0A77-6FE2-45DB-84C9-A8631B79BD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5703</TotalTime>
  <Words>665</Words>
  <Application>Microsoft Office PowerPoint</Application>
  <PresentationFormat>On-screen Show (4:3)</PresentationFormat>
  <Paragraphs>480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Diseño predeterminado</vt:lpstr>
      <vt:lpstr>Analysis and Modeling of Internet Metrics to Estimate Rate of Social and Financial Success for High-Tech Ventures</vt:lpstr>
      <vt:lpstr>Background</vt:lpstr>
      <vt:lpstr>Background</vt:lpstr>
      <vt:lpstr>Objectives</vt:lpstr>
      <vt:lpstr>Plan of Action</vt:lpstr>
      <vt:lpstr>Phase 1</vt:lpstr>
      <vt:lpstr>Model: Financial and Brand Value</vt:lpstr>
      <vt:lpstr>Financial Value</vt:lpstr>
      <vt:lpstr>Brand Value</vt:lpstr>
      <vt:lpstr>Internal Leadership </vt:lpstr>
      <vt:lpstr>Customer Loyalty and Social Reputation</vt:lpstr>
      <vt:lpstr>Phase 2 </vt:lpstr>
      <vt:lpstr>Timeline</vt:lpstr>
      <vt:lpstr>Key Personnel </vt:lpstr>
      <vt:lpstr>Budget</vt:lpstr>
      <vt:lpstr>Budget</vt:lpstr>
      <vt:lpstr>Thanks you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Bardia Mojra</cp:lastModifiedBy>
  <cp:revision>759</cp:revision>
  <dcterms:created xsi:type="dcterms:W3CDTF">2010-05-23T14:28:12Z</dcterms:created>
  <dcterms:modified xsi:type="dcterms:W3CDTF">2015-03-04T04:49:05Z</dcterms:modified>
</cp:coreProperties>
</file>