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93" r:id="rId33"/>
    <p:sldId id="294" r:id="rId3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26D14C3-2335-4467-A9AB-CCE67A2BBDAD}">
  <a:tblStyle styleId="{F26D14C3-2335-4467-A9AB-CCE67A2BBDA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34"/>
    <p:restoredTop sz="59326"/>
  </p:normalViewPr>
  <p:slideViewPr>
    <p:cSldViewPr snapToGrid="0">
      <p:cViewPr varScale="1">
        <p:scale>
          <a:sx n="129" d="100"/>
          <a:sy n="129" d="100"/>
        </p:scale>
        <p:origin x="2472"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4380edaf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4380edaf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0350aa9365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0350aa9365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u="sng"/>
              <a:t>Investors overreact to new private info and underreact to new public info</a:t>
            </a:r>
            <a:endParaRPr u="sng"/>
          </a:p>
          <a:p>
            <a:pPr marL="0" lvl="0" indent="0" algn="l" rtl="0">
              <a:spcBef>
                <a:spcPts val="0"/>
              </a:spcBef>
              <a:spcAft>
                <a:spcPts val="0"/>
              </a:spcAft>
              <a:buNone/>
            </a:pPr>
            <a:endParaRPr/>
          </a:p>
          <a:p>
            <a:pPr marL="0" lvl="0" indent="0" algn="l" rtl="0">
              <a:spcBef>
                <a:spcPts val="0"/>
              </a:spcBef>
              <a:spcAft>
                <a:spcPts val="0"/>
              </a:spcAft>
              <a:buNone/>
            </a:pPr>
            <a:r>
              <a:rPr lang="en"/>
              <a:t>Investors also overreact to extreme info on exciting stocks (when High EPS estimate is 20% or more larger than EPS)</a:t>
            </a:r>
            <a:endParaRPr/>
          </a:p>
          <a:p>
            <a:pPr marL="0" lvl="0" indent="0" algn="l" rtl="0">
              <a:spcBef>
                <a:spcPts val="0"/>
              </a:spcBef>
              <a:spcAft>
                <a:spcPts val="0"/>
              </a:spcAft>
              <a:buNone/>
            </a:pPr>
            <a:endParaRPr/>
          </a:p>
          <a:p>
            <a:pPr marL="0" lvl="0" indent="0" algn="l" rtl="0">
              <a:spcBef>
                <a:spcPts val="0"/>
              </a:spcBef>
              <a:spcAft>
                <a:spcPts val="0"/>
              </a:spcAft>
              <a:buNone/>
            </a:pPr>
            <a:r>
              <a:rPr lang="en"/>
              <a:t>Investors underreact to boring stocks that do not have extreme information (</a:t>
            </a:r>
            <a:r>
              <a:rPr lang="en">
                <a:solidFill>
                  <a:schemeClr val="dk1"/>
                </a:solidFill>
              </a:rPr>
              <a:t>when High EPS estimate only 2% or less larger than EPS)</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0350aa9365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0350aa9365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0350aa9365_2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0350aa9365_2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0350aa9365_2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0350aa9365_2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038fb7bf0e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038fb7bf0e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t>Price Target mean, median, high, low did work, but profits were not as large as when we used (O’Neil’s proprietary) the “price target” estimates</a:t>
            </a:r>
            <a:endParaRPr/>
          </a:p>
          <a:p>
            <a:pPr marL="0" lvl="0" indent="0" algn="l" rtl="0">
              <a:spcBef>
                <a:spcPts val="0"/>
              </a:spcBef>
              <a:spcAft>
                <a:spcPts val="0"/>
              </a:spcAft>
              <a:buNone/>
            </a:pPr>
            <a:endParaRPr/>
          </a:p>
          <a:p>
            <a:pPr marL="0" lvl="0" indent="0" algn="l" rtl="0">
              <a:spcBef>
                <a:spcPts val="0"/>
              </a:spcBef>
              <a:spcAft>
                <a:spcPts val="0"/>
              </a:spcAft>
              <a:buNone/>
            </a:pPr>
            <a:r>
              <a:rPr lang="en"/>
              <a:t>Now do the same event but incorporate the SD of price target: </a:t>
            </a:r>
            <a:endParaRPr/>
          </a:p>
          <a:p>
            <a:pPr marL="457200" lvl="0" indent="-298450" algn="l" rtl="0">
              <a:spcBef>
                <a:spcPts val="0"/>
              </a:spcBef>
              <a:spcAft>
                <a:spcPts val="0"/>
              </a:spcAft>
              <a:buSzPts val="1100"/>
              <a:buAutoNum type="arabicParenR"/>
            </a:pPr>
            <a:r>
              <a:rPr lang="en"/>
              <a:t>for increases (in price target) that are &gt; 1 SD of price target → buy</a:t>
            </a:r>
            <a:endParaRPr/>
          </a:p>
          <a:p>
            <a:pPr marL="457200" lvl="0" indent="-298450" algn="l" rtl="0">
              <a:spcBef>
                <a:spcPts val="0"/>
              </a:spcBef>
              <a:spcAft>
                <a:spcPts val="0"/>
              </a:spcAft>
              <a:buSzPts val="1100"/>
              <a:buAutoNum type="arabicParenR"/>
            </a:pPr>
            <a:r>
              <a:rPr lang="en">
                <a:solidFill>
                  <a:schemeClr val="dk1"/>
                </a:solidFill>
              </a:rPr>
              <a:t>for decreases (in price target) that are &gt; 1 SD of price target → sell</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038fb7bf0e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038fb7bf0e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 dirty="0"/>
              <a:t>On the left, it is the strategy holding for 1 day: profits are 10x higher than before, although IR is </a:t>
            </a:r>
            <a:r>
              <a:rPr lang="en" sz="600" dirty="0" err="1"/>
              <a:t>slighly</a:t>
            </a:r>
            <a:r>
              <a:rPr lang="en" sz="600" dirty="0"/>
              <a:t> lower than b4 (still above 4 IR </a:t>
            </a:r>
            <a:r>
              <a:rPr lang="en" sz="600" dirty="0" err="1"/>
              <a:t>tho</a:t>
            </a:r>
            <a:r>
              <a:rPr lang="en" sz="600" dirty="0"/>
              <a:t>)</a:t>
            </a:r>
            <a:endParaRPr sz="600"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dirty="0">
                <a:solidFill>
                  <a:schemeClr val="dk1"/>
                </a:solidFill>
              </a:rPr>
              <a:t>On the right, it is the same strategy holding for 5 day → profits are 4x higher than b4, the spread gets much smaller but it still exists</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dirty="0">
                <a:solidFill>
                  <a:schemeClr val="dk1"/>
                </a:solidFill>
              </a:rPr>
              <a:t>Returns, alphas, SR and IR fall monotonically as you hold for longer than 5 days → 10, 15, and 20 days</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dirty="0">
                <a:solidFill>
                  <a:schemeClr val="dk1"/>
                </a:solidFill>
              </a:rPr>
              <a:t>Sell portfolio starts to make a little money (cum ret net of T-cost&gt;2.5-8.0, but still no alpha) if hold for 15-20 days</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dirty="0">
                <a:solidFill>
                  <a:schemeClr val="dk1"/>
                </a:solidFill>
              </a:rPr>
              <a:t>Investors underreact EVEN MORE THAN B4, thus creating profitable strategies, even when holding for 5-10 days</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dirty="0">
                <a:solidFill>
                  <a:schemeClr val="dk1"/>
                </a:solidFill>
              </a:rPr>
              <a:t>→ It pays to incorporate the SD of price target into the strategy and define the event as such!</a:t>
            </a:r>
            <a:endParaRPr dirty="0">
              <a:solidFill>
                <a:schemeClr val="dk1"/>
              </a:solidFill>
            </a:endParaRPr>
          </a:p>
          <a:p>
            <a:pPr marL="0" lvl="0" indent="0" algn="l" rtl="0">
              <a:spcBef>
                <a:spcPts val="0"/>
              </a:spcBef>
              <a:spcAft>
                <a:spcPts val="0"/>
              </a:spcAft>
              <a:buNone/>
            </a:pPr>
            <a:r>
              <a:rPr lang="en" dirty="0">
                <a:solidFill>
                  <a:schemeClr val="dk1"/>
                </a:solidFill>
              </a:rPr>
              <a:t>→ If there is a lot of disagreement among analyst and price target does not move by much → don’t trade</a:t>
            </a:r>
            <a:endParaRPr dirty="0">
              <a:solidFill>
                <a:schemeClr val="dk1"/>
              </a:solidFill>
            </a:endParaRPr>
          </a:p>
          <a:p>
            <a:pPr marL="0" lvl="0" indent="0" algn="l" rtl="0">
              <a:spcBef>
                <a:spcPts val="0"/>
              </a:spcBef>
              <a:spcAft>
                <a:spcPts val="0"/>
              </a:spcAft>
              <a:buNone/>
            </a:pPr>
            <a:r>
              <a:rPr lang="en" dirty="0">
                <a:solidFill>
                  <a:schemeClr val="dk1"/>
                </a:solidFill>
              </a:rPr>
              <a:t>→ If there is a lot of disagreement among analyst and price target moves by A LOT → trade</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b="1" dirty="0">
                <a:solidFill>
                  <a:schemeClr val="dk1"/>
                </a:solidFill>
              </a:rPr>
              <a:t>Investors underreact even more to (relatively LARGE) changes in price targets</a:t>
            </a:r>
            <a:endParaRPr b="1" dirty="0">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038fb7bf0e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038fb7bf0e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038fb7bf0e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038fb7bf0e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 dirty="0"/>
              <a:t>On the left, it is the strategy holding for 1 day: profits are large, spread between profits of the 2 portfolios is large (IR is larger although the SR is slightly lower)</a:t>
            </a:r>
            <a:endParaRPr sz="600"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dirty="0">
                <a:solidFill>
                  <a:schemeClr val="dk1"/>
                </a:solidFill>
              </a:rPr>
              <a:t>On the right, it is the same strategy holding for 10 days → profits begin to disappear (5 day→ profits are still there although much smaller spread)</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dirty="0">
                <a:solidFill>
                  <a:schemeClr val="dk1"/>
                </a:solidFill>
              </a:rPr>
              <a:t>Sell portfolio starts to do very similar to buy portfolio at longer horizons up to 20 days (can also incorporate 5 day avg volume vs 50 day avg volume as well… seems like 1 day volume is very ST signal)</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lnSpc>
                <a:spcPct val="115000"/>
              </a:lnSpc>
              <a:spcBef>
                <a:spcPts val="0"/>
              </a:spcBef>
              <a:spcAft>
                <a:spcPts val="0"/>
              </a:spcAft>
              <a:buNone/>
            </a:pPr>
            <a:r>
              <a:rPr lang="en" sz="1800" dirty="0">
                <a:solidFill>
                  <a:srgbClr val="595959"/>
                </a:solidFill>
              </a:rPr>
              <a:t>Idea is: shorting is costly or not allowed, so when there is high trading volume, it implies that there is a lot of optimism and overvaluation leading to high returns in the short run (which is evident in the profits we make from 1 day holding period)</a:t>
            </a:r>
            <a:endParaRPr sz="1800" dirty="0">
              <a:solidFill>
                <a:srgbClr val="595959"/>
              </a:solidFill>
            </a:endParaRPr>
          </a:p>
          <a:p>
            <a:pPr marL="0" lvl="0" indent="0" algn="l" rtl="0">
              <a:lnSpc>
                <a:spcPct val="115000"/>
              </a:lnSpc>
              <a:spcBef>
                <a:spcPts val="1200"/>
              </a:spcBef>
              <a:spcAft>
                <a:spcPts val="0"/>
              </a:spcAft>
              <a:buNone/>
            </a:pPr>
            <a:endParaRPr sz="1800" dirty="0">
              <a:solidFill>
                <a:srgbClr val="595959"/>
              </a:solidFill>
            </a:endParaRPr>
          </a:p>
          <a:p>
            <a:pPr marL="0" lvl="0" indent="0" algn="l" rtl="0">
              <a:lnSpc>
                <a:spcPct val="115000"/>
              </a:lnSpc>
              <a:spcBef>
                <a:spcPts val="1200"/>
              </a:spcBef>
              <a:spcAft>
                <a:spcPts val="1200"/>
              </a:spcAft>
              <a:buNone/>
            </a:pPr>
            <a:r>
              <a:rPr lang="en" sz="1800" dirty="0">
                <a:solidFill>
                  <a:srgbClr val="595959"/>
                </a:solidFill>
              </a:rPr>
              <a:t>leading to low returns in the short run → will need a different measure (say 5 day vs 20 day volume and may need to hold for 20 days to see the effect)</a:t>
            </a:r>
            <a:endParaRPr sz="1800" dirty="0">
              <a:solidFill>
                <a:srgbClr val="595959"/>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038fb7bf0e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038fb7bf0e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038fb7bf0e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038fb7bf0e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1-5 day holding period → no profits</a:t>
            </a:r>
            <a:endParaRPr/>
          </a:p>
          <a:p>
            <a:pPr marL="0" lvl="0" indent="0" algn="l" rtl="0">
              <a:spcBef>
                <a:spcPts val="0"/>
              </a:spcBef>
              <a:spcAft>
                <a:spcPts val="0"/>
              </a:spcAft>
              <a:buNone/>
            </a:pPr>
            <a:endParaRPr/>
          </a:p>
          <a:p>
            <a:pPr marL="0" lvl="0" indent="0" algn="l" rtl="0">
              <a:spcBef>
                <a:spcPts val="0"/>
              </a:spcBef>
              <a:spcAft>
                <a:spcPts val="0"/>
              </a:spcAft>
              <a:buNone/>
            </a:pPr>
            <a:r>
              <a:rPr lang="en" sz="600"/>
              <a:t>On the left, it is the strategy holding for 10 day: profits are large, spread between profits of the 2 portfolios is large (risk adjusted as well)</a:t>
            </a:r>
            <a:endParaRPr sz="600">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On the right, it is the same strategy holding for 15 days → profits get larger (higher risk adjusted profits as well)</a:t>
            </a:r>
            <a:endParaRPr>
              <a:solidFill>
                <a:schemeClr val="dk1"/>
              </a:solidFill>
            </a:endParaRPr>
          </a:p>
          <a:p>
            <a:pPr marL="0" lvl="0" indent="0" algn="l" rtl="0">
              <a:lnSpc>
                <a:spcPct val="115000"/>
              </a:lnSpc>
              <a:spcBef>
                <a:spcPts val="0"/>
              </a:spcBef>
              <a:spcAft>
                <a:spcPts val="0"/>
              </a:spcAft>
              <a:buNone/>
            </a:pPr>
            <a:endParaRPr sz="1800">
              <a:solidFill>
                <a:srgbClr val="595959"/>
              </a:solidFill>
            </a:endParaRPr>
          </a:p>
          <a:p>
            <a:pPr marL="0" lvl="0" indent="0" algn="l" rtl="0">
              <a:lnSpc>
                <a:spcPct val="115000"/>
              </a:lnSpc>
              <a:spcBef>
                <a:spcPts val="1200"/>
              </a:spcBef>
              <a:spcAft>
                <a:spcPts val="0"/>
              </a:spcAft>
              <a:buNone/>
            </a:pPr>
            <a:r>
              <a:rPr lang="en" sz="1800">
                <a:solidFill>
                  <a:srgbClr val="595959"/>
                </a:solidFill>
              </a:rPr>
              <a:t>20 day holding period also performs well, but spread gets smaller as short portfolio performs well in 2020 and rapidly spikes up to $40 from being at about $10</a:t>
            </a:r>
            <a:endParaRPr sz="1800">
              <a:solidFill>
                <a:srgbClr val="595959"/>
              </a:solidFill>
            </a:endParaRPr>
          </a:p>
          <a:p>
            <a:pPr marL="0" lvl="0" indent="0" algn="l" rtl="0">
              <a:lnSpc>
                <a:spcPct val="115000"/>
              </a:lnSpc>
              <a:spcBef>
                <a:spcPts val="1200"/>
              </a:spcBef>
              <a:spcAft>
                <a:spcPts val="0"/>
              </a:spcAft>
              <a:buNone/>
            </a:pPr>
            <a:endParaRPr sz="1800">
              <a:solidFill>
                <a:srgbClr val="595959"/>
              </a:solidFill>
            </a:endParaRPr>
          </a:p>
          <a:p>
            <a:pPr marL="0" lvl="0" indent="0" algn="l" rtl="0">
              <a:lnSpc>
                <a:spcPct val="115000"/>
              </a:lnSpc>
              <a:spcBef>
                <a:spcPts val="1200"/>
              </a:spcBef>
              <a:spcAft>
                <a:spcPts val="0"/>
              </a:spcAft>
              <a:buClr>
                <a:schemeClr val="dk1"/>
              </a:buClr>
              <a:buSzPts val="1100"/>
              <a:buFont typeface="Arial"/>
              <a:buNone/>
            </a:pPr>
            <a:r>
              <a:rPr lang="en" sz="1500" b="1">
                <a:solidFill>
                  <a:schemeClr val="dk1"/>
                </a:solidFill>
              </a:rPr>
              <a:t>Also, IF both earnings report due portfolios do well (both buy and sell) —&gt; bcuz volume increases during earnings announcements and expect increase in price around that time. </a:t>
            </a:r>
            <a:endParaRPr sz="1500" b="1">
              <a:solidFill>
                <a:schemeClr val="dk1"/>
              </a:solidFill>
            </a:endParaRPr>
          </a:p>
          <a:p>
            <a:pPr marL="0" lvl="0" indent="0" algn="l" rtl="0">
              <a:lnSpc>
                <a:spcPct val="115000"/>
              </a:lnSpc>
              <a:spcBef>
                <a:spcPts val="0"/>
              </a:spcBef>
              <a:spcAft>
                <a:spcPts val="1200"/>
              </a:spcAft>
              <a:buNone/>
            </a:pPr>
            <a:endParaRPr sz="1800">
              <a:solidFill>
                <a:srgbClr val="595959"/>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0350aa9365_1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0350aa9365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0392b1acb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0392b1ac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0392b1acb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0392b1acb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1-5 day holding period → no profits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On the left, it is the strategy holding for 10 day: profits are large, spread between profits of the 2 portfolios is 10x as large (risk adjusted as well)</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sz="600">
                <a:solidFill>
                  <a:schemeClr val="dk1"/>
                </a:solidFill>
              </a:rPr>
              <a:t>On the right, it is the same strategy holding for 20 days → spread gets larger in magnitude but smaller relatively (lower relative risk adjusted performance)</a:t>
            </a:r>
            <a:endParaRPr sz="6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800">
              <a:solidFill>
                <a:srgbClr val="595959"/>
              </a:solidFill>
            </a:endParaRPr>
          </a:p>
          <a:p>
            <a:pPr marL="0" lvl="0" indent="0" algn="l" rtl="0">
              <a:lnSpc>
                <a:spcPct val="115000"/>
              </a:lnSpc>
              <a:spcBef>
                <a:spcPts val="1200"/>
              </a:spcBef>
              <a:spcAft>
                <a:spcPts val="0"/>
              </a:spcAft>
              <a:buClr>
                <a:schemeClr val="dk1"/>
              </a:buClr>
              <a:buSzPts val="1100"/>
              <a:buFont typeface="Arial"/>
              <a:buNone/>
            </a:pPr>
            <a:r>
              <a:rPr lang="en" sz="1800">
                <a:solidFill>
                  <a:srgbClr val="595959"/>
                </a:solidFill>
              </a:rPr>
              <a:t>15 day holding period also performs well, but relative spread gets smaller as short portfolio 5x better than 10 day holding period and gets to $10 in profits and long portfolio only does 2x better than 10 day holding period and gets to $40 in profits</a:t>
            </a:r>
            <a:endParaRPr sz="1800">
              <a:solidFill>
                <a:srgbClr val="595959"/>
              </a:solidFill>
            </a:endParaRPr>
          </a:p>
          <a:p>
            <a:pPr marL="0" lvl="0" indent="0" algn="l" rtl="0">
              <a:lnSpc>
                <a:spcPct val="115000"/>
              </a:lnSpc>
              <a:spcBef>
                <a:spcPts val="1200"/>
              </a:spcBef>
              <a:spcAft>
                <a:spcPts val="0"/>
              </a:spcAft>
              <a:buClr>
                <a:schemeClr val="dk1"/>
              </a:buClr>
              <a:buSzPts val="1100"/>
              <a:buFont typeface="Arial"/>
              <a:buNone/>
            </a:pPr>
            <a:endParaRPr sz="1800">
              <a:solidFill>
                <a:srgbClr val="595959"/>
              </a:solidFill>
            </a:endParaRPr>
          </a:p>
          <a:p>
            <a:pPr marL="0" lvl="0" indent="0" algn="l" rtl="0">
              <a:lnSpc>
                <a:spcPct val="115000"/>
              </a:lnSpc>
              <a:spcBef>
                <a:spcPts val="1200"/>
              </a:spcBef>
              <a:spcAft>
                <a:spcPts val="0"/>
              </a:spcAft>
              <a:buClr>
                <a:schemeClr val="dk1"/>
              </a:buClr>
              <a:buSzPts val="1100"/>
              <a:buFont typeface="Arial"/>
              <a:buNone/>
            </a:pPr>
            <a:r>
              <a:rPr lang="en" sz="1500" b="1">
                <a:solidFill>
                  <a:schemeClr val="dk1"/>
                </a:solidFill>
              </a:rPr>
              <a:t>Also, IF both earnings report due portfolios do well (both buy and sell) —&gt; bcuz volume increases during earnings announcements and expect increase in price around that time. </a:t>
            </a:r>
            <a:endParaRPr sz="1500" b="1">
              <a:solidFill>
                <a:schemeClr val="dk1"/>
              </a:solidFill>
            </a:endParaRPr>
          </a:p>
          <a:p>
            <a:pPr marL="0" lvl="0" indent="0" algn="l" rtl="0">
              <a:lnSpc>
                <a:spcPct val="115000"/>
              </a:lnSpc>
              <a:spcBef>
                <a:spcPts val="0"/>
              </a:spcBef>
              <a:spcAft>
                <a:spcPts val="1200"/>
              </a:spcAft>
              <a:buClr>
                <a:schemeClr val="dk1"/>
              </a:buClr>
              <a:buSzPts val="1100"/>
              <a:buFont typeface="Arial"/>
              <a:buNone/>
            </a:pPr>
            <a:endParaRPr sz="1800">
              <a:solidFill>
                <a:srgbClr val="595959"/>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0392b1acb0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0392b1acb0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0392b1acb0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0392b1acb0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1-5 day holding period → no profits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sz="600">
                <a:solidFill>
                  <a:schemeClr val="dk1"/>
                </a:solidFill>
              </a:rPr>
              <a:t>On the left, it is the strategy holding for 10 day: </a:t>
            </a:r>
            <a:endParaRPr sz="600">
              <a:solidFill>
                <a:schemeClr val="dk1"/>
              </a:solidFill>
            </a:endParaRPr>
          </a:p>
          <a:p>
            <a:pPr marL="0" lvl="0" indent="0" algn="l" rtl="0">
              <a:spcBef>
                <a:spcPts val="0"/>
              </a:spcBef>
              <a:spcAft>
                <a:spcPts val="0"/>
              </a:spcAft>
              <a:buNone/>
            </a:pPr>
            <a:r>
              <a:rPr lang="en" sz="600">
                <a:solidFill>
                  <a:schemeClr val="dk1"/>
                </a:solidFill>
              </a:rPr>
              <a:t>In the middle, it is the same strategy holding for 15 days → profits 2x</a:t>
            </a:r>
            <a:endParaRPr sz="600">
              <a:solidFill>
                <a:schemeClr val="dk1"/>
              </a:solidFill>
            </a:endParaRPr>
          </a:p>
          <a:p>
            <a:pPr marL="0" lvl="0" indent="0" algn="l" rtl="0">
              <a:spcBef>
                <a:spcPts val="0"/>
              </a:spcBef>
              <a:spcAft>
                <a:spcPts val="0"/>
              </a:spcAft>
              <a:buNone/>
            </a:pPr>
            <a:r>
              <a:rPr lang="en">
                <a:solidFill>
                  <a:schemeClr val="dk1"/>
                </a:solidFill>
              </a:rPr>
              <a:t>On the right, it is the same strategy holding for 20 days → profits 2x</a:t>
            </a:r>
            <a:endParaRPr>
              <a:solidFill>
                <a:schemeClr val="dk1"/>
              </a:solidFill>
            </a:endParaRPr>
          </a:p>
          <a:p>
            <a:pPr marL="0" lvl="0" indent="0" algn="l" rtl="0">
              <a:lnSpc>
                <a:spcPct val="115000"/>
              </a:lnSpc>
              <a:spcBef>
                <a:spcPts val="0"/>
              </a:spcBef>
              <a:spcAft>
                <a:spcPts val="1200"/>
              </a:spcAft>
              <a:buNone/>
            </a:pPr>
            <a:endParaRPr sz="1800">
              <a:solidFill>
                <a:srgbClr val="595959"/>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0392b1acb0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0392b1acb0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0392b1acb0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0392b1acb0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chemeClr val="dk1"/>
                </a:solidFill>
              </a:rPr>
              <a:t>On the left, it is the strategy holding for 1 day: makes $250m</a:t>
            </a:r>
            <a:endParaRPr sz="600">
              <a:solidFill>
                <a:schemeClr val="dk1"/>
              </a:solidFill>
            </a:endParaRPr>
          </a:p>
          <a:p>
            <a:pPr marL="0" lvl="0" indent="0" algn="l" rtl="0">
              <a:spcBef>
                <a:spcPts val="0"/>
              </a:spcBef>
              <a:spcAft>
                <a:spcPts val="0"/>
              </a:spcAft>
              <a:buNone/>
            </a:pPr>
            <a:r>
              <a:rPr lang="en">
                <a:solidFill>
                  <a:schemeClr val="dk1"/>
                </a:solidFill>
              </a:rPr>
              <a:t>On the right, it is the same strategy holding for 5 day → the spread gets much smaller but it still exists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Monotonically perform worse and worse as you hold for longer than 5 days → 10, 15, and 20 days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EPS low moves not as informative and profitable as this strategy! But still works</a:t>
            </a:r>
            <a:endParaRPr>
              <a:solidFill>
                <a:schemeClr val="dk1"/>
              </a:solidFill>
            </a:endParaRPr>
          </a:p>
          <a:p>
            <a:pPr marL="0" lvl="0" indent="0" algn="l" rtl="0">
              <a:lnSpc>
                <a:spcPct val="115000"/>
              </a:lnSpc>
              <a:spcBef>
                <a:spcPts val="0"/>
              </a:spcBef>
              <a:spcAft>
                <a:spcPts val="0"/>
              </a:spcAft>
              <a:buNone/>
            </a:pP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b="1">
                <a:solidFill>
                  <a:schemeClr val="dk1"/>
                </a:solidFill>
              </a:rPr>
              <a:t>Also, EPS 2-4 year does not work well --&gt; think: investors anchor exp, no gains in ST. Also, stat arb week 5 has lots of alphas that can use... create notes that takes into account these alphas</a:t>
            </a:r>
            <a:endParaRPr b="1">
              <a:solidFill>
                <a:schemeClr val="dk1"/>
              </a:solidFill>
            </a:endParaRPr>
          </a:p>
          <a:p>
            <a:pPr marL="0" lvl="0" indent="0" algn="l" rtl="0">
              <a:lnSpc>
                <a:spcPct val="115000"/>
              </a:lnSpc>
              <a:spcBef>
                <a:spcPts val="0"/>
              </a:spcBef>
              <a:spcAft>
                <a:spcPts val="1200"/>
              </a:spcAft>
              <a:buNone/>
            </a:pP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0392b1acb0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0392b1acb0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0392b1acb0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0392b1acb0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chemeClr val="dk1"/>
                </a:solidFill>
              </a:rPr>
              <a:t>On the left, it is the strategy holding for 1 day: $20m in profits</a:t>
            </a:r>
            <a:endParaRPr sz="600">
              <a:solidFill>
                <a:schemeClr val="dk1"/>
              </a:solidFill>
            </a:endParaRPr>
          </a:p>
          <a:p>
            <a:pPr marL="0" lvl="0" indent="0" algn="l" rtl="0">
              <a:spcBef>
                <a:spcPts val="0"/>
              </a:spcBef>
              <a:spcAft>
                <a:spcPts val="0"/>
              </a:spcAft>
              <a:buNone/>
            </a:pPr>
            <a:r>
              <a:rPr lang="en">
                <a:solidFill>
                  <a:schemeClr val="dk1"/>
                </a:solidFill>
              </a:rPr>
              <a:t>On the right, it is the same strategy holding for 5 day → the spread gets much smaller but it still exists: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Monotonically perform worse and worse as you hold for longer than 5 days → 10, 15, and 20 days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Sales low moves not as informative and profitable as this strategy! But still works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b="1">
                <a:solidFill>
                  <a:schemeClr val="dk1"/>
                </a:solidFill>
              </a:rPr>
              <a:t>Also, Sales 2-4 year does not work well --&gt; think: investors anchor exp, no gains in ST. Also, stat arb week 5 has lots of alphas that can use... create notes that takes into account these alphas</a:t>
            </a:r>
            <a:endParaRPr b="1">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fc1004dd4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fc1004dd4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fc1004dd4a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fc1004dd4a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fc1004dd4a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fc1004dd4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0533a572b9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0533a572b9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fbfb492902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fbfb492902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 Corr(Value, MOM) &lt; 0 → may improve SR if we combine signals that have high exposure to value to signals that have exposure to momentum</a:t>
            </a:r>
            <a:endParaRPr/>
          </a:p>
          <a:p>
            <a:pPr marL="0" lvl="0" indent="0" algn="l" rtl="0">
              <a:spcBef>
                <a:spcPts val="0"/>
              </a:spcBef>
              <a:spcAft>
                <a:spcPts val="0"/>
              </a:spcAft>
              <a:buNone/>
            </a:pPr>
            <a:r>
              <a:rPr lang="en"/>
              <a:t>6. We did FF5+MOM… may get different numbers for our intercept/Beta’s in our regression if we only regress on FF3+MOM</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0533a572b9_2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0533a572b9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400">
                <a:solidFill>
                  <a:schemeClr val="dk1"/>
                </a:solidFill>
              </a:rPr>
              <a:t>Thank you so much to Prof Herskovic, not only we took a lot of the stuff we learned about QAM from his class and applied similar thinking throughout this project, but we are grateful for his help throughout the project as well and giving us pointers on how to make the work better</a:t>
            </a:r>
            <a:endParaRPr sz="14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0350aa9365_2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0350aa9365_2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0350aa9365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0350aa9365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fc8a40d38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fc8a40d38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 mostly have IS and CF financial </a:t>
            </a:r>
            <a:r>
              <a:rPr lang="en" dirty="0" err="1"/>
              <a:t>stmt</a:t>
            </a:r>
            <a:r>
              <a:rPr lang="en" dirty="0"/>
              <a:t> variables: and analysts estimates</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0350aa9365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0350aa9365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arenR"/>
            </a:pPr>
            <a:r>
              <a:rPr lang="en" dirty="0"/>
              <a:t>This way, we can define discrete event based strategies… everything will have either a 1 if buy/sell, or a 0 if we don’t want to include that stock in the buy/sell portfolio the next day</a:t>
            </a:r>
            <a:endParaRPr dirty="0"/>
          </a:p>
          <a:p>
            <a:pPr marL="457200" lvl="0" indent="-298450" algn="l" rtl="0">
              <a:spcBef>
                <a:spcPts val="0"/>
              </a:spcBef>
              <a:spcAft>
                <a:spcPts val="0"/>
              </a:spcAft>
              <a:buSzPts val="1100"/>
              <a:buAutoNum type="arabicParenR"/>
            </a:pPr>
            <a:r>
              <a:rPr lang="en" dirty="0">
                <a:solidFill>
                  <a:schemeClr val="dk1"/>
                </a:solidFill>
              </a:rPr>
              <a:t>erase all ‘</a:t>
            </a:r>
            <a:r>
              <a:rPr lang="en" dirty="0" err="1">
                <a:solidFill>
                  <a:schemeClr val="dk1"/>
                </a:solidFill>
              </a:rPr>
              <a:t>buy_tomorrow</a:t>
            </a:r>
            <a:r>
              <a:rPr lang="en" dirty="0">
                <a:solidFill>
                  <a:schemeClr val="dk1"/>
                </a:solidFill>
              </a:rPr>
              <a:t>’ and ‘</a:t>
            </a:r>
            <a:r>
              <a:rPr lang="en" dirty="0" err="1">
                <a:solidFill>
                  <a:schemeClr val="dk1"/>
                </a:solidFill>
              </a:rPr>
              <a:t>sell_tomorrow</a:t>
            </a:r>
            <a:r>
              <a:rPr lang="en" dirty="0">
                <a:solidFill>
                  <a:schemeClr val="dk1"/>
                </a:solidFill>
              </a:rPr>
              <a:t>’ signals for which the change in date from ‘today’ to ‘tomorrow’ is more than 20 days</a:t>
            </a:r>
            <a:r>
              <a:rPr lang="en" dirty="0"/>
              <a:t>: if our signal says ‘</a:t>
            </a:r>
            <a:r>
              <a:rPr lang="en" dirty="0" err="1"/>
              <a:t>buy_tomorrow</a:t>
            </a:r>
            <a:r>
              <a:rPr lang="en" dirty="0"/>
              <a:t>’, </a:t>
            </a:r>
            <a:r>
              <a:rPr lang="en" i="1" dirty="0"/>
              <a:t>this step just controls for the case when “tomorrow” in the dataset is like a year away</a:t>
            </a:r>
            <a:endParaRPr i="1" dirty="0"/>
          </a:p>
          <a:p>
            <a:pPr marL="457200" lvl="0" indent="-298450" algn="l" rtl="0">
              <a:spcBef>
                <a:spcPts val="0"/>
              </a:spcBef>
              <a:spcAft>
                <a:spcPts val="0"/>
              </a:spcAft>
              <a:buSzPts val="1100"/>
              <a:buAutoNum type="arabicParenR"/>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038fb7bf0e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038fb7bf0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do this for all 5 dataframes so that we simulate holding periods of 1,5,10,15,20 days when a signal occurs</a:t>
            </a:r>
            <a:endParaRPr/>
          </a:p>
          <a:p>
            <a:pPr marL="457200" lvl="0" indent="-298450" algn="l" rtl="0">
              <a:spcBef>
                <a:spcPts val="0"/>
              </a:spcBef>
              <a:spcAft>
                <a:spcPts val="0"/>
              </a:spcAft>
              <a:buSzPts val="1100"/>
              <a:buAutoNum type="arabicParenR"/>
            </a:pPr>
            <a:r>
              <a:rPr lang="en"/>
              <a:t>Count the number of buys/sells in each date </a:t>
            </a:r>
            <a:r>
              <a:rPr lang="en">
                <a:solidFill>
                  <a:schemeClr val="dk1"/>
                </a:solidFill>
              </a:rPr>
              <a:t>(set=N)</a:t>
            </a:r>
            <a:r>
              <a:rPr lang="en"/>
              <a:t> and then set the weight of a single security on that date = 1/N</a:t>
            </a:r>
            <a:endParaRPr/>
          </a:p>
          <a:p>
            <a:pPr marL="457200" lvl="0" indent="-298450" algn="l" rtl="0">
              <a:spcBef>
                <a:spcPts val="0"/>
              </a:spcBef>
              <a:spcAft>
                <a:spcPts val="0"/>
              </a:spcAft>
              <a:buSzPts val="1100"/>
              <a:buAutoNum type="arabicParenR"/>
            </a:pPr>
            <a:r>
              <a:rPr lang="en"/>
              <a:t>Get equal weighted return (RET_NEXT_DAY*w) daily</a:t>
            </a:r>
            <a:endParaRPr/>
          </a:p>
          <a:p>
            <a:pPr marL="457200" lvl="0" indent="-298450" algn="l" rtl="0">
              <a:spcBef>
                <a:spcPts val="0"/>
              </a:spcBef>
              <a:spcAft>
                <a:spcPts val="0"/>
              </a:spcAft>
              <a:buSzPts val="1100"/>
              <a:buAutoNum type="arabicParenR"/>
            </a:pPr>
            <a:r>
              <a:rPr lang="en"/>
              <a:t>Get summary stats from return series: </a:t>
            </a:r>
            <a:r>
              <a:rPr lang="en" b="1"/>
              <a:t>THESE ARE NOT NET OF T-COST</a:t>
            </a:r>
            <a:endParaRPr b="1"/>
          </a:p>
          <a:p>
            <a:pPr marL="457200" lvl="0" indent="-298450" algn="l" rtl="0">
              <a:spcBef>
                <a:spcPts val="0"/>
              </a:spcBef>
              <a:spcAft>
                <a:spcPts val="0"/>
              </a:spcAft>
              <a:buSzPts val="1100"/>
              <a:buAutoNum type="arabicParenR"/>
            </a:pPr>
            <a:r>
              <a:rPr lang="en"/>
              <a:t>Get turnover from using starting weights and ending weights [end weight = (starting weights * return) / sum of ending weights]</a:t>
            </a:r>
            <a:endParaRPr/>
          </a:p>
          <a:p>
            <a:pPr marL="457200" lvl="0" indent="-298450" algn="l" rtl="0">
              <a:spcBef>
                <a:spcPts val="0"/>
              </a:spcBef>
              <a:spcAft>
                <a:spcPts val="0"/>
              </a:spcAft>
              <a:buSzPts val="1100"/>
              <a:buAutoNum type="arabicParenR"/>
            </a:pPr>
            <a:r>
              <a:rPr lang="en"/>
              <a:t>Start with $1, invest 0.9995 cents (starting capital after t-cost), set </a:t>
            </a:r>
            <a:r>
              <a:rPr lang="en">
                <a:solidFill>
                  <a:schemeClr val="dk1"/>
                </a:solidFill>
              </a:rPr>
              <a:t>ending capital=ew_</a:t>
            </a:r>
            <a:r>
              <a:rPr lang="en"/>
              <a:t>returns*0.9995, multiply ending capital*5bp*turnover to get ending capital after T-cost</a:t>
            </a:r>
            <a:endParaRPr/>
          </a:p>
          <a:p>
            <a:pPr marL="457200" lvl="0" indent="-342900" algn="l" rtl="0">
              <a:lnSpc>
                <a:spcPct val="115000"/>
              </a:lnSpc>
              <a:spcBef>
                <a:spcPts val="0"/>
              </a:spcBef>
              <a:spcAft>
                <a:spcPts val="0"/>
              </a:spcAft>
              <a:buClr>
                <a:srgbClr val="595959"/>
              </a:buClr>
              <a:buSzPts val="1800"/>
              <a:buAutoNum type="arabicParenR"/>
            </a:pPr>
            <a:r>
              <a:rPr lang="en" sz="1800">
                <a:solidFill>
                  <a:srgbClr val="595959"/>
                </a:solidFill>
              </a:rPr>
              <a:t>Regress our excess returns on FF5 + Momentum factors to get factor exposures</a:t>
            </a:r>
            <a:endParaRPr sz="1800">
              <a:solidFill>
                <a:srgbClr val="595959"/>
              </a:solidFill>
            </a:endParaRPr>
          </a:p>
          <a:p>
            <a:pPr marL="457200" lvl="0" indent="-323850" algn="l" rtl="0">
              <a:spcBef>
                <a:spcPts val="0"/>
              </a:spcBef>
              <a:spcAft>
                <a:spcPts val="0"/>
              </a:spcAft>
              <a:buSzPts val="1500"/>
              <a:buAutoNum type="arabicParenR"/>
            </a:pPr>
            <a:r>
              <a:rPr lang="en" sz="1500" i="1"/>
              <a:t>LASTLY, plot cum return </a:t>
            </a:r>
            <a:r>
              <a:rPr lang="en" sz="1500" b="1" i="1"/>
              <a:t>net of T-cost… </a:t>
            </a:r>
            <a:r>
              <a:rPr lang="en" b="1">
                <a:solidFill>
                  <a:schemeClr val="dk1"/>
                </a:solidFill>
              </a:rPr>
              <a:t>The backtest is intended to be realistic due to the inclusion of transaction costs.</a:t>
            </a:r>
            <a:endParaRPr b="1">
              <a:solidFill>
                <a:schemeClr val="dk1"/>
              </a:solidFill>
            </a:endParaRPr>
          </a:p>
          <a:p>
            <a:pPr marL="457200" lvl="0" indent="-323850" algn="l" rtl="0">
              <a:spcBef>
                <a:spcPts val="0"/>
              </a:spcBef>
              <a:spcAft>
                <a:spcPts val="0"/>
              </a:spcAft>
              <a:buSzPts val="1500"/>
              <a:buAutoNum type="arabicParenR"/>
            </a:pPr>
            <a:endParaRPr sz="1500" b="1" i="1"/>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fc100289a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fc100289a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83BAF8"/>
            </a:gs>
          </a:gsLst>
          <a:lin ang="5400012" scaled="0"/>
        </a:gra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 </a:t>
            </a:r>
            <a:endParaRPr/>
          </a:p>
        </p:txBody>
      </p:sp>
      <p:sp>
        <p:nvSpPr>
          <p:cNvPr id="55" name="Google Shape;55;p13"/>
          <p:cNvSpPr txBox="1">
            <a:spLocks noGrp="1"/>
          </p:cNvSpPr>
          <p:nvPr>
            <p:ph type="subTitle" idx="1"/>
          </p:nvPr>
        </p:nvSpPr>
        <p:spPr>
          <a:xfrm>
            <a:off x="311700" y="2834125"/>
            <a:ext cx="8520600" cy="2130600"/>
          </a:xfrm>
          <a:prstGeom prst="rect">
            <a:avLst/>
          </a:prstGeom>
        </p:spPr>
        <p:txBody>
          <a:bodyPr spcFirstLastPara="1" wrap="square" lIns="91425" tIns="91425" rIns="91425" bIns="91425" anchor="t" anchorCtr="0">
            <a:normAutofit/>
          </a:bodyPr>
          <a:lstStyle/>
          <a:p>
            <a:pPr marL="0" lvl="0" indent="0" algn="ctr" rtl="0">
              <a:lnSpc>
                <a:spcPct val="107000"/>
              </a:lnSpc>
              <a:spcBef>
                <a:spcPts val="0"/>
              </a:spcBef>
              <a:spcAft>
                <a:spcPts val="0"/>
              </a:spcAft>
              <a:buClr>
                <a:schemeClr val="dk1"/>
              </a:buClr>
              <a:buSzPts val="1100"/>
              <a:buFont typeface="Arial"/>
              <a:buNone/>
            </a:pPr>
            <a:r>
              <a:rPr lang="en" sz="2000" b="1" dirty="0">
                <a:solidFill>
                  <a:srgbClr val="2E74B5"/>
                </a:solidFill>
                <a:latin typeface="Calibri"/>
                <a:ea typeface="Calibri"/>
                <a:cs typeface="Calibri"/>
                <a:sym typeface="Calibri"/>
              </a:rPr>
              <a:t>2021 Applied Finance Project</a:t>
            </a:r>
            <a:endParaRPr sz="2000" b="1" dirty="0">
              <a:solidFill>
                <a:srgbClr val="2E74B5"/>
              </a:solidFill>
              <a:latin typeface="Calibri"/>
              <a:ea typeface="Calibri"/>
              <a:cs typeface="Calibri"/>
              <a:sym typeface="Calibri"/>
            </a:endParaRPr>
          </a:p>
          <a:p>
            <a:pPr marL="0" lvl="0" indent="0" algn="ctr" rtl="0">
              <a:lnSpc>
                <a:spcPct val="107000"/>
              </a:lnSpc>
              <a:spcBef>
                <a:spcPts val="800"/>
              </a:spcBef>
              <a:spcAft>
                <a:spcPts val="0"/>
              </a:spcAft>
              <a:buClr>
                <a:schemeClr val="dk1"/>
              </a:buClr>
              <a:buSzPts val="1100"/>
              <a:buFont typeface="Arial"/>
              <a:buNone/>
            </a:pPr>
            <a:r>
              <a:rPr lang="en" sz="2000" b="1" dirty="0">
                <a:solidFill>
                  <a:srgbClr val="2E74B5"/>
                </a:solidFill>
                <a:latin typeface="Calibri"/>
                <a:ea typeface="Calibri"/>
                <a:cs typeface="Calibri"/>
                <a:sym typeface="Calibri"/>
              </a:rPr>
              <a:t>Factor Research for U.S. Equity markets</a:t>
            </a:r>
            <a:endParaRPr sz="2000" b="1" dirty="0">
              <a:solidFill>
                <a:srgbClr val="2E74B5"/>
              </a:solidFill>
              <a:latin typeface="Calibri"/>
              <a:ea typeface="Calibri"/>
              <a:cs typeface="Calibri"/>
              <a:sym typeface="Calibri"/>
            </a:endParaRPr>
          </a:p>
          <a:p>
            <a:pPr marL="0" lvl="0" indent="0" algn="ctr" rtl="0">
              <a:lnSpc>
                <a:spcPct val="107000"/>
              </a:lnSpc>
              <a:spcBef>
                <a:spcPts val="800"/>
              </a:spcBef>
              <a:spcAft>
                <a:spcPts val="0"/>
              </a:spcAft>
              <a:buClr>
                <a:schemeClr val="dk1"/>
              </a:buClr>
              <a:buSzPts val="1100"/>
              <a:buFont typeface="Arial"/>
              <a:buNone/>
            </a:pPr>
            <a:endParaRPr sz="1700" b="1" dirty="0">
              <a:solidFill>
                <a:srgbClr val="2E74B5"/>
              </a:solidFill>
              <a:latin typeface="Calibri"/>
              <a:ea typeface="Calibri"/>
              <a:cs typeface="Calibri"/>
              <a:sym typeface="Calibri"/>
            </a:endParaRPr>
          </a:p>
          <a:p>
            <a:pPr marL="0" lvl="0" indent="0" algn="ctr" rtl="0">
              <a:lnSpc>
                <a:spcPct val="115000"/>
              </a:lnSpc>
              <a:spcBef>
                <a:spcPts val="1200"/>
              </a:spcBef>
              <a:spcAft>
                <a:spcPts val="0"/>
              </a:spcAft>
              <a:buNone/>
            </a:pPr>
            <a:r>
              <a:rPr lang="en" sz="1400" dirty="0" err="1">
                <a:solidFill>
                  <a:schemeClr val="dk2"/>
                </a:solidFill>
                <a:latin typeface="Arial"/>
                <a:ea typeface="Arial"/>
                <a:cs typeface="Arial"/>
                <a:sym typeface="Arial"/>
              </a:rPr>
              <a:t>Anatolie</a:t>
            </a:r>
            <a:r>
              <a:rPr lang="en" sz="1400" dirty="0">
                <a:solidFill>
                  <a:schemeClr val="dk2"/>
                </a:solidFill>
                <a:latin typeface="Arial"/>
                <a:ea typeface="Arial"/>
                <a:cs typeface="Arial"/>
                <a:sym typeface="Arial"/>
              </a:rPr>
              <a:t> </a:t>
            </a:r>
            <a:r>
              <a:rPr lang="en" sz="1400" dirty="0" err="1">
                <a:solidFill>
                  <a:schemeClr val="dk2"/>
                </a:solidFill>
                <a:latin typeface="Arial"/>
                <a:ea typeface="Arial"/>
                <a:cs typeface="Arial"/>
                <a:sym typeface="Arial"/>
              </a:rPr>
              <a:t>Chernyakhovsky</a:t>
            </a:r>
            <a:r>
              <a:rPr lang="en" sz="1400" dirty="0">
                <a:solidFill>
                  <a:schemeClr val="dk2"/>
                </a:solidFill>
                <a:latin typeface="Arial"/>
                <a:ea typeface="Arial"/>
                <a:cs typeface="Arial"/>
                <a:sym typeface="Arial"/>
              </a:rPr>
              <a:t>, </a:t>
            </a:r>
            <a:r>
              <a:rPr lang="en" sz="1400" dirty="0" err="1">
                <a:solidFill>
                  <a:schemeClr val="dk2"/>
                </a:solidFill>
                <a:latin typeface="Arial"/>
                <a:ea typeface="Arial"/>
                <a:cs typeface="Arial"/>
                <a:sym typeface="Arial"/>
              </a:rPr>
              <a:t>Bardia</a:t>
            </a:r>
            <a:r>
              <a:rPr lang="en" sz="1400" dirty="0">
                <a:solidFill>
                  <a:schemeClr val="dk2"/>
                </a:solidFill>
                <a:latin typeface="Arial"/>
                <a:ea typeface="Arial"/>
                <a:cs typeface="Arial"/>
                <a:sym typeface="Arial"/>
              </a:rPr>
              <a:t> </a:t>
            </a:r>
            <a:r>
              <a:rPr lang="en" sz="1400" dirty="0" err="1">
                <a:solidFill>
                  <a:schemeClr val="dk2"/>
                </a:solidFill>
                <a:latin typeface="Arial"/>
                <a:ea typeface="Arial"/>
                <a:cs typeface="Arial"/>
                <a:sym typeface="Arial"/>
              </a:rPr>
              <a:t>Farajnejad</a:t>
            </a:r>
            <a:r>
              <a:rPr lang="en" sz="1400" dirty="0">
                <a:solidFill>
                  <a:schemeClr val="dk2"/>
                </a:solidFill>
                <a:latin typeface="Arial"/>
                <a:ea typeface="Arial"/>
                <a:cs typeface="Arial"/>
                <a:sym typeface="Arial"/>
              </a:rPr>
              <a:t>, </a:t>
            </a:r>
            <a:r>
              <a:rPr lang="en" sz="1400" dirty="0" err="1">
                <a:solidFill>
                  <a:schemeClr val="dk2"/>
                </a:solidFill>
                <a:latin typeface="Arial"/>
                <a:ea typeface="Arial"/>
                <a:cs typeface="Arial"/>
                <a:sym typeface="Arial"/>
              </a:rPr>
              <a:t>Arshak</a:t>
            </a:r>
            <a:r>
              <a:rPr lang="en" sz="1400" dirty="0">
                <a:solidFill>
                  <a:schemeClr val="dk2"/>
                </a:solidFill>
                <a:latin typeface="Arial"/>
                <a:ea typeface="Arial"/>
                <a:cs typeface="Arial"/>
                <a:sym typeface="Arial"/>
              </a:rPr>
              <a:t> Ghazaryan, </a:t>
            </a:r>
            <a:r>
              <a:rPr lang="en" sz="1400" dirty="0" err="1">
                <a:solidFill>
                  <a:schemeClr val="dk2"/>
                </a:solidFill>
                <a:latin typeface="Arial"/>
                <a:ea typeface="Arial"/>
                <a:cs typeface="Arial"/>
                <a:sym typeface="Arial"/>
              </a:rPr>
              <a:t>Zhenhe</a:t>
            </a:r>
            <a:r>
              <a:rPr lang="en" sz="1400" dirty="0">
                <a:solidFill>
                  <a:schemeClr val="dk2"/>
                </a:solidFill>
                <a:latin typeface="Arial"/>
                <a:ea typeface="Arial"/>
                <a:cs typeface="Arial"/>
                <a:sym typeface="Arial"/>
              </a:rPr>
              <a:t> Zhu</a:t>
            </a:r>
            <a:endParaRPr sz="1400" dirty="0">
              <a:solidFill>
                <a:schemeClr val="dk2"/>
              </a:solidFill>
              <a:latin typeface="Arial"/>
              <a:ea typeface="Arial"/>
              <a:cs typeface="Arial"/>
              <a:sym typeface="Arial"/>
            </a:endParaRPr>
          </a:p>
          <a:p>
            <a:pPr marL="0" lvl="0" indent="0" algn="ctr" rtl="0">
              <a:spcBef>
                <a:spcPts val="1200"/>
              </a:spcBef>
              <a:spcAft>
                <a:spcPts val="0"/>
              </a:spcAft>
              <a:buNone/>
            </a:pPr>
            <a:endParaRPr dirty="0"/>
          </a:p>
        </p:txBody>
      </p:sp>
      <p:pic>
        <p:nvPicPr>
          <p:cNvPr id="56" name="Google Shape;56;p13"/>
          <p:cNvPicPr preferRelativeResize="0"/>
          <p:nvPr/>
        </p:nvPicPr>
        <p:blipFill>
          <a:blip r:embed="rId3">
            <a:alphaModFix/>
          </a:blip>
          <a:stretch>
            <a:fillRect/>
          </a:stretch>
        </p:blipFill>
        <p:spPr>
          <a:xfrm>
            <a:off x="1927800" y="744575"/>
            <a:ext cx="5288400" cy="1435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20" b="1">
                <a:solidFill>
                  <a:srgbClr val="00B4FF"/>
                </a:solidFill>
              </a:rPr>
              <a:t>LONG/SHORT Signal:</a:t>
            </a:r>
            <a:r>
              <a:rPr lang="en" sz="1820">
                <a:solidFill>
                  <a:srgbClr val="00B4FF"/>
                </a:solidFill>
              </a:rPr>
              <a:t> High EPS Estimate Relative to Current EPS</a:t>
            </a:r>
            <a:br>
              <a:rPr lang="en" sz="1820">
                <a:solidFill>
                  <a:srgbClr val="00B4FF"/>
                </a:solidFill>
              </a:rPr>
            </a:br>
            <a:r>
              <a:rPr lang="en" sz="1820">
                <a:solidFill>
                  <a:srgbClr val="00B4FF"/>
                </a:solidFill>
              </a:rPr>
              <a:t>5 Day Horizon</a:t>
            </a:r>
            <a:endParaRPr sz="1820">
              <a:solidFill>
                <a:srgbClr val="00B4FF"/>
              </a:solidFill>
            </a:endParaRPr>
          </a:p>
        </p:txBody>
      </p:sp>
      <p:sp>
        <p:nvSpPr>
          <p:cNvPr id="115" name="Google Shape;115;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solidFill>
                  <a:schemeClr val="accent4"/>
                </a:solidFill>
              </a:rPr>
              <a:t>Hypothesis/Intuition:</a:t>
            </a:r>
            <a:r>
              <a:rPr lang="en">
                <a:solidFill>
                  <a:schemeClr val="dk1"/>
                </a:solidFill>
              </a:rPr>
              <a:t> When current EPS is close to the higher end of analyst EPS estimates, it provides a positive outlook on the stock’s performance and should drive excitement in the stock. Could also be due to the overreaction to new private data and underreaction to new public data.</a:t>
            </a:r>
            <a:endParaRPr>
              <a:solidFill>
                <a:schemeClr val="dk1"/>
              </a:solidFill>
            </a:endParaRPr>
          </a:p>
          <a:p>
            <a:pPr marL="0" lvl="0" indent="0" algn="l" rtl="0">
              <a:spcBef>
                <a:spcPts val="1200"/>
              </a:spcBef>
              <a:spcAft>
                <a:spcPts val="0"/>
              </a:spcAft>
              <a:buClr>
                <a:schemeClr val="dk1"/>
              </a:buClr>
              <a:buSzPts val="1100"/>
              <a:buFont typeface="Arial"/>
              <a:buNone/>
            </a:pPr>
            <a:r>
              <a:rPr lang="en" sz="1500">
                <a:solidFill>
                  <a:schemeClr val="accent4"/>
                </a:solidFill>
              </a:rPr>
              <a:t>Define Buy event:</a:t>
            </a:r>
            <a:r>
              <a:rPr lang="en" sz="1500">
                <a:solidFill>
                  <a:schemeClr val="dk1"/>
                </a:solidFill>
              </a:rPr>
              <a:t> (Occurrences of Buys in Data: 285,935 times across 6,546 trading days)</a:t>
            </a:r>
            <a:endParaRPr sz="1500">
              <a:solidFill>
                <a:srgbClr val="F1C232"/>
              </a:solidFill>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0"/>
              </a:spcAft>
              <a:buClr>
                <a:schemeClr val="dk1"/>
              </a:buClr>
              <a:buSzPts val="1100"/>
              <a:buFont typeface="Arial"/>
              <a:buNone/>
            </a:pPr>
            <a:r>
              <a:rPr lang="en" sz="1500">
                <a:solidFill>
                  <a:schemeClr val="accent4"/>
                </a:solidFill>
              </a:rPr>
              <a:t>Define Sell event:</a:t>
            </a:r>
            <a:r>
              <a:rPr lang="en" sz="1500">
                <a:solidFill>
                  <a:schemeClr val="dk1"/>
                </a:solidFill>
              </a:rPr>
              <a:t> (Occurrences of Sells in Data: 308,410 times across 6,440 trading days)</a:t>
            </a:r>
            <a:endParaRPr>
              <a:solidFill>
                <a:schemeClr val="dk1"/>
              </a:solidFill>
            </a:endParaRPr>
          </a:p>
          <a:p>
            <a:pPr marL="0" lvl="0" indent="0" algn="l" rtl="0">
              <a:spcBef>
                <a:spcPts val="1200"/>
              </a:spcBef>
              <a:spcAft>
                <a:spcPts val="1200"/>
              </a:spcAft>
              <a:buNone/>
            </a:pPr>
            <a:r>
              <a:rPr lang="en">
                <a:solidFill>
                  <a:srgbClr val="F1C232"/>
                </a:solidFill>
              </a:rPr>
              <a:t> </a:t>
            </a:r>
            <a:endParaRPr>
              <a:solidFill>
                <a:schemeClr val="dk1"/>
              </a:solidFill>
            </a:endParaRPr>
          </a:p>
        </p:txBody>
      </p:sp>
      <p:pic>
        <p:nvPicPr>
          <p:cNvPr id="116" name="Google Shape;116;p22"/>
          <p:cNvPicPr preferRelativeResize="0"/>
          <p:nvPr/>
        </p:nvPicPr>
        <p:blipFill>
          <a:blip r:embed="rId3">
            <a:alphaModFix/>
          </a:blip>
          <a:stretch>
            <a:fillRect/>
          </a:stretch>
        </p:blipFill>
        <p:spPr>
          <a:xfrm>
            <a:off x="543800" y="3852675"/>
            <a:ext cx="2984650" cy="818475"/>
          </a:xfrm>
          <a:prstGeom prst="rect">
            <a:avLst/>
          </a:prstGeom>
          <a:noFill/>
          <a:ln>
            <a:noFill/>
          </a:ln>
        </p:spPr>
      </p:pic>
      <p:pic>
        <p:nvPicPr>
          <p:cNvPr id="117" name="Google Shape;117;p22"/>
          <p:cNvPicPr preferRelativeResize="0"/>
          <p:nvPr/>
        </p:nvPicPr>
        <p:blipFill>
          <a:blip r:embed="rId4">
            <a:alphaModFix/>
          </a:blip>
          <a:stretch>
            <a:fillRect/>
          </a:stretch>
        </p:blipFill>
        <p:spPr>
          <a:xfrm>
            <a:off x="543788" y="2664375"/>
            <a:ext cx="3064225" cy="735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990"/>
              <a:buFont typeface="Arial"/>
              <a:buNone/>
            </a:pPr>
            <a:r>
              <a:rPr lang="en" sz="1837" b="1">
                <a:solidFill>
                  <a:srgbClr val="00B4FF"/>
                </a:solidFill>
              </a:rPr>
              <a:t>LONG/BUY Signal:</a:t>
            </a:r>
            <a:r>
              <a:rPr lang="en" sz="1837">
                <a:solidFill>
                  <a:srgbClr val="00B4FF"/>
                </a:solidFill>
              </a:rPr>
              <a:t> High EPS estimate exceeds EPS by more than 20%</a:t>
            </a:r>
            <a:endParaRPr sz="2720">
              <a:solidFill>
                <a:srgbClr val="00B4FF"/>
              </a:solidFill>
            </a:endParaRPr>
          </a:p>
        </p:txBody>
      </p:sp>
      <p:sp>
        <p:nvSpPr>
          <p:cNvPr id="123" name="Google Shape;123;p23"/>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sp>
        <p:nvSpPr>
          <p:cNvPr id="124" name="Google Shape;124;p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graphicFrame>
        <p:nvGraphicFramePr>
          <p:cNvPr id="125" name="Google Shape;125;p23"/>
          <p:cNvGraphicFramePr/>
          <p:nvPr/>
        </p:nvGraphicFramePr>
        <p:xfrm>
          <a:off x="4832400" y="572688"/>
          <a:ext cx="3999900" cy="2880090"/>
        </p:xfrm>
        <a:graphic>
          <a:graphicData uri="http://schemas.openxmlformats.org/drawingml/2006/table">
            <a:tbl>
              <a:tblPr>
                <a:noFill/>
                <a:tableStyleId>{F26D14C3-2335-4467-A9AB-CCE67A2BBDAD}</a:tableStyleId>
              </a:tblPr>
              <a:tblGrid>
                <a:gridCol w="1333300">
                  <a:extLst>
                    <a:ext uri="{9D8B030D-6E8A-4147-A177-3AD203B41FA5}">
                      <a16:colId xmlns:a16="http://schemas.microsoft.com/office/drawing/2014/main" val="20000"/>
                    </a:ext>
                  </a:extLst>
                </a:gridCol>
                <a:gridCol w="1333300">
                  <a:extLst>
                    <a:ext uri="{9D8B030D-6E8A-4147-A177-3AD203B41FA5}">
                      <a16:colId xmlns:a16="http://schemas.microsoft.com/office/drawing/2014/main" val="20001"/>
                    </a:ext>
                  </a:extLst>
                </a:gridCol>
                <a:gridCol w="1333300">
                  <a:extLst>
                    <a:ext uri="{9D8B030D-6E8A-4147-A177-3AD203B41FA5}">
                      <a16:colId xmlns:a16="http://schemas.microsoft.com/office/drawing/2014/main" val="20002"/>
                    </a:ext>
                  </a:extLst>
                </a:gridCol>
              </a:tblGrid>
              <a:tr h="0">
                <a:tc>
                  <a:txBody>
                    <a:bodyPr/>
                    <a:lstStyle/>
                    <a:p>
                      <a:pPr marL="0" lvl="0" indent="0" algn="ctr" rtl="0">
                        <a:spcBef>
                          <a:spcPts val="0"/>
                        </a:spcBef>
                        <a:spcAft>
                          <a:spcPts val="0"/>
                        </a:spcAft>
                        <a:buNone/>
                      </a:pPr>
                      <a:r>
                        <a:rPr lang="en" sz="900" b="1"/>
                        <a:t>Annualized Metrics</a:t>
                      </a:r>
                      <a:r>
                        <a:rPr lang="en" sz="900"/>
                        <a:t> </a:t>
                      </a:r>
                      <a:endParaRPr sz="900"/>
                    </a:p>
                  </a:txBody>
                  <a:tcPr marL="91425" marR="91425" marT="91425" marB="91425"/>
                </a:tc>
                <a:tc>
                  <a:txBody>
                    <a:bodyPr/>
                    <a:lstStyle/>
                    <a:p>
                      <a:pPr marL="0" lvl="0" indent="0" algn="ctr" rtl="0">
                        <a:spcBef>
                          <a:spcPts val="0"/>
                        </a:spcBef>
                        <a:spcAft>
                          <a:spcPts val="0"/>
                        </a:spcAft>
                        <a:buNone/>
                      </a:pPr>
                      <a:r>
                        <a:rPr lang="en" sz="900"/>
                        <a:t>Buy</a:t>
                      </a:r>
                      <a:endParaRPr sz="9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900"/>
                        <a:t>Sell</a:t>
                      </a:r>
                      <a:endParaRPr sz="900"/>
                    </a:p>
                  </a:txBody>
                  <a:tcPr marL="91425" marR="91425" marT="91425" marB="91425"/>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900"/>
                        <a:t>Mean Return</a:t>
                      </a:r>
                      <a:endParaRPr sz="900"/>
                    </a:p>
                  </a:txBody>
                  <a:tcPr marL="91425" marR="91425" marT="91425" marB="91425">
                    <a:lnR w="9525" cap="flat" cmpd="sng">
                      <a:solidFill>
                        <a:srgbClr val="9E9E9E"/>
                      </a:solidFill>
                      <a:prstDash val="solid"/>
                      <a:round/>
                      <a:headEnd type="none" w="sm" len="sm"/>
                      <a:tailEnd type="none" w="sm" len="sm"/>
                    </a:lnR>
                    <a:solidFill>
                      <a:schemeClr val="lt2"/>
                    </a:solidFill>
                  </a:tcPr>
                </a:tc>
                <a:tc>
                  <a:txBody>
                    <a:bodyPr/>
                    <a:lstStyle/>
                    <a:p>
                      <a:pPr marL="0" lvl="0" indent="0" algn="l" rtl="0">
                        <a:spcBef>
                          <a:spcPts val="0"/>
                        </a:spcBef>
                        <a:spcAft>
                          <a:spcPts val="0"/>
                        </a:spcAft>
                        <a:buNone/>
                      </a:pPr>
                      <a:r>
                        <a:rPr lang="en" sz="900"/>
                        <a:t>29.02%</a:t>
                      </a:r>
                      <a:endParaRPr sz="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n" sz="900"/>
                        <a:t>23.39%</a:t>
                      </a:r>
                      <a:endParaRPr sz="900"/>
                    </a:p>
                  </a:txBody>
                  <a:tcPr marL="91425" marR="91425" marT="91425" marB="91425">
                    <a:lnL w="9525" cap="flat" cmpd="sng">
                      <a:solidFill>
                        <a:srgbClr val="9E9E9E"/>
                      </a:solidFill>
                      <a:prstDash val="solid"/>
                      <a:round/>
                      <a:headEnd type="none" w="sm" len="sm"/>
                      <a:tailEnd type="none" w="sm" len="sm"/>
                    </a:lnL>
                    <a:solidFill>
                      <a:schemeClr val="lt2"/>
                    </a:solidFill>
                  </a:tcPr>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sz="900"/>
                        <a:t>Volatility</a:t>
                      </a:r>
                      <a:endParaRPr sz="900"/>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sz="900"/>
                        <a:t>27.64%</a:t>
                      </a:r>
                      <a:endParaRPr sz="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900"/>
                        <a:t>29.91%</a:t>
                      </a:r>
                      <a:endParaRPr sz="900"/>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 sz="900"/>
                        <a:t>Sharpe Ratio</a:t>
                      </a:r>
                      <a:endParaRPr sz="900"/>
                    </a:p>
                  </a:txBody>
                  <a:tcPr marL="91425" marR="91425" marT="91425" marB="91425">
                    <a:lnR w="9525" cap="flat" cmpd="sng">
                      <a:solidFill>
                        <a:srgbClr val="9E9E9E"/>
                      </a:solidFill>
                      <a:prstDash val="solid"/>
                      <a:round/>
                      <a:headEnd type="none" w="sm" len="sm"/>
                      <a:tailEnd type="none" w="sm" len="sm"/>
                    </a:lnR>
                    <a:solidFill>
                      <a:schemeClr val="lt2"/>
                    </a:solidFill>
                  </a:tcPr>
                </a:tc>
                <a:tc>
                  <a:txBody>
                    <a:bodyPr/>
                    <a:lstStyle/>
                    <a:p>
                      <a:pPr marL="0" lvl="0" indent="0" algn="l" rtl="0">
                        <a:spcBef>
                          <a:spcPts val="0"/>
                        </a:spcBef>
                        <a:spcAft>
                          <a:spcPts val="0"/>
                        </a:spcAft>
                        <a:buNone/>
                      </a:pPr>
                      <a:r>
                        <a:rPr lang="en" sz="900"/>
                        <a:t>1.05</a:t>
                      </a:r>
                      <a:endParaRPr sz="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n" sz="900"/>
                        <a:t>0.78</a:t>
                      </a:r>
                      <a:endParaRPr sz="900"/>
                    </a:p>
                  </a:txBody>
                  <a:tcPr marL="91425" marR="91425" marT="91425" marB="91425">
                    <a:lnL w="9525" cap="flat" cmpd="sng">
                      <a:solidFill>
                        <a:srgbClr val="9E9E9E"/>
                      </a:solidFill>
                      <a:prstDash val="solid"/>
                      <a:round/>
                      <a:headEnd type="none" w="sm" len="sm"/>
                      <a:tailEnd type="none" w="sm" len="sm"/>
                    </a:lnL>
                    <a:solidFill>
                      <a:schemeClr val="lt2"/>
                    </a:solidFill>
                  </a:tcPr>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 sz="900"/>
                        <a:t>Skewness of Returns</a:t>
                      </a:r>
                      <a:endParaRPr sz="900"/>
                    </a:p>
                  </a:txBody>
                  <a:tcPr marL="91425" marR="91425" marT="91425" marB="91425">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900"/>
                        <a:t>-0.13</a:t>
                      </a:r>
                      <a:endParaRPr sz="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900"/>
                        <a:t>0.09</a:t>
                      </a:r>
                      <a:endParaRPr sz="900"/>
                    </a:p>
                  </a:txBody>
                  <a:tcPr marL="91425" marR="91425" marT="91425" marB="91425">
                    <a:lnL w="9525" cap="flat" cmpd="sng">
                      <a:solidFill>
                        <a:srgbClr val="9E9E9E"/>
                      </a:solidFill>
                      <a:prstDash val="solid"/>
                      <a:round/>
                      <a:headEnd type="none" w="sm" len="sm"/>
                      <a:tailEnd type="none" w="sm" len="sm"/>
                    </a:lnL>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en" sz="900"/>
                        <a:t>Mean Alpha</a:t>
                      </a:r>
                      <a:endParaRPr sz="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n" sz="900"/>
                        <a:t>5.19%</a:t>
                      </a:r>
                      <a:endParaRPr sz="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n" sz="900"/>
                        <a:t>-0.14%</a:t>
                      </a:r>
                      <a:endParaRPr sz="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0">
                <a:tc>
                  <a:txBody>
                    <a:bodyPr/>
                    <a:lstStyle/>
                    <a:p>
                      <a:pPr marL="0" lvl="0" indent="0" algn="l" rtl="0">
                        <a:spcBef>
                          <a:spcPts val="0"/>
                        </a:spcBef>
                        <a:spcAft>
                          <a:spcPts val="0"/>
                        </a:spcAft>
                        <a:buNone/>
                      </a:pPr>
                      <a:r>
                        <a:rPr lang="en" sz="900"/>
                        <a:t>Tracking Error</a:t>
                      </a:r>
                      <a:endParaRPr sz="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900"/>
                        <a:t>14.49%</a:t>
                      </a:r>
                      <a:endParaRPr sz="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900"/>
                        <a:t>16.26%</a:t>
                      </a:r>
                      <a:endParaRPr sz="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0">
                <a:tc>
                  <a:txBody>
                    <a:bodyPr/>
                    <a:lstStyle/>
                    <a:p>
                      <a:pPr marL="0" lvl="0" indent="0" algn="l" rtl="0">
                        <a:spcBef>
                          <a:spcPts val="0"/>
                        </a:spcBef>
                        <a:spcAft>
                          <a:spcPts val="0"/>
                        </a:spcAft>
                        <a:buNone/>
                      </a:pPr>
                      <a:r>
                        <a:rPr lang="en" sz="900"/>
                        <a:t>Info. Ratio</a:t>
                      </a:r>
                      <a:endParaRPr sz="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n" sz="900"/>
                        <a:t>0.36</a:t>
                      </a:r>
                      <a:endParaRPr sz="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n" sz="900"/>
                        <a:t>-0.01</a:t>
                      </a:r>
                      <a:endParaRPr sz="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2"/>
                    </a:solidFill>
                  </a:tcPr>
                </a:tc>
                <a:extLst>
                  <a:ext uri="{0D108BD9-81ED-4DB2-BD59-A6C34878D82A}">
                    <a16:rowId xmlns:a16="http://schemas.microsoft.com/office/drawing/2014/main" val="10007"/>
                  </a:ext>
                </a:extLst>
              </a:tr>
              <a:tr h="0">
                <a:tc>
                  <a:txBody>
                    <a:bodyPr/>
                    <a:lstStyle/>
                    <a:p>
                      <a:pPr marL="0" lvl="0" indent="0" algn="l" rtl="0">
                        <a:spcBef>
                          <a:spcPts val="0"/>
                        </a:spcBef>
                        <a:spcAft>
                          <a:spcPts val="0"/>
                        </a:spcAft>
                        <a:buNone/>
                      </a:pPr>
                      <a:r>
                        <a:rPr lang="en" sz="900"/>
                        <a:t>Average Turnover</a:t>
                      </a:r>
                      <a:endParaRPr sz="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900"/>
                        <a:t>0.04</a:t>
                      </a:r>
                      <a:endParaRPr sz="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900"/>
                        <a:t>0.04</a:t>
                      </a:r>
                      <a:endParaRPr sz="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graphicFrame>
        <p:nvGraphicFramePr>
          <p:cNvPr id="126" name="Google Shape;126;p23"/>
          <p:cNvGraphicFramePr/>
          <p:nvPr/>
        </p:nvGraphicFramePr>
        <p:xfrm>
          <a:off x="4832400" y="3452773"/>
          <a:ext cx="3999900" cy="1386720"/>
        </p:xfrm>
        <a:graphic>
          <a:graphicData uri="http://schemas.openxmlformats.org/drawingml/2006/table">
            <a:tbl>
              <a:tblPr>
                <a:noFill/>
                <a:tableStyleId>{F26D14C3-2335-4467-A9AB-CCE67A2BBDAD}</a:tableStyleId>
              </a:tblPr>
              <a:tblGrid>
                <a:gridCol w="1333300">
                  <a:extLst>
                    <a:ext uri="{9D8B030D-6E8A-4147-A177-3AD203B41FA5}">
                      <a16:colId xmlns:a16="http://schemas.microsoft.com/office/drawing/2014/main" val="20000"/>
                    </a:ext>
                  </a:extLst>
                </a:gridCol>
                <a:gridCol w="1333300">
                  <a:extLst>
                    <a:ext uri="{9D8B030D-6E8A-4147-A177-3AD203B41FA5}">
                      <a16:colId xmlns:a16="http://schemas.microsoft.com/office/drawing/2014/main" val="20001"/>
                    </a:ext>
                  </a:extLst>
                </a:gridCol>
                <a:gridCol w="1333300">
                  <a:extLst>
                    <a:ext uri="{9D8B030D-6E8A-4147-A177-3AD203B41FA5}">
                      <a16:colId xmlns:a16="http://schemas.microsoft.com/office/drawing/2014/main" val="20002"/>
                    </a:ext>
                  </a:extLst>
                </a:gridCol>
              </a:tblGrid>
              <a:tr h="320000">
                <a:tc>
                  <a:txBody>
                    <a:bodyPr/>
                    <a:lstStyle/>
                    <a:p>
                      <a:pPr marL="0" lvl="0" indent="0" algn="ctr" rtl="0">
                        <a:spcBef>
                          <a:spcPts val="0"/>
                        </a:spcBef>
                        <a:spcAft>
                          <a:spcPts val="0"/>
                        </a:spcAft>
                        <a:buNone/>
                      </a:pPr>
                      <a:r>
                        <a:rPr lang="en" sz="900" b="1"/>
                        <a:t>Factor Exposure</a:t>
                      </a:r>
                      <a:endParaRPr sz="900" b="1"/>
                    </a:p>
                  </a:txBody>
                  <a:tcPr marL="91425" marR="91425" marT="91425" marB="91425">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800"/>
                        <a:t>Coefficient / (T-Stat)</a:t>
                      </a:r>
                      <a:endParaRPr sz="800"/>
                    </a:p>
                    <a:p>
                      <a:pPr marL="0" lvl="0" indent="0" algn="ctr" rtl="0">
                        <a:spcBef>
                          <a:spcPts val="0"/>
                        </a:spcBef>
                        <a:spcAft>
                          <a:spcPts val="0"/>
                        </a:spcAft>
                        <a:buClr>
                          <a:schemeClr val="dk1"/>
                        </a:buClr>
                        <a:buSzPts val="1100"/>
                        <a:buFont typeface="Arial"/>
                        <a:buNone/>
                      </a:pPr>
                      <a:r>
                        <a:rPr lang="en" sz="800">
                          <a:solidFill>
                            <a:schemeClr val="dk1"/>
                          </a:solidFill>
                        </a:rPr>
                        <a:t>Buy</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rPr>
                        <a:t>Coefficient / (T-Stat)</a:t>
                      </a:r>
                      <a:endParaRPr sz="800">
                        <a:solidFill>
                          <a:schemeClr val="dk1"/>
                        </a:solidFill>
                      </a:endParaRPr>
                    </a:p>
                    <a:p>
                      <a:pPr marL="0" lvl="0" indent="0" algn="ctr" rtl="0">
                        <a:spcBef>
                          <a:spcPts val="0"/>
                        </a:spcBef>
                        <a:spcAft>
                          <a:spcPts val="0"/>
                        </a:spcAft>
                        <a:buNone/>
                      </a:pPr>
                      <a:r>
                        <a:rPr lang="en" sz="800">
                          <a:solidFill>
                            <a:schemeClr val="dk1"/>
                          </a:solidFill>
                        </a:rPr>
                        <a:t>Sell</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900"/>
                        <a:t>SMB</a:t>
                      </a:r>
                      <a:endParaRPr sz="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n" sz="900"/>
                        <a:t>0.1175 (3.242)</a:t>
                      </a:r>
                      <a:endParaRPr sz="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n" sz="900"/>
                        <a:t>0.0800 (2.031)</a:t>
                      </a:r>
                      <a:endParaRPr sz="900"/>
                    </a:p>
                  </a:txBody>
                  <a:tcPr marL="91425" marR="91425" marT="91425" marB="91425">
                    <a:lnL w="9525" cap="flat" cmpd="sng">
                      <a:solidFill>
                        <a:srgbClr val="9E9E9E"/>
                      </a:solidFill>
                      <a:prstDash val="solid"/>
                      <a:round/>
                      <a:headEnd type="none" w="sm" len="sm"/>
                      <a:tailEnd type="none" w="sm" len="sm"/>
                    </a:lnL>
                    <a:lnT w="9525" cap="flat" cmpd="sng">
                      <a:solidFill>
                        <a:srgbClr val="9E9E9E"/>
                      </a:solidFill>
                      <a:prstDash val="solid"/>
                      <a:round/>
                      <a:headEnd type="none" w="sm" len="sm"/>
                      <a:tailEnd type="none" w="sm" len="sm"/>
                    </a:lnT>
                    <a:solidFill>
                      <a:schemeClr val="lt2"/>
                    </a:solidFill>
                  </a:tcPr>
                </a:tc>
                <a:extLst>
                  <a:ext uri="{0D108BD9-81ED-4DB2-BD59-A6C34878D82A}">
                    <a16:rowId xmlns:a16="http://schemas.microsoft.com/office/drawing/2014/main" val="10001"/>
                  </a:ext>
                </a:extLst>
              </a:tr>
              <a:tr h="320000">
                <a:tc>
                  <a:txBody>
                    <a:bodyPr/>
                    <a:lstStyle/>
                    <a:p>
                      <a:pPr marL="0" lvl="0" indent="0" algn="l" rtl="0">
                        <a:spcBef>
                          <a:spcPts val="0"/>
                        </a:spcBef>
                        <a:spcAft>
                          <a:spcPts val="0"/>
                        </a:spcAft>
                        <a:buNone/>
                      </a:pPr>
                      <a:r>
                        <a:rPr lang="en" sz="900"/>
                        <a:t>CMA</a:t>
                      </a:r>
                      <a:endParaRPr sz="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900"/>
                        <a:t>-0.1660 (-2.698)</a:t>
                      </a:r>
                      <a:endParaRPr sz="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900"/>
                        <a:t>-0.1571 (-2.346)</a:t>
                      </a:r>
                      <a:endParaRPr sz="900"/>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2"/>
                  </a:ext>
                </a:extLst>
              </a:tr>
              <a:tr h="320000">
                <a:tc>
                  <a:txBody>
                    <a:bodyPr/>
                    <a:lstStyle/>
                    <a:p>
                      <a:pPr marL="0" lvl="0" indent="0" algn="l" rtl="0">
                        <a:spcBef>
                          <a:spcPts val="0"/>
                        </a:spcBef>
                        <a:spcAft>
                          <a:spcPts val="0"/>
                        </a:spcAft>
                        <a:buNone/>
                      </a:pPr>
                      <a:r>
                        <a:rPr lang="en" sz="900"/>
                        <a:t>MOM</a:t>
                      </a:r>
                      <a:endParaRPr sz="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n" sz="900"/>
                        <a:t>0.1572 (1.965)</a:t>
                      </a:r>
                      <a:endParaRPr sz="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n" sz="900">
                          <a:solidFill>
                            <a:schemeClr val="accent3"/>
                          </a:solidFill>
                        </a:rPr>
                        <a:t>0.1407 (1.615)</a:t>
                      </a:r>
                      <a:endParaRPr sz="900">
                        <a:solidFill>
                          <a:schemeClr val="accent3"/>
                        </a:solidFill>
                      </a:endParaRPr>
                    </a:p>
                  </a:txBody>
                  <a:tcPr marL="91425" marR="91425" marT="91425" marB="91425">
                    <a:lnL w="9525" cap="flat" cmpd="sng">
                      <a:solidFill>
                        <a:srgbClr val="9E9E9E"/>
                      </a:solidFill>
                      <a:prstDash val="solid"/>
                      <a:round/>
                      <a:headEnd type="none" w="sm" len="sm"/>
                      <a:tailEnd type="none" w="sm" len="sm"/>
                    </a:lnL>
                    <a:solidFill>
                      <a:schemeClr val="lt2"/>
                    </a:solidFill>
                  </a:tcPr>
                </a:tc>
                <a:extLst>
                  <a:ext uri="{0D108BD9-81ED-4DB2-BD59-A6C34878D82A}">
                    <a16:rowId xmlns:a16="http://schemas.microsoft.com/office/drawing/2014/main" val="10003"/>
                  </a:ext>
                </a:extLst>
              </a:tr>
            </a:tbl>
          </a:graphicData>
        </a:graphic>
      </p:graphicFrame>
      <p:pic>
        <p:nvPicPr>
          <p:cNvPr id="127" name="Google Shape;127;p23"/>
          <p:cNvPicPr preferRelativeResize="0"/>
          <p:nvPr/>
        </p:nvPicPr>
        <p:blipFill>
          <a:blip r:embed="rId3">
            <a:alphaModFix/>
          </a:blip>
          <a:stretch>
            <a:fillRect/>
          </a:stretch>
        </p:blipFill>
        <p:spPr>
          <a:xfrm>
            <a:off x="311700" y="572700"/>
            <a:ext cx="4311600" cy="4273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20" b="1">
                <a:solidFill>
                  <a:srgbClr val="00B4FF"/>
                </a:solidFill>
              </a:rPr>
              <a:t>LONG/BUY Signal:</a:t>
            </a:r>
            <a:r>
              <a:rPr lang="en" sz="1820">
                <a:solidFill>
                  <a:srgbClr val="00B4FF"/>
                </a:solidFill>
              </a:rPr>
              <a:t> Day Alpha is more than 2 Standard Deviations from 0</a:t>
            </a:r>
            <a:br>
              <a:rPr lang="en" sz="1820">
                <a:solidFill>
                  <a:srgbClr val="00B4FF"/>
                </a:solidFill>
              </a:rPr>
            </a:br>
            <a:r>
              <a:rPr lang="en" sz="1820">
                <a:solidFill>
                  <a:srgbClr val="00B4FF"/>
                </a:solidFill>
              </a:rPr>
              <a:t>5 Day Horizon</a:t>
            </a:r>
            <a:endParaRPr sz="1820">
              <a:solidFill>
                <a:srgbClr val="00B4FF"/>
              </a:solidFill>
            </a:endParaRPr>
          </a:p>
        </p:txBody>
      </p:sp>
      <p:sp>
        <p:nvSpPr>
          <p:cNvPr id="133" name="Google Shape;133;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accent4"/>
                </a:solidFill>
              </a:rPr>
              <a:t>Hypothesis/Intuition:</a:t>
            </a:r>
            <a:r>
              <a:rPr lang="en">
                <a:solidFill>
                  <a:srgbClr val="000000"/>
                </a:solidFill>
              </a:rPr>
              <a:t> Overreaction to a signal in the market is not uncommon. This is usually immediately followed by some from of correct in the opposite direction. By using alpha to measure stock performance, we can put any drops in stock values into context within general market trends.</a:t>
            </a:r>
            <a:endParaRPr>
              <a:solidFill>
                <a:srgbClr val="000000"/>
              </a:solidFill>
            </a:endParaRPr>
          </a:p>
          <a:p>
            <a:pPr marL="0" lvl="0" indent="0" algn="l" rtl="0">
              <a:spcBef>
                <a:spcPts val="1200"/>
              </a:spcBef>
              <a:spcAft>
                <a:spcPts val="0"/>
              </a:spcAft>
              <a:buClr>
                <a:schemeClr val="dk1"/>
              </a:buClr>
              <a:buSzPts val="1100"/>
              <a:buFont typeface="Arial"/>
              <a:buNone/>
            </a:pPr>
            <a:r>
              <a:rPr lang="en" sz="1500">
                <a:solidFill>
                  <a:schemeClr val="accent4"/>
                </a:solidFill>
              </a:rPr>
              <a:t>Define Buy event:</a:t>
            </a:r>
            <a:r>
              <a:rPr lang="en" sz="1500">
                <a:solidFill>
                  <a:schemeClr val="dk1"/>
                </a:solidFill>
              </a:rPr>
              <a:t> (Occurrences of Buys in Data: 120,396 times across 6,712 trading days)</a:t>
            </a:r>
            <a:endParaRPr>
              <a:solidFill>
                <a:srgbClr val="F1C232"/>
              </a:solidFill>
            </a:endParaRPr>
          </a:p>
          <a:p>
            <a:pPr marL="0" lvl="0" indent="0" algn="l" rtl="0">
              <a:spcBef>
                <a:spcPts val="1200"/>
              </a:spcBef>
              <a:spcAft>
                <a:spcPts val="0"/>
              </a:spcAft>
              <a:buNone/>
            </a:pPr>
            <a:endParaRPr sz="1500">
              <a:solidFill>
                <a:srgbClr val="000000"/>
              </a:solidFill>
            </a:endParaRPr>
          </a:p>
          <a:p>
            <a:pPr marL="0" lvl="0" indent="0" algn="l" rtl="0">
              <a:spcBef>
                <a:spcPts val="1200"/>
              </a:spcBef>
              <a:spcAft>
                <a:spcPts val="0"/>
              </a:spcAft>
              <a:buNone/>
            </a:pPr>
            <a:endParaRPr sz="100">
              <a:solidFill>
                <a:srgbClr val="000000"/>
              </a:solidFill>
            </a:endParaRPr>
          </a:p>
          <a:p>
            <a:pPr marL="0" lvl="0" indent="0" algn="l" rtl="0">
              <a:spcBef>
                <a:spcPts val="1200"/>
              </a:spcBef>
              <a:spcAft>
                <a:spcPts val="1200"/>
              </a:spcAft>
              <a:buNone/>
            </a:pPr>
            <a:r>
              <a:rPr lang="en" sz="1500">
                <a:solidFill>
                  <a:schemeClr val="accent4"/>
                </a:solidFill>
              </a:rPr>
              <a:t>Define Sell event:</a:t>
            </a:r>
            <a:r>
              <a:rPr lang="en" sz="1500">
                <a:solidFill>
                  <a:schemeClr val="dk1"/>
                </a:solidFill>
              </a:rPr>
              <a:t> (Occurrences of Sells in Data: 137,208 times across 6,715 trading days)</a:t>
            </a:r>
            <a:endParaRPr>
              <a:solidFill>
                <a:srgbClr val="000000"/>
              </a:solidFill>
            </a:endParaRPr>
          </a:p>
        </p:txBody>
      </p:sp>
      <p:pic>
        <p:nvPicPr>
          <p:cNvPr id="134" name="Google Shape;134;p24"/>
          <p:cNvPicPr preferRelativeResize="0"/>
          <p:nvPr/>
        </p:nvPicPr>
        <p:blipFill>
          <a:blip r:embed="rId3">
            <a:alphaModFix/>
          </a:blip>
          <a:stretch>
            <a:fillRect/>
          </a:stretch>
        </p:blipFill>
        <p:spPr>
          <a:xfrm>
            <a:off x="542875" y="2897647"/>
            <a:ext cx="2687850" cy="802000"/>
          </a:xfrm>
          <a:prstGeom prst="rect">
            <a:avLst/>
          </a:prstGeom>
          <a:noFill/>
          <a:ln>
            <a:noFill/>
          </a:ln>
        </p:spPr>
      </p:pic>
      <p:pic>
        <p:nvPicPr>
          <p:cNvPr id="135" name="Google Shape;135;p24"/>
          <p:cNvPicPr preferRelativeResize="0"/>
          <p:nvPr/>
        </p:nvPicPr>
        <p:blipFill>
          <a:blip r:embed="rId4">
            <a:alphaModFix/>
          </a:blip>
          <a:stretch>
            <a:fillRect/>
          </a:stretch>
        </p:blipFill>
        <p:spPr>
          <a:xfrm>
            <a:off x="542863" y="3896675"/>
            <a:ext cx="2549775" cy="818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1837" b="1">
                <a:solidFill>
                  <a:srgbClr val="00B4FF"/>
                </a:solidFill>
              </a:rPr>
              <a:t>LONG/BUY Signal:</a:t>
            </a:r>
            <a:r>
              <a:rPr lang="en" sz="1837">
                <a:solidFill>
                  <a:srgbClr val="00B4FF"/>
                </a:solidFill>
              </a:rPr>
              <a:t> </a:t>
            </a:r>
            <a:r>
              <a:rPr lang="en" sz="1820">
                <a:solidFill>
                  <a:srgbClr val="00B4FF"/>
                </a:solidFill>
              </a:rPr>
              <a:t>Day Alpha is more than 2 Standard Deviations below 0</a:t>
            </a:r>
            <a:endParaRPr sz="2720">
              <a:solidFill>
                <a:srgbClr val="00B4FF"/>
              </a:solidFill>
            </a:endParaRPr>
          </a:p>
        </p:txBody>
      </p:sp>
      <p:sp>
        <p:nvSpPr>
          <p:cNvPr id="141" name="Google Shape;141;p2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sp>
        <p:nvSpPr>
          <p:cNvPr id="142" name="Google Shape;142;p2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graphicFrame>
        <p:nvGraphicFramePr>
          <p:cNvPr id="143" name="Google Shape;143;p25"/>
          <p:cNvGraphicFramePr/>
          <p:nvPr/>
        </p:nvGraphicFramePr>
        <p:xfrm>
          <a:off x="4832400" y="572688"/>
          <a:ext cx="3999900" cy="2880090"/>
        </p:xfrm>
        <a:graphic>
          <a:graphicData uri="http://schemas.openxmlformats.org/drawingml/2006/table">
            <a:tbl>
              <a:tblPr>
                <a:noFill/>
                <a:tableStyleId>{F26D14C3-2335-4467-A9AB-CCE67A2BBDAD}</a:tableStyleId>
              </a:tblPr>
              <a:tblGrid>
                <a:gridCol w="1333300">
                  <a:extLst>
                    <a:ext uri="{9D8B030D-6E8A-4147-A177-3AD203B41FA5}">
                      <a16:colId xmlns:a16="http://schemas.microsoft.com/office/drawing/2014/main" val="20000"/>
                    </a:ext>
                  </a:extLst>
                </a:gridCol>
                <a:gridCol w="1333300">
                  <a:extLst>
                    <a:ext uri="{9D8B030D-6E8A-4147-A177-3AD203B41FA5}">
                      <a16:colId xmlns:a16="http://schemas.microsoft.com/office/drawing/2014/main" val="20001"/>
                    </a:ext>
                  </a:extLst>
                </a:gridCol>
                <a:gridCol w="1333300">
                  <a:extLst>
                    <a:ext uri="{9D8B030D-6E8A-4147-A177-3AD203B41FA5}">
                      <a16:colId xmlns:a16="http://schemas.microsoft.com/office/drawing/2014/main" val="20002"/>
                    </a:ext>
                  </a:extLst>
                </a:gridCol>
              </a:tblGrid>
              <a:tr h="0">
                <a:tc>
                  <a:txBody>
                    <a:bodyPr/>
                    <a:lstStyle/>
                    <a:p>
                      <a:pPr marL="0" lvl="0" indent="0" algn="ctr" rtl="0">
                        <a:spcBef>
                          <a:spcPts val="0"/>
                        </a:spcBef>
                        <a:spcAft>
                          <a:spcPts val="0"/>
                        </a:spcAft>
                        <a:buNone/>
                      </a:pPr>
                      <a:r>
                        <a:rPr lang="en" sz="900" b="1"/>
                        <a:t>Annualized Metrics</a:t>
                      </a:r>
                      <a:r>
                        <a:rPr lang="en" sz="900"/>
                        <a:t> </a:t>
                      </a:r>
                      <a:endParaRPr sz="900"/>
                    </a:p>
                  </a:txBody>
                  <a:tcPr marL="91425" marR="91425" marT="91425" marB="91425"/>
                </a:tc>
                <a:tc>
                  <a:txBody>
                    <a:bodyPr/>
                    <a:lstStyle/>
                    <a:p>
                      <a:pPr marL="0" lvl="0" indent="0" algn="ctr" rtl="0">
                        <a:spcBef>
                          <a:spcPts val="0"/>
                        </a:spcBef>
                        <a:spcAft>
                          <a:spcPts val="0"/>
                        </a:spcAft>
                        <a:buNone/>
                      </a:pPr>
                      <a:r>
                        <a:rPr lang="en" sz="900"/>
                        <a:t>Buy</a:t>
                      </a:r>
                      <a:endParaRPr sz="900"/>
                    </a:p>
                  </a:txBody>
                  <a:tcPr marL="91425" marR="91425" marT="91425" marB="91425"/>
                </a:tc>
                <a:tc>
                  <a:txBody>
                    <a:bodyPr/>
                    <a:lstStyle/>
                    <a:p>
                      <a:pPr marL="0" lvl="0" indent="0" algn="ctr" rtl="0">
                        <a:spcBef>
                          <a:spcPts val="0"/>
                        </a:spcBef>
                        <a:spcAft>
                          <a:spcPts val="0"/>
                        </a:spcAft>
                        <a:buNone/>
                      </a:pPr>
                      <a:r>
                        <a:rPr lang="en" sz="900"/>
                        <a:t>Sell</a:t>
                      </a:r>
                      <a:endParaRPr sz="900"/>
                    </a:p>
                  </a:txBody>
                  <a:tcPr marL="91425" marR="91425" marT="91425" marB="91425"/>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900"/>
                        <a:t>Mean Return</a:t>
                      </a:r>
                      <a:endParaRPr sz="900"/>
                    </a:p>
                  </a:txBody>
                  <a:tcPr marL="91425" marR="91425" marT="91425" marB="91425">
                    <a:solidFill>
                      <a:schemeClr val="lt2"/>
                    </a:solidFill>
                  </a:tcPr>
                </a:tc>
                <a:tc>
                  <a:txBody>
                    <a:bodyPr/>
                    <a:lstStyle/>
                    <a:p>
                      <a:pPr marL="0" lvl="0" indent="0" algn="l" rtl="0">
                        <a:spcBef>
                          <a:spcPts val="0"/>
                        </a:spcBef>
                        <a:spcAft>
                          <a:spcPts val="0"/>
                        </a:spcAft>
                        <a:buNone/>
                      </a:pPr>
                      <a:r>
                        <a:rPr lang="en" sz="900"/>
                        <a:t>39.52%</a:t>
                      </a:r>
                      <a:endParaRPr sz="900"/>
                    </a:p>
                  </a:txBody>
                  <a:tcPr marL="91425" marR="91425" marT="91425" marB="91425">
                    <a:solidFill>
                      <a:schemeClr val="lt2"/>
                    </a:solidFill>
                  </a:tcPr>
                </a:tc>
                <a:tc>
                  <a:txBody>
                    <a:bodyPr/>
                    <a:lstStyle/>
                    <a:p>
                      <a:pPr marL="0" lvl="0" indent="0" algn="l" rtl="0">
                        <a:spcBef>
                          <a:spcPts val="0"/>
                        </a:spcBef>
                        <a:spcAft>
                          <a:spcPts val="0"/>
                        </a:spcAft>
                        <a:buNone/>
                      </a:pPr>
                      <a:r>
                        <a:rPr lang="en" sz="900"/>
                        <a:t>27.98%</a:t>
                      </a:r>
                      <a:endParaRPr sz="900"/>
                    </a:p>
                  </a:txBody>
                  <a:tcPr marL="91425" marR="91425" marT="91425" marB="91425">
                    <a:solidFill>
                      <a:schemeClr val="lt2"/>
                    </a:solidFill>
                  </a:tcPr>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sz="900"/>
                        <a:t>Volatility</a:t>
                      </a:r>
                      <a:endParaRPr sz="900"/>
                    </a:p>
                  </a:txBody>
                  <a:tcPr marL="91425" marR="91425" marT="91425" marB="91425"/>
                </a:tc>
                <a:tc>
                  <a:txBody>
                    <a:bodyPr/>
                    <a:lstStyle/>
                    <a:p>
                      <a:pPr marL="0" lvl="0" indent="0" algn="l" rtl="0">
                        <a:spcBef>
                          <a:spcPts val="0"/>
                        </a:spcBef>
                        <a:spcAft>
                          <a:spcPts val="0"/>
                        </a:spcAft>
                        <a:buNone/>
                      </a:pPr>
                      <a:r>
                        <a:rPr lang="en" sz="900"/>
                        <a:t>27.87%</a:t>
                      </a:r>
                      <a:endParaRPr sz="900"/>
                    </a:p>
                  </a:txBody>
                  <a:tcPr marL="91425" marR="91425" marT="91425" marB="91425"/>
                </a:tc>
                <a:tc>
                  <a:txBody>
                    <a:bodyPr/>
                    <a:lstStyle/>
                    <a:p>
                      <a:pPr marL="0" lvl="0" indent="0" algn="l" rtl="0">
                        <a:spcBef>
                          <a:spcPts val="0"/>
                        </a:spcBef>
                        <a:spcAft>
                          <a:spcPts val="0"/>
                        </a:spcAft>
                        <a:buNone/>
                      </a:pPr>
                      <a:r>
                        <a:rPr lang="en" sz="900"/>
                        <a:t>25.86%</a:t>
                      </a:r>
                      <a:endParaRPr sz="900"/>
                    </a:p>
                  </a:txBody>
                  <a:tcPr marL="91425" marR="91425" marT="91425" marB="91425"/>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 sz="900"/>
                        <a:t>Sharpe Ratio</a:t>
                      </a:r>
                      <a:endParaRPr sz="900"/>
                    </a:p>
                  </a:txBody>
                  <a:tcPr marL="91425" marR="91425" marT="91425" marB="91425">
                    <a:solidFill>
                      <a:schemeClr val="lt2"/>
                    </a:solidFill>
                  </a:tcPr>
                </a:tc>
                <a:tc>
                  <a:txBody>
                    <a:bodyPr/>
                    <a:lstStyle/>
                    <a:p>
                      <a:pPr marL="0" lvl="0" indent="0" algn="l" rtl="0">
                        <a:spcBef>
                          <a:spcPts val="0"/>
                        </a:spcBef>
                        <a:spcAft>
                          <a:spcPts val="0"/>
                        </a:spcAft>
                        <a:buNone/>
                      </a:pPr>
                      <a:r>
                        <a:rPr lang="en" sz="900"/>
                        <a:t>1.42</a:t>
                      </a:r>
                      <a:endParaRPr sz="900"/>
                    </a:p>
                  </a:txBody>
                  <a:tcPr marL="91425" marR="91425" marT="91425" marB="91425">
                    <a:solidFill>
                      <a:schemeClr val="lt2"/>
                    </a:solidFill>
                  </a:tcPr>
                </a:tc>
                <a:tc>
                  <a:txBody>
                    <a:bodyPr/>
                    <a:lstStyle/>
                    <a:p>
                      <a:pPr marL="0" lvl="0" indent="0" algn="l" rtl="0">
                        <a:spcBef>
                          <a:spcPts val="0"/>
                        </a:spcBef>
                        <a:spcAft>
                          <a:spcPts val="0"/>
                        </a:spcAft>
                        <a:buNone/>
                      </a:pPr>
                      <a:r>
                        <a:rPr lang="en" sz="900"/>
                        <a:t>1.08</a:t>
                      </a:r>
                      <a:endParaRPr sz="900"/>
                    </a:p>
                  </a:txBody>
                  <a:tcPr marL="91425" marR="91425" marT="91425" marB="91425">
                    <a:solidFill>
                      <a:schemeClr val="lt2"/>
                    </a:solidFill>
                  </a:tcPr>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 sz="900"/>
                        <a:t>Skewness of Returns</a:t>
                      </a:r>
                      <a:endParaRPr sz="900"/>
                    </a:p>
                  </a:txBody>
                  <a:tcPr marL="91425" marR="91425" marT="91425" marB="91425">
                    <a:solidFill>
                      <a:schemeClr val="lt1"/>
                    </a:solidFill>
                  </a:tcPr>
                </a:tc>
                <a:tc>
                  <a:txBody>
                    <a:bodyPr/>
                    <a:lstStyle/>
                    <a:p>
                      <a:pPr marL="0" lvl="0" indent="0" algn="l" rtl="0">
                        <a:spcBef>
                          <a:spcPts val="0"/>
                        </a:spcBef>
                        <a:spcAft>
                          <a:spcPts val="0"/>
                        </a:spcAft>
                        <a:buNone/>
                      </a:pPr>
                      <a:r>
                        <a:rPr lang="en" sz="900"/>
                        <a:t>0.15</a:t>
                      </a:r>
                      <a:endParaRPr sz="900"/>
                    </a:p>
                  </a:txBody>
                  <a:tcPr marL="91425" marR="91425" marT="91425" marB="91425">
                    <a:solidFill>
                      <a:schemeClr val="lt1"/>
                    </a:solidFill>
                  </a:tcPr>
                </a:tc>
                <a:tc>
                  <a:txBody>
                    <a:bodyPr/>
                    <a:lstStyle/>
                    <a:p>
                      <a:pPr marL="0" lvl="0" indent="0" algn="l" rtl="0">
                        <a:spcBef>
                          <a:spcPts val="0"/>
                        </a:spcBef>
                        <a:spcAft>
                          <a:spcPts val="0"/>
                        </a:spcAft>
                        <a:buNone/>
                      </a:pPr>
                      <a:r>
                        <a:rPr lang="en" sz="900"/>
                        <a:t>0.01</a:t>
                      </a:r>
                      <a:endParaRPr sz="900"/>
                    </a:p>
                  </a:txBody>
                  <a:tcPr marL="91425" marR="91425" marT="91425" marB="91425">
                    <a:solidFill>
                      <a:schemeClr val="lt1"/>
                    </a:solidFill>
                  </a:tcPr>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en" sz="900"/>
                        <a:t>Mean Alpha</a:t>
                      </a:r>
                      <a:endParaRPr sz="900"/>
                    </a:p>
                  </a:txBody>
                  <a:tcPr marL="91425" marR="91425" marT="91425" marB="91425">
                    <a:solidFill>
                      <a:schemeClr val="lt2"/>
                    </a:solidFill>
                  </a:tcPr>
                </a:tc>
                <a:tc>
                  <a:txBody>
                    <a:bodyPr/>
                    <a:lstStyle/>
                    <a:p>
                      <a:pPr marL="0" lvl="0" indent="0" algn="l" rtl="0">
                        <a:spcBef>
                          <a:spcPts val="0"/>
                        </a:spcBef>
                        <a:spcAft>
                          <a:spcPts val="0"/>
                        </a:spcAft>
                        <a:buNone/>
                      </a:pPr>
                      <a:r>
                        <a:rPr lang="en" sz="900"/>
                        <a:t>12.78%</a:t>
                      </a:r>
                      <a:endParaRPr sz="900"/>
                    </a:p>
                  </a:txBody>
                  <a:tcPr marL="91425" marR="91425" marT="91425" marB="91425">
                    <a:solidFill>
                      <a:schemeClr val="lt2"/>
                    </a:solidFill>
                  </a:tcPr>
                </a:tc>
                <a:tc>
                  <a:txBody>
                    <a:bodyPr/>
                    <a:lstStyle/>
                    <a:p>
                      <a:pPr marL="0" lvl="0" indent="0" algn="l" rtl="0">
                        <a:spcBef>
                          <a:spcPts val="0"/>
                        </a:spcBef>
                        <a:spcAft>
                          <a:spcPts val="0"/>
                        </a:spcAft>
                        <a:buNone/>
                      </a:pPr>
                      <a:r>
                        <a:rPr lang="en" sz="900"/>
                        <a:t>2.85%</a:t>
                      </a:r>
                      <a:endParaRPr sz="900"/>
                    </a:p>
                  </a:txBody>
                  <a:tcPr marL="91425" marR="91425" marT="91425" marB="91425">
                    <a:solidFill>
                      <a:schemeClr val="lt2"/>
                    </a:solidFill>
                  </a:tcPr>
                </a:tc>
                <a:extLst>
                  <a:ext uri="{0D108BD9-81ED-4DB2-BD59-A6C34878D82A}">
                    <a16:rowId xmlns:a16="http://schemas.microsoft.com/office/drawing/2014/main" val="10005"/>
                  </a:ext>
                </a:extLst>
              </a:tr>
              <a:tr h="0">
                <a:tc>
                  <a:txBody>
                    <a:bodyPr/>
                    <a:lstStyle/>
                    <a:p>
                      <a:pPr marL="0" lvl="0" indent="0" algn="l" rtl="0">
                        <a:spcBef>
                          <a:spcPts val="0"/>
                        </a:spcBef>
                        <a:spcAft>
                          <a:spcPts val="0"/>
                        </a:spcAft>
                        <a:buNone/>
                      </a:pPr>
                      <a:r>
                        <a:rPr lang="en" sz="900"/>
                        <a:t>Tracking Error</a:t>
                      </a:r>
                      <a:endParaRPr sz="900"/>
                    </a:p>
                  </a:txBody>
                  <a:tcPr marL="91425" marR="91425" marT="91425" marB="91425">
                    <a:solidFill>
                      <a:schemeClr val="lt1"/>
                    </a:solidFill>
                  </a:tcPr>
                </a:tc>
                <a:tc>
                  <a:txBody>
                    <a:bodyPr/>
                    <a:lstStyle/>
                    <a:p>
                      <a:pPr marL="0" lvl="0" indent="0" algn="l" rtl="0">
                        <a:spcBef>
                          <a:spcPts val="0"/>
                        </a:spcBef>
                        <a:spcAft>
                          <a:spcPts val="0"/>
                        </a:spcAft>
                        <a:buNone/>
                      </a:pPr>
                      <a:r>
                        <a:rPr lang="en" sz="900"/>
                        <a:t>15.16%</a:t>
                      </a:r>
                      <a:endParaRPr sz="900"/>
                    </a:p>
                  </a:txBody>
                  <a:tcPr marL="91425" marR="91425" marT="91425" marB="91425">
                    <a:solidFill>
                      <a:schemeClr val="lt1"/>
                    </a:solidFill>
                  </a:tcPr>
                </a:tc>
                <a:tc>
                  <a:txBody>
                    <a:bodyPr/>
                    <a:lstStyle/>
                    <a:p>
                      <a:pPr marL="0" lvl="0" indent="0" algn="l" rtl="0">
                        <a:spcBef>
                          <a:spcPts val="0"/>
                        </a:spcBef>
                        <a:spcAft>
                          <a:spcPts val="0"/>
                        </a:spcAft>
                        <a:buNone/>
                      </a:pPr>
                      <a:r>
                        <a:rPr lang="en" sz="900"/>
                        <a:t>13.65%</a:t>
                      </a:r>
                      <a:endParaRPr sz="900"/>
                    </a:p>
                  </a:txBody>
                  <a:tcPr marL="91425" marR="91425" marT="91425" marB="91425">
                    <a:solidFill>
                      <a:schemeClr val="lt1"/>
                    </a:solidFill>
                  </a:tcPr>
                </a:tc>
                <a:extLst>
                  <a:ext uri="{0D108BD9-81ED-4DB2-BD59-A6C34878D82A}">
                    <a16:rowId xmlns:a16="http://schemas.microsoft.com/office/drawing/2014/main" val="10006"/>
                  </a:ext>
                </a:extLst>
              </a:tr>
              <a:tr h="0">
                <a:tc>
                  <a:txBody>
                    <a:bodyPr/>
                    <a:lstStyle/>
                    <a:p>
                      <a:pPr marL="0" lvl="0" indent="0" algn="l" rtl="0">
                        <a:spcBef>
                          <a:spcPts val="0"/>
                        </a:spcBef>
                        <a:spcAft>
                          <a:spcPts val="0"/>
                        </a:spcAft>
                        <a:buNone/>
                      </a:pPr>
                      <a:r>
                        <a:rPr lang="en" sz="900"/>
                        <a:t>Info. Ratio</a:t>
                      </a:r>
                      <a:endParaRPr sz="900"/>
                    </a:p>
                  </a:txBody>
                  <a:tcPr marL="91425" marR="91425" marT="91425" marB="91425">
                    <a:solidFill>
                      <a:schemeClr val="lt2"/>
                    </a:solidFill>
                  </a:tcPr>
                </a:tc>
                <a:tc>
                  <a:txBody>
                    <a:bodyPr/>
                    <a:lstStyle/>
                    <a:p>
                      <a:pPr marL="0" lvl="0" indent="0" algn="l" rtl="0">
                        <a:spcBef>
                          <a:spcPts val="0"/>
                        </a:spcBef>
                        <a:spcAft>
                          <a:spcPts val="0"/>
                        </a:spcAft>
                        <a:buNone/>
                      </a:pPr>
                      <a:r>
                        <a:rPr lang="en" sz="900"/>
                        <a:t>0.84</a:t>
                      </a:r>
                      <a:endParaRPr sz="900"/>
                    </a:p>
                  </a:txBody>
                  <a:tcPr marL="91425" marR="91425" marT="91425" marB="91425">
                    <a:solidFill>
                      <a:schemeClr val="lt2"/>
                    </a:solidFill>
                  </a:tcPr>
                </a:tc>
                <a:tc>
                  <a:txBody>
                    <a:bodyPr/>
                    <a:lstStyle/>
                    <a:p>
                      <a:pPr marL="0" lvl="0" indent="0" algn="l" rtl="0">
                        <a:spcBef>
                          <a:spcPts val="0"/>
                        </a:spcBef>
                        <a:spcAft>
                          <a:spcPts val="0"/>
                        </a:spcAft>
                        <a:buNone/>
                      </a:pPr>
                      <a:r>
                        <a:rPr lang="en" sz="900"/>
                        <a:t>0.21</a:t>
                      </a:r>
                      <a:endParaRPr sz="900"/>
                    </a:p>
                  </a:txBody>
                  <a:tcPr marL="91425" marR="91425" marT="91425" marB="91425">
                    <a:solidFill>
                      <a:schemeClr val="lt2"/>
                    </a:solidFill>
                  </a:tcPr>
                </a:tc>
                <a:extLst>
                  <a:ext uri="{0D108BD9-81ED-4DB2-BD59-A6C34878D82A}">
                    <a16:rowId xmlns:a16="http://schemas.microsoft.com/office/drawing/2014/main" val="10007"/>
                  </a:ext>
                </a:extLst>
              </a:tr>
              <a:tr h="0">
                <a:tc>
                  <a:txBody>
                    <a:bodyPr/>
                    <a:lstStyle/>
                    <a:p>
                      <a:pPr marL="0" lvl="0" indent="0" algn="l" rtl="0">
                        <a:spcBef>
                          <a:spcPts val="0"/>
                        </a:spcBef>
                        <a:spcAft>
                          <a:spcPts val="0"/>
                        </a:spcAft>
                        <a:buNone/>
                      </a:pPr>
                      <a:r>
                        <a:rPr lang="en" sz="900"/>
                        <a:t>Average Turnover</a:t>
                      </a:r>
                      <a:endParaRPr sz="900"/>
                    </a:p>
                  </a:txBody>
                  <a:tcPr marL="91425" marR="91425" marT="91425" marB="91425">
                    <a:solidFill>
                      <a:schemeClr val="lt1"/>
                    </a:solidFill>
                  </a:tcPr>
                </a:tc>
                <a:tc>
                  <a:txBody>
                    <a:bodyPr/>
                    <a:lstStyle/>
                    <a:p>
                      <a:pPr marL="0" lvl="0" indent="0" algn="l" rtl="0">
                        <a:spcBef>
                          <a:spcPts val="0"/>
                        </a:spcBef>
                        <a:spcAft>
                          <a:spcPts val="0"/>
                        </a:spcAft>
                        <a:buNone/>
                      </a:pPr>
                      <a:r>
                        <a:rPr lang="en" sz="900"/>
                        <a:t>0.30</a:t>
                      </a:r>
                      <a:endParaRPr sz="900"/>
                    </a:p>
                  </a:txBody>
                  <a:tcPr marL="91425" marR="91425" marT="91425" marB="91425">
                    <a:solidFill>
                      <a:schemeClr val="lt1"/>
                    </a:solidFill>
                  </a:tcPr>
                </a:tc>
                <a:tc>
                  <a:txBody>
                    <a:bodyPr/>
                    <a:lstStyle/>
                    <a:p>
                      <a:pPr marL="0" lvl="0" indent="0" algn="l" rtl="0">
                        <a:spcBef>
                          <a:spcPts val="0"/>
                        </a:spcBef>
                        <a:spcAft>
                          <a:spcPts val="0"/>
                        </a:spcAft>
                        <a:buNone/>
                      </a:pPr>
                      <a:r>
                        <a:rPr lang="en" sz="900"/>
                        <a:t>0.28</a:t>
                      </a:r>
                      <a:endParaRPr sz="900"/>
                    </a:p>
                  </a:txBody>
                  <a:tcPr marL="91425" marR="91425" marT="91425" marB="91425">
                    <a:solidFill>
                      <a:schemeClr val="lt1"/>
                    </a:solidFill>
                  </a:tcPr>
                </a:tc>
                <a:extLst>
                  <a:ext uri="{0D108BD9-81ED-4DB2-BD59-A6C34878D82A}">
                    <a16:rowId xmlns:a16="http://schemas.microsoft.com/office/drawing/2014/main" val="10008"/>
                  </a:ext>
                </a:extLst>
              </a:tr>
            </a:tbl>
          </a:graphicData>
        </a:graphic>
      </p:graphicFrame>
      <p:graphicFrame>
        <p:nvGraphicFramePr>
          <p:cNvPr id="144" name="Google Shape;144;p25"/>
          <p:cNvGraphicFramePr/>
          <p:nvPr/>
        </p:nvGraphicFramePr>
        <p:xfrm>
          <a:off x="4832400" y="3452773"/>
          <a:ext cx="3999900" cy="1386765"/>
        </p:xfrm>
        <a:graphic>
          <a:graphicData uri="http://schemas.openxmlformats.org/drawingml/2006/table">
            <a:tbl>
              <a:tblPr>
                <a:noFill/>
                <a:tableStyleId>{F26D14C3-2335-4467-A9AB-CCE67A2BBDAD}</a:tableStyleId>
              </a:tblPr>
              <a:tblGrid>
                <a:gridCol w="1333300">
                  <a:extLst>
                    <a:ext uri="{9D8B030D-6E8A-4147-A177-3AD203B41FA5}">
                      <a16:colId xmlns:a16="http://schemas.microsoft.com/office/drawing/2014/main" val="20000"/>
                    </a:ext>
                  </a:extLst>
                </a:gridCol>
                <a:gridCol w="1333300">
                  <a:extLst>
                    <a:ext uri="{9D8B030D-6E8A-4147-A177-3AD203B41FA5}">
                      <a16:colId xmlns:a16="http://schemas.microsoft.com/office/drawing/2014/main" val="20001"/>
                    </a:ext>
                  </a:extLst>
                </a:gridCol>
                <a:gridCol w="1333300">
                  <a:extLst>
                    <a:ext uri="{9D8B030D-6E8A-4147-A177-3AD203B41FA5}">
                      <a16:colId xmlns:a16="http://schemas.microsoft.com/office/drawing/2014/main" val="20002"/>
                    </a:ext>
                  </a:extLst>
                </a:gridCol>
              </a:tblGrid>
              <a:tr h="320025">
                <a:tc>
                  <a:txBody>
                    <a:bodyPr/>
                    <a:lstStyle/>
                    <a:p>
                      <a:pPr marL="0" lvl="0" indent="0" algn="ctr" rtl="0">
                        <a:spcBef>
                          <a:spcPts val="0"/>
                        </a:spcBef>
                        <a:spcAft>
                          <a:spcPts val="0"/>
                        </a:spcAft>
                        <a:buNone/>
                      </a:pPr>
                      <a:r>
                        <a:rPr lang="en" sz="900" b="1"/>
                        <a:t>Factor Exposure</a:t>
                      </a:r>
                      <a:endParaRPr sz="900" b="1"/>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800"/>
                        <a:t>Coefficient / (T-Stat)</a:t>
                      </a:r>
                      <a:endParaRPr sz="800"/>
                    </a:p>
                    <a:p>
                      <a:pPr marL="0" lvl="0" indent="0" algn="ctr" rtl="0">
                        <a:spcBef>
                          <a:spcPts val="0"/>
                        </a:spcBef>
                        <a:spcAft>
                          <a:spcPts val="0"/>
                        </a:spcAft>
                        <a:buClr>
                          <a:schemeClr val="dk1"/>
                        </a:buClr>
                        <a:buSzPts val="1100"/>
                        <a:buFont typeface="Arial"/>
                        <a:buNone/>
                      </a:pPr>
                      <a:r>
                        <a:rPr lang="en" sz="800">
                          <a:solidFill>
                            <a:schemeClr val="dk1"/>
                          </a:solidFill>
                        </a:rPr>
                        <a:t>Buy</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rPr>
                        <a:t>Coefficient / (T-Stat)</a:t>
                      </a:r>
                      <a:endParaRPr sz="800">
                        <a:solidFill>
                          <a:schemeClr val="dk1"/>
                        </a:solidFill>
                      </a:endParaRPr>
                    </a:p>
                    <a:p>
                      <a:pPr marL="0" lvl="0" indent="0" algn="ctr" rtl="0">
                        <a:spcBef>
                          <a:spcPts val="0"/>
                        </a:spcBef>
                        <a:spcAft>
                          <a:spcPts val="0"/>
                        </a:spcAft>
                        <a:buNone/>
                      </a:pPr>
                      <a:r>
                        <a:rPr lang="en" sz="800">
                          <a:solidFill>
                            <a:schemeClr val="dk1"/>
                          </a:solidFill>
                        </a:rPr>
                        <a:t>Sell</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20025">
                <a:tc>
                  <a:txBody>
                    <a:bodyPr/>
                    <a:lstStyle/>
                    <a:p>
                      <a:pPr marL="0" lvl="0" indent="0" algn="l" rtl="0">
                        <a:spcBef>
                          <a:spcPts val="0"/>
                        </a:spcBef>
                        <a:spcAft>
                          <a:spcPts val="0"/>
                        </a:spcAft>
                        <a:buNone/>
                      </a:pPr>
                      <a:r>
                        <a:rPr lang="en" sz="900"/>
                        <a:t>Beta</a:t>
                      </a:r>
                      <a:endParaRPr sz="900"/>
                    </a:p>
                  </a:txBody>
                  <a:tcPr marL="91425" marR="91425" marT="91425" marB="91425">
                    <a:solidFill>
                      <a:schemeClr val="lt2"/>
                    </a:solidFill>
                  </a:tcPr>
                </a:tc>
                <a:tc>
                  <a:txBody>
                    <a:bodyPr/>
                    <a:lstStyle/>
                    <a:p>
                      <a:pPr marL="0" lvl="0" indent="0" algn="l" rtl="0">
                        <a:spcBef>
                          <a:spcPts val="0"/>
                        </a:spcBef>
                        <a:spcAft>
                          <a:spcPts val="0"/>
                        </a:spcAft>
                        <a:buNone/>
                      </a:pPr>
                      <a:r>
                        <a:rPr lang="en" sz="900"/>
                        <a:t>-0.0465 (-2.345)</a:t>
                      </a:r>
                      <a:endParaRPr sz="900"/>
                    </a:p>
                  </a:txBody>
                  <a:tcPr marL="91425" marR="91425" marT="91425" marB="91425">
                    <a:lnT w="9525" cap="flat" cmpd="sng">
                      <a:solidFill>
                        <a:srgbClr val="9E9E9E"/>
                      </a:solidFill>
                      <a:prstDash val="solid"/>
                      <a:round/>
                      <a:headEnd type="none" w="sm" len="sm"/>
                      <a:tailEnd type="none" w="sm" len="sm"/>
                    </a:lnT>
                    <a:solidFill>
                      <a:schemeClr val="lt2"/>
                    </a:solidFill>
                  </a:tcPr>
                </a:tc>
                <a:tc>
                  <a:txBody>
                    <a:bodyPr/>
                    <a:lstStyle/>
                    <a:p>
                      <a:pPr marL="0" lvl="0" indent="0" algn="l" rtl="0">
                        <a:spcBef>
                          <a:spcPts val="0"/>
                        </a:spcBef>
                        <a:spcAft>
                          <a:spcPts val="0"/>
                        </a:spcAft>
                        <a:buNone/>
                      </a:pPr>
                      <a:r>
                        <a:rPr lang="en" sz="900"/>
                        <a:t>-0.0435 (-2.366)</a:t>
                      </a:r>
                      <a:endParaRPr sz="900"/>
                    </a:p>
                  </a:txBody>
                  <a:tcPr marL="91425" marR="91425" marT="91425" marB="91425">
                    <a:lnT w="9525" cap="flat" cmpd="sng">
                      <a:solidFill>
                        <a:srgbClr val="9E9E9E"/>
                      </a:solidFill>
                      <a:prstDash val="solid"/>
                      <a:round/>
                      <a:headEnd type="none" w="sm" len="sm"/>
                      <a:tailEnd type="none" w="sm" len="sm"/>
                    </a:lnT>
                    <a:solidFill>
                      <a:schemeClr val="lt2"/>
                    </a:solidFill>
                  </a:tcPr>
                </a:tc>
                <a:extLst>
                  <a:ext uri="{0D108BD9-81ED-4DB2-BD59-A6C34878D82A}">
                    <a16:rowId xmlns:a16="http://schemas.microsoft.com/office/drawing/2014/main" val="10001"/>
                  </a:ext>
                </a:extLst>
              </a:tr>
              <a:tr h="320025">
                <a:tc>
                  <a:txBody>
                    <a:bodyPr/>
                    <a:lstStyle/>
                    <a:p>
                      <a:pPr marL="0" lvl="0" indent="0" algn="l" rtl="0">
                        <a:spcBef>
                          <a:spcPts val="0"/>
                        </a:spcBef>
                        <a:spcAft>
                          <a:spcPts val="0"/>
                        </a:spcAft>
                        <a:buNone/>
                      </a:pPr>
                      <a:r>
                        <a:rPr lang="en" sz="900"/>
                        <a:t>SMB</a:t>
                      </a:r>
                      <a:endParaRPr sz="900"/>
                    </a:p>
                  </a:txBody>
                  <a:tcPr marL="91425" marR="91425" marT="91425" marB="91425"/>
                </a:tc>
                <a:tc>
                  <a:txBody>
                    <a:bodyPr/>
                    <a:lstStyle/>
                    <a:p>
                      <a:pPr marL="0" lvl="0" indent="0" algn="l" rtl="0">
                        <a:spcBef>
                          <a:spcPts val="0"/>
                        </a:spcBef>
                        <a:spcAft>
                          <a:spcPts val="0"/>
                        </a:spcAft>
                        <a:buNone/>
                      </a:pPr>
                      <a:r>
                        <a:rPr lang="en" sz="900"/>
                        <a:t>0.0948 (2.615)</a:t>
                      </a:r>
                      <a:endParaRPr sz="900"/>
                    </a:p>
                  </a:txBody>
                  <a:tcPr marL="91425" marR="91425" marT="91425" marB="91425"/>
                </a:tc>
                <a:tc>
                  <a:txBody>
                    <a:bodyPr/>
                    <a:lstStyle/>
                    <a:p>
                      <a:pPr marL="0" lvl="0" indent="0" algn="l" rtl="0">
                        <a:spcBef>
                          <a:spcPts val="0"/>
                        </a:spcBef>
                        <a:spcAft>
                          <a:spcPts val="0"/>
                        </a:spcAft>
                        <a:buNone/>
                      </a:pPr>
                      <a:r>
                        <a:rPr lang="en" sz="900"/>
                        <a:t>0.0849 (2.524)</a:t>
                      </a:r>
                      <a:endParaRPr sz="900"/>
                    </a:p>
                  </a:txBody>
                  <a:tcPr marL="91425" marR="91425" marT="91425" marB="91425"/>
                </a:tc>
                <a:extLst>
                  <a:ext uri="{0D108BD9-81ED-4DB2-BD59-A6C34878D82A}">
                    <a16:rowId xmlns:a16="http://schemas.microsoft.com/office/drawing/2014/main" val="10002"/>
                  </a:ext>
                </a:extLst>
              </a:tr>
              <a:tr h="320025">
                <a:tc>
                  <a:txBody>
                    <a:bodyPr/>
                    <a:lstStyle/>
                    <a:p>
                      <a:pPr marL="0" lvl="0" indent="0" algn="l" rtl="0">
                        <a:spcBef>
                          <a:spcPts val="0"/>
                        </a:spcBef>
                        <a:spcAft>
                          <a:spcPts val="0"/>
                        </a:spcAft>
                        <a:buNone/>
                      </a:pPr>
                      <a:r>
                        <a:rPr lang="en" sz="900"/>
                        <a:t>CMA</a:t>
                      </a:r>
                      <a:endParaRPr sz="900"/>
                    </a:p>
                  </a:txBody>
                  <a:tcPr marL="91425" marR="91425" marT="91425" marB="91425">
                    <a:solidFill>
                      <a:schemeClr val="lt2"/>
                    </a:solidFill>
                  </a:tcPr>
                </a:tc>
                <a:tc>
                  <a:txBody>
                    <a:bodyPr/>
                    <a:lstStyle/>
                    <a:p>
                      <a:pPr marL="0" lvl="0" indent="0" algn="l" rtl="0">
                        <a:spcBef>
                          <a:spcPts val="0"/>
                        </a:spcBef>
                        <a:spcAft>
                          <a:spcPts val="0"/>
                        </a:spcAft>
                        <a:buNone/>
                      </a:pPr>
                      <a:r>
                        <a:rPr lang="en" sz="900"/>
                        <a:t>-0.1942 (-3.147)</a:t>
                      </a:r>
                      <a:endParaRPr sz="900"/>
                    </a:p>
                  </a:txBody>
                  <a:tcPr marL="91425" marR="91425" marT="91425" marB="91425">
                    <a:solidFill>
                      <a:schemeClr val="lt2"/>
                    </a:solidFill>
                  </a:tcPr>
                </a:tc>
                <a:tc>
                  <a:txBody>
                    <a:bodyPr/>
                    <a:lstStyle/>
                    <a:p>
                      <a:pPr marL="0" lvl="0" indent="0" algn="l" rtl="0">
                        <a:spcBef>
                          <a:spcPts val="0"/>
                        </a:spcBef>
                        <a:spcAft>
                          <a:spcPts val="0"/>
                        </a:spcAft>
                        <a:buNone/>
                      </a:pPr>
                      <a:r>
                        <a:rPr lang="en" sz="900"/>
                        <a:t>-0.1607 (-2.807)</a:t>
                      </a:r>
                      <a:endParaRPr sz="900"/>
                    </a:p>
                  </a:txBody>
                  <a:tcPr marL="91425" marR="91425" marT="91425" marB="91425">
                    <a:solidFill>
                      <a:schemeClr val="lt2"/>
                    </a:solidFill>
                  </a:tcPr>
                </a:tc>
                <a:extLst>
                  <a:ext uri="{0D108BD9-81ED-4DB2-BD59-A6C34878D82A}">
                    <a16:rowId xmlns:a16="http://schemas.microsoft.com/office/drawing/2014/main" val="10003"/>
                  </a:ext>
                </a:extLst>
              </a:tr>
            </a:tbl>
          </a:graphicData>
        </a:graphic>
      </p:graphicFrame>
      <p:pic>
        <p:nvPicPr>
          <p:cNvPr id="145" name="Google Shape;145;p25"/>
          <p:cNvPicPr preferRelativeResize="0"/>
          <p:nvPr/>
        </p:nvPicPr>
        <p:blipFill>
          <a:blip r:embed="rId3">
            <a:alphaModFix/>
          </a:blip>
          <a:stretch>
            <a:fillRect/>
          </a:stretch>
        </p:blipFill>
        <p:spPr>
          <a:xfrm>
            <a:off x="311700" y="572700"/>
            <a:ext cx="4304512" cy="4266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20" b="1">
                <a:solidFill>
                  <a:srgbClr val="00B4FF"/>
                </a:solidFill>
              </a:rPr>
              <a:t>LONG/SHORT Signal:</a:t>
            </a:r>
            <a:r>
              <a:rPr lang="en" sz="1820">
                <a:solidFill>
                  <a:srgbClr val="00B4FF"/>
                </a:solidFill>
              </a:rPr>
              <a:t> Price Target Moves</a:t>
            </a:r>
            <a:endParaRPr sz="1820">
              <a:solidFill>
                <a:srgbClr val="00B4FF"/>
              </a:solidFill>
            </a:endParaRPr>
          </a:p>
        </p:txBody>
      </p:sp>
      <p:sp>
        <p:nvSpPr>
          <p:cNvPr id="151" name="Google Shape;151;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accent4"/>
                </a:solidFill>
              </a:rPr>
              <a:t>Hypothesis:</a:t>
            </a:r>
            <a:r>
              <a:rPr lang="en">
                <a:solidFill>
                  <a:schemeClr val="dk1"/>
                </a:solidFill>
              </a:rPr>
              <a:t> Changes in price target may come from changes in underlying fundamentals or from analysts’ job security concerns. Investors may underreact to this information, and thus the stock may drift in one way for some time.</a:t>
            </a:r>
            <a:endParaRPr>
              <a:solidFill>
                <a:schemeClr val="dk1"/>
              </a:solidFill>
            </a:endParaRPr>
          </a:p>
          <a:p>
            <a:pPr marL="0" lvl="0" indent="0" algn="l" rtl="0">
              <a:spcBef>
                <a:spcPts val="1200"/>
              </a:spcBef>
              <a:spcAft>
                <a:spcPts val="0"/>
              </a:spcAft>
              <a:buNone/>
            </a:pPr>
            <a:r>
              <a:rPr lang="en" sz="1500">
                <a:solidFill>
                  <a:schemeClr val="accent4"/>
                </a:solidFill>
              </a:rPr>
              <a:t>Define Buy event:</a:t>
            </a:r>
            <a:r>
              <a:rPr lang="en" sz="1500">
                <a:solidFill>
                  <a:schemeClr val="dk1"/>
                </a:solidFill>
              </a:rPr>
              <a:t> (Occurrences of Buys in Data: 3,891 times across 2,161 trading days</a:t>
            </a:r>
            <a:endParaRPr sz="1500">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0"/>
              </a:spcAft>
              <a:buNone/>
            </a:pPr>
            <a:r>
              <a:rPr lang="en" sz="1500">
                <a:solidFill>
                  <a:srgbClr val="F1C232"/>
                </a:solidFill>
              </a:rPr>
              <a:t>Define Sell event:</a:t>
            </a:r>
            <a:r>
              <a:rPr lang="en" sz="1500">
                <a:solidFill>
                  <a:schemeClr val="dk1"/>
                </a:solidFill>
              </a:rPr>
              <a:t> (Occurrences of Sells in Data: 2,207 times across 1,444 trading days</a:t>
            </a:r>
            <a:endParaRPr sz="1500">
              <a:solidFill>
                <a:schemeClr val="dk1"/>
              </a:solidFill>
            </a:endParaRPr>
          </a:p>
          <a:p>
            <a:pPr marL="0" lvl="0" indent="0" algn="l" rtl="0">
              <a:spcBef>
                <a:spcPts val="1200"/>
              </a:spcBef>
              <a:spcAft>
                <a:spcPts val="1200"/>
              </a:spcAft>
              <a:buNone/>
            </a:pPr>
            <a:endParaRPr>
              <a:solidFill>
                <a:schemeClr val="dk1"/>
              </a:solidFill>
            </a:endParaRPr>
          </a:p>
        </p:txBody>
      </p:sp>
      <p:pic>
        <p:nvPicPr>
          <p:cNvPr id="152" name="Google Shape;152;p26"/>
          <p:cNvPicPr preferRelativeResize="0"/>
          <p:nvPr/>
        </p:nvPicPr>
        <p:blipFill>
          <a:blip r:embed="rId3">
            <a:alphaModFix/>
          </a:blip>
          <a:stretch>
            <a:fillRect/>
          </a:stretch>
        </p:blipFill>
        <p:spPr>
          <a:xfrm>
            <a:off x="471300" y="2669229"/>
            <a:ext cx="5585415" cy="498375"/>
          </a:xfrm>
          <a:prstGeom prst="rect">
            <a:avLst/>
          </a:prstGeom>
          <a:noFill/>
          <a:ln>
            <a:noFill/>
          </a:ln>
        </p:spPr>
      </p:pic>
      <p:pic>
        <p:nvPicPr>
          <p:cNvPr id="153" name="Google Shape;153;p26"/>
          <p:cNvPicPr preferRelativeResize="0"/>
          <p:nvPr/>
        </p:nvPicPr>
        <p:blipFill>
          <a:blip r:embed="rId4">
            <a:alphaModFix/>
          </a:blip>
          <a:stretch>
            <a:fillRect/>
          </a:stretch>
        </p:blipFill>
        <p:spPr>
          <a:xfrm>
            <a:off x="471300" y="3610675"/>
            <a:ext cx="5585425" cy="55029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a:spLocks noGrp="1"/>
          </p:cNvSpPr>
          <p:nvPr>
            <p:ph type="title"/>
          </p:nvPr>
        </p:nvSpPr>
        <p:spPr>
          <a:xfrm>
            <a:off x="106875" y="66375"/>
            <a:ext cx="50238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SzPct val="54395"/>
              <a:buNone/>
            </a:pPr>
            <a:r>
              <a:rPr lang="en" sz="1820" b="1">
                <a:solidFill>
                  <a:srgbClr val="00B4FF"/>
                </a:solidFill>
              </a:rPr>
              <a:t>LONG/SHORT Signal:</a:t>
            </a:r>
            <a:r>
              <a:rPr lang="en" sz="1820">
                <a:solidFill>
                  <a:srgbClr val="00B4FF"/>
                </a:solidFill>
              </a:rPr>
              <a:t> Price Target Moves</a:t>
            </a:r>
            <a:endParaRPr sz="1820">
              <a:solidFill>
                <a:srgbClr val="00B4FF"/>
              </a:solidFill>
            </a:endParaRPr>
          </a:p>
          <a:p>
            <a:pPr marL="0" lvl="0" indent="0" algn="l" rtl="0">
              <a:spcBef>
                <a:spcPts val="0"/>
              </a:spcBef>
              <a:spcAft>
                <a:spcPts val="0"/>
              </a:spcAft>
              <a:buSzPct val="54395"/>
              <a:buNone/>
            </a:pPr>
            <a:endParaRPr sz="1820" b="1">
              <a:solidFill>
                <a:srgbClr val="00B4FF"/>
              </a:solidFill>
            </a:endParaRPr>
          </a:p>
        </p:txBody>
      </p:sp>
      <p:pic>
        <p:nvPicPr>
          <p:cNvPr id="159" name="Google Shape;159;p27"/>
          <p:cNvPicPr preferRelativeResize="0"/>
          <p:nvPr/>
        </p:nvPicPr>
        <p:blipFill>
          <a:blip r:embed="rId3">
            <a:alphaModFix/>
          </a:blip>
          <a:stretch>
            <a:fillRect/>
          </a:stretch>
        </p:blipFill>
        <p:spPr>
          <a:xfrm>
            <a:off x="106873" y="578326"/>
            <a:ext cx="4539259" cy="4491024"/>
          </a:xfrm>
          <a:prstGeom prst="rect">
            <a:avLst/>
          </a:prstGeom>
          <a:noFill/>
          <a:ln>
            <a:noFill/>
          </a:ln>
        </p:spPr>
      </p:pic>
      <p:graphicFrame>
        <p:nvGraphicFramePr>
          <p:cNvPr id="160" name="Google Shape;160;p27"/>
          <p:cNvGraphicFramePr/>
          <p:nvPr/>
        </p:nvGraphicFramePr>
        <p:xfrm>
          <a:off x="5335400" y="181913"/>
          <a:ext cx="3430275" cy="3154410"/>
        </p:xfrm>
        <a:graphic>
          <a:graphicData uri="http://schemas.openxmlformats.org/drawingml/2006/table">
            <a:tbl>
              <a:tblPr>
                <a:noFill/>
                <a:tableStyleId>{F26D14C3-2335-4467-A9AB-CCE67A2BBDAD}</a:tableStyleId>
              </a:tblPr>
              <a:tblGrid>
                <a:gridCol w="1143425">
                  <a:extLst>
                    <a:ext uri="{9D8B030D-6E8A-4147-A177-3AD203B41FA5}">
                      <a16:colId xmlns:a16="http://schemas.microsoft.com/office/drawing/2014/main" val="20000"/>
                    </a:ext>
                  </a:extLst>
                </a:gridCol>
                <a:gridCol w="1143425">
                  <a:extLst>
                    <a:ext uri="{9D8B030D-6E8A-4147-A177-3AD203B41FA5}">
                      <a16:colId xmlns:a16="http://schemas.microsoft.com/office/drawing/2014/main" val="20001"/>
                    </a:ext>
                  </a:extLst>
                </a:gridCol>
                <a:gridCol w="1143425">
                  <a:extLst>
                    <a:ext uri="{9D8B030D-6E8A-4147-A177-3AD203B41FA5}">
                      <a16:colId xmlns:a16="http://schemas.microsoft.com/office/drawing/2014/main" val="20002"/>
                    </a:ext>
                  </a:extLst>
                </a:gridCol>
              </a:tblGrid>
              <a:tr h="298400">
                <a:tc>
                  <a:txBody>
                    <a:bodyPr/>
                    <a:lstStyle/>
                    <a:p>
                      <a:pPr marL="0" lvl="0" indent="0" algn="ctr" rtl="0">
                        <a:spcBef>
                          <a:spcPts val="0"/>
                        </a:spcBef>
                        <a:spcAft>
                          <a:spcPts val="0"/>
                        </a:spcAft>
                        <a:buNone/>
                      </a:pPr>
                      <a:r>
                        <a:rPr lang="en" sz="900" b="1"/>
                        <a:t>Annualized Metrics</a:t>
                      </a:r>
                      <a:r>
                        <a:rPr lang="en" sz="900"/>
                        <a:t> </a:t>
                      </a:r>
                      <a:endParaRPr sz="900"/>
                    </a:p>
                  </a:txBody>
                  <a:tcPr marL="91425" marR="91425" marT="91425" marB="91425"/>
                </a:tc>
                <a:tc>
                  <a:txBody>
                    <a:bodyPr/>
                    <a:lstStyle/>
                    <a:p>
                      <a:pPr marL="0" lvl="0" indent="0" algn="ctr" rtl="0">
                        <a:spcBef>
                          <a:spcPts val="0"/>
                        </a:spcBef>
                        <a:spcAft>
                          <a:spcPts val="0"/>
                        </a:spcAft>
                        <a:buNone/>
                      </a:pPr>
                      <a:r>
                        <a:rPr lang="en" sz="900"/>
                        <a:t>Buy</a:t>
                      </a:r>
                      <a:endParaRPr sz="900"/>
                    </a:p>
                  </a:txBody>
                  <a:tcPr marL="91425" marR="91425" marT="91425" marB="91425"/>
                </a:tc>
                <a:tc>
                  <a:txBody>
                    <a:bodyPr/>
                    <a:lstStyle/>
                    <a:p>
                      <a:pPr marL="0" lvl="0" indent="0" algn="ctr" rtl="0">
                        <a:spcBef>
                          <a:spcPts val="0"/>
                        </a:spcBef>
                        <a:spcAft>
                          <a:spcPts val="0"/>
                        </a:spcAft>
                        <a:buNone/>
                      </a:pPr>
                      <a:r>
                        <a:rPr lang="en" sz="900"/>
                        <a:t>Sell</a:t>
                      </a:r>
                      <a:endParaRPr sz="900"/>
                    </a:p>
                  </a:txBody>
                  <a:tcPr marL="91425" marR="91425" marT="91425" marB="91425"/>
                </a:tc>
                <a:extLst>
                  <a:ext uri="{0D108BD9-81ED-4DB2-BD59-A6C34878D82A}">
                    <a16:rowId xmlns:a16="http://schemas.microsoft.com/office/drawing/2014/main" val="10000"/>
                  </a:ext>
                </a:extLst>
              </a:tr>
              <a:tr h="298400">
                <a:tc>
                  <a:txBody>
                    <a:bodyPr/>
                    <a:lstStyle/>
                    <a:p>
                      <a:pPr marL="0" lvl="0" indent="0" algn="l" rtl="0">
                        <a:spcBef>
                          <a:spcPts val="0"/>
                        </a:spcBef>
                        <a:spcAft>
                          <a:spcPts val="0"/>
                        </a:spcAft>
                        <a:buNone/>
                      </a:pPr>
                      <a:r>
                        <a:rPr lang="en" sz="900"/>
                        <a:t>Mean Return</a:t>
                      </a:r>
                      <a:endParaRPr sz="900"/>
                    </a:p>
                  </a:txBody>
                  <a:tcPr marL="91425" marR="91425" marT="91425" marB="91425">
                    <a:solidFill>
                      <a:schemeClr val="lt2"/>
                    </a:solidFill>
                  </a:tcPr>
                </a:tc>
                <a:tc>
                  <a:txBody>
                    <a:bodyPr/>
                    <a:lstStyle/>
                    <a:p>
                      <a:pPr marL="0" lvl="0" indent="0" algn="l" rtl="0">
                        <a:spcBef>
                          <a:spcPts val="0"/>
                        </a:spcBef>
                        <a:spcAft>
                          <a:spcPts val="0"/>
                        </a:spcAft>
                        <a:buNone/>
                      </a:pPr>
                      <a:r>
                        <a:rPr lang="en" sz="900"/>
                        <a:t>74.34%</a:t>
                      </a:r>
                      <a:endParaRPr sz="900"/>
                    </a:p>
                  </a:txBody>
                  <a:tcPr marL="91425" marR="91425" marT="91425" marB="91425">
                    <a:solidFill>
                      <a:schemeClr val="lt2"/>
                    </a:solidFill>
                  </a:tcPr>
                </a:tc>
                <a:tc>
                  <a:txBody>
                    <a:bodyPr/>
                    <a:lstStyle/>
                    <a:p>
                      <a:pPr marL="0" lvl="0" indent="0" algn="l" rtl="0">
                        <a:spcBef>
                          <a:spcPts val="0"/>
                        </a:spcBef>
                        <a:spcAft>
                          <a:spcPts val="0"/>
                        </a:spcAft>
                        <a:buNone/>
                      </a:pPr>
                      <a:r>
                        <a:rPr lang="en" sz="900"/>
                        <a:t>-8.87%</a:t>
                      </a:r>
                      <a:endParaRPr sz="900"/>
                    </a:p>
                  </a:txBody>
                  <a:tcPr marL="91425" marR="91425" marT="91425" marB="91425">
                    <a:solidFill>
                      <a:schemeClr val="lt2"/>
                    </a:solidFill>
                  </a:tcPr>
                </a:tc>
                <a:extLst>
                  <a:ext uri="{0D108BD9-81ED-4DB2-BD59-A6C34878D82A}">
                    <a16:rowId xmlns:a16="http://schemas.microsoft.com/office/drawing/2014/main" val="10001"/>
                  </a:ext>
                </a:extLst>
              </a:tr>
              <a:tr h="298400">
                <a:tc>
                  <a:txBody>
                    <a:bodyPr/>
                    <a:lstStyle/>
                    <a:p>
                      <a:pPr marL="0" lvl="0" indent="0" algn="l" rtl="0">
                        <a:spcBef>
                          <a:spcPts val="0"/>
                        </a:spcBef>
                        <a:spcAft>
                          <a:spcPts val="0"/>
                        </a:spcAft>
                        <a:buNone/>
                      </a:pPr>
                      <a:r>
                        <a:rPr lang="en" sz="900"/>
                        <a:t>Volatility</a:t>
                      </a:r>
                      <a:endParaRPr sz="900"/>
                    </a:p>
                  </a:txBody>
                  <a:tcPr marL="91425" marR="91425" marT="91425" marB="91425">
                    <a:solidFill>
                      <a:schemeClr val="lt1"/>
                    </a:solidFill>
                  </a:tcPr>
                </a:tc>
                <a:tc>
                  <a:txBody>
                    <a:bodyPr/>
                    <a:lstStyle/>
                    <a:p>
                      <a:pPr marL="0" lvl="0" indent="0" algn="l" rtl="0">
                        <a:spcBef>
                          <a:spcPts val="0"/>
                        </a:spcBef>
                        <a:spcAft>
                          <a:spcPts val="0"/>
                        </a:spcAft>
                        <a:buNone/>
                      </a:pPr>
                      <a:r>
                        <a:rPr lang="en" sz="900"/>
                        <a:t>35.48%</a:t>
                      </a:r>
                      <a:endParaRPr sz="900"/>
                    </a:p>
                  </a:txBody>
                  <a:tcPr marL="91425" marR="91425" marT="91425" marB="91425">
                    <a:solidFill>
                      <a:schemeClr val="lt1"/>
                    </a:solidFill>
                  </a:tcPr>
                </a:tc>
                <a:tc>
                  <a:txBody>
                    <a:bodyPr/>
                    <a:lstStyle/>
                    <a:p>
                      <a:pPr marL="0" lvl="0" indent="0" algn="l" rtl="0">
                        <a:spcBef>
                          <a:spcPts val="0"/>
                        </a:spcBef>
                        <a:spcAft>
                          <a:spcPts val="0"/>
                        </a:spcAft>
                        <a:buNone/>
                      </a:pPr>
                      <a:r>
                        <a:rPr lang="en" sz="900"/>
                        <a:t>47.93%</a:t>
                      </a:r>
                      <a:endParaRPr sz="900"/>
                    </a:p>
                  </a:txBody>
                  <a:tcPr marL="91425" marR="91425" marT="91425" marB="91425">
                    <a:solidFill>
                      <a:schemeClr val="lt1"/>
                    </a:solidFill>
                  </a:tcPr>
                </a:tc>
                <a:extLst>
                  <a:ext uri="{0D108BD9-81ED-4DB2-BD59-A6C34878D82A}">
                    <a16:rowId xmlns:a16="http://schemas.microsoft.com/office/drawing/2014/main" val="10002"/>
                  </a:ext>
                </a:extLst>
              </a:tr>
              <a:tr h="298400">
                <a:tc>
                  <a:txBody>
                    <a:bodyPr/>
                    <a:lstStyle/>
                    <a:p>
                      <a:pPr marL="0" lvl="0" indent="0" algn="l" rtl="0">
                        <a:spcBef>
                          <a:spcPts val="0"/>
                        </a:spcBef>
                        <a:spcAft>
                          <a:spcPts val="0"/>
                        </a:spcAft>
                        <a:buNone/>
                      </a:pPr>
                      <a:r>
                        <a:rPr lang="en" sz="900"/>
                        <a:t>Sharpe Ratio</a:t>
                      </a:r>
                      <a:endParaRPr sz="900"/>
                    </a:p>
                  </a:txBody>
                  <a:tcPr marL="91425" marR="91425" marT="91425" marB="91425">
                    <a:solidFill>
                      <a:schemeClr val="lt2"/>
                    </a:solidFill>
                  </a:tcPr>
                </a:tc>
                <a:tc>
                  <a:txBody>
                    <a:bodyPr/>
                    <a:lstStyle/>
                    <a:p>
                      <a:pPr marL="0" lvl="0" indent="0" algn="l" rtl="0">
                        <a:spcBef>
                          <a:spcPts val="0"/>
                        </a:spcBef>
                        <a:spcAft>
                          <a:spcPts val="0"/>
                        </a:spcAft>
                        <a:buNone/>
                      </a:pPr>
                      <a:r>
                        <a:rPr lang="en" sz="900"/>
                        <a:t>2.09</a:t>
                      </a:r>
                      <a:endParaRPr sz="900"/>
                    </a:p>
                  </a:txBody>
                  <a:tcPr marL="91425" marR="91425" marT="91425" marB="91425">
                    <a:solidFill>
                      <a:schemeClr val="lt2"/>
                    </a:solidFill>
                  </a:tcPr>
                </a:tc>
                <a:tc>
                  <a:txBody>
                    <a:bodyPr/>
                    <a:lstStyle/>
                    <a:p>
                      <a:pPr marL="0" lvl="0" indent="0" algn="l" rtl="0">
                        <a:spcBef>
                          <a:spcPts val="0"/>
                        </a:spcBef>
                        <a:spcAft>
                          <a:spcPts val="0"/>
                        </a:spcAft>
                        <a:buNone/>
                      </a:pPr>
                      <a:r>
                        <a:rPr lang="en" sz="900"/>
                        <a:t>-0.19</a:t>
                      </a:r>
                      <a:endParaRPr sz="900"/>
                    </a:p>
                  </a:txBody>
                  <a:tcPr marL="91425" marR="91425" marT="91425" marB="91425">
                    <a:solidFill>
                      <a:schemeClr val="lt2"/>
                    </a:solidFill>
                  </a:tcPr>
                </a:tc>
                <a:extLst>
                  <a:ext uri="{0D108BD9-81ED-4DB2-BD59-A6C34878D82A}">
                    <a16:rowId xmlns:a16="http://schemas.microsoft.com/office/drawing/2014/main" val="10003"/>
                  </a:ext>
                </a:extLst>
              </a:tr>
              <a:tr h="298400">
                <a:tc>
                  <a:txBody>
                    <a:bodyPr/>
                    <a:lstStyle/>
                    <a:p>
                      <a:pPr marL="0" lvl="0" indent="0" algn="l" rtl="0">
                        <a:spcBef>
                          <a:spcPts val="0"/>
                        </a:spcBef>
                        <a:spcAft>
                          <a:spcPts val="0"/>
                        </a:spcAft>
                        <a:buNone/>
                      </a:pPr>
                      <a:r>
                        <a:rPr lang="en" sz="900"/>
                        <a:t>Skewness of Returns</a:t>
                      </a:r>
                      <a:endParaRPr sz="900"/>
                    </a:p>
                  </a:txBody>
                  <a:tcPr marL="91425" marR="91425" marT="91425" marB="91425">
                    <a:lnB w="9525" cap="flat" cmpd="sng">
                      <a:solidFill>
                        <a:srgbClr val="9E9E9E"/>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900"/>
                        <a:t>2.05</a:t>
                      </a:r>
                      <a:endParaRPr sz="900"/>
                    </a:p>
                  </a:txBody>
                  <a:tcPr marL="91425" marR="91425" marT="91425" marB="91425">
                    <a:lnB w="9525" cap="flat" cmpd="sng">
                      <a:solidFill>
                        <a:srgbClr val="9E9E9E"/>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900"/>
                        <a:t>-1.34</a:t>
                      </a:r>
                      <a:endParaRPr sz="900"/>
                    </a:p>
                  </a:txBody>
                  <a:tcPr marL="91425" marR="91425" marT="91425" marB="91425">
                    <a:lnB w="9525"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298400">
                <a:tc>
                  <a:txBody>
                    <a:bodyPr/>
                    <a:lstStyle/>
                    <a:p>
                      <a:pPr marL="0" lvl="0" indent="0" algn="l" rtl="0">
                        <a:spcBef>
                          <a:spcPts val="0"/>
                        </a:spcBef>
                        <a:spcAft>
                          <a:spcPts val="0"/>
                        </a:spcAft>
                        <a:buNone/>
                      </a:pPr>
                      <a:r>
                        <a:rPr lang="en" sz="900"/>
                        <a:t>Mean Alpha</a:t>
                      </a:r>
                      <a:endParaRPr sz="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n" sz="900">
                          <a:solidFill>
                            <a:schemeClr val="dk1"/>
                          </a:solidFill>
                        </a:rPr>
                        <a:t>59.85%</a:t>
                      </a:r>
                      <a:endParaRPr sz="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n" sz="900"/>
                        <a:t>-28.88%</a:t>
                      </a:r>
                      <a:endParaRPr sz="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298400">
                <a:tc>
                  <a:txBody>
                    <a:bodyPr/>
                    <a:lstStyle/>
                    <a:p>
                      <a:pPr marL="0" lvl="0" indent="0" algn="l" rtl="0">
                        <a:spcBef>
                          <a:spcPts val="0"/>
                        </a:spcBef>
                        <a:spcAft>
                          <a:spcPts val="0"/>
                        </a:spcAft>
                        <a:buNone/>
                      </a:pPr>
                      <a:r>
                        <a:rPr lang="en" sz="900"/>
                        <a:t>Tracking Error</a:t>
                      </a:r>
                      <a:endParaRPr sz="900"/>
                    </a:p>
                  </a:txBody>
                  <a:tcPr marL="91425" marR="91425" marT="91425" marB="91425">
                    <a:lnT w="9525" cap="flat" cmpd="sng">
                      <a:solidFill>
                        <a:srgbClr val="9E9E9E"/>
                      </a:solidFill>
                      <a:prstDash val="solid"/>
                      <a:round/>
                      <a:headEnd type="none" w="sm" len="sm"/>
                      <a:tailEnd type="none" w="sm" len="sm"/>
                    </a:lnT>
                    <a:solidFill>
                      <a:schemeClr val="lt1"/>
                    </a:solidFill>
                  </a:tcPr>
                </a:tc>
                <a:tc>
                  <a:txBody>
                    <a:bodyPr/>
                    <a:lstStyle/>
                    <a:p>
                      <a:pPr marL="0" lvl="0" indent="0" algn="l" rtl="0">
                        <a:spcBef>
                          <a:spcPts val="0"/>
                        </a:spcBef>
                        <a:spcAft>
                          <a:spcPts val="0"/>
                        </a:spcAft>
                        <a:buNone/>
                      </a:pPr>
                      <a:r>
                        <a:rPr lang="en" sz="900"/>
                        <a:t>28.22%</a:t>
                      </a:r>
                      <a:endParaRPr sz="900"/>
                    </a:p>
                  </a:txBody>
                  <a:tcPr marL="91425" marR="91425" marT="91425" marB="91425">
                    <a:lnT w="9525" cap="flat" cmpd="sng">
                      <a:solidFill>
                        <a:srgbClr val="9E9E9E"/>
                      </a:solidFill>
                      <a:prstDash val="solid"/>
                      <a:round/>
                      <a:headEnd type="none" w="sm" len="sm"/>
                      <a:tailEnd type="none" w="sm" len="sm"/>
                    </a:lnT>
                    <a:solidFill>
                      <a:schemeClr val="lt1"/>
                    </a:solidFill>
                  </a:tcPr>
                </a:tc>
                <a:tc>
                  <a:txBody>
                    <a:bodyPr/>
                    <a:lstStyle/>
                    <a:p>
                      <a:pPr marL="0" lvl="0" indent="0" algn="l" rtl="0">
                        <a:spcBef>
                          <a:spcPts val="0"/>
                        </a:spcBef>
                        <a:spcAft>
                          <a:spcPts val="0"/>
                        </a:spcAft>
                        <a:buNone/>
                      </a:pPr>
                      <a:r>
                        <a:rPr lang="en" sz="900"/>
                        <a:t>41.12%</a:t>
                      </a:r>
                      <a:endParaRPr sz="900"/>
                    </a:p>
                  </a:txBody>
                  <a:tcPr marL="91425" marR="91425" marT="91425" marB="91425">
                    <a:lnT w="9525" cap="flat" cmpd="sng">
                      <a:solidFill>
                        <a:srgbClr val="9E9E9E"/>
                      </a:solidFill>
                      <a:prstDash val="solid"/>
                      <a:round/>
                      <a:headEnd type="none" w="sm" len="sm"/>
                      <a:tailEnd type="none" w="sm" len="sm"/>
                    </a:lnT>
                    <a:solidFill>
                      <a:schemeClr val="lt1"/>
                    </a:solidFill>
                  </a:tcPr>
                </a:tc>
                <a:extLst>
                  <a:ext uri="{0D108BD9-81ED-4DB2-BD59-A6C34878D82A}">
                    <a16:rowId xmlns:a16="http://schemas.microsoft.com/office/drawing/2014/main" val="10006"/>
                  </a:ext>
                </a:extLst>
              </a:tr>
              <a:tr h="298400">
                <a:tc>
                  <a:txBody>
                    <a:bodyPr/>
                    <a:lstStyle/>
                    <a:p>
                      <a:pPr marL="0" lvl="0" indent="0" algn="l" rtl="0">
                        <a:spcBef>
                          <a:spcPts val="0"/>
                        </a:spcBef>
                        <a:spcAft>
                          <a:spcPts val="0"/>
                        </a:spcAft>
                        <a:buNone/>
                      </a:pPr>
                      <a:r>
                        <a:rPr lang="en" sz="900"/>
                        <a:t>Info. Ratio</a:t>
                      </a:r>
                      <a:endParaRPr sz="900"/>
                    </a:p>
                  </a:txBody>
                  <a:tcPr marL="91425" marR="91425" marT="91425" marB="91425">
                    <a:solidFill>
                      <a:schemeClr val="lt2"/>
                    </a:solidFill>
                  </a:tcPr>
                </a:tc>
                <a:tc>
                  <a:txBody>
                    <a:bodyPr/>
                    <a:lstStyle/>
                    <a:p>
                      <a:pPr marL="0" lvl="0" indent="0" algn="l" rtl="0">
                        <a:spcBef>
                          <a:spcPts val="0"/>
                        </a:spcBef>
                        <a:spcAft>
                          <a:spcPts val="0"/>
                        </a:spcAft>
                        <a:buNone/>
                      </a:pPr>
                      <a:r>
                        <a:rPr lang="en" sz="900"/>
                        <a:t>2.12</a:t>
                      </a:r>
                      <a:endParaRPr sz="900"/>
                    </a:p>
                  </a:txBody>
                  <a:tcPr marL="91425" marR="91425" marT="91425" marB="91425">
                    <a:solidFill>
                      <a:schemeClr val="lt2"/>
                    </a:solidFill>
                  </a:tcPr>
                </a:tc>
                <a:tc>
                  <a:txBody>
                    <a:bodyPr/>
                    <a:lstStyle/>
                    <a:p>
                      <a:pPr marL="0" lvl="0" indent="0" algn="l" rtl="0">
                        <a:spcBef>
                          <a:spcPts val="0"/>
                        </a:spcBef>
                        <a:spcAft>
                          <a:spcPts val="0"/>
                        </a:spcAft>
                        <a:buNone/>
                      </a:pPr>
                      <a:r>
                        <a:rPr lang="en" sz="900"/>
                        <a:t>-0.70</a:t>
                      </a:r>
                      <a:endParaRPr sz="900"/>
                    </a:p>
                  </a:txBody>
                  <a:tcPr marL="91425" marR="91425" marT="91425" marB="91425">
                    <a:solidFill>
                      <a:schemeClr val="lt2"/>
                    </a:solidFill>
                  </a:tcPr>
                </a:tc>
                <a:extLst>
                  <a:ext uri="{0D108BD9-81ED-4DB2-BD59-A6C34878D82A}">
                    <a16:rowId xmlns:a16="http://schemas.microsoft.com/office/drawing/2014/main" val="10007"/>
                  </a:ext>
                </a:extLst>
              </a:tr>
              <a:tr h="298400">
                <a:tc>
                  <a:txBody>
                    <a:bodyPr/>
                    <a:lstStyle/>
                    <a:p>
                      <a:pPr marL="0" lvl="0" indent="0" algn="l" rtl="0">
                        <a:spcBef>
                          <a:spcPts val="0"/>
                        </a:spcBef>
                        <a:spcAft>
                          <a:spcPts val="0"/>
                        </a:spcAft>
                        <a:buNone/>
                      </a:pPr>
                      <a:r>
                        <a:rPr lang="en" sz="900"/>
                        <a:t>Average Turnover</a:t>
                      </a:r>
                      <a:endParaRPr sz="900"/>
                    </a:p>
                  </a:txBody>
                  <a:tcPr marL="91425" marR="91425" marT="91425" marB="91425">
                    <a:solidFill>
                      <a:schemeClr val="lt1"/>
                    </a:solidFill>
                  </a:tcPr>
                </a:tc>
                <a:tc>
                  <a:txBody>
                    <a:bodyPr/>
                    <a:lstStyle/>
                    <a:p>
                      <a:pPr marL="0" lvl="0" indent="0" algn="l" rtl="0">
                        <a:spcBef>
                          <a:spcPts val="0"/>
                        </a:spcBef>
                        <a:spcAft>
                          <a:spcPts val="0"/>
                        </a:spcAft>
                        <a:buNone/>
                      </a:pPr>
                      <a:r>
                        <a:rPr lang="en" sz="900"/>
                        <a:t>0.35</a:t>
                      </a:r>
                      <a:endParaRPr sz="900"/>
                    </a:p>
                  </a:txBody>
                  <a:tcPr marL="91425" marR="91425" marT="91425" marB="91425">
                    <a:solidFill>
                      <a:schemeClr val="lt1"/>
                    </a:solidFill>
                  </a:tcPr>
                </a:tc>
                <a:tc>
                  <a:txBody>
                    <a:bodyPr/>
                    <a:lstStyle/>
                    <a:p>
                      <a:pPr marL="0" lvl="0" indent="0" algn="l" rtl="0">
                        <a:spcBef>
                          <a:spcPts val="0"/>
                        </a:spcBef>
                        <a:spcAft>
                          <a:spcPts val="0"/>
                        </a:spcAft>
                        <a:buNone/>
                      </a:pPr>
                      <a:r>
                        <a:rPr lang="en" sz="900">
                          <a:solidFill>
                            <a:schemeClr val="dk1"/>
                          </a:solidFill>
                        </a:rPr>
                        <a:t>0.35</a:t>
                      </a:r>
                      <a:endParaRPr sz="900"/>
                    </a:p>
                  </a:txBody>
                  <a:tcPr marL="91425" marR="91425" marT="91425" marB="91425">
                    <a:solidFill>
                      <a:schemeClr val="lt1"/>
                    </a:solidFill>
                  </a:tcPr>
                </a:tc>
                <a:extLst>
                  <a:ext uri="{0D108BD9-81ED-4DB2-BD59-A6C34878D82A}">
                    <a16:rowId xmlns:a16="http://schemas.microsoft.com/office/drawing/2014/main" val="10008"/>
                  </a:ext>
                </a:extLst>
              </a:tr>
            </a:tbl>
          </a:graphicData>
        </a:graphic>
      </p:graphicFrame>
      <p:graphicFrame>
        <p:nvGraphicFramePr>
          <p:cNvPr id="161" name="Google Shape;161;p27"/>
          <p:cNvGraphicFramePr/>
          <p:nvPr/>
        </p:nvGraphicFramePr>
        <p:xfrm>
          <a:off x="5335425" y="3413760"/>
          <a:ext cx="3430275" cy="1655600"/>
        </p:xfrm>
        <a:graphic>
          <a:graphicData uri="http://schemas.openxmlformats.org/drawingml/2006/table">
            <a:tbl>
              <a:tblPr>
                <a:noFill/>
                <a:tableStyleId>{F26D14C3-2335-4467-A9AB-CCE67A2BBDAD}</a:tableStyleId>
              </a:tblPr>
              <a:tblGrid>
                <a:gridCol w="1143425">
                  <a:extLst>
                    <a:ext uri="{9D8B030D-6E8A-4147-A177-3AD203B41FA5}">
                      <a16:colId xmlns:a16="http://schemas.microsoft.com/office/drawing/2014/main" val="20000"/>
                    </a:ext>
                  </a:extLst>
                </a:gridCol>
                <a:gridCol w="1143425">
                  <a:extLst>
                    <a:ext uri="{9D8B030D-6E8A-4147-A177-3AD203B41FA5}">
                      <a16:colId xmlns:a16="http://schemas.microsoft.com/office/drawing/2014/main" val="20001"/>
                    </a:ext>
                  </a:extLst>
                </a:gridCol>
                <a:gridCol w="1143425">
                  <a:extLst>
                    <a:ext uri="{9D8B030D-6E8A-4147-A177-3AD203B41FA5}">
                      <a16:colId xmlns:a16="http://schemas.microsoft.com/office/drawing/2014/main" val="20002"/>
                    </a:ext>
                  </a:extLst>
                </a:gridCol>
              </a:tblGrid>
              <a:tr h="426700">
                <a:tc>
                  <a:txBody>
                    <a:bodyPr/>
                    <a:lstStyle/>
                    <a:p>
                      <a:pPr marL="0" lvl="0" indent="0" algn="ctr" rtl="0">
                        <a:spcBef>
                          <a:spcPts val="0"/>
                        </a:spcBef>
                        <a:spcAft>
                          <a:spcPts val="0"/>
                        </a:spcAft>
                        <a:buNone/>
                      </a:pPr>
                      <a:r>
                        <a:rPr lang="en" sz="900" b="1">
                          <a:solidFill>
                            <a:schemeClr val="dk1"/>
                          </a:solidFill>
                        </a:rPr>
                        <a:t>Factor Exposure</a:t>
                      </a:r>
                      <a:endParaRPr sz="800"/>
                    </a:p>
                  </a:txBody>
                  <a:tcPr marL="91425" marR="91425" marT="91425" marB="91425"/>
                </a:tc>
                <a:tc>
                  <a:txBody>
                    <a:bodyPr/>
                    <a:lstStyle/>
                    <a:p>
                      <a:pPr marL="0" lvl="0" indent="0" algn="ctr" rtl="0">
                        <a:spcBef>
                          <a:spcPts val="0"/>
                        </a:spcBef>
                        <a:spcAft>
                          <a:spcPts val="0"/>
                        </a:spcAft>
                        <a:buNone/>
                      </a:pPr>
                      <a:r>
                        <a:rPr lang="en" sz="800"/>
                        <a:t>Coefficient / (T-Stat)</a:t>
                      </a:r>
                      <a:endParaRPr sz="800"/>
                    </a:p>
                    <a:p>
                      <a:pPr marL="0" lvl="0" indent="0" algn="ctr" rtl="0">
                        <a:spcBef>
                          <a:spcPts val="0"/>
                        </a:spcBef>
                        <a:spcAft>
                          <a:spcPts val="0"/>
                        </a:spcAft>
                        <a:buClr>
                          <a:schemeClr val="dk1"/>
                        </a:buClr>
                        <a:buSzPts val="1100"/>
                        <a:buFont typeface="Arial"/>
                        <a:buNone/>
                      </a:pPr>
                      <a:r>
                        <a:rPr lang="en" sz="800">
                          <a:solidFill>
                            <a:schemeClr val="dk1"/>
                          </a:solidFill>
                        </a:rPr>
                        <a:t>Buy</a:t>
                      </a:r>
                      <a:endParaRPr sz="800"/>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sz="800">
                          <a:solidFill>
                            <a:schemeClr val="dk1"/>
                          </a:solidFill>
                        </a:rPr>
                        <a:t>Coefficient / (T-Stat)</a:t>
                      </a:r>
                      <a:endParaRPr sz="800">
                        <a:solidFill>
                          <a:schemeClr val="dk1"/>
                        </a:solidFill>
                      </a:endParaRPr>
                    </a:p>
                    <a:p>
                      <a:pPr marL="0" lvl="0" indent="0" algn="ctr" rtl="0">
                        <a:spcBef>
                          <a:spcPts val="0"/>
                        </a:spcBef>
                        <a:spcAft>
                          <a:spcPts val="0"/>
                        </a:spcAft>
                        <a:buNone/>
                      </a:pPr>
                      <a:r>
                        <a:rPr lang="en" sz="800">
                          <a:solidFill>
                            <a:schemeClr val="dk1"/>
                          </a:solidFill>
                        </a:rPr>
                        <a:t>Sell</a:t>
                      </a:r>
                      <a:endParaRPr sz="800"/>
                    </a:p>
                  </a:txBody>
                  <a:tcPr marL="91425" marR="91425" marT="91425" marB="91425"/>
                </a:tc>
                <a:extLst>
                  <a:ext uri="{0D108BD9-81ED-4DB2-BD59-A6C34878D82A}">
                    <a16:rowId xmlns:a16="http://schemas.microsoft.com/office/drawing/2014/main" val="10000"/>
                  </a:ext>
                </a:extLst>
              </a:tr>
              <a:tr h="307225">
                <a:tc>
                  <a:txBody>
                    <a:bodyPr/>
                    <a:lstStyle/>
                    <a:p>
                      <a:pPr marL="0" lvl="0" indent="0" algn="l" rtl="0">
                        <a:spcBef>
                          <a:spcPts val="0"/>
                        </a:spcBef>
                        <a:spcAft>
                          <a:spcPts val="0"/>
                        </a:spcAft>
                        <a:buNone/>
                      </a:pPr>
                      <a:r>
                        <a:rPr lang="en" sz="800"/>
                        <a:t>Beta</a:t>
                      </a:r>
                      <a:endParaRPr sz="800"/>
                    </a:p>
                  </a:txBody>
                  <a:tcPr marL="91425" marR="91425" marT="91425" marB="91425">
                    <a:solidFill>
                      <a:schemeClr val="lt2"/>
                    </a:solidFill>
                  </a:tcPr>
                </a:tc>
                <a:tc>
                  <a:txBody>
                    <a:bodyPr/>
                    <a:lstStyle/>
                    <a:p>
                      <a:pPr marL="0" lvl="0" indent="0" algn="l" rtl="0">
                        <a:spcBef>
                          <a:spcPts val="0"/>
                        </a:spcBef>
                        <a:spcAft>
                          <a:spcPts val="0"/>
                        </a:spcAft>
                        <a:buNone/>
                      </a:pPr>
                      <a:r>
                        <a:rPr lang="en" sz="800"/>
                        <a:t>-0.04 (-1.15)</a:t>
                      </a:r>
                      <a:endParaRPr sz="800"/>
                    </a:p>
                  </a:txBody>
                  <a:tcPr marL="91425" marR="91425" marT="91425" marB="91425">
                    <a:solidFill>
                      <a:schemeClr val="lt2"/>
                    </a:solidFill>
                  </a:tcPr>
                </a:tc>
                <a:tc>
                  <a:txBody>
                    <a:bodyPr/>
                    <a:lstStyle/>
                    <a:p>
                      <a:pPr marL="0" lvl="0" indent="0" algn="l" rtl="0">
                        <a:spcBef>
                          <a:spcPts val="0"/>
                        </a:spcBef>
                        <a:spcAft>
                          <a:spcPts val="0"/>
                        </a:spcAft>
                        <a:buNone/>
                      </a:pPr>
                      <a:r>
                        <a:rPr lang="en" sz="800"/>
                        <a:t>-0.10 (-2.32)</a:t>
                      </a:r>
                      <a:endParaRPr sz="800"/>
                    </a:p>
                  </a:txBody>
                  <a:tcPr marL="91425" marR="91425" marT="91425" marB="91425">
                    <a:solidFill>
                      <a:schemeClr val="lt2"/>
                    </a:solidFill>
                  </a:tcPr>
                </a:tc>
                <a:extLst>
                  <a:ext uri="{0D108BD9-81ED-4DB2-BD59-A6C34878D82A}">
                    <a16:rowId xmlns:a16="http://schemas.microsoft.com/office/drawing/2014/main" val="10001"/>
                  </a:ext>
                </a:extLst>
              </a:tr>
              <a:tr h="307225">
                <a:tc>
                  <a:txBody>
                    <a:bodyPr/>
                    <a:lstStyle/>
                    <a:p>
                      <a:pPr marL="0" lvl="0" indent="0" algn="l" rtl="0">
                        <a:spcBef>
                          <a:spcPts val="0"/>
                        </a:spcBef>
                        <a:spcAft>
                          <a:spcPts val="0"/>
                        </a:spcAft>
                        <a:buNone/>
                      </a:pPr>
                      <a:r>
                        <a:rPr lang="en" sz="800"/>
                        <a:t>SMB</a:t>
                      </a:r>
                      <a:endParaRPr sz="800"/>
                    </a:p>
                  </a:txBody>
                  <a:tcPr marL="91425" marR="91425" marT="91425" marB="91425"/>
                </a:tc>
                <a:tc>
                  <a:txBody>
                    <a:bodyPr/>
                    <a:lstStyle/>
                    <a:p>
                      <a:pPr marL="0" lvl="0" indent="0" algn="l" rtl="0">
                        <a:spcBef>
                          <a:spcPts val="0"/>
                        </a:spcBef>
                        <a:spcAft>
                          <a:spcPts val="0"/>
                        </a:spcAft>
                        <a:buNone/>
                      </a:pPr>
                      <a:r>
                        <a:rPr lang="en" sz="800"/>
                        <a:t>0.04 (0.53)</a:t>
                      </a:r>
                      <a:endParaRPr sz="800"/>
                    </a:p>
                  </a:txBody>
                  <a:tcPr marL="91425" marR="91425" marT="91425" marB="91425"/>
                </a:tc>
                <a:tc>
                  <a:txBody>
                    <a:bodyPr/>
                    <a:lstStyle/>
                    <a:p>
                      <a:pPr marL="0" lvl="0" indent="0" algn="l" rtl="0">
                        <a:spcBef>
                          <a:spcPts val="0"/>
                        </a:spcBef>
                        <a:spcAft>
                          <a:spcPts val="0"/>
                        </a:spcAft>
                        <a:buNone/>
                      </a:pPr>
                      <a:r>
                        <a:rPr lang="en" sz="800"/>
                        <a:t>0.32 (3.63)</a:t>
                      </a:r>
                      <a:endParaRPr sz="800"/>
                    </a:p>
                  </a:txBody>
                  <a:tcPr marL="91425" marR="91425" marT="91425" marB="91425"/>
                </a:tc>
                <a:extLst>
                  <a:ext uri="{0D108BD9-81ED-4DB2-BD59-A6C34878D82A}">
                    <a16:rowId xmlns:a16="http://schemas.microsoft.com/office/drawing/2014/main" val="10002"/>
                  </a:ext>
                </a:extLst>
              </a:tr>
              <a:tr h="307225">
                <a:tc>
                  <a:txBody>
                    <a:bodyPr/>
                    <a:lstStyle/>
                    <a:p>
                      <a:pPr marL="0" lvl="0" indent="0" algn="l" rtl="0">
                        <a:spcBef>
                          <a:spcPts val="0"/>
                        </a:spcBef>
                        <a:spcAft>
                          <a:spcPts val="0"/>
                        </a:spcAft>
                        <a:buNone/>
                      </a:pPr>
                      <a:r>
                        <a:rPr lang="en" sz="800"/>
                        <a:t>HML</a:t>
                      </a:r>
                      <a:endParaRPr sz="800"/>
                    </a:p>
                  </a:txBody>
                  <a:tcPr marL="91425" marR="91425" marT="91425" marB="91425">
                    <a:solidFill>
                      <a:schemeClr val="lt2"/>
                    </a:solidFill>
                  </a:tcPr>
                </a:tc>
                <a:tc>
                  <a:txBody>
                    <a:bodyPr/>
                    <a:lstStyle/>
                    <a:p>
                      <a:pPr marL="0" lvl="0" indent="0" algn="l" rtl="0">
                        <a:spcBef>
                          <a:spcPts val="0"/>
                        </a:spcBef>
                        <a:spcAft>
                          <a:spcPts val="0"/>
                        </a:spcAft>
                        <a:buNone/>
                      </a:pPr>
                      <a:r>
                        <a:rPr lang="en" sz="800"/>
                        <a:t>-0.18 (-2.71)</a:t>
                      </a:r>
                      <a:endParaRPr sz="800"/>
                    </a:p>
                  </a:txBody>
                  <a:tcPr marL="91425" marR="91425" marT="91425" marB="91425">
                    <a:solidFill>
                      <a:schemeClr val="lt2"/>
                    </a:solidFill>
                  </a:tcPr>
                </a:tc>
                <a:tc>
                  <a:txBody>
                    <a:bodyPr/>
                    <a:lstStyle/>
                    <a:p>
                      <a:pPr marL="0" lvl="0" indent="0" algn="l" rtl="0">
                        <a:spcBef>
                          <a:spcPts val="0"/>
                        </a:spcBef>
                        <a:spcAft>
                          <a:spcPts val="0"/>
                        </a:spcAft>
                        <a:buNone/>
                      </a:pPr>
                      <a:r>
                        <a:rPr lang="en" sz="800">
                          <a:solidFill>
                            <a:schemeClr val="dk1"/>
                          </a:solidFill>
                        </a:rPr>
                        <a:t>-0.02 (-0.27)</a:t>
                      </a:r>
                      <a:endParaRPr sz="800"/>
                    </a:p>
                  </a:txBody>
                  <a:tcPr marL="91425" marR="91425" marT="91425" marB="91425">
                    <a:solidFill>
                      <a:schemeClr val="lt2"/>
                    </a:solidFill>
                  </a:tcPr>
                </a:tc>
                <a:extLst>
                  <a:ext uri="{0D108BD9-81ED-4DB2-BD59-A6C34878D82A}">
                    <a16:rowId xmlns:a16="http://schemas.microsoft.com/office/drawing/2014/main" val="10003"/>
                  </a:ext>
                </a:extLst>
              </a:tr>
              <a:tr h="307225">
                <a:tc>
                  <a:txBody>
                    <a:bodyPr/>
                    <a:lstStyle/>
                    <a:p>
                      <a:pPr marL="0" lvl="0" indent="0" algn="l" rtl="0">
                        <a:spcBef>
                          <a:spcPts val="0"/>
                        </a:spcBef>
                        <a:spcAft>
                          <a:spcPts val="0"/>
                        </a:spcAft>
                        <a:buNone/>
                      </a:pPr>
                      <a:r>
                        <a:rPr lang="en" sz="800">
                          <a:solidFill>
                            <a:schemeClr val="dk1"/>
                          </a:solidFill>
                        </a:rPr>
                        <a:t>Intercept</a:t>
                      </a:r>
                      <a:endParaRPr sz="800"/>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sz="800"/>
                        <a:t>0.0024 (4.01)</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800"/>
                        <a:t>-0.0007 (-0.83)</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20" b="1">
                <a:solidFill>
                  <a:srgbClr val="00B4FF"/>
                </a:solidFill>
              </a:rPr>
              <a:t>LONG/SHORT Signal:</a:t>
            </a:r>
            <a:r>
              <a:rPr lang="en" sz="1820">
                <a:solidFill>
                  <a:srgbClr val="00B4FF"/>
                </a:solidFill>
              </a:rPr>
              <a:t> Unusual Volume</a:t>
            </a:r>
            <a:endParaRPr sz="1820">
              <a:solidFill>
                <a:srgbClr val="00B4FF"/>
              </a:solidFill>
            </a:endParaRPr>
          </a:p>
        </p:txBody>
      </p:sp>
      <p:sp>
        <p:nvSpPr>
          <p:cNvPr id="167" name="Google Shape;167;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accent4"/>
                </a:solidFill>
              </a:rPr>
              <a:t>Hypothesis:</a:t>
            </a:r>
            <a:r>
              <a:rPr lang="en">
                <a:solidFill>
                  <a:schemeClr val="dk1"/>
                </a:solidFill>
              </a:rPr>
              <a:t> When shorting is costly or not allowed, high trading volume means optimism and overvaluation, leading to high returns in the short run and low returns in the long run.</a:t>
            </a:r>
            <a:endParaRPr>
              <a:solidFill>
                <a:schemeClr val="dk1"/>
              </a:solidFill>
            </a:endParaRPr>
          </a:p>
          <a:p>
            <a:pPr marL="0" lvl="0" indent="0" algn="l" rtl="0">
              <a:spcBef>
                <a:spcPts val="1200"/>
              </a:spcBef>
              <a:spcAft>
                <a:spcPts val="0"/>
              </a:spcAft>
              <a:buNone/>
            </a:pPr>
            <a:r>
              <a:rPr lang="en" sz="1500">
                <a:solidFill>
                  <a:schemeClr val="accent4"/>
                </a:solidFill>
              </a:rPr>
              <a:t>Define Buy event:</a:t>
            </a:r>
            <a:r>
              <a:rPr lang="en" sz="1500">
                <a:solidFill>
                  <a:schemeClr val="dk1"/>
                </a:solidFill>
              </a:rPr>
              <a:t> (Occurrences of Buys in Data: 652,294 times across 6,712 trading days</a:t>
            </a:r>
            <a:endParaRPr sz="1500">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0"/>
              </a:spcAft>
              <a:buNone/>
            </a:pPr>
            <a:r>
              <a:rPr lang="en" sz="1500">
                <a:solidFill>
                  <a:schemeClr val="accent4"/>
                </a:solidFill>
              </a:rPr>
              <a:t>Define Sell event:</a:t>
            </a:r>
            <a:r>
              <a:rPr lang="en" sz="1500">
                <a:solidFill>
                  <a:schemeClr val="dk1"/>
                </a:solidFill>
              </a:rPr>
              <a:t> (Occurrences of Sells in Data: 1,206,341 times across 6,715 trading days</a:t>
            </a:r>
            <a:endParaRPr sz="1500">
              <a:solidFill>
                <a:schemeClr val="dk1"/>
              </a:solidFill>
            </a:endParaRPr>
          </a:p>
          <a:p>
            <a:pPr marL="0" lvl="0" indent="0" algn="l" rtl="0">
              <a:spcBef>
                <a:spcPts val="1200"/>
              </a:spcBef>
              <a:spcAft>
                <a:spcPts val="1200"/>
              </a:spcAft>
              <a:buNone/>
            </a:pPr>
            <a:endParaRPr>
              <a:solidFill>
                <a:schemeClr val="dk1"/>
              </a:solidFill>
            </a:endParaRPr>
          </a:p>
        </p:txBody>
      </p:sp>
      <p:pic>
        <p:nvPicPr>
          <p:cNvPr id="168" name="Google Shape;168;p28"/>
          <p:cNvPicPr preferRelativeResize="0"/>
          <p:nvPr/>
        </p:nvPicPr>
        <p:blipFill>
          <a:blip r:embed="rId3">
            <a:alphaModFix/>
          </a:blip>
          <a:stretch>
            <a:fillRect/>
          </a:stretch>
        </p:blipFill>
        <p:spPr>
          <a:xfrm>
            <a:off x="471300" y="2571750"/>
            <a:ext cx="2731101" cy="641325"/>
          </a:xfrm>
          <a:prstGeom prst="rect">
            <a:avLst/>
          </a:prstGeom>
          <a:noFill/>
          <a:ln>
            <a:noFill/>
          </a:ln>
        </p:spPr>
      </p:pic>
      <p:pic>
        <p:nvPicPr>
          <p:cNvPr id="169" name="Google Shape;169;p28"/>
          <p:cNvPicPr preferRelativeResize="0"/>
          <p:nvPr/>
        </p:nvPicPr>
        <p:blipFill>
          <a:blip r:embed="rId4">
            <a:alphaModFix/>
          </a:blip>
          <a:stretch>
            <a:fillRect/>
          </a:stretch>
        </p:blipFill>
        <p:spPr>
          <a:xfrm>
            <a:off x="471300" y="3569400"/>
            <a:ext cx="2838425" cy="713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9"/>
          <p:cNvSpPr txBox="1">
            <a:spLocks noGrp="1"/>
          </p:cNvSpPr>
          <p:nvPr>
            <p:ph type="title"/>
          </p:nvPr>
        </p:nvSpPr>
        <p:spPr>
          <a:xfrm>
            <a:off x="155225" y="984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SzPct val="54395"/>
              <a:buNone/>
            </a:pPr>
            <a:r>
              <a:rPr lang="en" sz="1820" b="1">
                <a:solidFill>
                  <a:srgbClr val="00B4FF"/>
                </a:solidFill>
              </a:rPr>
              <a:t>LONG/SHORT Signal:</a:t>
            </a:r>
            <a:r>
              <a:rPr lang="en" sz="1820">
                <a:solidFill>
                  <a:srgbClr val="00B4FF"/>
                </a:solidFill>
              </a:rPr>
              <a:t> Unusual Volume</a:t>
            </a:r>
            <a:endParaRPr sz="1820">
              <a:solidFill>
                <a:srgbClr val="00B4FF"/>
              </a:solidFill>
            </a:endParaRPr>
          </a:p>
          <a:p>
            <a:pPr marL="0" lvl="0" indent="0" algn="l" rtl="0">
              <a:spcBef>
                <a:spcPts val="0"/>
              </a:spcBef>
              <a:spcAft>
                <a:spcPts val="0"/>
              </a:spcAft>
              <a:buSzPct val="54395"/>
              <a:buNone/>
            </a:pPr>
            <a:endParaRPr sz="1820" b="1">
              <a:solidFill>
                <a:srgbClr val="00B4FF"/>
              </a:solidFill>
            </a:endParaRPr>
          </a:p>
          <a:p>
            <a:pPr marL="0" lvl="0" indent="0" algn="l" rtl="0">
              <a:spcBef>
                <a:spcPts val="0"/>
              </a:spcBef>
              <a:spcAft>
                <a:spcPts val="0"/>
              </a:spcAft>
              <a:buSzPct val="54395"/>
              <a:buNone/>
            </a:pPr>
            <a:endParaRPr sz="1820" b="1">
              <a:solidFill>
                <a:srgbClr val="00B4FF"/>
              </a:solidFill>
            </a:endParaRPr>
          </a:p>
        </p:txBody>
      </p:sp>
      <p:pic>
        <p:nvPicPr>
          <p:cNvPr id="175" name="Google Shape;175;p29"/>
          <p:cNvPicPr preferRelativeResize="0"/>
          <p:nvPr/>
        </p:nvPicPr>
        <p:blipFill>
          <a:blip r:embed="rId3">
            <a:alphaModFix/>
          </a:blip>
          <a:stretch>
            <a:fillRect/>
          </a:stretch>
        </p:blipFill>
        <p:spPr>
          <a:xfrm>
            <a:off x="0" y="469425"/>
            <a:ext cx="4658700" cy="4630249"/>
          </a:xfrm>
          <a:prstGeom prst="rect">
            <a:avLst/>
          </a:prstGeom>
          <a:noFill/>
          <a:ln>
            <a:noFill/>
          </a:ln>
        </p:spPr>
      </p:pic>
      <p:graphicFrame>
        <p:nvGraphicFramePr>
          <p:cNvPr id="176" name="Google Shape;176;p29"/>
          <p:cNvGraphicFramePr/>
          <p:nvPr/>
        </p:nvGraphicFramePr>
        <p:xfrm>
          <a:off x="5287300" y="98438"/>
          <a:ext cx="3430275" cy="3154410"/>
        </p:xfrm>
        <a:graphic>
          <a:graphicData uri="http://schemas.openxmlformats.org/drawingml/2006/table">
            <a:tbl>
              <a:tblPr>
                <a:noFill/>
                <a:tableStyleId>{F26D14C3-2335-4467-A9AB-CCE67A2BBDAD}</a:tableStyleId>
              </a:tblPr>
              <a:tblGrid>
                <a:gridCol w="1143425">
                  <a:extLst>
                    <a:ext uri="{9D8B030D-6E8A-4147-A177-3AD203B41FA5}">
                      <a16:colId xmlns:a16="http://schemas.microsoft.com/office/drawing/2014/main" val="20000"/>
                    </a:ext>
                  </a:extLst>
                </a:gridCol>
                <a:gridCol w="1143425">
                  <a:extLst>
                    <a:ext uri="{9D8B030D-6E8A-4147-A177-3AD203B41FA5}">
                      <a16:colId xmlns:a16="http://schemas.microsoft.com/office/drawing/2014/main" val="20001"/>
                    </a:ext>
                  </a:extLst>
                </a:gridCol>
                <a:gridCol w="1143425">
                  <a:extLst>
                    <a:ext uri="{9D8B030D-6E8A-4147-A177-3AD203B41FA5}">
                      <a16:colId xmlns:a16="http://schemas.microsoft.com/office/drawing/2014/main" val="20002"/>
                    </a:ext>
                  </a:extLst>
                </a:gridCol>
              </a:tblGrid>
              <a:tr h="298400">
                <a:tc>
                  <a:txBody>
                    <a:bodyPr/>
                    <a:lstStyle/>
                    <a:p>
                      <a:pPr marL="0" lvl="0" indent="0" algn="ctr" rtl="0">
                        <a:spcBef>
                          <a:spcPts val="0"/>
                        </a:spcBef>
                        <a:spcAft>
                          <a:spcPts val="0"/>
                        </a:spcAft>
                        <a:buNone/>
                      </a:pPr>
                      <a:r>
                        <a:rPr lang="en" sz="900" b="1"/>
                        <a:t>Annualized Metrics</a:t>
                      </a:r>
                      <a:r>
                        <a:rPr lang="en" sz="900"/>
                        <a:t> </a:t>
                      </a:r>
                      <a:endParaRPr sz="900"/>
                    </a:p>
                  </a:txBody>
                  <a:tcPr marL="91425" marR="91425" marT="91425" marB="91425"/>
                </a:tc>
                <a:tc>
                  <a:txBody>
                    <a:bodyPr/>
                    <a:lstStyle/>
                    <a:p>
                      <a:pPr marL="0" lvl="0" indent="0" algn="ctr" rtl="0">
                        <a:spcBef>
                          <a:spcPts val="0"/>
                        </a:spcBef>
                        <a:spcAft>
                          <a:spcPts val="0"/>
                        </a:spcAft>
                        <a:buNone/>
                      </a:pPr>
                      <a:r>
                        <a:rPr lang="en" sz="900"/>
                        <a:t>Buy</a:t>
                      </a:r>
                      <a:endParaRPr sz="900"/>
                    </a:p>
                  </a:txBody>
                  <a:tcPr marL="91425" marR="91425" marT="91425" marB="91425"/>
                </a:tc>
                <a:tc>
                  <a:txBody>
                    <a:bodyPr/>
                    <a:lstStyle/>
                    <a:p>
                      <a:pPr marL="0" lvl="0" indent="0" algn="ctr" rtl="0">
                        <a:spcBef>
                          <a:spcPts val="0"/>
                        </a:spcBef>
                        <a:spcAft>
                          <a:spcPts val="0"/>
                        </a:spcAft>
                        <a:buNone/>
                      </a:pPr>
                      <a:r>
                        <a:rPr lang="en" sz="900"/>
                        <a:t>Sell</a:t>
                      </a:r>
                      <a:endParaRPr sz="900"/>
                    </a:p>
                  </a:txBody>
                  <a:tcPr marL="91425" marR="91425" marT="91425" marB="91425"/>
                </a:tc>
                <a:extLst>
                  <a:ext uri="{0D108BD9-81ED-4DB2-BD59-A6C34878D82A}">
                    <a16:rowId xmlns:a16="http://schemas.microsoft.com/office/drawing/2014/main" val="10000"/>
                  </a:ext>
                </a:extLst>
              </a:tr>
              <a:tr h="298400">
                <a:tc>
                  <a:txBody>
                    <a:bodyPr/>
                    <a:lstStyle/>
                    <a:p>
                      <a:pPr marL="0" lvl="0" indent="0" algn="l" rtl="0">
                        <a:spcBef>
                          <a:spcPts val="0"/>
                        </a:spcBef>
                        <a:spcAft>
                          <a:spcPts val="0"/>
                        </a:spcAft>
                        <a:buNone/>
                      </a:pPr>
                      <a:r>
                        <a:rPr lang="en" sz="900"/>
                        <a:t>Mean Return</a:t>
                      </a:r>
                      <a:endParaRPr sz="900"/>
                    </a:p>
                  </a:txBody>
                  <a:tcPr marL="91425" marR="91425" marT="91425" marB="91425">
                    <a:solidFill>
                      <a:schemeClr val="lt2"/>
                    </a:solidFill>
                  </a:tcPr>
                </a:tc>
                <a:tc>
                  <a:txBody>
                    <a:bodyPr/>
                    <a:lstStyle/>
                    <a:p>
                      <a:pPr marL="0" lvl="0" indent="0" algn="l" rtl="0">
                        <a:spcBef>
                          <a:spcPts val="0"/>
                        </a:spcBef>
                        <a:spcAft>
                          <a:spcPts val="0"/>
                        </a:spcAft>
                        <a:buNone/>
                      </a:pPr>
                      <a:r>
                        <a:rPr lang="en" sz="900"/>
                        <a:t>44.39%</a:t>
                      </a:r>
                      <a:endParaRPr sz="900"/>
                    </a:p>
                  </a:txBody>
                  <a:tcPr marL="91425" marR="91425" marT="91425" marB="91425">
                    <a:solidFill>
                      <a:schemeClr val="lt2"/>
                    </a:solidFill>
                  </a:tcPr>
                </a:tc>
                <a:tc>
                  <a:txBody>
                    <a:bodyPr/>
                    <a:lstStyle/>
                    <a:p>
                      <a:pPr marL="0" lvl="0" indent="0" algn="l" rtl="0">
                        <a:spcBef>
                          <a:spcPts val="0"/>
                        </a:spcBef>
                        <a:spcAft>
                          <a:spcPts val="0"/>
                        </a:spcAft>
                        <a:buNone/>
                      </a:pPr>
                      <a:r>
                        <a:rPr lang="en" sz="900"/>
                        <a:t>53.70%</a:t>
                      </a:r>
                      <a:endParaRPr sz="900"/>
                    </a:p>
                  </a:txBody>
                  <a:tcPr marL="91425" marR="91425" marT="91425" marB="91425">
                    <a:solidFill>
                      <a:schemeClr val="lt2"/>
                    </a:solidFill>
                  </a:tcPr>
                </a:tc>
                <a:extLst>
                  <a:ext uri="{0D108BD9-81ED-4DB2-BD59-A6C34878D82A}">
                    <a16:rowId xmlns:a16="http://schemas.microsoft.com/office/drawing/2014/main" val="10001"/>
                  </a:ext>
                </a:extLst>
              </a:tr>
              <a:tr h="298400">
                <a:tc>
                  <a:txBody>
                    <a:bodyPr/>
                    <a:lstStyle/>
                    <a:p>
                      <a:pPr marL="0" lvl="0" indent="0" algn="l" rtl="0">
                        <a:spcBef>
                          <a:spcPts val="0"/>
                        </a:spcBef>
                        <a:spcAft>
                          <a:spcPts val="0"/>
                        </a:spcAft>
                        <a:buNone/>
                      </a:pPr>
                      <a:r>
                        <a:rPr lang="en" sz="900"/>
                        <a:t>Volatility</a:t>
                      </a:r>
                      <a:endParaRPr sz="900"/>
                    </a:p>
                  </a:txBody>
                  <a:tcPr marL="91425" marR="91425" marT="91425" marB="91425">
                    <a:solidFill>
                      <a:schemeClr val="lt1"/>
                    </a:solidFill>
                  </a:tcPr>
                </a:tc>
                <a:tc>
                  <a:txBody>
                    <a:bodyPr/>
                    <a:lstStyle/>
                    <a:p>
                      <a:pPr marL="0" lvl="0" indent="0" algn="l" rtl="0">
                        <a:spcBef>
                          <a:spcPts val="0"/>
                        </a:spcBef>
                        <a:spcAft>
                          <a:spcPts val="0"/>
                        </a:spcAft>
                        <a:buNone/>
                      </a:pPr>
                      <a:r>
                        <a:rPr lang="en" sz="900"/>
                        <a:t>79.81%</a:t>
                      </a:r>
                      <a:endParaRPr sz="900"/>
                    </a:p>
                  </a:txBody>
                  <a:tcPr marL="91425" marR="91425" marT="91425" marB="91425">
                    <a:solidFill>
                      <a:schemeClr val="lt1"/>
                    </a:solidFill>
                  </a:tcPr>
                </a:tc>
                <a:tc>
                  <a:txBody>
                    <a:bodyPr/>
                    <a:lstStyle/>
                    <a:p>
                      <a:pPr marL="0" lvl="0" indent="0" algn="l" rtl="0">
                        <a:spcBef>
                          <a:spcPts val="0"/>
                        </a:spcBef>
                        <a:spcAft>
                          <a:spcPts val="0"/>
                        </a:spcAft>
                        <a:buNone/>
                      </a:pPr>
                      <a:r>
                        <a:rPr lang="en" sz="900"/>
                        <a:t>135.74%</a:t>
                      </a:r>
                      <a:endParaRPr sz="900"/>
                    </a:p>
                  </a:txBody>
                  <a:tcPr marL="91425" marR="91425" marT="91425" marB="91425">
                    <a:solidFill>
                      <a:schemeClr val="lt1"/>
                    </a:solidFill>
                  </a:tcPr>
                </a:tc>
                <a:extLst>
                  <a:ext uri="{0D108BD9-81ED-4DB2-BD59-A6C34878D82A}">
                    <a16:rowId xmlns:a16="http://schemas.microsoft.com/office/drawing/2014/main" val="10002"/>
                  </a:ext>
                </a:extLst>
              </a:tr>
              <a:tr h="298400">
                <a:tc>
                  <a:txBody>
                    <a:bodyPr/>
                    <a:lstStyle/>
                    <a:p>
                      <a:pPr marL="0" lvl="0" indent="0" algn="l" rtl="0">
                        <a:spcBef>
                          <a:spcPts val="0"/>
                        </a:spcBef>
                        <a:spcAft>
                          <a:spcPts val="0"/>
                        </a:spcAft>
                        <a:buNone/>
                      </a:pPr>
                      <a:r>
                        <a:rPr lang="en" sz="900"/>
                        <a:t>Sharpe Ratio</a:t>
                      </a:r>
                      <a:endParaRPr sz="900"/>
                    </a:p>
                  </a:txBody>
                  <a:tcPr marL="91425" marR="91425" marT="91425" marB="91425">
                    <a:solidFill>
                      <a:schemeClr val="lt2"/>
                    </a:solidFill>
                  </a:tcPr>
                </a:tc>
                <a:tc>
                  <a:txBody>
                    <a:bodyPr/>
                    <a:lstStyle/>
                    <a:p>
                      <a:pPr marL="0" lvl="0" indent="0" algn="l" rtl="0">
                        <a:spcBef>
                          <a:spcPts val="0"/>
                        </a:spcBef>
                        <a:spcAft>
                          <a:spcPts val="0"/>
                        </a:spcAft>
                        <a:buNone/>
                      </a:pPr>
                      <a:r>
                        <a:rPr lang="en" sz="900"/>
                        <a:t>0.56</a:t>
                      </a:r>
                      <a:endParaRPr sz="900"/>
                    </a:p>
                  </a:txBody>
                  <a:tcPr marL="91425" marR="91425" marT="91425" marB="91425">
                    <a:solidFill>
                      <a:schemeClr val="lt2"/>
                    </a:solidFill>
                  </a:tcPr>
                </a:tc>
                <a:tc>
                  <a:txBody>
                    <a:bodyPr/>
                    <a:lstStyle/>
                    <a:p>
                      <a:pPr marL="0" lvl="0" indent="0" algn="l" rtl="0">
                        <a:spcBef>
                          <a:spcPts val="0"/>
                        </a:spcBef>
                        <a:spcAft>
                          <a:spcPts val="0"/>
                        </a:spcAft>
                        <a:buNone/>
                      </a:pPr>
                      <a:r>
                        <a:rPr lang="en" sz="900"/>
                        <a:t>0.40</a:t>
                      </a:r>
                      <a:endParaRPr sz="900"/>
                    </a:p>
                  </a:txBody>
                  <a:tcPr marL="91425" marR="91425" marT="91425" marB="91425">
                    <a:solidFill>
                      <a:schemeClr val="lt2"/>
                    </a:solidFill>
                  </a:tcPr>
                </a:tc>
                <a:extLst>
                  <a:ext uri="{0D108BD9-81ED-4DB2-BD59-A6C34878D82A}">
                    <a16:rowId xmlns:a16="http://schemas.microsoft.com/office/drawing/2014/main" val="10003"/>
                  </a:ext>
                </a:extLst>
              </a:tr>
              <a:tr h="298400">
                <a:tc>
                  <a:txBody>
                    <a:bodyPr/>
                    <a:lstStyle/>
                    <a:p>
                      <a:pPr marL="0" lvl="0" indent="0" algn="l" rtl="0">
                        <a:spcBef>
                          <a:spcPts val="0"/>
                        </a:spcBef>
                        <a:spcAft>
                          <a:spcPts val="0"/>
                        </a:spcAft>
                        <a:buNone/>
                      </a:pPr>
                      <a:r>
                        <a:rPr lang="en" sz="900"/>
                        <a:t>Skewness of Returns</a:t>
                      </a:r>
                      <a:endParaRPr sz="900"/>
                    </a:p>
                  </a:txBody>
                  <a:tcPr marL="91425" marR="91425" marT="91425" marB="91425">
                    <a:lnB w="9525" cap="flat" cmpd="sng">
                      <a:solidFill>
                        <a:srgbClr val="9E9E9E"/>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900"/>
                        <a:t>69.79</a:t>
                      </a:r>
                      <a:endParaRPr sz="900"/>
                    </a:p>
                  </a:txBody>
                  <a:tcPr marL="91425" marR="91425" marT="91425" marB="91425">
                    <a:lnB w="9525" cap="flat" cmpd="sng">
                      <a:solidFill>
                        <a:srgbClr val="9E9E9E"/>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900"/>
                        <a:t>77.69</a:t>
                      </a:r>
                      <a:endParaRPr sz="900"/>
                    </a:p>
                  </a:txBody>
                  <a:tcPr marL="91425" marR="91425" marT="91425" marB="91425">
                    <a:lnB w="9525"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298400">
                <a:tc>
                  <a:txBody>
                    <a:bodyPr/>
                    <a:lstStyle/>
                    <a:p>
                      <a:pPr marL="0" lvl="0" indent="0" algn="l" rtl="0">
                        <a:spcBef>
                          <a:spcPts val="0"/>
                        </a:spcBef>
                        <a:spcAft>
                          <a:spcPts val="0"/>
                        </a:spcAft>
                        <a:buNone/>
                      </a:pPr>
                      <a:r>
                        <a:rPr lang="en" sz="900"/>
                        <a:t>Mean Alpha</a:t>
                      </a:r>
                      <a:endParaRPr sz="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n" sz="900"/>
                        <a:t>6.01%</a:t>
                      </a:r>
                      <a:endParaRPr sz="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n" sz="900"/>
                        <a:t>4.77%</a:t>
                      </a:r>
                      <a:endParaRPr sz="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298400">
                <a:tc>
                  <a:txBody>
                    <a:bodyPr/>
                    <a:lstStyle/>
                    <a:p>
                      <a:pPr marL="0" lvl="0" indent="0" algn="l" rtl="0">
                        <a:spcBef>
                          <a:spcPts val="0"/>
                        </a:spcBef>
                        <a:spcAft>
                          <a:spcPts val="0"/>
                        </a:spcAft>
                        <a:buNone/>
                      </a:pPr>
                      <a:r>
                        <a:rPr lang="en" sz="900"/>
                        <a:t>Tracking Error</a:t>
                      </a:r>
                      <a:endParaRPr sz="900"/>
                    </a:p>
                  </a:txBody>
                  <a:tcPr marL="91425" marR="91425" marT="91425" marB="91425">
                    <a:lnT w="9525" cap="flat" cmpd="sng">
                      <a:solidFill>
                        <a:srgbClr val="9E9E9E"/>
                      </a:solidFill>
                      <a:prstDash val="solid"/>
                      <a:round/>
                      <a:headEnd type="none" w="sm" len="sm"/>
                      <a:tailEnd type="none" w="sm" len="sm"/>
                    </a:lnT>
                    <a:solidFill>
                      <a:schemeClr val="lt1"/>
                    </a:solidFill>
                  </a:tcPr>
                </a:tc>
                <a:tc>
                  <a:txBody>
                    <a:bodyPr/>
                    <a:lstStyle/>
                    <a:p>
                      <a:pPr marL="0" lvl="0" indent="0" algn="l" rtl="0">
                        <a:spcBef>
                          <a:spcPts val="0"/>
                        </a:spcBef>
                        <a:spcAft>
                          <a:spcPts val="0"/>
                        </a:spcAft>
                        <a:buNone/>
                      </a:pPr>
                      <a:r>
                        <a:rPr lang="en" sz="900"/>
                        <a:t>11.88%</a:t>
                      </a:r>
                      <a:endParaRPr sz="900"/>
                    </a:p>
                  </a:txBody>
                  <a:tcPr marL="91425" marR="91425" marT="91425" marB="91425">
                    <a:lnT w="9525" cap="flat" cmpd="sng">
                      <a:solidFill>
                        <a:srgbClr val="9E9E9E"/>
                      </a:solidFill>
                      <a:prstDash val="solid"/>
                      <a:round/>
                      <a:headEnd type="none" w="sm" len="sm"/>
                      <a:tailEnd type="none" w="sm" len="sm"/>
                    </a:lnT>
                    <a:solidFill>
                      <a:schemeClr val="lt1"/>
                    </a:solidFill>
                  </a:tcPr>
                </a:tc>
                <a:tc>
                  <a:txBody>
                    <a:bodyPr/>
                    <a:lstStyle/>
                    <a:p>
                      <a:pPr marL="0" lvl="0" indent="0" algn="l" rtl="0">
                        <a:spcBef>
                          <a:spcPts val="0"/>
                        </a:spcBef>
                        <a:spcAft>
                          <a:spcPts val="0"/>
                        </a:spcAft>
                        <a:buNone/>
                      </a:pPr>
                      <a:r>
                        <a:rPr lang="en" sz="900">
                          <a:solidFill>
                            <a:schemeClr val="dk1"/>
                          </a:solidFill>
                        </a:rPr>
                        <a:t>11.81%</a:t>
                      </a:r>
                      <a:endParaRPr sz="900"/>
                    </a:p>
                  </a:txBody>
                  <a:tcPr marL="91425" marR="91425" marT="91425" marB="91425">
                    <a:lnT w="9525" cap="flat" cmpd="sng">
                      <a:solidFill>
                        <a:srgbClr val="9E9E9E"/>
                      </a:solidFill>
                      <a:prstDash val="solid"/>
                      <a:round/>
                      <a:headEnd type="none" w="sm" len="sm"/>
                      <a:tailEnd type="none" w="sm" len="sm"/>
                    </a:lnT>
                    <a:solidFill>
                      <a:schemeClr val="lt1"/>
                    </a:solidFill>
                  </a:tcPr>
                </a:tc>
                <a:extLst>
                  <a:ext uri="{0D108BD9-81ED-4DB2-BD59-A6C34878D82A}">
                    <a16:rowId xmlns:a16="http://schemas.microsoft.com/office/drawing/2014/main" val="10006"/>
                  </a:ext>
                </a:extLst>
              </a:tr>
              <a:tr h="298400">
                <a:tc>
                  <a:txBody>
                    <a:bodyPr/>
                    <a:lstStyle/>
                    <a:p>
                      <a:pPr marL="0" lvl="0" indent="0" algn="l" rtl="0">
                        <a:spcBef>
                          <a:spcPts val="0"/>
                        </a:spcBef>
                        <a:spcAft>
                          <a:spcPts val="0"/>
                        </a:spcAft>
                        <a:buNone/>
                      </a:pPr>
                      <a:r>
                        <a:rPr lang="en" sz="900"/>
                        <a:t>Info. Ratio</a:t>
                      </a:r>
                      <a:endParaRPr sz="900"/>
                    </a:p>
                  </a:txBody>
                  <a:tcPr marL="91425" marR="91425" marT="91425" marB="91425">
                    <a:solidFill>
                      <a:schemeClr val="lt2"/>
                    </a:solidFill>
                  </a:tcPr>
                </a:tc>
                <a:tc>
                  <a:txBody>
                    <a:bodyPr/>
                    <a:lstStyle/>
                    <a:p>
                      <a:pPr marL="0" lvl="0" indent="0" algn="l" rtl="0">
                        <a:spcBef>
                          <a:spcPts val="0"/>
                        </a:spcBef>
                        <a:spcAft>
                          <a:spcPts val="0"/>
                        </a:spcAft>
                        <a:buNone/>
                      </a:pPr>
                      <a:r>
                        <a:rPr lang="en" sz="900"/>
                        <a:t>0.51</a:t>
                      </a:r>
                      <a:endParaRPr sz="900"/>
                    </a:p>
                  </a:txBody>
                  <a:tcPr marL="91425" marR="91425" marT="91425" marB="91425">
                    <a:solidFill>
                      <a:schemeClr val="lt2"/>
                    </a:solidFill>
                  </a:tcPr>
                </a:tc>
                <a:tc>
                  <a:txBody>
                    <a:bodyPr/>
                    <a:lstStyle/>
                    <a:p>
                      <a:pPr marL="0" lvl="0" indent="0" algn="l" rtl="0">
                        <a:spcBef>
                          <a:spcPts val="0"/>
                        </a:spcBef>
                        <a:spcAft>
                          <a:spcPts val="0"/>
                        </a:spcAft>
                        <a:buNone/>
                      </a:pPr>
                      <a:r>
                        <a:rPr lang="en" sz="900"/>
                        <a:t>0.40</a:t>
                      </a:r>
                      <a:endParaRPr sz="900"/>
                    </a:p>
                  </a:txBody>
                  <a:tcPr marL="91425" marR="91425" marT="91425" marB="91425">
                    <a:solidFill>
                      <a:schemeClr val="lt2"/>
                    </a:solidFill>
                  </a:tcPr>
                </a:tc>
                <a:extLst>
                  <a:ext uri="{0D108BD9-81ED-4DB2-BD59-A6C34878D82A}">
                    <a16:rowId xmlns:a16="http://schemas.microsoft.com/office/drawing/2014/main" val="10007"/>
                  </a:ext>
                </a:extLst>
              </a:tr>
              <a:tr h="298400">
                <a:tc>
                  <a:txBody>
                    <a:bodyPr/>
                    <a:lstStyle/>
                    <a:p>
                      <a:pPr marL="0" lvl="0" indent="0" algn="l" rtl="0">
                        <a:spcBef>
                          <a:spcPts val="0"/>
                        </a:spcBef>
                        <a:spcAft>
                          <a:spcPts val="0"/>
                        </a:spcAft>
                        <a:buNone/>
                      </a:pPr>
                      <a:r>
                        <a:rPr lang="en" sz="900"/>
                        <a:t>Average Turnover</a:t>
                      </a:r>
                      <a:endParaRPr sz="900"/>
                    </a:p>
                  </a:txBody>
                  <a:tcPr marL="91425" marR="91425" marT="91425" marB="91425">
                    <a:solidFill>
                      <a:schemeClr val="lt1"/>
                    </a:solidFill>
                  </a:tcPr>
                </a:tc>
                <a:tc>
                  <a:txBody>
                    <a:bodyPr/>
                    <a:lstStyle/>
                    <a:p>
                      <a:pPr marL="0" lvl="0" indent="0" algn="l" rtl="0">
                        <a:spcBef>
                          <a:spcPts val="0"/>
                        </a:spcBef>
                        <a:spcAft>
                          <a:spcPts val="0"/>
                        </a:spcAft>
                        <a:buNone/>
                      </a:pPr>
                      <a:r>
                        <a:rPr lang="en" sz="900"/>
                        <a:t>0.07</a:t>
                      </a:r>
                      <a:endParaRPr sz="900"/>
                    </a:p>
                  </a:txBody>
                  <a:tcPr marL="91425" marR="91425" marT="91425" marB="91425">
                    <a:solidFill>
                      <a:schemeClr val="lt1"/>
                    </a:solidFill>
                  </a:tcPr>
                </a:tc>
                <a:tc>
                  <a:txBody>
                    <a:bodyPr/>
                    <a:lstStyle/>
                    <a:p>
                      <a:pPr marL="0" lvl="0" indent="0" algn="l" rtl="0">
                        <a:spcBef>
                          <a:spcPts val="0"/>
                        </a:spcBef>
                        <a:spcAft>
                          <a:spcPts val="0"/>
                        </a:spcAft>
                        <a:buNone/>
                      </a:pPr>
                      <a:r>
                        <a:rPr lang="en" sz="900"/>
                        <a:t>0.04</a:t>
                      </a:r>
                      <a:endParaRPr sz="900"/>
                    </a:p>
                  </a:txBody>
                  <a:tcPr marL="91425" marR="91425" marT="91425" marB="91425">
                    <a:solidFill>
                      <a:schemeClr val="lt1"/>
                    </a:solidFill>
                  </a:tcPr>
                </a:tc>
                <a:extLst>
                  <a:ext uri="{0D108BD9-81ED-4DB2-BD59-A6C34878D82A}">
                    <a16:rowId xmlns:a16="http://schemas.microsoft.com/office/drawing/2014/main" val="10008"/>
                  </a:ext>
                </a:extLst>
              </a:tr>
            </a:tbl>
          </a:graphicData>
        </a:graphic>
      </p:graphicFrame>
      <p:graphicFrame>
        <p:nvGraphicFramePr>
          <p:cNvPr id="177" name="Google Shape;177;p29"/>
          <p:cNvGraphicFramePr/>
          <p:nvPr/>
        </p:nvGraphicFramePr>
        <p:xfrm>
          <a:off x="5287325" y="3411485"/>
          <a:ext cx="3430275" cy="738175"/>
        </p:xfrm>
        <a:graphic>
          <a:graphicData uri="http://schemas.openxmlformats.org/drawingml/2006/table">
            <a:tbl>
              <a:tblPr>
                <a:noFill/>
                <a:tableStyleId>{F26D14C3-2335-4467-A9AB-CCE67A2BBDAD}</a:tableStyleId>
              </a:tblPr>
              <a:tblGrid>
                <a:gridCol w="1143425">
                  <a:extLst>
                    <a:ext uri="{9D8B030D-6E8A-4147-A177-3AD203B41FA5}">
                      <a16:colId xmlns:a16="http://schemas.microsoft.com/office/drawing/2014/main" val="20000"/>
                    </a:ext>
                  </a:extLst>
                </a:gridCol>
                <a:gridCol w="1143425">
                  <a:extLst>
                    <a:ext uri="{9D8B030D-6E8A-4147-A177-3AD203B41FA5}">
                      <a16:colId xmlns:a16="http://schemas.microsoft.com/office/drawing/2014/main" val="20001"/>
                    </a:ext>
                  </a:extLst>
                </a:gridCol>
                <a:gridCol w="1143425">
                  <a:extLst>
                    <a:ext uri="{9D8B030D-6E8A-4147-A177-3AD203B41FA5}">
                      <a16:colId xmlns:a16="http://schemas.microsoft.com/office/drawing/2014/main" val="20002"/>
                    </a:ext>
                  </a:extLst>
                </a:gridCol>
              </a:tblGrid>
              <a:tr h="430950">
                <a:tc>
                  <a:txBody>
                    <a:bodyPr/>
                    <a:lstStyle/>
                    <a:p>
                      <a:pPr marL="0" lvl="0" indent="0" algn="ctr" rtl="0">
                        <a:spcBef>
                          <a:spcPts val="0"/>
                        </a:spcBef>
                        <a:spcAft>
                          <a:spcPts val="0"/>
                        </a:spcAft>
                        <a:buNone/>
                      </a:pPr>
                      <a:r>
                        <a:rPr lang="en" sz="900" b="1">
                          <a:solidFill>
                            <a:schemeClr val="dk1"/>
                          </a:solidFill>
                        </a:rPr>
                        <a:t>Factor Exposure</a:t>
                      </a:r>
                      <a:endParaRPr sz="800"/>
                    </a:p>
                  </a:txBody>
                  <a:tcPr marL="91425" marR="91425" marT="91425" marB="91425"/>
                </a:tc>
                <a:tc>
                  <a:txBody>
                    <a:bodyPr/>
                    <a:lstStyle/>
                    <a:p>
                      <a:pPr marL="0" lvl="0" indent="0" algn="ctr" rtl="0">
                        <a:spcBef>
                          <a:spcPts val="0"/>
                        </a:spcBef>
                        <a:spcAft>
                          <a:spcPts val="0"/>
                        </a:spcAft>
                        <a:buNone/>
                      </a:pPr>
                      <a:r>
                        <a:rPr lang="en" sz="800"/>
                        <a:t>Coefficient / (T-Stat)</a:t>
                      </a:r>
                      <a:endParaRPr sz="800"/>
                    </a:p>
                    <a:p>
                      <a:pPr marL="0" lvl="0" indent="0" algn="ctr" rtl="0">
                        <a:spcBef>
                          <a:spcPts val="0"/>
                        </a:spcBef>
                        <a:spcAft>
                          <a:spcPts val="0"/>
                        </a:spcAft>
                        <a:buClr>
                          <a:schemeClr val="dk1"/>
                        </a:buClr>
                        <a:buSzPts val="1100"/>
                        <a:buFont typeface="Arial"/>
                        <a:buNone/>
                      </a:pPr>
                      <a:r>
                        <a:rPr lang="en" sz="800">
                          <a:solidFill>
                            <a:schemeClr val="dk1"/>
                          </a:solidFill>
                        </a:rPr>
                        <a:t>Buy</a:t>
                      </a:r>
                      <a:endParaRPr sz="800"/>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sz="800">
                          <a:solidFill>
                            <a:schemeClr val="dk1"/>
                          </a:solidFill>
                        </a:rPr>
                        <a:t>Coefficient / (T-Stat)</a:t>
                      </a:r>
                      <a:endParaRPr sz="800">
                        <a:solidFill>
                          <a:schemeClr val="dk1"/>
                        </a:solidFill>
                      </a:endParaRPr>
                    </a:p>
                    <a:p>
                      <a:pPr marL="0" lvl="0" indent="0" algn="ctr" rtl="0">
                        <a:spcBef>
                          <a:spcPts val="0"/>
                        </a:spcBef>
                        <a:spcAft>
                          <a:spcPts val="0"/>
                        </a:spcAft>
                        <a:buNone/>
                      </a:pPr>
                      <a:r>
                        <a:rPr lang="en" sz="800">
                          <a:solidFill>
                            <a:schemeClr val="dk1"/>
                          </a:solidFill>
                        </a:rPr>
                        <a:t>Sell</a:t>
                      </a:r>
                      <a:endParaRPr sz="800"/>
                    </a:p>
                  </a:txBody>
                  <a:tcPr marL="91425" marR="91425" marT="91425" marB="91425"/>
                </a:tc>
                <a:extLst>
                  <a:ext uri="{0D108BD9-81ED-4DB2-BD59-A6C34878D82A}">
                    <a16:rowId xmlns:a16="http://schemas.microsoft.com/office/drawing/2014/main" val="10000"/>
                  </a:ext>
                </a:extLst>
              </a:tr>
              <a:tr h="307225">
                <a:tc>
                  <a:txBody>
                    <a:bodyPr/>
                    <a:lstStyle/>
                    <a:p>
                      <a:pPr marL="0" lvl="0" indent="0" algn="l" rtl="0">
                        <a:spcBef>
                          <a:spcPts val="0"/>
                        </a:spcBef>
                        <a:spcAft>
                          <a:spcPts val="0"/>
                        </a:spcAft>
                        <a:buNone/>
                      </a:pPr>
                      <a:r>
                        <a:rPr lang="en" sz="800"/>
                        <a:t>SMB</a:t>
                      </a:r>
                      <a:endParaRPr sz="800"/>
                    </a:p>
                  </a:txBody>
                  <a:tcPr marL="91425" marR="91425" marT="91425" marB="91425">
                    <a:solidFill>
                      <a:schemeClr val="lt2"/>
                    </a:solidFill>
                  </a:tcPr>
                </a:tc>
                <a:tc>
                  <a:txBody>
                    <a:bodyPr/>
                    <a:lstStyle/>
                    <a:p>
                      <a:pPr marL="0" lvl="0" indent="0" algn="l" rtl="0">
                        <a:spcBef>
                          <a:spcPts val="0"/>
                        </a:spcBef>
                        <a:spcAft>
                          <a:spcPts val="0"/>
                        </a:spcAft>
                        <a:buNone/>
                      </a:pPr>
                      <a:r>
                        <a:rPr lang="en" sz="800"/>
                        <a:t>0.25 (2.35)</a:t>
                      </a:r>
                      <a:endParaRPr sz="800"/>
                    </a:p>
                  </a:txBody>
                  <a:tcPr marL="91425" marR="91425" marT="91425" marB="91425">
                    <a:solidFill>
                      <a:schemeClr val="lt2"/>
                    </a:solidFill>
                  </a:tcPr>
                </a:tc>
                <a:tc>
                  <a:txBody>
                    <a:bodyPr/>
                    <a:lstStyle/>
                    <a:p>
                      <a:pPr marL="0" lvl="0" indent="0" algn="l" rtl="0">
                        <a:spcBef>
                          <a:spcPts val="0"/>
                        </a:spcBef>
                        <a:spcAft>
                          <a:spcPts val="0"/>
                        </a:spcAft>
                        <a:buNone/>
                      </a:pPr>
                      <a:r>
                        <a:rPr lang="en" sz="800"/>
                        <a:t>0.37 (2.07)</a:t>
                      </a:r>
                      <a:endParaRPr sz="800"/>
                    </a:p>
                  </a:txBody>
                  <a:tcPr marL="91425" marR="91425" marT="91425" marB="91425">
                    <a:solidFill>
                      <a:schemeClr val="lt2"/>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20" b="1">
                <a:solidFill>
                  <a:srgbClr val="00B4FF"/>
                </a:solidFill>
              </a:rPr>
              <a:t>LONG/SHORT Signal:</a:t>
            </a:r>
            <a:r>
              <a:rPr lang="en" sz="1820">
                <a:solidFill>
                  <a:srgbClr val="00B4FF"/>
                </a:solidFill>
              </a:rPr>
              <a:t> Momentum on report date</a:t>
            </a:r>
            <a:endParaRPr sz="1820">
              <a:solidFill>
                <a:srgbClr val="00B4FF"/>
              </a:solidFill>
            </a:endParaRPr>
          </a:p>
        </p:txBody>
      </p:sp>
      <p:sp>
        <p:nvSpPr>
          <p:cNvPr id="183" name="Google Shape;183;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accent4"/>
                </a:solidFill>
              </a:rPr>
              <a:t>Hypothesis:</a:t>
            </a:r>
            <a:r>
              <a:rPr lang="en">
                <a:solidFill>
                  <a:schemeClr val="dk1"/>
                </a:solidFill>
              </a:rPr>
              <a:t> Sophisticated investors anticipate a company’s report date surprises in advance. The trend will continue in the future after earnings are reported because investors underreact to the news.</a:t>
            </a:r>
            <a:endParaRPr>
              <a:solidFill>
                <a:schemeClr val="dk1"/>
              </a:solidFill>
            </a:endParaRPr>
          </a:p>
          <a:p>
            <a:pPr marL="0" lvl="0" indent="0" algn="l" rtl="0">
              <a:spcBef>
                <a:spcPts val="1200"/>
              </a:spcBef>
              <a:spcAft>
                <a:spcPts val="0"/>
              </a:spcAft>
              <a:buNone/>
            </a:pPr>
            <a:r>
              <a:rPr lang="en" sz="1500">
                <a:solidFill>
                  <a:schemeClr val="accent4"/>
                </a:solidFill>
              </a:rPr>
              <a:t>Define Buy event:</a:t>
            </a:r>
            <a:r>
              <a:rPr lang="en" sz="1500">
                <a:solidFill>
                  <a:srgbClr val="F1C232"/>
                </a:solidFill>
              </a:rPr>
              <a:t> </a:t>
            </a:r>
            <a:r>
              <a:rPr lang="en" sz="1500">
                <a:solidFill>
                  <a:schemeClr val="dk1"/>
                </a:solidFill>
              </a:rPr>
              <a:t>(Occurrences of Buys in Data: 19,466 times across 3,494 trading days</a:t>
            </a:r>
            <a:endParaRPr sz="1500">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0"/>
              </a:spcAft>
              <a:buNone/>
            </a:pPr>
            <a:r>
              <a:rPr lang="en" sz="1500">
                <a:solidFill>
                  <a:schemeClr val="accent4"/>
                </a:solidFill>
              </a:rPr>
              <a:t>Define Sell event:</a:t>
            </a:r>
            <a:r>
              <a:rPr lang="en" sz="1500">
                <a:solidFill>
                  <a:schemeClr val="dk1"/>
                </a:solidFill>
              </a:rPr>
              <a:t> (Occurrences of Sells in Data: 13,471 times across 3,048 trading days</a:t>
            </a:r>
            <a:endParaRPr sz="1500">
              <a:solidFill>
                <a:schemeClr val="dk1"/>
              </a:solidFill>
            </a:endParaRPr>
          </a:p>
          <a:p>
            <a:pPr marL="0" lvl="0" indent="0" algn="l" rtl="0">
              <a:spcBef>
                <a:spcPts val="1200"/>
              </a:spcBef>
              <a:spcAft>
                <a:spcPts val="1200"/>
              </a:spcAft>
              <a:buNone/>
            </a:pPr>
            <a:endParaRPr/>
          </a:p>
        </p:txBody>
      </p:sp>
      <p:pic>
        <p:nvPicPr>
          <p:cNvPr id="184" name="Google Shape;184;p30"/>
          <p:cNvPicPr preferRelativeResize="0"/>
          <p:nvPr/>
        </p:nvPicPr>
        <p:blipFill>
          <a:blip r:embed="rId3">
            <a:alphaModFix/>
          </a:blip>
          <a:stretch>
            <a:fillRect/>
          </a:stretch>
        </p:blipFill>
        <p:spPr>
          <a:xfrm>
            <a:off x="471300" y="2646716"/>
            <a:ext cx="3982526" cy="427925"/>
          </a:xfrm>
          <a:prstGeom prst="rect">
            <a:avLst/>
          </a:prstGeom>
          <a:noFill/>
          <a:ln>
            <a:noFill/>
          </a:ln>
        </p:spPr>
      </p:pic>
      <p:pic>
        <p:nvPicPr>
          <p:cNvPr id="185" name="Google Shape;185;p30"/>
          <p:cNvPicPr preferRelativeResize="0"/>
          <p:nvPr/>
        </p:nvPicPr>
        <p:blipFill>
          <a:blip r:embed="rId4">
            <a:alphaModFix/>
          </a:blip>
          <a:stretch>
            <a:fillRect/>
          </a:stretch>
        </p:blipFill>
        <p:spPr>
          <a:xfrm>
            <a:off x="471301" y="3531925"/>
            <a:ext cx="3982526" cy="44990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1"/>
          <p:cNvSpPr txBox="1">
            <a:spLocks noGrp="1"/>
          </p:cNvSpPr>
          <p:nvPr>
            <p:ph type="title"/>
          </p:nvPr>
        </p:nvSpPr>
        <p:spPr>
          <a:xfrm>
            <a:off x="107575" y="984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54395"/>
              <a:buFont typeface="Arial"/>
              <a:buNone/>
            </a:pPr>
            <a:r>
              <a:rPr lang="en" sz="1820" b="1">
                <a:solidFill>
                  <a:srgbClr val="00B4FF"/>
                </a:solidFill>
              </a:rPr>
              <a:t>LONG/SHORT Signal:</a:t>
            </a:r>
            <a:r>
              <a:rPr lang="en" sz="1820">
                <a:solidFill>
                  <a:srgbClr val="00B4FF"/>
                </a:solidFill>
              </a:rPr>
              <a:t> Momentum on report date</a:t>
            </a:r>
            <a:endParaRPr sz="1820">
              <a:solidFill>
                <a:srgbClr val="00B4FF"/>
              </a:solidFill>
            </a:endParaRPr>
          </a:p>
          <a:p>
            <a:pPr marL="0" lvl="0" indent="0" algn="l" rtl="0">
              <a:spcBef>
                <a:spcPts val="0"/>
              </a:spcBef>
              <a:spcAft>
                <a:spcPts val="0"/>
              </a:spcAft>
              <a:buSzPct val="54395"/>
              <a:buNone/>
            </a:pPr>
            <a:endParaRPr sz="1820" b="1">
              <a:solidFill>
                <a:srgbClr val="00B4FF"/>
              </a:solidFill>
            </a:endParaRPr>
          </a:p>
          <a:p>
            <a:pPr marL="0" lvl="0" indent="0" algn="l" rtl="0">
              <a:spcBef>
                <a:spcPts val="0"/>
              </a:spcBef>
              <a:spcAft>
                <a:spcPts val="0"/>
              </a:spcAft>
              <a:buSzPct val="54395"/>
              <a:buNone/>
            </a:pPr>
            <a:endParaRPr sz="1820" b="1">
              <a:solidFill>
                <a:srgbClr val="00B4FF"/>
              </a:solidFill>
            </a:endParaRPr>
          </a:p>
          <a:p>
            <a:pPr marL="0" lvl="0" indent="0" algn="l" rtl="0">
              <a:spcBef>
                <a:spcPts val="0"/>
              </a:spcBef>
              <a:spcAft>
                <a:spcPts val="0"/>
              </a:spcAft>
              <a:buSzPct val="54395"/>
              <a:buNone/>
            </a:pPr>
            <a:endParaRPr sz="1820" b="1">
              <a:solidFill>
                <a:srgbClr val="00B4FF"/>
              </a:solidFill>
            </a:endParaRPr>
          </a:p>
        </p:txBody>
      </p:sp>
      <p:pic>
        <p:nvPicPr>
          <p:cNvPr id="191" name="Google Shape;191;p31"/>
          <p:cNvPicPr preferRelativeResize="0"/>
          <p:nvPr/>
        </p:nvPicPr>
        <p:blipFill>
          <a:blip r:embed="rId3">
            <a:alphaModFix/>
          </a:blip>
          <a:stretch>
            <a:fillRect/>
          </a:stretch>
        </p:blipFill>
        <p:spPr>
          <a:xfrm>
            <a:off x="107575" y="448025"/>
            <a:ext cx="4635577" cy="4614276"/>
          </a:xfrm>
          <a:prstGeom prst="rect">
            <a:avLst/>
          </a:prstGeom>
          <a:noFill/>
          <a:ln>
            <a:noFill/>
          </a:ln>
        </p:spPr>
      </p:pic>
      <p:graphicFrame>
        <p:nvGraphicFramePr>
          <p:cNvPr id="192" name="Google Shape;192;p31"/>
          <p:cNvGraphicFramePr/>
          <p:nvPr/>
        </p:nvGraphicFramePr>
        <p:xfrm>
          <a:off x="5287300" y="98438"/>
          <a:ext cx="3430275" cy="3154410"/>
        </p:xfrm>
        <a:graphic>
          <a:graphicData uri="http://schemas.openxmlformats.org/drawingml/2006/table">
            <a:tbl>
              <a:tblPr>
                <a:noFill/>
                <a:tableStyleId>{F26D14C3-2335-4467-A9AB-CCE67A2BBDAD}</a:tableStyleId>
              </a:tblPr>
              <a:tblGrid>
                <a:gridCol w="1143425">
                  <a:extLst>
                    <a:ext uri="{9D8B030D-6E8A-4147-A177-3AD203B41FA5}">
                      <a16:colId xmlns:a16="http://schemas.microsoft.com/office/drawing/2014/main" val="20000"/>
                    </a:ext>
                  </a:extLst>
                </a:gridCol>
                <a:gridCol w="1143425">
                  <a:extLst>
                    <a:ext uri="{9D8B030D-6E8A-4147-A177-3AD203B41FA5}">
                      <a16:colId xmlns:a16="http://schemas.microsoft.com/office/drawing/2014/main" val="20001"/>
                    </a:ext>
                  </a:extLst>
                </a:gridCol>
                <a:gridCol w="1143425">
                  <a:extLst>
                    <a:ext uri="{9D8B030D-6E8A-4147-A177-3AD203B41FA5}">
                      <a16:colId xmlns:a16="http://schemas.microsoft.com/office/drawing/2014/main" val="20002"/>
                    </a:ext>
                  </a:extLst>
                </a:gridCol>
              </a:tblGrid>
              <a:tr h="298400">
                <a:tc>
                  <a:txBody>
                    <a:bodyPr/>
                    <a:lstStyle/>
                    <a:p>
                      <a:pPr marL="0" lvl="0" indent="0" algn="ctr" rtl="0">
                        <a:spcBef>
                          <a:spcPts val="0"/>
                        </a:spcBef>
                        <a:spcAft>
                          <a:spcPts val="0"/>
                        </a:spcAft>
                        <a:buNone/>
                      </a:pPr>
                      <a:r>
                        <a:rPr lang="en" sz="900" b="1"/>
                        <a:t>Annualized Metrics</a:t>
                      </a:r>
                      <a:r>
                        <a:rPr lang="en" sz="900"/>
                        <a:t> </a:t>
                      </a:r>
                      <a:endParaRPr sz="900"/>
                    </a:p>
                  </a:txBody>
                  <a:tcPr marL="91425" marR="91425" marT="91425" marB="91425"/>
                </a:tc>
                <a:tc>
                  <a:txBody>
                    <a:bodyPr/>
                    <a:lstStyle/>
                    <a:p>
                      <a:pPr marL="0" lvl="0" indent="0" algn="ctr" rtl="0">
                        <a:spcBef>
                          <a:spcPts val="0"/>
                        </a:spcBef>
                        <a:spcAft>
                          <a:spcPts val="0"/>
                        </a:spcAft>
                        <a:buNone/>
                      </a:pPr>
                      <a:r>
                        <a:rPr lang="en" sz="900"/>
                        <a:t>Buy</a:t>
                      </a:r>
                      <a:endParaRPr sz="900"/>
                    </a:p>
                  </a:txBody>
                  <a:tcPr marL="91425" marR="91425" marT="91425" marB="91425"/>
                </a:tc>
                <a:tc>
                  <a:txBody>
                    <a:bodyPr/>
                    <a:lstStyle/>
                    <a:p>
                      <a:pPr marL="0" lvl="0" indent="0" algn="ctr" rtl="0">
                        <a:spcBef>
                          <a:spcPts val="0"/>
                        </a:spcBef>
                        <a:spcAft>
                          <a:spcPts val="0"/>
                        </a:spcAft>
                        <a:buNone/>
                      </a:pPr>
                      <a:r>
                        <a:rPr lang="en" sz="900"/>
                        <a:t>Sell</a:t>
                      </a:r>
                      <a:endParaRPr sz="900"/>
                    </a:p>
                  </a:txBody>
                  <a:tcPr marL="91425" marR="91425" marT="91425" marB="91425"/>
                </a:tc>
                <a:extLst>
                  <a:ext uri="{0D108BD9-81ED-4DB2-BD59-A6C34878D82A}">
                    <a16:rowId xmlns:a16="http://schemas.microsoft.com/office/drawing/2014/main" val="10000"/>
                  </a:ext>
                </a:extLst>
              </a:tr>
              <a:tr h="298400">
                <a:tc>
                  <a:txBody>
                    <a:bodyPr/>
                    <a:lstStyle/>
                    <a:p>
                      <a:pPr marL="0" lvl="0" indent="0" algn="l" rtl="0">
                        <a:spcBef>
                          <a:spcPts val="0"/>
                        </a:spcBef>
                        <a:spcAft>
                          <a:spcPts val="0"/>
                        </a:spcAft>
                        <a:buNone/>
                      </a:pPr>
                      <a:r>
                        <a:rPr lang="en" sz="900"/>
                        <a:t>Mean Return</a:t>
                      </a:r>
                      <a:endParaRPr sz="900"/>
                    </a:p>
                  </a:txBody>
                  <a:tcPr marL="91425" marR="91425" marT="91425" marB="91425">
                    <a:solidFill>
                      <a:schemeClr val="lt2"/>
                    </a:solidFill>
                  </a:tcPr>
                </a:tc>
                <a:tc>
                  <a:txBody>
                    <a:bodyPr/>
                    <a:lstStyle/>
                    <a:p>
                      <a:pPr marL="0" lvl="0" indent="0" algn="l" rtl="0">
                        <a:spcBef>
                          <a:spcPts val="0"/>
                        </a:spcBef>
                        <a:spcAft>
                          <a:spcPts val="0"/>
                        </a:spcAft>
                        <a:buNone/>
                      </a:pPr>
                      <a:r>
                        <a:rPr lang="en" sz="900"/>
                        <a:t>28.34%</a:t>
                      </a:r>
                      <a:endParaRPr sz="900"/>
                    </a:p>
                  </a:txBody>
                  <a:tcPr marL="91425" marR="91425" marT="91425" marB="91425">
                    <a:solidFill>
                      <a:schemeClr val="lt2"/>
                    </a:solidFill>
                  </a:tcPr>
                </a:tc>
                <a:tc>
                  <a:txBody>
                    <a:bodyPr/>
                    <a:lstStyle/>
                    <a:p>
                      <a:pPr marL="0" lvl="0" indent="0" algn="l" rtl="0">
                        <a:spcBef>
                          <a:spcPts val="0"/>
                        </a:spcBef>
                        <a:spcAft>
                          <a:spcPts val="0"/>
                        </a:spcAft>
                        <a:buNone/>
                      </a:pPr>
                      <a:r>
                        <a:rPr lang="en" sz="900"/>
                        <a:t>16.89%</a:t>
                      </a:r>
                      <a:endParaRPr sz="900"/>
                    </a:p>
                  </a:txBody>
                  <a:tcPr marL="91425" marR="91425" marT="91425" marB="91425">
                    <a:solidFill>
                      <a:schemeClr val="lt2"/>
                    </a:solidFill>
                  </a:tcPr>
                </a:tc>
                <a:extLst>
                  <a:ext uri="{0D108BD9-81ED-4DB2-BD59-A6C34878D82A}">
                    <a16:rowId xmlns:a16="http://schemas.microsoft.com/office/drawing/2014/main" val="10001"/>
                  </a:ext>
                </a:extLst>
              </a:tr>
              <a:tr h="298400">
                <a:tc>
                  <a:txBody>
                    <a:bodyPr/>
                    <a:lstStyle/>
                    <a:p>
                      <a:pPr marL="0" lvl="0" indent="0" algn="l" rtl="0">
                        <a:spcBef>
                          <a:spcPts val="0"/>
                        </a:spcBef>
                        <a:spcAft>
                          <a:spcPts val="0"/>
                        </a:spcAft>
                        <a:buNone/>
                      </a:pPr>
                      <a:r>
                        <a:rPr lang="en" sz="900"/>
                        <a:t>Volatility</a:t>
                      </a:r>
                      <a:endParaRPr sz="900"/>
                    </a:p>
                  </a:txBody>
                  <a:tcPr marL="91425" marR="91425" marT="91425" marB="91425">
                    <a:solidFill>
                      <a:schemeClr val="lt1"/>
                    </a:solidFill>
                  </a:tcPr>
                </a:tc>
                <a:tc>
                  <a:txBody>
                    <a:bodyPr/>
                    <a:lstStyle/>
                    <a:p>
                      <a:pPr marL="0" lvl="0" indent="0" algn="l" rtl="0">
                        <a:spcBef>
                          <a:spcPts val="0"/>
                        </a:spcBef>
                        <a:spcAft>
                          <a:spcPts val="0"/>
                        </a:spcAft>
                        <a:buNone/>
                      </a:pPr>
                      <a:r>
                        <a:rPr lang="en" sz="900"/>
                        <a:t>26.93%</a:t>
                      </a:r>
                      <a:endParaRPr sz="900"/>
                    </a:p>
                  </a:txBody>
                  <a:tcPr marL="91425" marR="91425" marT="91425" marB="91425">
                    <a:solidFill>
                      <a:schemeClr val="lt1"/>
                    </a:solidFill>
                  </a:tcPr>
                </a:tc>
                <a:tc>
                  <a:txBody>
                    <a:bodyPr/>
                    <a:lstStyle/>
                    <a:p>
                      <a:pPr marL="0" lvl="0" indent="0" algn="l" rtl="0">
                        <a:spcBef>
                          <a:spcPts val="0"/>
                        </a:spcBef>
                        <a:spcAft>
                          <a:spcPts val="0"/>
                        </a:spcAft>
                        <a:buNone/>
                      </a:pPr>
                      <a:r>
                        <a:rPr lang="en" sz="900"/>
                        <a:t>29.78%</a:t>
                      </a:r>
                      <a:endParaRPr sz="900"/>
                    </a:p>
                  </a:txBody>
                  <a:tcPr marL="91425" marR="91425" marT="91425" marB="91425">
                    <a:solidFill>
                      <a:schemeClr val="lt1"/>
                    </a:solidFill>
                  </a:tcPr>
                </a:tc>
                <a:extLst>
                  <a:ext uri="{0D108BD9-81ED-4DB2-BD59-A6C34878D82A}">
                    <a16:rowId xmlns:a16="http://schemas.microsoft.com/office/drawing/2014/main" val="10002"/>
                  </a:ext>
                </a:extLst>
              </a:tr>
              <a:tr h="298400">
                <a:tc>
                  <a:txBody>
                    <a:bodyPr/>
                    <a:lstStyle/>
                    <a:p>
                      <a:pPr marL="0" lvl="0" indent="0" algn="l" rtl="0">
                        <a:spcBef>
                          <a:spcPts val="0"/>
                        </a:spcBef>
                        <a:spcAft>
                          <a:spcPts val="0"/>
                        </a:spcAft>
                        <a:buNone/>
                      </a:pPr>
                      <a:r>
                        <a:rPr lang="en" sz="900"/>
                        <a:t>Sharpe Ratio</a:t>
                      </a:r>
                      <a:endParaRPr sz="900"/>
                    </a:p>
                  </a:txBody>
                  <a:tcPr marL="91425" marR="91425" marT="91425" marB="91425">
                    <a:solidFill>
                      <a:schemeClr val="lt2"/>
                    </a:solidFill>
                  </a:tcPr>
                </a:tc>
                <a:tc>
                  <a:txBody>
                    <a:bodyPr/>
                    <a:lstStyle/>
                    <a:p>
                      <a:pPr marL="0" lvl="0" indent="0" algn="l" rtl="0">
                        <a:spcBef>
                          <a:spcPts val="0"/>
                        </a:spcBef>
                        <a:spcAft>
                          <a:spcPts val="0"/>
                        </a:spcAft>
                        <a:buNone/>
                      </a:pPr>
                      <a:r>
                        <a:rPr lang="en" sz="900"/>
                        <a:t>1.05</a:t>
                      </a:r>
                      <a:endParaRPr sz="900"/>
                    </a:p>
                  </a:txBody>
                  <a:tcPr marL="91425" marR="91425" marT="91425" marB="91425">
                    <a:solidFill>
                      <a:schemeClr val="lt2"/>
                    </a:solidFill>
                  </a:tcPr>
                </a:tc>
                <a:tc>
                  <a:txBody>
                    <a:bodyPr/>
                    <a:lstStyle/>
                    <a:p>
                      <a:pPr marL="0" lvl="0" indent="0" algn="l" rtl="0">
                        <a:spcBef>
                          <a:spcPts val="0"/>
                        </a:spcBef>
                        <a:spcAft>
                          <a:spcPts val="0"/>
                        </a:spcAft>
                        <a:buNone/>
                      </a:pPr>
                      <a:r>
                        <a:rPr lang="en" sz="900"/>
                        <a:t>0.57</a:t>
                      </a:r>
                      <a:endParaRPr sz="900"/>
                    </a:p>
                  </a:txBody>
                  <a:tcPr marL="91425" marR="91425" marT="91425" marB="91425">
                    <a:solidFill>
                      <a:schemeClr val="lt2"/>
                    </a:solidFill>
                  </a:tcPr>
                </a:tc>
                <a:extLst>
                  <a:ext uri="{0D108BD9-81ED-4DB2-BD59-A6C34878D82A}">
                    <a16:rowId xmlns:a16="http://schemas.microsoft.com/office/drawing/2014/main" val="10003"/>
                  </a:ext>
                </a:extLst>
              </a:tr>
              <a:tr h="298400">
                <a:tc>
                  <a:txBody>
                    <a:bodyPr/>
                    <a:lstStyle/>
                    <a:p>
                      <a:pPr marL="0" lvl="0" indent="0" algn="l" rtl="0">
                        <a:spcBef>
                          <a:spcPts val="0"/>
                        </a:spcBef>
                        <a:spcAft>
                          <a:spcPts val="0"/>
                        </a:spcAft>
                        <a:buNone/>
                      </a:pPr>
                      <a:r>
                        <a:rPr lang="en" sz="900"/>
                        <a:t>Skewness of Returns</a:t>
                      </a:r>
                      <a:endParaRPr sz="900"/>
                    </a:p>
                  </a:txBody>
                  <a:tcPr marL="91425" marR="91425" marT="91425" marB="91425">
                    <a:lnB w="9525" cap="flat" cmpd="sng">
                      <a:solidFill>
                        <a:srgbClr val="9E9E9E"/>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900"/>
                        <a:t>0.22</a:t>
                      </a:r>
                      <a:endParaRPr sz="900"/>
                    </a:p>
                  </a:txBody>
                  <a:tcPr marL="91425" marR="91425" marT="91425" marB="91425">
                    <a:lnB w="9525" cap="flat" cmpd="sng">
                      <a:solidFill>
                        <a:srgbClr val="9E9E9E"/>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900"/>
                        <a:t>0.26</a:t>
                      </a:r>
                      <a:endParaRPr sz="900"/>
                    </a:p>
                  </a:txBody>
                  <a:tcPr marL="91425" marR="91425" marT="91425" marB="91425">
                    <a:lnB w="9525"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298400">
                <a:tc>
                  <a:txBody>
                    <a:bodyPr/>
                    <a:lstStyle/>
                    <a:p>
                      <a:pPr marL="0" lvl="0" indent="0" algn="l" rtl="0">
                        <a:spcBef>
                          <a:spcPts val="0"/>
                        </a:spcBef>
                        <a:spcAft>
                          <a:spcPts val="0"/>
                        </a:spcAft>
                        <a:buNone/>
                      </a:pPr>
                      <a:r>
                        <a:rPr lang="en" sz="900"/>
                        <a:t>Mean Alpha</a:t>
                      </a:r>
                      <a:endParaRPr sz="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n" sz="900"/>
                        <a:t>6.90%</a:t>
                      </a:r>
                      <a:endParaRPr sz="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n" sz="900"/>
                        <a:t>-5.60%</a:t>
                      </a:r>
                      <a:endParaRPr sz="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298400">
                <a:tc>
                  <a:txBody>
                    <a:bodyPr/>
                    <a:lstStyle/>
                    <a:p>
                      <a:pPr marL="0" lvl="0" indent="0" algn="l" rtl="0">
                        <a:spcBef>
                          <a:spcPts val="0"/>
                        </a:spcBef>
                        <a:spcAft>
                          <a:spcPts val="0"/>
                        </a:spcAft>
                        <a:buNone/>
                      </a:pPr>
                      <a:r>
                        <a:rPr lang="en" sz="900"/>
                        <a:t>Tracking Error</a:t>
                      </a:r>
                      <a:endParaRPr sz="900"/>
                    </a:p>
                  </a:txBody>
                  <a:tcPr marL="91425" marR="91425" marT="91425" marB="91425">
                    <a:lnT w="9525" cap="flat" cmpd="sng">
                      <a:solidFill>
                        <a:srgbClr val="9E9E9E"/>
                      </a:solidFill>
                      <a:prstDash val="solid"/>
                      <a:round/>
                      <a:headEnd type="none" w="sm" len="sm"/>
                      <a:tailEnd type="none" w="sm" len="sm"/>
                    </a:lnT>
                    <a:solidFill>
                      <a:schemeClr val="lt1"/>
                    </a:solidFill>
                  </a:tcPr>
                </a:tc>
                <a:tc>
                  <a:txBody>
                    <a:bodyPr/>
                    <a:lstStyle/>
                    <a:p>
                      <a:pPr marL="0" lvl="0" indent="0" algn="l" rtl="0">
                        <a:spcBef>
                          <a:spcPts val="0"/>
                        </a:spcBef>
                        <a:spcAft>
                          <a:spcPts val="0"/>
                        </a:spcAft>
                        <a:buNone/>
                      </a:pPr>
                      <a:r>
                        <a:rPr lang="en" sz="900"/>
                        <a:t>16.36%</a:t>
                      </a:r>
                      <a:endParaRPr sz="900"/>
                    </a:p>
                  </a:txBody>
                  <a:tcPr marL="91425" marR="91425" marT="91425" marB="91425">
                    <a:lnT w="9525" cap="flat" cmpd="sng">
                      <a:solidFill>
                        <a:srgbClr val="9E9E9E"/>
                      </a:solidFill>
                      <a:prstDash val="solid"/>
                      <a:round/>
                      <a:headEnd type="none" w="sm" len="sm"/>
                      <a:tailEnd type="none" w="sm" len="sm"/>
                    </a:lnT>
                    <a:solidFill>
                      <a:schemeClr val="lt1"/>
                    </a:solidFill>
                  </a:tcPr>
                </a:tc>
                <a:tc>
                  <a:txBody>
                    <a:bodyPr/>
                    <a:lstStyle/>
                    <a:p>
                      <a:pPr marL="0" lvl="0" indent="0" algn="l" rtl="0">
                        <a:spcBef>
                          <a:spcPts val="0"/>
                        </a:spcBef>
                        <a:spcAft>
                          <a:spcPts val="0"/>
                        </a:spcAft>
                        <a:buNone/>
                      </a:pPr>
                      <a:r>
                        <a:rPr lang="en" sz="900"/>
                        <a:t>19.06%</a:t>
                      </a:r>
                      <a:endParaRPr sz="900"/>
                    </a:p>
                  </a:txBody>
                  <a:tcPr marL="91425" marR="91425" marT="91425" marB="91425">
                    <a:lnT w="9525" cap="flat" cmpd="sng">
                      <a:solidFill>
                        <a:srgbClr val="9E9E9E"/>
                      </a:solidFill>
                      <a:prstDash val="solid"/>
                      <a:round/>
                      <a:headEnd type="none" w="sm" len="sm"/>
                      <a:tailEnd type="none" w="sm" len="sm"/>
                    </a:lnT>
                    <a:solidFill>
                      <a:schemeClr val="lt1"/>
                    </a:solidFill>
                  </a:tcPr>
                </a:tc>
                <a:extLst>
                  <a:ext uri="{0D108BD9-81ED-4DB2-BD59-A6C34878D82A}">
                    <a16:rowId xmlns:a16="http://schemas.microsoft.com/office/drawing/2014/main" val="10006"/>
                  </a:ext>
                </a:extLst>
              </a:tr>
              <a:tr h="298400">
                <a:tc>
                  <a:txBody>
                    <a:bodyPr/>
                    <a:lstStyle/>
                    <a:p>
                      <a:pPr marL="0" lvl="0" indent="0" algn="l" rtl="0">
                        <a:spcBef>
                          <a:spcPts val="0"/>
                        </a:spcBef>
                        <a:spcAft>
                          <a:spcPts val="0"/>
                        </a:spcAft>
                        <a:buNone/>
                      </a:pPr>
                      <a:r>
                        <a:rPr lang="en" sz="900"/>
                        <a:t>Info. Ratio</a:t>
                      </a:r>
                      <a:endParaRPr sz="900"/>
                    </a:p>
                  </a:txBody>
                  <a:tcPr marL="91425" marR="91425" marT="91425" marB="91425">
                    <a:solidFill>
                      <a:schemeClr val="lt2"/>
                    </a:solidFill>
                  </a:tcPr>
                </a:tc>
                <a:tc>
                  <a:txBody>
                    <a:bodyPr/>
                    <a:lstStyle/>
                    <a:p>
                      <a:pPr marL="0" lvl="0" indent="0" algn="l" rtl="0">
                        <a:spcBef>
                          <a:spcPts val="0"/>
                        </a:spcBef>
                        <a:spcAft>
                          <a:spcPts val="0"/>
                        </a:spcAft>
                        <a:buNone/>
                      </a:pPr>
                      <a:r>
                        <a:rPr lang="en" sz="900"/>
                        <a:t>0.42</a:t>
                      </a:r>
                      <a:endParaRPr sz="900"/>
                    </a:p>
                  </a:txBody>
                  <a:tcPr marL="91425" marR="91425" marT="91425" marB="91425">
                    <a:solidFill>
                      <a:schemeClr val="lt2"/>
                    </a:solidFill>
                  </a:tcPr>
                </a:tc>
                <a:tc>
                  <a:txBody>
                    <a:bodyPr/>
                    <a:lstStyle/>
                    <a:p>
                      <a:pPr marL="0" lvl="0" indent="0" algn="l" rtl="0">
                        <a:spcBef>
                          <a:spcPts val="0"/>
                        </a:spcBef>
                        <a:spcAft>
                          <a:spcPts val="0"/>
                        </a:spcAft>
                        <a:buNone/>
                      </a:pPr>
                      <a:r>
                        <a:rPr lang="en" sz="900"/>
                        <a:t>-0.29</a:t>
                      </a:r>
                      <a:endParaRPr sz="900"/>
                    </a:p>
                  </a:txBody>
                  <a:tcPr marL="91425" marR="91425" marT="91425" marB="91425">
                    <a:solidFill>
                      <a:schemeClr val="lt2"/>
                    </a:solidFill>
                  </a:tcPr>
                </a:tc>
                <a:extLst>
                  <a:ext uri="{0D108BD9-81ED-4DB2-BD59-A6C34878D82A}">
                    <a16:rowId xmlns:a16="http://schemas.microsoft.com/office/drawing/2014/main" val="10007"/>
                  </a:ext>
                </a:extLst>
              </a:tr>
              <a:tr h="298400">
                <a:tc>
                  <a:txBody>
                    <a:bodyPr/>
                    <a:lstStyle/>
                    <a:p>
                      <a:pPr marL="0" lvl="0" indent="0" algn="l" rtl="0">
                        <a:spcBef>
                          <a:spcPts val="0"/>
                        </a:spcBef>
                        <a:spcAft>
                          <a:spcPts val="0"/>
                        </a:spcAft>
                        <a:buNone/>
                      </a:pPr>
                      <a:r>
                        <a:rPr lang="en" sz="900"/>
                        <a:t>Average Turnover</a:t>
                      </a:r>
                      <a:endParaRPr sz="900"/>
                    </a:p>
                  </a:txBody>
                  <a:tcPr marL="91425" marR="91425" marT="91425" marB="91425">
                    <a:solidFill>
                      <a:schemeClr val="lt1"/>
                    </a:solidFill>
                  </a:tcPr>
                </a:tc>
                <a:tc>
                  <a:txBody>
                    <a:bodyPr/>
                    <a:lstStyle/>
                    <a:p>
                      <a:pPr marL="0" lvl="0" indent="0" algn="l" rtl="0">
                        <a:spcBef>
                          <a:spcPts val="0"/>
                        </a:spcBef>
                        <a:spcAft>
                          <a:spcPts val="0"/>
                        </a:spcAft>
                        <a:buNone/>
                      </a:pPr>
                      <a:r>
                        <a:rPr lang="en" sz="900"/>
                        <a:t>0.19</a:t>
                      </a:r>
                      <a:endParaRPr sz="900"/>
                    </a:p>
                  </a:txBody>
                  <a:tcPr marL="91425" marR="91425" marT="91425" marB="91425">
                    <a:solidFill>
                      <a:schemeClr val="lt1"/>
                    </a:solidFill>
                  </a:tcPr>
                </a:tc>
                <a:tc>
                  <a:txBody>
                    <a:bodyPr/>
                    <a:lstStyle/>
                    <a:p>
                      <a:pPr marL="0" lvl="0" indent="0" algn="l" rtl="0">
                        <a:spcBef>
                          <a:spcPts val="0"/>
                        </a:spcBef>
                        <a:spcAft>
                          <a:spcPts val="0"/>
                        </a:spcAft>
                        <a:buNone/>
                      </a:pPr>
                      <a:r>
                        <a:rPr lang="en" sz="900"/>
                        <a:t>0.20</a:t>
                      </a:r>
                      <a:endParaRPr sz="900"/>
                    </a:p>
                  </a:txBody>
                  <a:tcPr marL="91425" marR="91425" marT="91425" marB="91425">
                    <a:solidFill>
                      <a:schemeClr val="lt1"/>
                    </a:solidFill>
                  </a:tcPr>
                </a:tc>
                <a:extLst>
                  <a:ext uri="{0D108BD9-81ED-4DB2-BD59-A6C34878D82A}">
                    <a16:rowId xmlns:a16="http://schemas.microsoft.com/office/drawing/2014/main" val="10008"/>
                  </a:ext>
                </a:extLst>
              </a:tr>
            </a:tbl>
          </a:graphicData>
        </a:graphic>
      </p:graphicFrame>
      <p:graphicFrame>
        <p:nvGraphicFramePr>
          <p:cNvPr id="193" name="Google Shape;193;p31"/>
          <p:cNvGraphicFramePr/>
          <p:nvPr/>
        </p:nvGraphicFramePr>
        <p:xfrm>
          <a:off x="5287325" y="3411485"/>
          <a:ext cx="3430275" cy="1352625"/>
        </p:xfrm>
        <a:graphic>
          <a:graphicData uri="http://schemas.openxmlformats.org/drawingml/2006/table">
            <a:tbl>
              <a:tblPr>
                <a:noFill/>
                <a:tableStyleId>{F26D14C3-2335-4467-A9AB-CCE67A2BBDAD}</a:tableStyleId>
              </a:tblPr>
              <a:tblGrid>
                <a:gridCol w="1143425">
                  <a:extLst>
                    <a:ext uri="{9D8B030D-6E8A-4147-A177-3AD203B41FA5}">
                      <a16:colId xmlns:a16="http://schemas.microsoft.com/office/drawing/2014/main" val="20000"/>
                    </a:ext>
                  </a:extLst>
                </a:gridCol>
                <a:gridCol w="1143425">
                  <a:extLst>
                    <a:ext uri="{9D8B030D-6E8A-4147-A177-3AD203B41FA5}">
                      <a16:colId xmlns:a16="http://schemas.microsoft.com/office/drawing/2014/main" val="20001"/>
                    </a:ext>
                  </a:extLst>
                </a:gridCol>
                <a:gridCol w="1143425">
                  <a:extLst>
                    <a:ext uri="{9D8B030D-6E8A-4147-A177-3AD203B41FA5}">
                      <a16:colId xmlns:a16="http://schemas.microsoft.com/office/drawing/2014/main" val="20002"/>
                    </a:ext>
                  </a:extLst>
                </a:gridCol>
              </a:tblGrid>
              <a:tr h="430950">
                <a:tc>
                  <a:txBody>
                    <a:bodyPr/>
                    <a:lstStyle/>
                    <a:p>
                      <a:pPr marL="0" lvl="0" indent="0" algn="ctr" rtl="0">
                        <a:spcBef>
                          <a:spcPts val="0"/>
                        </a:spcBef>
                        <a:spcAft>
                          <a:spcPts val="0"/>
                        </a:spcAft>
                        <a:buNone/>
                      </a:pPr>
                      <a:r>
                        <a:rPr lang="en" sz="900" b="1">
                          <a:solidFill>
                            <a:schemeClr val="dk1"/>
                          </a:solidFill>
                        </a:rPr>
                        <a:t>Factor Exposure</a:t>
                      </a:r>
                      <a:endParaRPr sz="800"/>
                    </a:p>
                  </a:txBody>
                  <a:tcPr marL="91425" marR="91425" marT="91425" marB="91425"/>
                </a:tc>
                <a:tc>
                  <a:txBody>
                    <a:bodyPr/>
                    <a:lstStyle/>
                    <a:p>
                      <a:pPr marL="0" lvl="0" indent="0" algn="ctr" rtl="0">
                        <a:spcBef>
                          <a:spcPts val="0"/>
                        </a:spcBef>
                        <a:spcAft>
                          <a:spcPts val="0"/>
                        </a:spcAft>
                        <a:buNone/>
                      </a:pPr>
                      <a:r>
                        <a:rPr lang="en" sz="800"/>
                        <a:t>Coefficient / (T-Stat)</a:t>
                      </a:r>
                      <a:endParaRPr sz="800"/>
                    </a:p>
                    <a:p>
                      <a:pPr marL="0" lvl="0" indent="0" algn="ctr" rtl="0">
                        <a:spcBef>
                          <a:spcPts val="0"/>
                        </a:spcBef>
                        <a:spcAft>
                          <a:spcPts val="0"/>
                        </a:spcAft>
                        <a:buClr>
                          <a:schemeClr val="dk1"/>
                        </a:buClr>
                        <a:buSzPts val="1100"/>
                        <a:buFont typeface="Arial"/>
                        <a:buNone/>
                      </a:pPr>
                      <a:r>
                        <a:rPr lang="en" sz="800">
                          <a:solidFill>
                            <a:schemeClr val="dk1"/>
                          </a:solidFill>
                        </a:rPr>
                        <a:t>Buy</a:t>
                      </a:r>
                      <a:endParaRPr sz="800"/>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sz="800">
                          <a:solidFill>
                            <a:schemeClr val="dk1"/>
                          </a:solidFill>
                        </a:rPr>
                        <a:t>Coefficient / (T-Stat)</a:t>
                      </a:r>
                      <a:endParaRPr sz="800">
                        <a:solidFill>
                          <a:schemeClr val="dk1"/>
                        </a:solidFill>
                      </a:endParaRPr>
                    </a:p>
                    <a:p>
                      <a:pPr marL="0" lvl="0" indent="0" algn="ctr" rtl="0">
                        <a:spcBef>
                          <a:spcPts val="0"/>
                        </a:spcBef>
                        <a:spcAft>
                          <a:spcPts val="0"/>
                        </a:spcAft>
                        <a:buNone/>
                      </a:pPr>
                      <a:r>
                        <a:rPr lang="en" sz="800">
                          <a:solidFill>
                            <a:schemeClr val="dk1"/>
                          </a:solidFill>
                        </a:rPr>
                        <a:t>Sell</a:t>
                      </a:r>
                      <a:endParaRPr sz="800"/>
                    </a:p>
                  </a:txBody>
                  <a:tcPr marL="91425" marR="91425" marT="91425" marB="91425"/>
                </a:tc>
                <a:extLst>
                  <a:ext uri="{0D108BD9-81ED-4DB2-BD59-A6C34878D82A}">
                    <a16:rowId xmlns:a16="http://schemas.microsoft.com/office/drawing/2014/main" val="10000"/>
                  </a:ext>
                </a:extLst>
              </a:tr>
              <a:tr h="307225">
                <a:tc>
                  <a:txBody>
                    <a:bodyPr/>
                    <a:lstStyle/>
                    <a:p>
                      <a:pPr marL="0" lvl="0" indent="0" algn="l" rtl="0">
                        <a:spcBef>
                          <a:spcPts val="0"/>
                        </a:spcBef>
                        <a:spcAft>
                          <a:spcPts val="0"/>
                        </a:spcAft>
                        <a:buNone/>
                      </a:pPr>
                      <a:r>
                        <a:rPr lang="en" sz="800"/>
                        <a:t>SMB</a:t>
                      </a:r>
                      <a:endParaRPr sz="800"/>
                    </a:p>
                  </a:txBody>
                  <a:tcPr marL="91425" marR="91425" marT="91425" marB="91425">
                    <a:solidFill>
                      <a:schemeClr val="lt2"/>
                    </a:solidFill>
                  </a:tcPr>
                </a:tc>
                <a:tc>
                  <a:txBody>
                    <a:bodyPr/>
                    <a:lstStyle/>
                    <a:p>
                      <a:pPr marL="0" lvl="0" indent="0" algn="l" rtl="0">
                        <a:spcBef>
                          <a:spcPts val="0"/>
                        </a:spcBef>
                        <a:spcAft>
                          <a:spcPts val="0"/>
                        </a:spcAft>
                        <a:buNone/>
                      </a:pPr>
                      <a:r>
                        <a:rPr lang="en" sz="800"/>
                        <a:t>0.04 (1.10)</a:t>
                      </a:r>
                      <a:endParaRPr sz="800"/>
                    </a:p>
                  </a:txBody>
                  <a:tcPr marL="91425" marR="91425" marT="91425" marB="91425">
                    <a:solidFill>
                      <a:schemeClr val="lt2"/>
                    </a:solidFill>
                  </a:tcPr>
                </a:tc>
                <a:tc>
                  <a:txBody>
                    <a:bodyPr/>
                    <a:lstStyle/>
                    <a:p>
                      <a:pPr marL="0" lvl="0" indent="0" algn="l" rtl="0">
                        <a:spcBef>
                          <a:spcPts val="0"/>
                        </a:spcBef>
                        <a:spcAft>
                          <a:spcPts val="0"/>
                        </a:spcAft>
                        <a:buNone/>
                      </a:pPr>
                      <a:r>
                        <a:rPr lang="en" sz="800"/>
                        <a:t>0.12 (2.92)</a:t>
                      </a:r>
                      <a:endParaRPr sz="800"/>
                    </a:p>
                  </a:txBody>
                  <a:tcPr marL="91425" marR="91425" marT="91425" marB="91425">
                    <a:solidFill>
                      <a:schemeClr val="lt2"/>
                    </a:solidFill>
                  </a:tcPr>
                </a:tc>
                <a:extLst>
                  <a:ext uri="{0D108BD9-81ED-4DB2-BD59-A6C34878D82A}">
                    <a16:rowId xmlns:a16="http://schemas.microsoft.com/office/drawing/2014/main" val="10001"/>
                  </a:ext>
                </a:extLst>
              </a:tr>
              <a:tr h="307225">
                <a:tc>
                  <a:txBody>
                    <a:bodyPr/>
                    <a:lstStyle/>
                    <a:p>
                      <a:pPr marL="0" lvl="0" indent="0" algn="l" rtl="0">
                        <a:spcBef>
                          <a:spcPts val="0"/>
                        </a:spcBef>
                        <a:spcAft>
                          <a:spcPts val="0"/>
                        </a:spcAft>
                        <a:buClr>
                          <a:schemeClr val="dk1"/>
                        </a:buClr>
                        <a:buSzPts val="1100"/>
                        <a:buFont typeface="Arial"/>
                        <a:buNone/>
                      </a:pPr>
                      <a:r>
                        <a:rPr lang="en" sz="800">
                          <a:solidFill>
                            <a:schemeClr val="dk1"/>
                          </a:solidFill>
                        </a:rPr>
                        <a:t>CMA</a:t>
                      </a:r>
                      <a:endParaRPr sz="800"/>
                    </a:p>
                  </a:txBody>
                  <a:tcPr marL="91425" marR="91425" marT="91425" marB="91425"/>
                </a:tc>
                <a:tc>
                  <a:txBody>
                    <a:bodyPr/>
                    <a:lstStyle/>
                    <a:p>
                      <a:pPr marL="0" lvl="0" indent="0" algn="l" rtl="0">
                        <a:spcBef>
                          <a:spcPts val="0"/>
                        </a:spcBef>
                        <a:spcAft>
                          <a:spcPts val="0"/>
                        </a:spcAft>
                        <a:buNone/>
                      </a:pPr>
                      <a:r>
                        <a:rPr lang="en" sz="800"/>
                        <a:t>-0.23 (-3.75)</a:t>
                      </a:r>
                      <a:endParaRPr sz="800"/>
                    </a:p>
                  </a:txBody>
                  <a:tcPr marL="91425" marR="91425" marT="91425" marB="91425"/>
                </a:tc>
                <a:tc>
                  <a:txBody>
                    <a:bodyPr/>
                    <a:lstStyle/>
                    <a:p>
                      <a:pPr marL="0" lvl="0" indent="0" algn="l" rtl="0">
                        <a:spcBef>
                          <a:spcPts val="0"/>
                        </a:spcBef>
                        <a:spcAft>
                          <a:spcPts val="0"/>
                        </a:spcAft>
                        <a:buNone/>
                      </a:pPr>
                      <a:r>
                        <a:rPr lang="en" sz="800"/>
                        <a:t>-0.23 (-3.39)</a:t>
                      </a:r>
                      <a:endParaRPr sz="800"/>
                    </a:p>
                  </a:txBody>
                  <a:tcPr marL="91425" marR="91425" marT="91425" marB="91425"/>
                </a:tc>
                <a:extLst>
                  <a:ext uri="{0D108BD9-81ED-4DB2-BD59-A6C34878D82A}">
                    <a16:rowId xmlns:a16="http://schemas.microsoft.com/office/drawing/2014/main" val="10002"/>
                  </a:ext>
                </a:extLst>
              </a:tr>
              <a:tr h="307225">
                <a:tc>
                  <a:txBody>
                    <a:bodyPr/>
                    <a:lstStyle/>
                    <a:p>
                      <a:pPr marL="0" lvl="0" indent="0" algn="l" rtl="0">
                        <a:spcBef>
                          <a:spcPts val="0"/>
                        </a:spcBef>
                        <a:spcAft>
                          <a:spcPts val="0"/>
                        </a:spcAft>
                        <a:buNone/>
                      </a:pPr>
                      <a:r>
                        <a:rPr lang="en" sz="800"/>
                        <a:t>MOM</a:t>
                      </a:r>
                      <a:endParaRPr sz="800"/>
                    </a:p>
                  </a:txBody>
                  <a:tcPr marL="91425" marR="91425" marT="91425" marB="91425">
                    <a:solidFill>
                      <a:schemeClr val="lt2"/>
                    </a:solidFill>
                  </a:tcPr>
                </a:tc>
                <a:tc>
                  <a:txBody>
                    <a:bodyPr/>
                    <a:lstStyle/>
                    <a:p>
                      <a:pPr marL="0" lvl="0" indent="0" algn="l" rtl="0">
                        <a:spcBef>
                          <a:spcPts val="0"/>
                        </a:spcBef>
                        <a:spcAft>
                          <a:spcPts val="0"/>
                        </a:spcAft>
                        <a:buNone/>
                      </a:pPr>
                      <a:r>
                        <a:rPr lang="en" sz="800"/>
                        <a:t>0.26 (3.39)</a:t>
                      </a:r>
                      <a:endParaRPr sz="800"/>
                    </a:p>
                  </a:txBody>
                  <a:tcPr marL="91425" marR="91425" marT="91425" marB="91425">
                    <a:solidFill>
                      <a:schemeClr val="lt2"/>
                    </a:solidFill>
                  </a:tcPr>
                </a:tc>
                <a:tc>
                  <a:txBody>
                    <a:bodyPr/>
                    <a:lstStyle/>
                    <a:p>
                      <a:pPr marL="0" lvl="0" indent="0" algn="l" rtl="0">
                        <a:spcBef>
                          <a:spcPts val="0"/>
                        </a:spcBef>
                        <a:spcAft>
                          <a:spcPts val="0"/>
                        </a:spcAft>
                        <a:buNone/>
                      </a:pPr>
                      <a:r>
                        <a:rPr lang="en" sz="800"/>
                        <a:t>0.20 (2.32)</a:t>
                      </a:r>
                      <a:endParaRPr sz="800"/>
                    </a:p>
                  </a:txBody>
                  <a:tcPr marL="91425" marR="91425" marT="91425" marB="91425">
                    <a:solidFill>
                      <a:schemeClr val="lt2"/>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311700" y="1752250"/>
            <a:ext cx="8520600" cy="3330900"/>
          </a:xfrm>
          <a:prstGeom prst="rect">
            <a:avLst/>
          </a:prstGeom>
          <a:ln>
            <a:noFill/>
          </a:ln>
        </p:spPr>
        <p:txBody>
          <a:bodyPr spcFirstLastPara="1" wrap="square" lIns="91425" tIns="91425" rIns="91425" bIns="91425" anchor="b" anchorCtr="0">
            <a:normAutofit fontScale="90000"/>
          </a:bodyPr>
          <a:lstStyle/>
          <a:p>
            <a:pPr marL="0" lvl="0" indent="0" algn="l" rtl="0">
              <a:lnSpc>
                <a:spcPct val="115000"/>
              </a:lnSpc>
              <a:spcBef>
                <a:spcPts val="600"/>
              </a:spcBef>
              <a:spcAft>
                <a:spcPts val="0"/>
              </a:spcAft>
              <a:buClr>
                <a:schemeClr val="dk1"/>
              </a:buClr>
              <a:buSzPct val="42307"/>
              <a:buFont typeface="Arial"/>
              <a:buNone/>
            </a:pPr>
            <a:r>
              <a:rPr lang="en" sz="2600">
                <a:solidFill>
                  <a:srgbClr val="558ED5"/>
                </a:solidFill>
              </a:rPr>
              <a:t>»</a:t>
            </a:r>
            <a:r>
              <a:rPr lang="en" sz="2600">
                <a:solidFill>
                  <a:srgbClr val="17375E"/>
                </a:solidFill>
              </a:rPr>
              <a:t>Background and Objective</a:t>
            </a:r>
            <a:endParaRPr sz="2600">
              <a:solidFill>
                <a:srgbClr val="17375E"/>
              </a:solidFill>
            </a:endParaRPr>
          </a:p>
          <a:p>
            <a:pPr marL="0" lvl="0" indent="0" algn="l" rtl="0">
              <a:lnSpc>
                <a:spcPct val="115000"/>
              </a:lnSpc>
              <a:spcBef>
                <a:spcPts val="600"/>
              </a:spcBef>
              <a:spcAft>
                <a:spcPts val="0"/>
              </a:spcAft>
              <a:buClr>
                <a:schemeClr val="dk1"/>
              </a:buClr>
              <a:buSzPct val="42307"/>
              <a:buFont typeface="Arial"/>
              <a:buNone/>
            </a:pPr>
            <a:r>
              <a:rPr lang="en" sz="2600">
                <a:solidFill>
                  <a:srgbClr val="558ED5"/>
                </a:solidFill>
              </a:rPr>
              <a:t>»</a:t>
            </a:r>
            <a:r>
              <a:rPr lang="en" sz="2600">
                <a:solidFill>
                  <a:srgbClr val="17375E"/>
                </a:solidFill>
              </a:rPr>
              <a:t>Literature Review and Data</a:t>
            </a:r>
            <a:endParaRPr sz="2600">
              <a:solidFill>
                <a:srgbClr val="17375E"/>
              </a:solidFill>
            </a:endParaRPr>
          </a:p>
          <a:p>
            <a:pPr marL="0" lvl="0" indent="0" algn="l" rtl="0">
              <a:lnSpc>
                <a:spcPct val="115000"/>
              </a:lnSpc>
              <a:spcBef>
                <a:spcPts val="600"/>
              </a:spcBef>
              <a:spcAft>
                <a:spcPts val="0"/>
              </a:spcAft>
              <a:buClr>
                <a:schemeClr val="dk1"/>
              </a:buClr>
              <a:buSzPct val="42307"/>
              <a:buFont typeface="Arial"/>
              <a:buNone/>
            </a:pPr>
            <a:r>
              <a:rPr lang="en" sz="2600">
                <a:solidFill>
                  <a:srgbClr val="558ED5"/>
                </a:solidFill>
              </a:rPr>
              <a:t>»</a:t>
            </a:r>
            <a:r>
              <a:rPr lang="en" sz="2600">
                <a:solidFill>
                  <a:srgbClr val="17375E"/>
                </a:solidFill>
              </a:rPr>
              <a:t>Portfolio Construction Methodology</a:t>
            </a:r>
            <a:endParaRPr sz="2600">
              <a:solidFill>
                <a:srgbClr val="17375E"/>
              </a:solidFill>
            </a:endParaRPr>
          </a:p>
          <a:p>
            <a:pPr marL="0" lvl="0" indent="0" algn="l" rtl="0">
              <a:lnSpc>
                <a:spcPct val="115000"/>
              </a:lnSpc>
              <a:spcBef>
                <a:spcPts val="600"/>
              </a:spcBef>
              <a:spcAft>
                <a:spcPts val="0"/>
              </a:spcAft>
              <a:buClr>
                <a:schemeClr val="dk1"/>
              </a:buClr>
              <a:buSzPct val="42307"/>
              <a:buFont typeface="Arial"/>
              <a:buNone/>
            </a:pPr>
            <a:r>
              <a:rPr lang="en" sz="2600">
                <a:solidFill>
                  <a:srgbClr val="558ED5"/>
                </a:solidFill>
              </a:rPr>
              <a:t>»</a:t>
            </a:r>
            <a:r>
              <a:rPr lang="en" sz="2600">
                <a:solidFill>
                  <a:srgbClr val="17375E"/>
                </a:solidFill>
              </a:rPr>
              <a:t>Executive Summary</a:t>
            </a:r>
            <a:endParaRPr sz="2600">
              <a:solidFill>
                <a:srgbClr val="17375E"/>
              </a:solidFill>
            </a:endParaRPr>
          </a:p>
          <a:p>
            <a:pPr marL="0" lvl="0" indent="0" algn="l" rtl="0">
              <a:lnSpc>
                <a:spcPct val="115000"/>
              </a:lnSpc>
              <a:spcBef>
                <a:spcPts val="600"/>
              </a:spcBef>
              <a:spcAft>
                <a:spcPts val="0"/>
              </a:spcAft>
              <a:buClr>
                <a:schemeClr val="dk1"/>
              </a:buClr>
              <a:buSzPct val="42307"/>
              <a:buFont typeface="Arial"/>
              <a:buNone/>
            </a:pPr>
            <a:r>
              <a:rPr lang="en" sz="2600">
                <a:solidFill>
                  <a:srgbClr val="558ED5"/>
                </a:solidFill>
              </a:rPr>
              <a:t>»</a:t>
            </a:r>
            <a:r>
              <a:rPr lang="en" sz="2600">
                <a:solidFill>
                  <a:srgbClr val="17375E"/>
                </a:solidFill>
              </a:rPr>
              <a:t>Analysis</a:t>
            </a:r>
            <a:endParaRPr sz="2600">
              <a:solidFill>
                <a:srgbClr val="17375E"/>
              </a:solidFill>
            </a:endParaRPr>
          </a:p>
          <a:p>
            <a:pPr marL="0" lvl="0" indent="0" algn="l" rtl="0">
              <a:lnSpc>
                <a:spcPct val="115000"/>
              </a:lnSpc>
              <a:spcBef>
                <a:spcPts val="600"/>
              </a:spcBef>
              <a:spcAft>
                <a:spcPts val="0"/>
              </a:spcAft>
              <a:buClr>
                <a:schemeClr val="dk1"/>
              </a:buClr>
              <a:buSzPct val="42307"/>
              <a:buFont typeface="Arial"/>
              <a:buNone/>
            </a:pPr>
            <a:r>
              <a:rPr lang="en" sz="2600">
                <a:solidFill>
                  <a:srgbClr val="558ED5"/>
                </a:solidFill>
              </a:rPr>
              <a:t>»</a:t>
            </a:r>
            <a:r>
              <a:rPr lang="en" sz="2600">
                <a:solidFill>
                  <a:srgbClr val="17375E"/>
                </a:solidFill>
              </a:rPr>
              <a:t>Future Extensions</a:t>
            </a:r>
            <a:endParaRPr sz="2600">
              <a:solidFill>
                <a:srgbClr val="17375E"/>
              </a:solidFill>
            </a:endParaRPr>
          </a:p>
          <a:p>
            <a:pPr marL="0" lvl="0" indent="0" algn="l" rtl="0">
              <a:lnSpc>
                <a:spcPct val="115000"/>
              </a:lnSpc>
              <a:spcBef>
                <a:spcPts val="600"/>
              </a:spcBef>
              <a:spcAft>
                <a:spcPts val="0"/>
              </a:spcAft>
              <a:buClr>
                <a:schemeClr val="dk1"/>
              </a:buClr>
              <a:buSzPct val="42307"/>
              <a:buFont typeface="Arial"/>
              <a:buNone/>
            </a:pPr>
            <a:r>
              <a:rPr lang="en" sz="2600">
                <a:solidFill>
                  <a:srgbClr val="558ED5"/>
                </a:solidFill>
              </a:rPr>
              <a:t>»</a:t>
            </a:r>
            <a:r>
              <a:rPr lang="en" sz="2600">
                <a:solidFill>
                  <a:srgbClr val="17375E"/>
                </a:solidFill>
              </a:rPr>
              <a:t>Conclusion</a:t>
            </a:r>
            <a:endParaRPr sz="2600">
              <a:solidFill>
                <a:srgbClr val="17375E"/>
              </a:solidFill>
            </a:endParaRPr>
          </a:p>
          <a:p>
            <a:pPr marL="0" lvl="0" indent="0" algn="ctr" rtl="0">
              <a:spcBef>
                <a:spcPts val="0"/>
              </a:spcBef>
              <a:spcAft>
                <a:spcPts val="0"/>
              </a:spcAft>
              <a:buNone/>
            </a:pPr>
            <a:endParaRPr/>
          </a:p>
        </p:txBody>
      </p:sp>
      <p:sp>
        <p:nvSpPr>
          <p:cNvPr id="62" name="Google Shape;62;p14"/>
          <p:cNvSpPr txBox="1"/>
          <p:nvPr/>
        </p:nvSpPr>
        <p:spPr>
          <a:xfrm>
            <a:off x="311700" y="212750"/>
            <a:ext cx="3349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2800" b="1">
                <a:solidFill>
                  <a:srgbClr val="00B4FF"/>
                </a:solidFill>
              </a:rPr>
              <a:t>Table of Contents</a:t>
            </a:r>
            <a:endParaRPr sz="2800" b="1">
              <a:solidFill>
                <a:srgbClr val="00B4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20" b="1">
                <a:solidFill>
                  <a:srgbClr val="00B4FF"/>
                </a:solidFill>
              </a:rPr>
              <a:t>LONG/SHORT Signal:</a:t>
            </a:r>
            <a:r>
              <a:rPr lang="en" sz="1820">
                <a:solidFill>
                  <a:srgbClr val="00B4FF"/>
                </a:solidFill>
              </a:rPr>
              <a:t> Momentum + Earnings Surprise on report date</a:t>
            </a:r>
            <a:endParaRPr sz="1820">
              <a:solidFill>
                <a:srgbClr val="00B4FF"/>
              </a:solidFill>
            </a:endParaRPr>
          </a:p>
        </p:txBody>
      </p:sp>
      <p:sp>
        <p:nvSpPr>
          <p:cNvPr id="199" name="Google Shape;199;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accent4"/>
                </a:solidFill>
              </a:rPr>
              <a:t>Hypothesis:</a:t>
            </a:r>
            <a:r>
              <a:rPr lang="en">
                <a:solidFill>
                  <a:schemeClr val="dk1"/>
                </a:solidFill>
              </a:rPr>
              <a:t> Sophisticated investors anticipate a company’s report date surprises in advance. If this anticipation is met with a “same side surprise”, then the trend will continue in the future as investors underreact to earnings.</a:t>
            </a:r>
            <a:endParaRPr>
              <a:solidFill>
                <a:schemeClr val="dk1"/>
              </a:solidFill>
            </a:endParaRPr>
          </a:p>
          <a:p>
            <a:pPr marL="0" lvl="0" indent="0" algn="l" rtl="0">
              <a:spcBef>
                <a:spcPts val="1200"/>
              </a:spcBef>
              <a:spcAft>
                <a:spcPts val="0"/>
              </a:spcAft>
              <a:buNone/>
            </a:pPr>
            <a:r>
              <a:rPr lang="en" sz="1500">
                <a:solidFill>
                  <a:schemeClr val="accent4"/>
                </a:solidFill>
              </a:rPr>
              <a:t>Define Buy event:</a:t>
            </a:r>
            <a:r>
              <a:rPr lang="en" sz="1500"/>
              <a:t> </a:t>
            </a:r>
            <a:r>
              <a:rPr lang="en" sz="1500">
                <a:solidFill>
                  <a:schemeClr val="dk1"/>
                </a:solidFill>
              </a:rPr>
              <a:t>(Occurrences of Buys in Data: 1,100 times across 771 trading days</a:t>
            </a:r>
            <a:endParaRPr sz="1500">
              <a:solidFill>
                <a:schemeClr val="dk1"/>
              </a:solidFill>
            </a:endParaRPr>
          </a:p>
          <a:p>
            <a:pPr marL="0" lvl="0" indent="0" algn="l" rtl="0">
              <a:spcBef>
                <a:spcPts val="1200"/>
              </a:spcBef>
              <a:spcAft>
                <a:spcPts val="0"/>
              </a:spcAft>
              <a:buNone/>
            </a:pPr>
            <a:endParaRPr/>
          </a:p>
          <a:p>
            <a:pPr marL="0" lvl="0" indent="0" algn="l" rtl="0">
              <a:spcBef>
                <a:spcPts val="1200"/>
              </a:spcBef>
              <a:spcAft>
                <a:spcPts val="0"/>
              </a:spcAft>
              <a:buNone/>
            </a:pPr>
            <a:r>
              <a:rPr lang="en" sz="1500">
                <a:solidFill>
                  <a:schemeClr val="accent4"/>
                </a:solidFill>
              </a:rPr>
              <a:t>Define Sell event:</a:t>
            </a:r>
            <a:r>
              <a:rPr lang="en" sz="1500"/>
              <a:t> </a:t>
            </a:r>
            <a:r>
              <a:rPr lang="en" sz="1500">
                <a:solidFill>
                  <a:schemeClr val="dk1"/>
                </a:solidFill>
              </a:rPr>
              <a:t>(Occurrences of Sells in Data: 975 times across 694 trading days</a:t>
            </a:r>
            <a:endParaRPr sz="1500">
              <a:solidFill>
                <a:schemeClr val="dk1"/>
              </a:solidFill>
            </a:endParaRPr>
          </a:p>
          <a:p>
            <a:pPr marL="0" lvl="0" indent="0" algn="l" rtl="0">
              <a:spcBef>
                <a:spcPts val="1200"/>
              </a:spcBef>
              <a:spcAft>
                <a:spcPts val="1200"/>
              </a:spcAft>
              <a:buNone/>
            </a:pPr>
            <a:endParaRPr/>
          </a:p>
        </p:txBody>
      </p:sp>
      <p:pic>
        <p:nvPicPr>
          <p:cNvPr id="200" name="Google Shape;200;p32"/>
          <p:cNvPicPr preferRelativeResize="0"/>
          <p:nvPr/>
        </p:nvPicPr>
        <p:blipFill>
          <a:blip r:embed="rId3">
            <a:alphaModFix/>
          </a:blip>
          <a:stretch>
            <a:fillRect/>
          </a:stretch>
        </p:blipFill>
        <p:spPr>
          <a:xfrm>
            <a:off x="430825" y="2571750"/>
            <a:ext cx="5512776" cy="624500"/>
          </a:xfrm>
          <a:prstGeom prst="rect">
            <a:avLst/>
          </a:prstGeom>
          <a:noFill/>
          <a:ln>
            <a:noFill/>
          </a:ln>
        </p:spPr>
      </p:pic>
      <p:pic>
        <p:nvPicPr>
          <p:cNvPr id="201" name="Google Shape;201;p32"/>
          <p:cNvPicPr preferRelativeResize="0"/>
          <p:nvPr/>
        </p:nvPicPr>
        <p:blipFill>
          <a:blip r:embed="rId4">
            <a:alphaModFix/>
          </a:blip>
          <a:stretch>
            <a:fillRect/>
          </a:stretch>
        </p:blipFill>
        <p:spPr>
          <a:xfrm>
            <a:off x="430825" y="3553174"/>
            <a:ext cx="5709804" cy="624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3"/>
          <p:cNvSpPr txBox="1">
            <a:spLocks noGrp="1"/>
          </p:cNvSpPr>
          <p:nvPr>
            <p:ph type="title"/>
          </p:nvPr>
        </p:nvSpPr>
        <p:spPr>
          <a:xfrm>
            <a:off x="0" y="19875"/>
            <a:ext cx="5287200" cy="625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54395"/>
              <a:buFont typeface="Arial"/>
              <a:buNone/>
            </a:pPr>
            <a:r>
              <a:rPr lang="en" sz="1820" b="1">
                <a:solidFill>
                  <a:srgbClr val="00B4FF"/>
                </a:solidFill>
              </a:rPr>
              <a:t>LONG/SHORT Signal:</a:t>
            </a:r>
            <a:r>
              <a:rPr lang="en" sz="1820">
                <a:solidFill>
                  <a:srgbClr val="00B4FF"/>
                </a:solidFill>
              </a:rPr>
              <a:t> Momentum + Earnings Surprise on report date</a:t>
            </a:r>
            <a:endParaRPr sz="1820">
              <a:solidFill>
                <a:srgbClr val="00B4FF"/>
              </a:solidFill>
            </a:endParaRPr>
          </a:p>
          <a:p>
            <a:pPr marL="0" lvl="0" indent="0" algn="l" rtl="0">
              <a:spcBef>
                <a:spcPts val="0"/>
              </a:spcBef>
              <a:spcAft>
                <a:spcPts val="0"/>
              </a:spcAft>
              <a:buSzPct val="54395"/>
              <a:buNone/>
            </a:pPr>
            <a:endParaRPr sz="1820" b="1">
              <a:solidFill>
                <a:srgbClr val="00B4FF"/>
              </a:solidFill>
            </a:endParaRPr>
          </a:p>
          <a:p>
            <a:pPr marL="0" lvl="0" indent="0" algn="l" rtl="0">
              <a:spcBef>
                <a:spcPts val="0"/>
              </a:spcBef>
              <a:spcAft>
                <a:spcPts val="0"/>
              </a:spcAft>
              <a:buSzPct val="54395"/>
              <a:buNone/>
            </a:pPr>
            <a:endParaRPr sz="1820" b="1">
              <a:solidFill>
                <a:srgbClr val="00B4FF"/>
              </a:solidFill>
            </a:endParaRPr>
          </a:p>
          <a:p>
            <a:pPr marL="0" lvl="0" indent="0" algn="l" rtl="0">
              <a:spcBef>
                <a:spcPts val="0"/>
              </a:spcBef>
              <a:spcAft>
                <a:spcPts val="0"/>
              </a:spcAft>
              <a:buSzPct val="54395"/>
              <a:buNone/>
            </a:pPr>
            <a:endParaRPr sz="1820" b="1">
              <a:solidFill>
                <a:srgbClr val="00B4FF"/>
              </a:solidFill>
            </a:endParaRPr>
          </a:p>
        </p:txBody>
      </p:sp>
      <p:pic>
        <p:nvPicPr>
          <p:cNvPr id="207" name="Google Shape;207;p33"/>
          <p:cNvPicPr preferRelativeResize="0"/>
          <p:nvPr/>
        </p:nvPicPr>
        <p:blipFill>
          <a:blip r:embed="rId3">
            <a:alphaModFix/>
          </a:blip>
          <a:stretch>
            <a:fillRect/>
          </a:stretch>
        </p:blipFill>
        <p:spPr>
          <a:xfrm>
            <a:off x="97150" y="645373"/>
            <a:ext cx="4474849" cy="4481758"/>
          </a:xfrm>
          <a:prstGeom prst="rect">
            <a:avLst/>
          </a:prstGeom>
          <a:noFill/>
          <a:ln>
            <a:noFill/>
          </a:ln>
        </p:spPr>
      </p:pic>
      <p:graphicFrame>
        <p:nvGraphicFramePr>
          <p:cNvPr id="208" name="Google Shape;208;p33"/>
          <p:cNvGraphicFramePr/>
          <p:nvPr/>
        </p:nvGraphicFramePr>
        <p:xfrm>
          <a:off x="5287300" y="98438"/>
          <a:ext cx="3430275" cy="3154410"/>
        </p:xfrm>
        <a:graphic>
          <a:graphicData uri="http://schemas.openxmlformats.org/drawingml/2006/table">
            <a:tbl>
              <a:tblPr>
                <a:noFill/>
                <a:tableStyleId>{F26D14C3-2335-4467-A9AB-CCE67A2BBDAD}</a:tableStyleId>
              </a:tblPr>
              <a:tblGrid>
                <a:gridCol w="1143425">
                  <a:extLst>
                    <a:ext uri="{9D8B030D-6E8A-4147-A177-3AD203B41FA5}">
                      <a16:colId xmlns:a16="http://schemas.microsoft.com/office/drawing/2014/main" val="20000"/>
                    </a:ext>
                  </a:extLst>
                </a:gridCol>
                <a:gridCol w="1143425">
                  <a:extLst>
                    <a:ext uri="{9D8B030D-6E8A-4147-A177-3AD203B41FA5}">
                      <a16:colId xmlns:a16="http://schemas.microsoft.com/office/drawing/2014/main" val="20001"/>
                    </a:ext>
                  </a:extLst>
                </a:gridCol>
                <a:gridCol w="1143425">
                  <a:extLst>
                    <a:ext uri="{9D8B030D-6E8A-4147-A177-3AD203B41FA5}">
                      <a16:colId xmlns:a16="http://schemas.microsoft.com/office/drawing/2014/main" val="20002"/>
                    </a:ext>
                  </a:extLst>
                </a:gridCol>
              </a:tblGrid>
              <a:tr h="298400">
                <a:tc>
                  <a:txBody>
                    <a:bodyPr/>
                    <a:lstStyle/>
                    <a:p>
                      <a:pPr marL="0" lvl="0" indent="0" algn="ctr" rtl="0">
                        <a:spcBef>
                          <a:spcPts val="0"/>
                        </a:spcBef>
                        <a:spcAft>
                          <a:spcPts val="0"/>
                        </a:spcAft>
                        <a:buNone/>
                      </a:pPr>
                      <a:r>
                        <a:rPr lang="en" sz="900" b="1"/>
                        <a:t>Annualized Metrics</a:t>
                      </a:r>
                      <a:r>
                        <a:rPr lang="en" sz="900"/>
                        <a:t> </a:t>
                      </a:r>
                      <a:endParaRPr sz="900"/>
                    </a:p>
                  </a:txBody>
                  <a:tcPr marL="91425" marR="91425" marT="91425" marB="91425"/>
                </a:tc>
                <a:tc>
                  <a:txBody>
                    <a:bodyPr/>
                    <a:lstStyle/>
                    <a:p>
                      <a:pPr marL="0" lvl="0" indent="0" algn="ctr" rtl="0">
                        <a:spcBef>
                          <a:spcPts val="0"/>
                        </a:spcBef>
                        <a:spcAft>
                          <a:spcPts val="0"/>
                        </a:spcAft>
                        <a:buNone/>
                      </a:pPr>
                      <a:r>
                        <a:rPr lang="en" sz="900"/>
                        <a:t>Buy</a:t>
                      </a:r>
                      <a:endParaRPr sz="900"/>
                    </a:p>
                  </a:txBody>
                  <a:tcPr marL="91425" marR="91425" marT="91425" marB="91425"/>
                </a:tc>
                <a:tc>
                  <a:txBody>
                    <a:bodyPr/>
                    <a:lstStyle/>
                    <a:p>
                      <a:pPr marL="0" lvl="0" indent="0" algn="ctr" rtl="0">
                        <a:spcBef>
                          <a:spcPts val="0"/>
                        </a:spcBef>
                        <a:spcAft>
                          <a:spcPts val="0"/>
                        </a:spcAft>
                        <a:buNone/>
                      </a:pPr>
                      <a:r>
                        <a:rPr lang="en" sz="900"/>
                        <a:t>Sell</a:t>
                      </a:r>
                      <a:endParaRPr sz="900"/>
                    </a:p>
                  </a:txBody>
                  <a:tcPr marL="91425" marR="91425" marT="91425" marB="91425"/>
                </a:tc>
                <a:extLst>
                  <a:ext uri="{0D108BD9-81ED-4DB2-BD59-A6C34878D82A}">
                    <a16:rowId xmlns:a16="http://schemas.microsoft.com/office/drawing/2014/main" val="10000"/>
                  </a:ext>
                </a:extLst>
              </a:tr>
              <a:tr h="298400">
                <a:tc>
                  <a:txBody>
                    <a:bodyPr/>
                    <a:lstStyle/>
                    <a:p>
                      <a:pPr marL="0" lvl="0" indent="0" algn="l" rtl="0">
                        <a:spcBef>
                          <a:spcPts val="0"/>
                        </a:spcBef>
                        <a:spcAft>
                          <a:spcPts val="0"/>
                        </a:spcAft>
                        <a:buNone/>
                      </a:pPr>
                      <a:r>
                        <a:rPr lang="en" sz="900"/>
                        <a:t>Mean Return</a:t>
                      </a:r>
                      <a:endParaRPr sz="900"/>
                    </a:p>
                  </a:txBody>
                  <a:tcPr marL="91425" marR="91425" marT="91425" marB="91425">
                    <a:solidFill>
                      <a:schemeClr val="lt2"/>
                    </a:solidFill>
                  </a:tcPr>
                </a:tc>
                <a:tc>
                  <a:txBody>
                    <a:bodyPr/>
                    <a:lstStyle/>
                    <a:p>
                      <a:pPr marL="0" lvl="0" indent="0" algn="l" rtl="0">
                        <a:spcBef>
                          <a:spcPts val="0"/>
                        </a:spcBef>
                        <a:spcAft>
                          <a:spcPts val="0"/>
                        </a:spcAft>
                        <a:buNone/>
                      </a:pPr>
                      <a:r>
                        <a:rPr lang="en" sz="900"/>
                        <a:t>35.11%</a:t>
                      </a:r>
                      <a:endParaRPr sz="900"/>
                    </a:p>
                  </a:txBody>
                  <a:tcPr marL="91425" marR="91425" marT="91425" marB="91425">
                    <a:solidFill>
                      <a:schemeClr val="lt2"/>
                    </a:solidFill>
                  </a:tcPr>
                </a:tc>
                <a:tc>
                  <a:txBody>
                    <a:bodyPr/>
                    <a:lstStyle/>
                    <a:p>
                      <a:pPr marL="0" lvl="0" indent="0" algn="l" rtl="0">
                        <a:spcBef>
                          <a:spcPts val="0"/>
                        </a:spcBef>
                        <a:spcAft>
                          <a:spcPts val="0"/>
                        </a:spcAft>
                        <a:buNone/>
                      </a:pPr>
                      <a:r>
                        <a:rPr lang="en" sz="900"/>
                        <a:t>18.52%</a:t>
                      </a:r>
                      <a:endParaRPr sz="900"/>
                    </a:p>
                  </a:txBody>
                  <a:tcPr marL="91425" marR="91425" marT="91425" marB="91425">
                    <a:solidFill>
                      <a:schemeClr val="lt2"/>
                    </a:solidFill>
                  </a:tcPr>
                </a:tc>
                <a:extLst>
                  <a:ext uri="{0D108BD9-81ED-4DB2-BD59-A6C34878D82A}">
                    <a16:rowId xmlns:a16="http://schemas.microsoft.com/office/drawing/2014/main" val="10001"/>
                  </a:ext>
                </a:extLst>
              </a:tr>
              <a:tr h="298400">
                <a:tc>
                  <a:txBody>
                    <a:bodyPr/>
                    <a:lstStyle/>
                    <a:p>
                      <a:pPr marL="0" lvl="0" indent="0" algn="l" rtl="0">
                        <a:spcBef>
                          <a:spcPts val="0"/>
                        </a:spcBef>
                        <a:spcAft>
                          <a:spcPts val="0"/>
                        </a:spcAft>
                        <a:buNone/>
                      </a:pPr>
                      <a:r>
                        <a:rPr lang="en" sz="900"/>
                        <a:t>Volatility</a:t>
                      </a:r>
                      <a:endParaRPr sz="900"/>
                    </a:p>
                  </a:txBody>
                  <a:tcPr marL="91425" marR="91425" marT="91425" marB="91425">
                    <a:solidFill>
                      <a:schemeClr val="lt1"/>
                    </a:solidFill>
                  </a:tcPr>
                </a:tc>
                <a:tc>
                  <a:txBody>
                    <a:bodyPr/>
                    <a:lstStyle/>
                    <a:p>
                      <a:pPr marL="0" lvl="0" indent="0" algn="l" rtl="0">
                        <a:spcBef>
                          <a:spcPts val="0"/>
                        </a:spcBef>
                        <a:spcAft>
                          <a:spcPts val="0"/>
                        </a:spcAft>
                        <a:buNone/>
                      </a:pPr>
                      <a:r>
                        <a:rPr lang="en" sz="900"/>
                        <a:t>40.85%</a:t>
                      </a:r>
                      <a:endParaRPr sz="900"/>
                    </a:p>
                  </a:txBody>
                  <a:tcPr marL="91425" marR="91425" marT="91425" marB="91425">
                    <a:solidFill>
                      <a:schemeClr val="lt1"/>
                    </a:solidFill>
                  </a:tcPr>
                </a:tc>
                <a:tc>
                  <a:txBody>
                    <a:bodyPr/>
                    <a:lstStyle/>
                    <a:p>
                      <a:pPr marL="0" lvl="0" indent="0" algn="l" rtl="0">
                        <a:spcBef>
                          <a:spcPts val="0"/>
                        </a:spcBef>
                        <a:spcAft>
                          <a:spcPts val="0"/>
                        </a:spcAft>
                        <a:buNone/>
                      </a:pPr>
                      <a:r>
                        <a:rPr lang="en" sz="900"/>
                        <a:t>46.39%</a:t>
                      </a:r>
                      <a:endParaRPr sz="900"/>
                    </a:p>
                  </a:txBody>
                  <a:tcPr marL="91425" marR="91425" marT="91425" marB="91425">
                    <a:solidFill>
                      <a:schemeClr val="lt1"/>
                    </a:solidFill>
                  </a:tcPr>
                </a:tc>
                <a:extLst>
                  <a:ext uri="{0D108BD9-81ED-4DB2-BD59-A6C34878D82A}">
                    <a16:rowId xmlns:a16="http://schemas.microsoft.com/office/drawing/2014/main" val="10002"/>
                  </a:ext>
                </a:extLst>
              </a:tr>
              <a:tr h="298400">
                <a:tc>
                  <a:txBody>
                    <a:bodyPr/>
                    <a:lstStyle/>
                    <a:p>
                      <a:pPr marL="0" lvl="0" indent="0" algn="l" rtl="0">
                        <a:spcBef>
                          <a:spcPts val="0"/>
                        </a:spcBef>
                        <a:spcAft>
                          <a:spcPts val="0"/>
                        </a:spcAft>
                        <a:buNone/>
                      </a:pPr>
                      <a:r>
                        <a:rPr lang="en" sz="900"/>
                        <a:t>Sharpe Ratio</a:t>
                      </a:r>
                      <a:endParaRPr sz="900"/>
                    </a:p>
                  </a:txBody>
                  <a:tcPr marL="91425" marR="91425" marT="91425" marB="91425">
                    <a:solidFill>
                      <a:schemeClr val="lt2"/>
                    </a:solidFill>
                  </a:tcPr>
                </a:tc>
                <a:tc>
                  <a:txBody>
                    <a:bodyPr/>
                    <a:lstStyle/>
                    <a:p>
                      <a:pPr marL="0" lvl="0" indent="0" algn="l" rtl="0">
                        <a:spcBef>
                          <a:spcPts val="0"/>
                        </a:spcBef>
                        <a:spcAft>
                          <a:spcPts val="0"/>
                        </a:spcAft>
                        <a:buNone/>
                      </a:pPr>
                      <a:r>
                        <a:rPr lang="en" sz="900"/>
                        <a:t>0.86</a:t>
                      </a:r>
                      <a:endParaRPr sz="900"/>
                    </a:p>
                  </a:txBody>
                  <a:tcPr marL="91425" marR="91425" marT="91425" marB="91425">
                    <a:solidFill>
                      <a:schemeClr val="lt2"/>
                    </a:solidFill>
                  </a:tcPr>
                </a:tc>
                <a:tc>
                  <a:txBody>
                    <a:bodyPr/>
                    <a:lstStyle/>
                    <a:p>
                      <a:pPr marL="0" lvl="0" indent="0" algn="l" rtl="0">
                        <a:spcBef>
                          <a:spcPts val="0"/>
                        </a:spcBef>
                        <a:spcAft>
                          <a:spcPts val="0"/>
                        </a:spcAft>
                        <a:buNone/>
                      </a:pPr>
                      <a:r>
                        <a:rPr lang="en" sz="900"/>
                        <a:t>0.40</a:t>
                      </a:r>
                      <a:endParaRPr sz="900"/>
                    </a:p>
                  </a:txBody>
                  <a:tcPr marL="91425" marR="91425" marT="91425" marB="91425">
                    <a:solidFill>
                      <a:schemeClr val="lt2"/>
                    </a:solidFill>
                  </a:tcPr>
                </a:tc>
                <a:extLst>
                  <a:ext uri="{0D108BD9-81ED-4DB2-BD59-A6C34878D82A}">
                    <a16:rowId xmlns:a16="http://schemas.microsoft.com/office/drawing/2014/main" val="10003"/>
                  </a:ext>
                </a:extLst>
              </a:tr>
              <a:tr h="298400">
                <a:tc>
                  <a:txBody>
                    <a:bodyPr/>
                    <a:lstStyle/>
                    <a:p>
                      <a:pPr marL="0" lvl="0" indent="0" algn="l" rtl="0">
                        <a:spcBef>
                          <a:spcPts val="0"/>
                        </a:spcBef>
                        <a:spcAft>
                          <a:spcPts val="0"/>
                        </a:spcAft>
                        <a:buNone/>
                      </a:pPr>
                      <a:r>
                        <a:rPr lang="en" sz="900"/>
                        <a:t>Skewness of Returns</a:t>
                      </a:r>
                      <a:endParaRPr sz="900"/>
                    </a:p>
                  </a:txBody>
                  <a:tcPr marL="91425" marR="91425" marT="91425" marB="91425">
                    <a:lnB w="9525" cap="flat" cmpd="sng">
                      <a:solidFill>
                        <a:srgbClr val="9E9E9E"/>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900"/>
                        <a:t>0.75</a:t>
                      </a:r>
                      <a:endParaRPr sz="900"/>
                    </a:p>
                  </a:txBody>
                  <a:tcPr marL="91425" marR="91425" marT="91425" marB="91425">
                    <a:lnB w="9525" cap="flat" cmpd="sng">
                      <a:solidFill>
                        <a:srgbClr val="9E9E9E"/>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900"/>
                        <a:t>0.87</a:t>
                      </a:r>
                      <a:endParaRPr sz="900"/>
                    </a:p>
                  </a:txBody>
                  <a:tcPr marL="91425" marR="91425" marT="91425" marB="91425">
                    <a:lnB w="9525"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298400">
                <a:tc>
                  <a:txBody>
                    <a:bodyPr/>
                    <a:lstStyle/>
                    <a:p>
                      <a:pPr marL="0" lvl="0" indent="0" algn="l" rtl="0">
                        <a:spcBef>
                          <a:spcPts val="0"/>
                        </a:spcBef>
                        <a:spcAft>
                          <a:spcPts val="0"/>
                        </a:spcAft>
                        <a:buNone/>
                      </a:pPr>
                      <a:r>
                        <a:rPr lang="en" sz="900"/>
                        <a:t>Mean Alpha</a:t>
                      </a:r>
                      <a:endParaRPr sz="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n" sz="900"/>
                        <a:t>17.81%</a:t>
                      </a:r>
                      <a:endParaRPr sz="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n" sz="900"/>
                        <a:t>-0.25%</a:t>
                      </a:r>
                      <a:endParaRPr sz="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298400">
                <a:tc>
                  <a:txBody>
                    <a:bodyPr/>
                    <a:lstStyle/>
                    <a:p>
                      <a:pPr marL="0" lvl="0" indent="0" algn="l" rtl="0">
                        <a:spcBef>
                          <a:spcPts val="0"/>
                        </a:spcBef>
                        <a:spcAft>
                          <a:spcPts val="0"/>
                        </a:spcAft>
                        <a:buNone/>
                      </a:pPr>
                      <a:r>
                        <a:rPr lang="en" sz="900"/>
                        <a:t>Tracking Error</a:t>
                      </a:r>
                      <a:endParaRPr sz="900"/>
                    </a:p>
                  </a:txBody>
                  <a:tcPr marL="91425" marR="91425" marT="91425" marB="91425">
                    <a:lnT w="9525" cap="flat" cmpd="sng">
                      <a:solidFill>
                        <a:srgbClr val="9E9E9E"/>
                      </a:solidFill>
                      <a:prstDash val="solid"/>
                      <a:round/>
                      <a:headEnd type="none" w="sm" len="sm"/>
                      <a:tailEnd type="none" w="sm" len="sm"/>
                    </a:lnT>
                    <a:solidFill>
                      <a:schemeClr val="lt1"/>
                    </a:solidFill>
                  </a:tcPr>
                </a:tc>
                <a:tc>
                  <a:txBody>
                    <a:bodyPr/>
                    <a:lstStyle/>
                    <a:p>
                      <a:pPr marL="0" lvl="0" indent="0" algn="l" rtl="0">
                        <a:spcBef>
                          <a:spcPts val="0"/>
                        </a:spcBef>
                        <a:spcAft>
                          <a:spcPts val="0"/>
                        </a:spcAft>
                        <a:buNone/>
                      </a:pPr>
                      <a:r>
                        <a:rPr lang="en" sz="900"/>
                        <a:t>33.29%</a:t>
                      </a:r>
                      <a:endParaRPr sz="900"/>
                    </a:p>
                  </a:txBody>
                  <a:tcPr marL="91425" marR="91425" marT="91425" marB="91425">
                    <a:lnT w="9525" cap="flat" cmpd="sng">
                      <a:solidFill>
                        <a:srgbClr val="9E9E9E"/>
                      </a:solidFill>
                      <a:prstDash val="solid"/>
                      <a:round/>
                      <a:headEnd type="none" w="sm" len="sm"/>
                      <a:tailEnd type="none" w="sm" len="sm"/>
                    </a:lnT>
                    <a:solidFill>
                      <a:schemeClr val="lt1"/>
                    </a:solidFill>
                  </a:tcPr>
                </a:tc>
                <a:tc>
                  <a:txBody>
                    <a:bodyPr/>
                    <a:lstStyle/>
                    <a:p>
                      <a:pPr marL="0" lvl="0" indent="0" algn="l" rtl="0">
                        <a:spcBef>
                          <a:spcPts val="0"/>
                        </a:spcBef>
                        <a:spcAft>
                          <a:spcPts val="0"/>
                        </a:spcAft>
                        <a:buNone/>
                      </a:pPr>
                      <a:r>
                        <a:rPr lang="en" sz="900"/>
                        <a:t>36.36%</a:t>
                      </a:r>
                      <a:endParaRPr sz="900"/>
                    </a:p>
                  </a:txBody>
                  <a:tcPr marL="91425" marR="91425" marT="91425" marB="91425">
                    <a:lnT w="9525" cap="flat" cmpd="sng">
                      <a:solidFill>
                        <a:srgbClr val="9E9E9E"/>
                      </a:solidFill>
                      <a:prstDash val="solid"/>
                      <a:round/>
                      <a:headEnd type="none" w="sm" len="sm"/>
                      <a:tailEnd type="none" w="sm" len="sm"/>
                    </a:lnT>
                    <a:solidFill>
                      <a:schemeClr val="lt1"/>
                    </a:solidFill>
                  </a:tcPr>
                </a:tc>
                <a:extLst>
                  <a:ext uri="{0D108BD9-81ED-4DB2-BD59-A6C34878D82A}">
                    <a16:rowId xmlns:a16="http://schemas.microsoft.com/office/drawing/2014/main" val="10006"/>
                  </a:ext>
                </a:extLst>
              </a:tr>
              <a:tr h="298400">
                <a:tc>
                  <a:txBody>
                    <a:bodyPr/>
                    <a:lstStyle/>
                    <a:p>
                      <a:pPr marL="0" lvl="0" indent="0" algn="l" rtl="0">
                        <a:spcBef>
                          <a:spcPts val="0"/>
                        </a:spcBef>
                        <a:spcAft>
                          <a:spcPts val="0"/>
                        </a:spcAft>
                        <a:buNone/>
                      </a:pPr>
                      <a:r>
                        <a:rPr lang="en" sz="900"/>
                        <a:t>Info. Ratio</a:t>
                      </a:r>
                      <a:endParaRPr sz="900"/>
                    </a:p>
                  </a:txBody>
                  <a:tcPr marL="91425" marR="91425" marT="91425" marB="91425">
                    <a:solidFill>
                      <a:schemeClr val="lt2"/>
                    </a:solidFill>
                  </a:tcPr>
                </a:tc>
                <a:tc>
                  <a:txBody>
                    <a:bodyPr/>
                    <a:lstStyle/>
                    <a:p>
                      <a:pPr marL="0" lvl="0" indent="0" algn="l" rtl="0">
                        <a:spcBef>
                          <a:spcPts val="0"/>
                        </a:spcBef>
                        <a:spcAft>
                          <a:spcPts val="0"/>
                        </a:spcAft>
                        <a:buNone/>
                      </a:pPr>
                      <a:r>
                        <a:rPr lang="en" sz="900"/>
                        <a:t>0.53</a:t>
                      </a:r>
                      <a:endParaRPr sz="900"/>
                    </a:p>
                  </a:txBody>
                  <a:tcPr marL="91425" marR="91425" marT="91425" marB="91425">
                    <a:solidFill>
                      <a:schemeClr val="lt2"/>
                    </a:solidFill>
                  </a:tcPr>
                </a:tc>
                <a:tc>
                  <a:txBody>
                    <a:bodyPr/>
                    <a:lstStyle/>
                    <a:p>
                      <a:pPr marL="0" lvl="0" indent="0" algn="l" rtl="0">
                        <a:spcBef>
                          <a:spcPts val="0"/>
                        </a:spcBef>
                        <a:spcAft>
                          <a:spcPts val="0"/>
                        </a:spcAft>
                        <a:buNone/>
                      </a:pPr>
                      <a:r>
                        <a:rPr lang="en" sz="900"/>
                        <a:t>-0.01</a:t>
                      </a:r>
                      <a:endParaRPr sz="900"/>
                    </a:p>
                  </a:txBody>
                  <a:tcPr marL="91425" marR="91425" marT="91425" marB="91425">
                    <a:solidFill>
                      <a:schemeClr val="lt2"/>
                    </a:solidFill>
                  </a:tcPr>
                </a:tc>
                <a:extLst>
                  <a:ext uri="{0D108BD9-81ED-4DB2-BD59-A6C34878D82A}">
                    <a16:rowId xmlns:a16="http://schemas.microsoft.com/office/drawing/2014/main" val="10007"/>
                  </a:ext>
                </a:extLst>
              </a:tr>
              <a:tr h="298400">
                <a:tc>
                  <a:txBody>
                    <a:bodyPr/>
                    <a:lstStyle/>
                    <a:p>
                      <a:pPr marL="0" lvl="0" indent="0" algn="l" rtl="0">
                        <a:spcBef>
                          <a:spcPts val="0"/>
                        </a:spcBef>
                        <a:spcAft>
                          <a:spcPts val="0"/>
                        </a:spcAft>
                        <a:buNone/>
                      </a:pPr>
                      <a:r>
                        <a:rPr lang="en" sz="900"/>
                        <a:t>Average Turnover</a:t>
                      </a:r>
                      <a:endParaRPr sz="900"/>
                    </a:p>
                  </a:txBody>
                  <a:tcPr marL="91425" marR="91425" marT="91425" marB="91425">
                    <a:solidFill>
                      <a:schemeClr val="lt1"/>
                    </a:solidFill>
                  </a:tcPr>
                </a:tc>
                <a:tc>
                  <a:txBody>
                    <a:bodyPr/>
                    <a:lstStyle/>
                    <a:p>
                      <a:pPr marL="0" lvl="0" indent="0" algn="l" rtl="0">
                        <a:spcBef>
                          <a:spcPts val="0"/>
                        </a:spcBef>
                        <a:spcAft>
                          <a:spcPts val="0"/>
                        </a:spcAft>
                        <a:buNone/>
                      </a:pPr>
                      <a:r>
                        <a:rPr lang="en" sz="900"/>
                        <a:t>0.21</a:t>
                      </a:r>
                      <a:endParaRPr sz="900"/>
                    </a:p>
                  </a:txBody>
                  <a:tcPr marL="91425" marR="91425" marT="91425" marB="91425">
                    <a:solidFill>
                      <a:schemeClr val="lt1"/>
                    </a:solidFill>
                  </a:tcPr>
                </a:tc>
                <a:tc>
                  <a:txBody>
                    <a:bodyPr/>
                    <a:lstStyle/>
                    <a:p>
                      <a:pPr marL="0" lvl="0" indent="0" algn="l" rtl="0">
                        <a:spcBef>
                          <a:spcPts val="0"/>
                        </a:spcBef>
                        <a:spcAft>
                          <a:spcPts val="0"/>
                        </a:spcAft>
                        <a:buClr>
                          <a:schemeClr val="dk1"/>
                        </a:buClr>
                        <a:buSzPts val="1100"/>
                        <a:buFont typeface="Arial"/>
                        <a:buNone/>
                      </a:pPr>
                      <a:r>
                        <a:rPr lang="en" sz="900">
                          <a:solidFill>
                            <a:schemeClr val="dk1"/>
                          </a:solidFill>
                        </a:rPr>
                        <a:t>0.21</a:t>
                      </a:r>
                      <a:endParaRPr sz="900"/>
                    </a:p>
                  </a:txBody>
                  <a:tcPr marL="91425" marR="91425" marT="91425" marB="91425">
                    <a:solidFill>
                      <a:schemeClr val="lt1"/>
                    </a:solidFill>
                  </a:tcPr>
                </a:tc>
                <a:extLst>
                  <a:ext uri="{0D108BD9-81ED-4DB2-BD59-A6C34878D82A}">
                    <a16:rowId xmlns:a16="http://schemas.microsoft.com/office/drawing/2014/main" val="10008"/>
                  </a:ext>
                </a:extLst>
              </a:tr>
            </a:tbl>
          </a:graphicData>
        </a:graphic>
      </p:graphicFrame>
      <p:graphicFrame>
        <p:nvGraphicFramePr>
          <p:cNvPr id="209" name="Google Shape;209;p33"/>
          <p:cNvGraphicFramePr/>
          <p:nvPr/>
        </p:nvGraphicFramePr>
        <p:xfrm>
          <a:off x="5287325" y="3411485"/>
          <a:ext cx="3430275" cy="1045400"/>
        </p:xfrm>
        <a:graphic>
          <a:graphicData uri="http://schemas.openxmlformats.org/drawingml/2006/table">
            <a:tbl>
              <a:tblPr>
                <a:noFill/>
                <a:tableStyleId>{F26D14C3-2335-4467-A9AB-CCE67A2BBDAD}</a:tableStyleId>
              </a:tblPr>
              <a:tblGrid>
                <a:gridCol w="1143425">
                  <a:extLst>
                    <a:ext uri="{9D8B030D-6E8A-4147-A177-3AD203B41FA5}">
                      <a16:colId xmlns:a16="http://schemas.microsoft.com/office/drawing/2014/main" val="20000"/>
                    </a:ext>
                  </a:extLst>
                </a:gridCol>
                <a:gridCol w="1143425">
                  <a:extLst>
                    <a:ext uri="{9D8B030D-6E8A-4147-A177-3AD203B41FA5}">
                      <a16:colId xmlns:a16="http://schemas.microsoft.com/office/drawing/2014/main" val="20001"/>
                    </a:ext>
                  </a:extLst>
                </a:gridCol>
                <a:gridCol w="1143425">
                  <a:extLst>
                    <a:ext uri="{9D8B030D-6E8A-4147-A177-3AD203B41FA5}">
                      <a16:colId xmlns:a16="http://schemas.microsoft.com/office/drawing/2014/main" val="20002"/>
                    </a:ext>
                  </a:extLst>
                </a:gridCol>
              </a:tblGrid>
              <a:tr h="430950">
                <a:tc>
                  <a:txBody>
                    <a:bodyPr/>
                    <a:lstStyle/>
                    <a:p>
                      <a:pPr marL="0" lvl="0" indent="0" algn="ctr" rtl="0">
                        <a:spcBef>
                          <a:spcPts val="0"/>
                        </a:spcBef>
                        <a:spcAft>
                          <a:spcPts val="0"/>
                        </a:spcAft>
                        <a:buNone/>
                      </a:pPr>
                      <a:r>
                        <a:rPr lang="en" sz="900" b="1">
                          <a:solidFill>
                            <a:schemeClr val="dk1"/>
                          </a:solidFill>
                        </a:rPr>
                        <a:t>Factor Exposure</a:t>
                      </a:r>
                      <a:endParaRPr sz="800"/>
                    </a:p>
                  </a:txBody>
                  <a:tcPr marL="91425" marR="91425" marT="91425" marB="91425"/>
                </a:tc>
                <a:tc>
                  <a:txBody>
                    <a:bodyPr/>
                    <a:lstStyle/>
                    <a:p>
                      <a:pPr marL="0" lvl="0" indent="0" algn="ctr" rtl="0">
                        <a:spcBef>
                          <a:spcPts val="0"/>
                        </a:spcBef>
                        <a:spcAft>
                          <a:spcPts val="0"/>
                        </a:spcAft>
                        <a:buNone/>
                      </a:pPr>
                      <a:r>
                        <a:rPr lang="en" sz="800"/>
                        <a:t>Coefficient / (T-Stat)</a:t>
                      </a:r>
                      <a:endParaRPr sz="800"/>
                    </a:p>
                    <a:p>
                      <a:pPr marL="0" lvl="0" indent="0" algn="ctr" rtl="0">
                        <a:spcBef>
                          <a:spcPts val="0"/>
                        </a:spcBef>
                        <a:spcAft>
                          <a:spcPts val="0"/>
                        </a:spcAft>
                        <a:buClr>
                          <a:schemeClr val="dk1"/>
                        </a:buClr>
                        <a:buSzPts val="1100"/>
                        <a:buFont typeface="Arial"/>
                        <a:buNone/>
                      </a:pPr>
                      <a:r>
                        <a:rPr lang="en" sz="800">
                          <a:solidFill>
                            <a:schemeClr val="dk1"/>
                          </a:solidFill>
                        </a:rPr>
                        <a:t>Buy</a:t>
                      </a:r>
                      <a:endParaRPr sz="800"/>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sz="800">
                          <a:solidFill>
                            <a:schemeClr val="dk1"/>
                          </a:solidFill>
                        </a:rPr>
                        <a:t>Coefficient / (T-Stat)</a:t>
                      </a:r>
                      <a:endParaRPr sz="800">
                        <a:solidFill>
                          <a:schemeClr val="dk1"/>
                        </a:solidFill>
                      </a:endParaRPr>
                    </a:p>
                    <a:p>
                      <a:pPr marL="0" lvl="0" indent="0" algn="ctr" rtl="0">
                        <a:spcBef>
                          <a:spcPts val="0"/>
                        </a:spcBef>
                        <a:spcAft>
                          <a:spcPts val="0"/>
                        </a:spcAft>
                        <a:buNone/>
                      </a:pPr>
                      <a:r>
                        <a:rPr lang="en" sz="800">
                          <a:solidFill>
                            <a:schemeClr val="dk1"/>
                          </a:solidFill>
                        </a:rPr>
                        <a:t>Sell</a:t>
                      </a:r>
                      <a:endParaRPr sz="800"/>
                    </a:p>
                  </a:txBody>
                  <a:tcPr marL="91425" marR="91425" marT="91425" marB="91425"/>
                </a:tc>
                <a:extLst>
                  <a:ext uri="{0D108BD9-81ED-4DB2-BD59-A6C34878D82A}">
                    <a16:rowId xmlns:a16="http://schemas.microsoft.com/office/drawing/2014/main" val="10000"/>
                  </a:ext>
                </a:extLst>
              </a:tr>
              <a:tr h="307225">
                <a:tc>
                  <a:txBody>
                    <a:bodyPr/>
                    <a:lstStyle/>
                    <a:p>
                      <a:pPr marL="0" lvl="0" indent="0" algn="l" rtl="0">
                        <a:spcBef>
                          <a:spcPts val="0"/>
                        </a:spcBef>
                        <a:spcAft>
                          <a:spcPts val="0"/>
                        </a:spcAft>
                        <a:buNone/>
                      </a:pPr>
                      <a:r>
                        <a:rPr lang="en" sz="800"/>
                        <a:t>SMB</a:t>
                      </a:r>
                      <a:endParaRPr sz="800"/>
                    </a:p>
                  </a:txBody>
                  <a:tcPr marL="91425" marR="91425" marT="91425" marB="91425">
                    <a:solidFill>
                      <a:schemeClr val="lt2"/>
                    </a:solidFill>
                  </a:tcPr>
                </a:tc>
                <a:tc>
                  <a:txBody>
                    <a:bodyPr/>
                    <a:lstStyle/>
                    <a:p>
                      <a:pPr marL="0" lvl="0" indent="0" algn="l" rtl="0">
                        <a:spcBef>
                          <a:spcPts val="0"/>
                        </a:spcBef>
                        <a:spcAft>
                          <a:spcPts val="0"/>
                        </a:spcAft>
                        <a:buNone/>
                      </a:pPr>
                      <a:r>
                        <a:rPr lang="en" sz="800"/>
                        <a:t>0.04 (0.49)</a:t>
                      </a:r>
                      <a:endParaRPr sz="800"/>
                    </a:p>
                  </a:txBody>
                  <a:tcPr marL="91425" marR="91425" marT="91425" marB="91425">
                    <a:solidFill>
                      <a:schemeClr val="lt2"/>
                    </a:solidFill>
                  </a:tcPr>
                </a:tc>
                <a:tc>
                  <a:txBody>
                    <a:bodyPr/>
                    <a:lstStyle/>
                    <a:p>
                      <a:pPr marL="0" lvl="0" indent="0" algn="l" rtl="0">
                        <a:spcBef>
                          <a:spcPts val="0"/>
                        </a:spcBef>
                        <a:spcAft>
                          <a:spcPts val="0"/>
                        </a:spcAft>
                        <a:buNone/>
                      </a:pPr>
                      <a:r>
                        <a:rPr lang="en" sz="800"/>
                        <a:t>0.20 (2.36)</a:t>
                      </a:r>
                      <a:endParaRPr sz="800"/>
                    </a:p>
                  </a:txBody>
                  <a:tcPr marL="91425" marR="91425" marT="91425" marB="91425">
                    <a:solidFill>
                      <a:schemeClr val="lt2"/>
                    </a:solidFill>
                  </a:tcPr>
                </a:tc>
                <a:extLst>
                  <a:ext uri="{0D108BD9-81ED-4DB2-BD59-A6C34878D82A}">
                    <a16:rowId xmlns:a16="http://schemas.microsoft.com/office/drawing/2014/main" val="10001"/>
                  </a:ext>
                </a:extLst>
              </a:tr>
              <a:tr h="307225">
                <a:tc>
                  <a:txBody>
                    <a:bodyPr/>
                    <a:lstStyle/>
                    <a:p>
                      <a:pPr marL="0" lvl="0" indent="0" algn="l" rtl="0">
                        <a:spcBef>
                          <a:spcPts val="0"/>
                        </a:spcBef>
                        <a:spcAft>
                          <a:spcPts val="0"/>
                        </a:spcAft>
                        <a:buNone/>
                      </a:pPr>
                      <a:r>
                        <a:rPr lang="en" sz="800"/>
                        <a:t>MOM</a:t>
                      </a:r>
                      <a:endParaRPr sz="800"/>
                    </a:p>
                  </a:txBody>
                  <a:tcPr marL="91425" marR="91425" marT="91425" marB="91425"/>
                </a:tc>
                <a:tc>
                  <a:txBody>
                    <a:bodyPr/>
                    <a:lstStyle/>
                    <a:p>
                      <a:pPr marL="0" lvl="0" indent="0" algn="l" rtl="0">
                        <a:spcBef>
                          <a:spcPts val="0"/>
                        </a:spcBef>
                        <a:spcAft>
                          <a:spcPts val="0"/>
                        </a:spcAft>
                        <a:buNone/>
                      </a:pPr>
                      <a:r>
                        <a:rPr lang="en" sz="800"/>
                        <a:t>0.41 (2.53)</a:t>
                      </a:r>
                      <a:endParaRPr sz="800"/>
                    </a:p>
                  </a:txBody>
                  <a:tcPr marL="91425" marR="91425" marT="91425" marB="91425"/>
                </a:tc>
                <a:tc>
                  <a:txBody>
                    <a:bodyPr/>
                    <a:lstStyle/>
                    <a:p>
                      <a:pPr marL="0" lvl="0" indent="0" algn="l" rtl="0">
                        <a:spcBef>
                          <a:spcPts val="0"/>
                        </a:spcBef>
                        <a:spcAft>
                          <a:spcPts val="0"/>
                        </a:spcAft>
                        <a:buNone/>
                      </a:pPr>
                      <a:r>
                        <a:rPr lang="en" sz="800"/>
                        <a:t>-0.02 (-0.08)</a:t>
                      </a:r>
                      <a:endParaRPr sz="800"/>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20" b="1">
                <a:solidFill>
                  <a:srgbClr val="00B4FF"/>
                </a:solidFill>
              </a:rPr>
              <a:t>LONG/SHORT Signal:</a:t>
            </a:r>
            <a:r>
              <a:rPr lang="en" sz="1820">
                <a:solidFill>
                  <a:srgbClr val="00B4FF"/>
                </a:solidFill>
              </a:rPr>
              <a:t> Index Inclusion and Removal</a:t>
            </a:r>
            <a:endParaRPr sz="1820">
              <a:solidFill>
                <a:srgbClr val="00B4FF"/>
              </a:solidFill>
            </a:endParaRPr>
          </a:p>
        </p:txBody>
      </p:sp>
      <p:sp>
        <p:nvSpPr>
          <p:cNvPr id="215" name="Google Shape;215;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accent4"/>
                </a:solidFill>
              </a:rPr>
              <a:t>Hypothesis:</a:t>
            </a:r>
            <a:r>
              <a:rPr lang="en"/>
              <a:t> </a:t>
            </a:r>
            <a:r>
              <a:rPr lang="en">
                <a:solidFill>
                  <a:schemeClr val="dk1"/>
                </a:solidFill>
              </a:rPr>
              <a:t>Investors overreact to a stock’s index inclusion and removal ahead of the event. When the event occurs, the stock is mispriced such that future returns become lower for stocks being included and higher for stocks being removed.</a:t>
            </a:r>
            <a:endParaRPr>
              <a:solidFill>
                <a:schemeClr val="dk1"/>
              </a:solidFill>
            </a:endParaRPr>
          </a:p>
          <a:p>
            <a:pPr marL="0" lvl="0" indent="0" algn="l" rtl="0">
              <a:spcBef>
                <a:spcPts val="1200"/>
              </a:spcBef>
              <a:spcAft>
                <a:spcPts val="0"/>
              </a:spcAft>
              <a:buNone/>
            </a:pPr>
            <a:r>
              <a:rPr lang="en" sz="1500">
                <a:solidFill>
                  <a:schemeClr val="accent4"/>
                </a:solidFill>
              </a:rPr>
              <a:t>Define Buy event:</a:t>
            </a:r>
            <a:r>
              <a:rPr lang="en" sz="1500"/>
              <a:t> </a:t>
            </a:r>
            <a:r>
              <a:rPr lang="en" sz="1500">
                <a:solidFill>
                  <a:schemeClr val="dk1"/>
                </a:solidFill>
              </a:rPr>
              <a:t>(Occurrences of Buys in Data: 232 times across 147 trading days</a:t>
            </a:r>
            <a:endParaRPr sz="1500">
              <a:solidFill>
                <a:schemeClr val="dk1"/>
              </a:solidFill>
            </a:endParaRPr>
          </a:p>
          <a:p>
            <a:pPr marL="0" lvl="0" indent="0" algn="l" rtl="0">
              <a:spcBef>
                <a:spcPts val="1200"/>
              </a:spcBef>
              <a:spcAft>
                <a:spcPts val="0"/>
              </a:spcAft>
              <a:buNone/>
            </a:pPr>
            <a:endParaRPr/>
          </a:p>
          <a:p>
            <a:pPr marL="0" lvl="0" indent="0" algn="l" rtl="0">
              <a:spcBef>
                <a:spcPts val="1200"/>
              </a:spcBef>
              <a:spcAft>
                <a:spcPts val="0"/>
              </a:spcAft>
              <a:buNone/>
            </a:pPr>
            <a:r>
              <a:rPr lang="en" sz="1500">
                <a:solidFill>
                  <a:schemeClr val="accent4"/>
                </a:solidFill>
              </a:rPr>
              <a:t>Define Sell event:</a:t>
            </a:r>
            <a:r>
              <a:rPr lang="en" sz="1500"/>
              <a:t> </a:t>
            </a:r>
            <a:r>
              <a:rPr lang="en" sz="1500">
                <a:solidFill>
                  <a:schemeClr val="dk1"/>
                </a:solidFill>
              </a:rPr>
              <a:t>(Occurrences of Sells in Data: 439 times across 286 trading days</a:t>
            </a:r>
            <a:endParaRPr sz="1500">
              <a:solidFill>
                <a:schemeClr val="dk1"/>
              </a:solidFill>
            </a:endParaRPr>
          </a:p>
          <a:p>
            <a:pPr marL="0" lvl="0" indent="0" algn="l" rtl="0">
              <a:spcBef>
                <a:spcPts val="1200"/>
              </a:spcBef>
              <a:spcAft>
                <a:spcPts val="1200"/>
              </a:spcAft>
              <a:buNone/>
            </a:pPr>
            <a:endParaRPr/>
          </a:p>
        </p:txBody>
      </p:sp>
      <p:pic>
        <p:nvPicPr>
          <p:cNvPr id="216" name="Google Shape;216;p34"/>
          <p:cNvPicPr preferRelativeResize="0"/>
          <p:nvPr/>
        </p:nvPicPr>
        <p:blipFill>
          <a:blip r:embed="rId3">
            <a:alphaModFix/>
          </a:blip>
          <a:stretch>
            <a:fillRect/>
          </a:stretch>
        </p:blipFill>
        <p:spPr>
          <a:xfrm>
            <a:off x="430825" y="2621725"/>
            <a:ext cx="7092372" cy="460574"/>
          </a:xfrm>
          <a:prstGeom prst="rect">
            <a:avLst/>
          </a:prstGeom>
          <a:noFill/>
          <a:ln>
            <a:noFill/>
          </a:ln>
        </p:spPr>
      </p:pic>
      <p:pic>
        <p:nvPicPr>
          <p:cNvPr id="217" name="Google Shape;217;p34"/>
          <p:cNvPicPr preferRelativeResize="0"/>
          <p:nvPr/>
        </p:nvPicPr>
        <p:blipFill>
          <a:blip r:embed="rId4">
            <a:alphaModFix/>
          </a:blip>
          <a:stretch>
            <a:fillRect/>
          </a:stretch>
        </p:blipFill>
        <p:spPr>
          <a:xfrm>
            <a:off x="430825" y="3560525"/>
            <a:ext cx="7092367" cy="477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5"/>
          <p:cNvSpPr txBox="1">
            <a:spLocks noGrp="1"/>
          </p:cNvSpPr>
          <p:nvPr>
            <p:ph type="title"/>
          </p:nvPr>
        </p:nvSpPr>
        <p:spPr>
          <a:xfrm>
            <a:off x="106325" y="1082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SzPct val="54395"/>
              <a:buNone/>
            </a:pPr>
            <a:r>
              <a:rPr lang="en" sz="1820" b="1">
                <a:solidFill>
                  <a:srgbClr val="00B4FF"/>
                </a:solidFill>
              </a:rPr>
              <a:t>LONG/SHORT Signal:</a:t>
            </a:r>
            <a:r>
              <a:rPr lang="en" sz="1820">
                <a:solidFill>
                  <a:srgbClr val="00B4FF"/>
                </a:solidFill>
              </a:rPr>
              <a:t> Index Inclusion and Removal</a:t>
            </a:r>
            <a:endParaRPr sz="1820" b="1">
              <a:solidFill>
                <a:srgbClr val="00B4FF"/>
              </a:solidFill>
            </a:endParaRPr>
          </a:p>
          <a:p>
            <a:pPr marL="0" lvl="0" indent="0" algn="l" rtl="0">
              <a:spcBef>
                <a:spcPts val="0"/>
              </a:spcBef>
              <a:spcAft>
                <a:spcPts val="0"/>
              </a:spcAft>
              <a:buSzPct val="54395"/>
              <a:buNone/>
            </a:pPr>
            <a:endParaRPr sz="1820" b="1">
              <a:solidFill>
                <a:srgbClr val="00B4FF"/>
              </a:solidFill>
            </a:endParaRPr>
          </a:p>
          <a:p>
            <a:pPr marL="0" lvl="0" indent="0" algn="l" rtl="0">
              <a:spcBef>
                <a:spcPts val="0"/>
              </a:spcBef>
              <a:spcAft>
                <a:spcPts val="0"/>
              </a:spcAft>
              <a:buSzPct val="54395"/>
              <a:buNone/>
            </a:pPr>
            <a:endParaRPr sz="1820" b="1">
              <a:solidFill>
                <a:srgbClr val="00B4FF"/>
              </a:solidFill>
            </a:endParaRPr>
          </a:p>
          <a:p>
            <a:pPr marL="0" lvl="0" indent="0" algn="l" rtl="0">
              <a:spcBef>
                <a:spcPts val="0"/>
              </a:spcBef>
              <a:spcAft>
                <a:spcPts val="0"/>
              </a:spcAft>
              <a:buSzPct val="54395"/>
              <a:buNone/>
            </a:pPr>
            <a:endParaRPr sz="1820" b="1">
              <a:solidFill>
                <a:srgbClr val="00B4FF"/>
              </a:solidFill>
            </a:endParaRPr>
          </a:p>
        </p:txBody>
      </p:sp>
      <p:pic>
        <p:nvPicPr>
          <p:cNvPr id="223" name="Google Shape;223;p35"/>
          <p:cNvPicPr preferRelativeResize="0"/>
          <p:nvPr/>
        </p:nvPicPr>
        <p:blipFill>
          <a:blip r:embed="rId3">
            <a:alphaModFix/>
          </a:blip>
          <a:stretch>
            <a:fillRect/>
          </a:stretch>
        </p:blipFill>
        <p:spPr>
          <a:xfrm>
            <a:off x="57925" y="565375"/>
            <a:ext cx="4564076" cy="4578126"/>
          </a:xfrm>
          <a:prstGeom prst="rect">
            <a:avLst/>
          </a:prstGeom>
          <a:noFill/>
          <a:ln>
            <a:noFill/>
          </a:ln>
        </p:spPr>
      </p:pic>
      <p:graphicFrame>
        <p:nvGraphicFramePr>
          <p:cNvPr id="224" name="Google Shape;224;p35"/>
          <p:cNvGraphicFramePr/>
          <p:nvPr/>
        </p:nvGraphicFramePr>
        <p:xfrm>
          <a:off x="5487650" y="362463"/>
          <a:ext cx="3430275" cy="3154410"/>
        </p:xfrm>
        <a:graphic>
          <a:graphicData uri="http://schemas.openxmlformats.org/drawingml/2006/table">
            <a:tbl>
              <a:tblPr>
                <a:noFill/>
                <a:tableStyleId>{F26D14C3-2335-4467-A9AB-CCE67A2BBDAD}</a:tableStyleId>
              </a:tblPr>
              <a:tblGrid>
                <a:gridCol w="1143425">
                  <a:extLst>
                    <a:ext uri="{9D8B030D-6E8A-4147-A177-3AD203B41FA5}">
                      <a16:colId xmlns:a16="http://schemas.microsoft.com/office/drawing/2014/main" val="20000"/>
                    </a:ext>
                  </a:extLst>
                </a:gridCol>
                <a:gridCol w="1143425">
                  <a:extLst>
                    <a:ext uri="{9D8B030D-6E8A-4147-A177-3AD203B41FA5}">
                      <a16:colId xmlns:a16="http://schemas.microsoft.com/office/drawing/2014/main" val="20001"/>
                    </a:ext>
                  </a:extLst>
                </a:gridCol>
                <a:gridCol w="1143425">
                  <a:extLst>
                    <a:ext uri="{9D8B030D-6E8A-4147-A177-3AD203B41FA5}">
                      <a16:colId xmlns:a16="http://schemas.microsoft.com/office/drawing/2014/main" val="20002"/>
                    </a:ext>
                  </a:extLst>
                </a:gridCol>
              </a:tblGrid>
              <a:tr h="298400">
                <a:tc>
                  <a:txBody>
                    <a:bodyPr/>
                    <a:lstStyle/>
                    <a:p>
                      <a:pPr marL="0" lvl="0" indent="0" algn="ctr" rtl="0">
                        <a:spcBef>
                          <a:spcPts val="0"/>
                        </a:spcBef>
                        <a:spcAft>
                          <a:spcPts val="0"/>
                        </a:spcAft>
                        <a:buNone/>
                      </a:pPr>
                      <a:r>
                        <a:rPr lang="en" sz="900" b="1"/>
                        <a:t>Annualized Metrics</a:t>
                      </a:r>
                      <a:r>
                        <a:rPr lang="en" sz="900"/>
                        <a:t> </a:t>
                      </a:r>
                      <a:endParaRPr sz="900"/>
                    </a:p>
                  </a:txBody>
                  <a:tcPr marL="91425" marR="91425" marT="91425" marB="91425"/>
                </a:tc>
                <a:tc>
                  <a:txBody>
                    <a:bodyPr/>
                    <a:lstStyle/>
                    <a:p>
                      <a:pPr marL="0" lvl="0" indent="0" algn="ctr" rtl="0">
                        <a:spcBef>
                          <a:spcPts val="0"/>
                        </a:spcBef>
                        <a:spcAft>
                          <a:spcPts val="0"/>
                        </a:spcAft>
                        <a:buNone/>
                      </a:pPr>
                      <a:r>
                        <a:rPr lang="en" sz="900"/>
                        <a:t>Buy</a:t>
                      </a:r>
                      <a:endParaRPr sz="900"/>
                    </a:p>
                  </a:txBody>
                  <a:tcPr marL="91425" marR="91425" marT="91425" marB="91425"/>
                </a:tc>
                <a:tc>
                  <a:txBody>
                    <a:bodyPr/>
                    <a:lstStyle/>
                    <a:p>
                      <a:pPr marL="0" lvl="0" indent="0" algn="ctr" rtl="0">
                        <a:spcBef>
                          <a:spcPts val="0"/>
                        </a:spcBef>
                        <a:spcAft>
                          <a:spcPts val="0"/>
                        </a:spcAft>
                        <a:buNone/>
                      </a:pPr>
                      <a:r>
                        <a:rPr lang="en" sz="900"/>
                        <a:t>Sell</a:t>
                      </a:r>
                      <a:endParaRPr sz="900"/>
                    </a:p>
                  </a:txBody>
                  <a:tcPr marL="91425" marR="91425" marT="91425" marB="91425"/>
                </a:tc>
                <a:extLst>
                  <a:ext uri="{0D108BD9-81ED-4DB2-BD59-A6C34878D82A}">
                    <a16:rowId xmlns:a16="http://schemas.microsoft.com/office/drawing/2014/main" val="10000"/>
                  </a:ext>
                </a:extLst>
              </a:tr>
              <a:tr h="298400">
                <a:tc>
                  <a:txBody>
                    <a:bodyPr/>
                    <a:lstStyle/>
                    <a:p>
                      <a:pPr marL="0" lvl="0" indent="0" algn="l" rtl="0">
                        <a:spcBef>
                          <a:spcPts val="0"/>
                        </a:spcBef>
                        <a:spcAft>
                          <a:spcPts val="0"/>
                        </a:spcAft>
                        <a:buNone/>
                      </a:pPr>
                      <a:r>
                        <a:rPr lang="en" sz="900"/>
                        <a:t>Mean Return</a:t>
                      </a:r>
                      <a:endParaRPr sz="900"/>
                    </a:p>
                  </a:txBody>
                  <a:tcPr marL="91425" marR="91425" marT="91425" marB="91425">
                    <a:solidFill>
                      <a:schemeClr val="lt2"/>
                    </a:solidFill>
                  </a:tcPr>
                </a:tc>
                <a:tc>
                  <a:txBody>
                    <a:bodyPr/>
                    <a:lstStyle/>
                    <a:p>
                      <a:pPr marL="0" lvl="0" indent="0" algn="l" rtl="0">
                        <a:spcBef>
                          <a:spcPts val="0"/>
                        </a:spcBef>
                        <a:spcAft>
                          <a:spcPts val="0"/>
                        </a:spcAft>
                        <a:buNone/>
                      </a:pPr>
                      <a:r>
                        <a:rPr lang="en" sz="900"/>
                        <a:t>75.03%</a:t>
                      </a:r>
                      <a:endParaRPr sz="900"/>
                    </a:p>
                  </a:txBody>
                  <a:tcPr marL="91425" marR="91425" marT="91425" marB="91425">
                    <a:solidFill>
                      <a:schemeClr val="lt2"/>
                    </a:solidFill>
                  </a:tcPr>
                </a:tc>
                <a:tc>
                  <a:txBody>
                    <a:bodyPr/>
                    <a:lstStyle/>
                    <a:p>
                      <a:pPr marL="0" lvl="0" indent="0" algn="l" rtl="0">
                        <a:spcBef>
                          <a:spcPts val="0"/>
                        </a:spcBef>
                        <a:spcAft>
                          <a:spcPts val="0"/>
                        </a:spcAft>
                        <a:buNone/>
                      </a:pPr>
                      <a:r>
                        <a:rPr lang="en" sz="900"/>
                        <a:t>4.38%</a:t>
                      </a:r>
                      <a:endParaRPr sz="900"/>
                    </a:p>
                  </a:txBody>
                  <a:tcPr marL="91425" marR="91425" marT="91425" marB="91425">
                    <a:solidFill>
                      <a:schemeClr val="lt2"/>
                    </a:solidFill>
                  </a:tcPr>
                </a:tc>
                <a:extLst>
                  <a:ext uri="{0D108BD9-81ED-4DB2-BD59-A6C34878D82A}">
                    <a16:rowId xmlns:a16="http://schemas.microsoft.com/office/drawing/2014/main" val="10001"/>
                  </a:ext>
                </a:extLst>
              </a:tr>
              <a:tr h="298400">
                <a:tc>
                  <a:txBody>
                    <a:bodyPr/>
                    <a:lstStyle/>
                    <a:p>
                      <a:pPr marL="0" lvl="0" indent="0" algn="l" rtl="0">
                        <a:spcBef>
                          <a:spcPts val="0"/>
                        </a:spcBef>
                        <a:spcAft>
                          <a:spcPts val="0"/>
                        </a:spcAft>
                        <a:buNone/>
                      </a:pPr>
                      <a:r>
                        <a:rPr lang="en" sz="900"/>
                        <a:t>Volatility</a:t>
                      </a:r>
                      <a:endParaRPr sz="900"/>
                    </a:p>
                  </a:txBody>
                  <a:tcPr marL="91425" marR="91425" marT="91425" marB="91425">
                    <a:solidFill>
                      <a:schemeClr val="lt1"/>
                    </a:solidFill>
                  </a:tcPr>
                </a:tc>
                <a:tc>
                  <a:txBody>
                    <a:bodyPr/>
                    <a:lstStyle/>
                    <a:p>
                      <a:pPr marL="0" lvl="0" indent="0" algn="l" rtl="0">
                        <a:spcBef>
                          <a:spcPts val="0"/>
                        </a:spcBef>
                        <a:spcAft>
                          <a:spcPts val="0"/>
                        </a:spcAft>
                        <a:buNone/>
                      </a:pPr>
                      <a:r>
                        <a:rPr lang="en" sz="900"/>
                        <a:t>69.76%</a:t>
                      </a:r>
                      <a:endParaRPr sz="900"/>
                    </a:p>
                  </a:txBody>
                  <a:tcPr marL="91425" marR="91425" marT="91425" marB="91425">
                    <a:solidFill>
                      <a:schemeClr val="lt1"/>
                    </a:solidFill>
                  </a:tcPr>
                </a:tc>
                <a:tc>
                  <a:txBody>
                    <a:bodyPr/>
                    <a:lstStyle/>
                    <a:p>
                      <a:pPr marL="0" lvl="0" indent="0" algn="l" rtl="0">
                        <a:spcBef>
                          <a:spcPts val="0"/>
                        </a:spcBef>
                        <a:spcAft>
                          <a:spcPts val="0"/>
                        </a:spcAft>
                        <a:buNone/>
                      </a:pPr>
                      <a:r>
                        <a:rPr lang="en" sz="900"/>
                        <a:t>47.59%</a:t>
                      </a:r>
                      <a:endParaRPr sz="900"/>
                    </a:p>
                  </a:txBody>
                  <a:tcPr marL="91425" marR="91425" marT="91425" marB="91425">
                    <a:solidFill>
                      <a:schemeClr val="lt1"/>
                    </a:solidFill>
                  </a:tcPr>
                </a:tc>
                <a:extLst>
                  <a:ext uri="{0D108BD9-81ED-4DB2-BD59-A6C34878D82A}">
                    <a16:rowId xmlns:a16="http://schemas.microsoft.com/office/drawing/2014/main" val="10002"/>
                  </a:ext>
                </a:extLst>
              </a:tr>
              <a:tr h="298400">
                <a:tc>
                  <a:txBody>
                    <a:bodyPr/>
                    <a:lstStyle/>
                    <a:p>
                      <a:pPr marL="0" lvl="0" indent="0" algn="l" rtl="0">
                        <a:spcBef>
                          <a:spcPts val="0"/>
                        </a:spcBef>
                        <a:spcAft>
                          <a:spcPts val="0"/>
                        </a:spcAft>
                        <a:buNone/>
                      </a:pPr>
                      <a:r>
                        <a:rPr lang="en" sz="900"/>
                        <a:t>Sharpe Ratio</a:t>
                      </a:r>
                      <a:endParaRPr sz="900"/>
                    </a:p>
                  </a:txBody>
                  <a:tcPr marL="91425" marR="91425" marT="91425" marB="91425">
                    <a:solidFill>
                      <a:schemeClr val="lt2"/>
                    </a:solidFill>
                  </a:tcPr>
                </a:tc>
                <a:tc>
                  <a:txBody>
                    <a:bodyPr/>
                    <a:lstStyle/>
                    <a:p>
                      <a:pPr marL="0" lvl="0" indent="0" algn="l" rtl="0">
                        <a:spcBef>
                          <a:spcPts val="0"/>
                        </a:spcBef>
                        <a:spcAft>
                          <a:spcPts val="0"/>
                        </a:spcAft>
                        <a:buNone/>
                      </a:pPr>
                      <a:r>
                        <a:rPr lang="en" sz="900"/>
                        <a:t>1.08</a:t>
                      </a:r>
                      <a:endParaRPr sz="900"/>
                    </a:p>
                  </a:txBody>
                  <a:tcPr marL="91425" marR="91425" marT="91425" marB="91425">
                    <a:solidFill>
                      <a:schemeClr val="lt2"/>
                    </a:solidFill>
                  </a:tcPr>
                </a:tc>
                <a:tc>
                  <a:txBody>
                    <a:bodyPr/>
                    <a:lstStyle/>
                    <a:p>
                      <a:pPr marL="0" lvl="0" indent="0" algn="l" rtl="0">
                        <a:spcBef>
                          <a:spcPts val="0"/>
                        </a:spcBef>
                        <a:spcAft>
                          <a:spcPts val="0"/>
                        </a:spcAft>
                        <a:buNone/>
                      </a:pPr>
                      <a:r>
                        <a:rPr lang="en" sz="900"/>
                        <a:t>0.09</a:t>
                      </a:r>
                      <a:endParaRPr sz="900"/>
                    </a:p>
                  </a:txBody>
                  <a:tcPr marL="91425" marR="91425" marT="91425" marB="91425">
                    <a:solidFill>
                      <a:schemeClr val="lt2"/>
                    </a:solidFill>
                  </a:tcPr>
                </a:tc>
                <a:extLst>
                  <a:ext uri="{0D108BD9-81ED-4DB2-BD59-A6C34878D82A}">
                    <a16:rowId xmlns:a16="http://schemas.microsoft.com/office/drawing/2014/main" val="10003"/>
                  </a:ext>
                </a:extLst>
              </a:tr>
              <a:tr h="298400">
                <a:tc>
                  <a:txBody>
                    <a:bodyPr/>
                    <a:lstStyle/>
                    <a:p>
                      <a:pPr marL="0" lvl="0" indent="0" algn="l" rtl="0">
                        <a:spcBef>
                          <a:spcPts val="0"/>
                        </a:spcBef>
                        <a:spcAft>
                          <a:spcPts val="0"/>
                        </a:spcAft>
                        <a:buNone/>
                      </a:pPr>
                      <a:r>
                        <a:rPr lang="en" sz="900"/>
                        <a:t>Skewness of Returns</a:t>
                      </a:r>
                      <a:endParaRPr sz="900"/>
                    </a:p>
                  </a:txBody>
                  <a:tcPr marL="91425" marR="91425" marT="91425" marB="91425">
                    <a:lnB w="9525" cap="flat" cmpd="sng">
                      <a:solidFill>
                        <a:srgbClr val="9E9E9E"/>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900"/>
                        <a:t>0.77</a:t>
                      </a:r>
                      <a:endParaRPr sz="900"/>
                    </a:p>
                  </a:txBody>
                  <a:tcPr marL="91425" marR="91425" marT="91425" marB="91425">
                    <a:lnB w="9525" cap="flat" cmpd="sng">
                      <a:solidFill>
                        <a:srgbClr val="9E9E9E"/>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900"/>
                        <a:t>0.06</a:t>
                      </a:r>
                      <a:endParaRPr sz="900"/>
                    </a:p>
                  </a:txBody>
                  <a:tcPr marL="91425" marR="91425" marT="91425" marB="91425">
                    <a:lnB w="9525"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298400">
                <a:tc>
                  <a:txBody>
                    <a:bodyPr/>
                    <a:lstStyle/>
                    <a:p>
                      <a:pPr marL="0" lvl="0" indent="0" algn="l" rtl="0">
                        <a:spcBef>
                          <a:spcPts val="0"/>
                        </a:spcBef>
                        <a:spcAft>
                          <a:spcPts val="0"/>
                        </a:spcAft>
                        <a:buNone/>
                      </a:pPr>
                      <a:r>
                        <a:rPr lang="en" sz="900"/>
                        <a:t>Mean Alpha</a:t>
                      </a:r>
                      <a:endParaRPr sz="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n" sz="900"/>
                        <a:t>41.74%</a:t>
                      </a:r>
                      <a:endParaRPr sz="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n" sz="900"/>
                        <a:t>-19.18%</a:t>
                      </a:r>
                      <a:endParaRPr sz="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298400">
                <a:tc>
                  <a:txBody>
                    <a:bodyPr/>
                    <a:lstStyle/>
                    <a:p>
                      <a:pPr marL="0" lvl="0" indent="0" algn="l" rtl="0">
                        <a:spcBef>
                          <a:spcPts val="0"/>
                        </a:spcBef>
                        <a:spcAft>
                          <a:spcPts val="0"/>
                        </a:spcAft>
                        <a:buNone/>
                      </a:pPr>
                      <a:r>
                        <a:rPr lang="en" sz="900"/>
                        <a:t>Tracking Error</a:t>
                      </a:r>
                      <a:endParaRPr sz="900"/>
                    </a:p>
                  </a:txBody>
                  <a:tcPr marL="91425" marR="91425" marT="91425" marB="91425">
                    <a:lnT w="9525" cap="flat" cmpd="sng">
                      <a:solidFill>
                        <a:srgbClr val="9E9E9E"/>
                      </a:solidFill>
                      <a:prstDash val="solid"/>
                      <a:round/>
                      <a:headEnd type="none" w="sm" len="sm"/>
                      <a:tailEnd type="none" w="sm" len="sm"/>
                    </a:lnT>
                    <a:solidFill>
                      <a:schemeClr val="lt1"/>
                    </a:solidFill>
                  </a:tcPr>
                </a:tc>
                <a:tc>
                  <a:txBody>
                    <a:bodyPr/>
                    <a:lstStyle/>
                    <a:p>
                      <a:pPr marL="0" lvl="0" indent="0" algn="l" rtl="0">
                        <a:spcBef>
                          <a:spcPts val="0"/>
                        </a:spcBef>
                        <a:spcAft>
                          <a:spcPts val="0"/>
                        </a:spcAft>
                        <a:buNone/>
                      </a:pPr>
                      <a:r>
                        <a:rPr lang="en" sz="900"/>
                        <a:t>60.33%</a:t>
                      </a:r>
                      <a:endParaRPr sz="900"/>
                    </a:p>
                  </a:txBody>
                  <a:tcPr marL="91425" marR="91425" marT="91425" marB="91425">
                    <a:lnT w="9525" cap="flat" cmpd="sng">
                      <a:solidFill>
                        <a:srgbClr val="9E9E9E"/>
                      </a:solidFill>
                      <a:prstDash val="solid"/>
                      <a:round/>
                      <a:headEnd type="none" w="sm" len="sm"/>
                      <a:tailEnd type="none" w="sm" len="sm"/>
                    </a:lnT>
                    <a:solidFill>
                      <a:schemeClr val="lt1"/>
                    </a:solidFill>
                  </a:tcPr>
                </a:tc>
                <a:tc>
                  <a:txBody>
                    <a:bodyPr/>
                    <a:lstStyle/>
                    <a:p>
                      <a:pPr marL="0" lvl="0" indent="0" algn="l" rtl="0">
                        <a:spcBef>
                          <a:spcPts val="0"/>
                        </a:spcBef>
                        <a:spcAft>
                          <a:spcPts val="0"/>
                        </a:spcAft>
                        <a:buNone/>
                      </a:pPr>
                      <a:r>
                        <a:rPr lang="en" sz="900"/>
                        <a:t>38.03%</a:t>
                      </a:r>
                      <a:endParaRPr sz="900"/>
                    </a:p>
                  </a:txBody>
                  <a:tcPr marL="91425" marR="91425" marT="91425" marB="91425">
                    <a:lnT w="9525" cap="flat" cmpd="sng">
                      <a:solidFill>
                        <a:srgbClr val="9E9E9E"/>
                      </a:solidFill>
                      <a:prstDash val="solid"/>
                      <a:round/>
                      <a:headEnd type="none" w="sm" len="sm"/>
                      <a:tailEnd type="none" w="sm" len="sm"/>
                    </a:lnT>
                    <a:solidFill>
                      <a:schemeClr val="lt1"/>
                    </a:solidFill>
                  </a:tcPr>
                </a:tc>
                <a:extLst>
                  <a:ext uri="{0D108BD9-81ED-4DB2-BD59-A6C34878D82A}">
                    <a16:rowId xmlns:a16="http://schemas.microsoft.com/office/drawing/2014/main" val="10006"/>
                  </a:ext>
                </a:extLst>
              </a:tr>
              <a:tr h="298400">
                <a:tc>
                  <a:txBody>
                    <a:bodyPr/>
                    <a:lstStyle/>
                    <a:p>
                      <a:pPr marL="0" lvl="0" indent="0" algn="l" rtl="0">
                        <a:spcBef>
                          <a:spcPts val="0"/>
                        </a:spcBef>
                        <a:spcAft>
                          <a:spcPts val="0"/>
                        </a:spcAft>
                        <a:buNone/>
                      </a:pPr>
                      <a:r>
                        <a:rPr lang="en" sz="900"/>
                        <a:t>Info. Ratio</a:t>
                      </a:r>
                      <a:endParaRPr sz="900"/>
                    </a:p>
                  </a:txBody>
                  <a:tcPr marL="91425" marR="91425" marT="91425" marB="91425">
                    <a:solidFill>
                      <a:schemeClr val="lt2"/>
                    </a:solidFill>
                  </a:tcPr>
                </a:tc>
                <a:tc>
                  <a:txBody>
                    <a:bodyPr/>
                    <a:lstStyle/>
                    <a:p>
                      <a:pPr marL="0" lvl="0" indent="0" algn="l" rtl="0">
                        <a:spcBef>
                          <a:spcPts val="0"/>
                        </a:spcBef>
                        <a:spcAft>
                          <a:spcPts val="0"/>
                        </a:spcAft>
                        <a:buNone/>
                      </a:pPr>
                      <a:r>
                        <a:rPr lang="en" sz="900"/>
                        <a:t>0.69</a:t>
                      </a:r>
                      <a:endParaRPr sz="900"/>
                    </a:p>
                  </a:txBody>
                  <a:tcPr marL="91425" marR="91425" marT="91425" marB="91425">
                    <a:solidFill>
                      <a:schemeClr val="lt2"/>
                    </a:solidFill>
                  </a:tcPr>
                </a:tc>
                <a:tc>
                  <a:txBody>
                    <a:bodyPr/>
                    <a:lstStyle/>
                    <a:p>
                      <a:pPr marL="0" lvl="0" indent="0" algn="l" rtl="0">
                        <a:spcBef>
                          <a:spcPts val="0"/>
                        </a:spcBef>
                        <a:spcAft>
                          <a:spcPts val="0"/>
                        </a:spcAft>
                        <a:buNone/>
                      </a:pPr>
                      <a:r>
                        <a:rPr lang="en" sz="900"/>
                        <a:t>-0.50</a:t>
                      </a:r>
                      <a:endParaRPr sz="900"/>
                    </a:p>
                  </a:txBody>
                  <a:tcPr marL="91425" marR="91425" marT="91425" marB="91425">
                    <a:solidFill>
                      <a:schemeClr val="lt2"/>
                    </a:solidFill>
                  </a:tcPr>
                </a:tc>
                <a:extLst>
                  <a:ext uri="{0D108BD9-81ED-4DB2-BD59-A6C34878D82A}">
                    <a16:rowId xmlns:a16="http://schemas.microsoft.com/office/drawing/2014/main" val="10007"/>
                  </a:ext>
                </a:extLst>
              </a:tr>
              <a:tr h="298400">
                <a:tc>
                  <a:txBody>
                    <a:bodyPr/>
                    <a:lstStyle/>
                    <a:p>
                      <a:pPr marL="0" lvl="0" indent="0" algn="l" rtl="0">
                        <a:spcBef>
                          <a:spcPts val="0"/>
                        </a:spcBef>
                        <a:spcAft>
                          <a:spcPts val="0"/>
                        </a:spcAft>
                        <a:buNone/>
                      </a:pPr>
                      <a:r>
                        <a:rPr lang="en" sz="900"/>
                        <a:t>Average Turnover</a:t>
                      </a:r>
                      <a:endParaRPr sz="900"/>
                    </a:p>
                  </a:txBody>
                  <a:tcPr marL="91425" marR="91425" marT="91425" marB="91425">
                    <a:solidFill>
                      <a:schemeClr val="lt1"/>
                    </a:solidFill>
                  </a:tcPr>
                </a:tc>
                <a:tc>
                  <a:txBody>
                    <a:bodyPr/>
                    <a:lstStyle/>
                    <a:p>
                      <a:pPr marL="0" lvl="0" indent="0" algn="l" rtl="0">
                        <a:spcBef>
                          <a:spcPts val="0"/>
                        </a:spcBef>
                        <a:spcAft>
                          <a:spcPts val="0"/>
                        </a:spcAft>
                        <a:buNone/>
                      </a:pPr>
                      <a:r>
                        <a:rPr lang="en" sz="900"/>
                        <a:t>0.08</a:t>
                      </a:r>
                      <a:endParaRPr sz="900"/>
                    </a:p>
                  </a:txBody>
                  <a:tcPr marL="91425" marR="91425" marT="91425" marB="91425">
                    <a:solidFill>
                      <a:schemeClr val="lt1"/>
                    </a:solidFill>
                  </a:tcPr>
                </a:tc>
                <a:tc>
                  <a:txBody>
                    <a:bodyPr/>
                    <a:lstStyle/>
                    <a:p>
                      <a:pPr marL="0" lvl="0" indent="0" algn="l" rtl="0">
                        <a:spcBef>
                          <a:spcPts val="0"/>
                        </a:spcBef>
                        <a:spcAft>
                          <a:spcPts val="0"/>
                        </a:spcAft>
                        <a:buNone/>
                      </a:pPr>
                      <a:r>
                        <a:rPr lang="en" sz="900"/>
                        <a:t>0.09</a:t>
                      </a:r>
                      <a:endParaRPr sz="900"/>
                    </a:p>
                  </a:txBody>
                  <a:tcPr marL="91425" marR="91425" marT="91425" marB="91425">
                    <a:solidFill>
                      <a:schemeClr val="lt1"/>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20" b="1">
                <a:solidFill>
                  <a:srgbClr val="00B4FF"/>
                </a:solidFill>
              </a:rPr>
              <a:t>LONG/SHORT Signal:</a:t>
            </a:r>
            <a:r>
              <a:rPr lang="en" sz="1820">
                <a:solidFill>
                  <a:srgbClr val="00B4FF"/>
                </a:solidFill>
              </a:rPr>
              <a:t> 1 Year EPS High Forecast Moves</a:t>
            </a:r>
            <a:endParaRPr sz="1820" b="1">
              <a:solidFill>
                <a:srgbClr val="00B4FF"/>
              </a:solidFill>
            </a:endParaRPr>
          </a:p>
        </p:txBody>
      </p:sp>
      <p:sp>
        <p:nvSpPr>
          <p:cNvPr id="230" name="Google Shape;230;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accent4"/>
                </a:solidFill>
              </a:rPr>
              <a:t>Hypothesis:</a:t>
            </a:r>
            <a:r>
              <a:rPr lang="en">
                <a:solidFill>
                  <a:srgbClr val="F1C232"/>
                </a:solidFill>
              </a:rPr>
              <a:t> </a:t>
            </a:r>
            <a:r>
              <a:rPr lang="en">
                <a:solidFill>
                  <a:schemeClr val="dk1"/>
                </a:solidFill>
              </a:rPr>
              <a:t>Changes in analyst forecast may come from changes in underlying fundamentals or from analysts’ job security concerns. Investors may underreact to this information, and thus the stock may drift in one way for some time.</a:t>
            </a:r>
            <a:endParaRPr>
              <a:solidFill>
                <a:schemeClr val="dk1"/>
              </a:solidFill>
            </a:endParaRPr>
          </a:p>
          <a:p>
            <a:pPr marL="0" lvl="0" indent="0" algn="l" rtl="0">
              <a:spcBef>
                <a:spcPts val="1200"/>
              </a:spcBef>
              <a:spcAft>
                <a:spcPts val="0"/>
              </a:spcAft>
              <a:buNone/>
            </a:pPr>
            <a:r>
              <a:rPr lang="en" sz="1500">
                <a:solidFill>
                  <a:schemeClr val="accent4"/>
                </a:solidFill>
              </a:rPr>
              <a:t>Define Buy event:</a:t>
            </a:r>
            <a:r>
              <a:rPr lang="en" sz="1500"/>
              <a:t> </a:t>
            </a:r>
            <a:r>
              <a:rPr lang="en" sz="1500">
                <a:solidFill>
                  <a:schemeClr val="dk1"/>
                </a:solidFill>
              </a:rPr>
              <a:t>(Occurrences of Buys in Data: 37,027 times across 5,916 trading days</a:t>
            </a:r>
            <a:endParaRPr sz="1500">
              <a:solidFill>
                <a:schemeClr val="dk1"/>
              </a:solidFill>
            </a:endParaRPr>
          </a:p>
          <a:p>
            <a:pPr marL="0" lvl="0" indent="0" algn="l" rtl="0">
              <a:spcBef>
                <a:spcPts val="1200"/>
              </a:spcBef>
              <a:spcAft>
                <a:spcPts val="0"/>
              </a:spcAft>
              <a:buNone/>
            </a:pPr>
            <a:endParaRPr/>
          </a:p>
          <a:p>
            <a:pPr marL="0" lvl="0" indent="0" algn="l" rtl="0">
              <a:spcBef>
                <a:spcPts val="1200"/>
              </a:spcBef>
              <a:spcAft>
                <a:spcPts val="0"/>
              </a:spcAft>
              <a:buNone/>
            </a:pPr>
            <a:r>
              <a:rPr lang="en" sz="1500">
                <a:solidFill>
                  <a:schemeClr val="accent4"/>
                </a:solidFill>
              </a:rPr>
              <a:t>Define Sell event:</a:t>
            </a:r>
            <a:r>
              <a:rPr lang="en" sz="1500"/>
              <a:t> </a:t>
            </a:r>
            <a:r>
              <a:rPr lang="en" sz="1500">
                <a:solidFill>
                  <a:schemeClr val="dk1"/>
                </a:solidFill>
              </a:rPr>
              <a:t>(Occurrences of Sells in Data: 41,421 times across 6,103 trading days</a:t>
            </a:r>
            <a:endParaRPr sz="1500">
              <a:solidFill>
                <a:schemeClr val="dk1"/>
              </a:solidFill>
            </a:endParaRPr>
          </a:p>
          <a:p>
            <a:pPr marL="0" lvl="0" indent="0" algn="l" rtl="0">
              <a:spcBef>
                <a:spcPts val="1200"/>
              </a:spcBef>
              <a:spcAft>
                <a:spcPts val="1200"/>
              </a:spcAft>
              <a:buNone/>
            </a:pPr>
            <a:endParaRPr/>
          </a:p>
        </p:txBody>
      </p:sp>
      <p:pic>
        <p:nvPicPr>
          <p:cNvPr id="231" name="Google Shape;231;p36"/>
          <p:cNvPicPr preferRelativeResize="0"/>
          <p:nvPr/>
        </p:nvPicPr>
        <p:blipFill>
          <a:blip r:embed="rId3">
            <a:alphaModFix/>
          </a:blip>
          <a:stretch>
            <a:fillRect/>
          </a:stretch>
        </p:blipFill>
        <p:spPr>
          <a:xfrm>
            <a:off x="517450" y="2635875"/>
            <a:ext cx="4089726" cy="572700"/>
          </a:xfrm>
          <a:prstGeom prst="rect">
            <a:avLst/>
          </a:prstGeom>
          <a:noFill/>
          <a:ln>
            <a:noFill/>
          </a:ln>
        </p:spPr>
      </p:pic>
      <p:pic>
        <p:nvPicPr>
          <p:cNvPr id="232" name="Google Shape;232;p36"/>
          <p:cNvPicPr preferRelativeResize="0"/>
          <p:nvPr/>
        </p:nvPicPr>
        <p:blipFill>
          <a:blip r:embed="rId4">
            <a:alphaModFix/>
          </a:blip>
          <a:stretch>
            <a:fillRect/>
          </a:stretch>
        </p:blipFill>
        <p:spPr>
          <a:xfrm>
            <a:off x="553900" y="3587100"/>
            <a:ext cx="4089725" cy="55068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7"/>
          <p:cNvSpPr txBox="1">
            <a:spLocks noGrp="1"/>
          </p:cNvSpPr>
          <p:nvPr>
            <p:ph type="title"/>
          </p:nvPr>
        </p:nvSpPr>
        <p:spPr>
          <a:xfrm>
            <a:off x="70925" y="397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SzPct val="54395"/>
              <a:buNone/>
            </a:pPr>
            <a:r>
              <a:rPr lang="en" sz="1820" b="1">
                <a:solidFill>
                  <a:srgbClr val="00B4FF"/>
                </a:solidFill>
              </a:rPr>
              <a:t>LONG/SHORT Signal:</a:t>
            </a:r>
            <a:r>
              <a:rPr lang="en" sz="1820">
                <a:solidFill>
                  <a:srgbClr val="00B4FF"/>
                </a:solidFill>
              </a:rPr>
              <a:t> 1 Year High EPS Forecast Moves</a:t>
            </a:r>
            <a:endParaRPr sz="1820">
              <a:solidFill>
                <a:srgbClr val="00B4FF"/>
              </a:solidFill>
            </a:endParaRPr>
          </a:p>
          <a:p>
            <a:pPr marL="0" lvl="0" indent="0" algn="l" rtl="0">
              <a:spcBef>
                <a:spcPts val="0"/>
              </a:spcBef>
              <a:spcAft>
                <a:spcPts val="0"/>
              </a:spcAft>
              <a:buSzPct val="54395"/>
              <a:buNone/>
            </a:pPr>
            <a:endParaRPr sz="1820" b="1">
              <a:solidFill>
                <a:srgbClr val="00B4FF"/>
              </a:solidFill>
            </a:endParaRPr>
          </a:p>
          <a:p>
            <a:pPr marL="0" lvl="0" indent="0" algn="l" rtl="0">
              <a:spcBef>
                <a:spcPts val="0"/>
              </a:spcBef>
              <a:spcAft>
                <a:spcPts val="0"/>
              </a:spcAft>
              <a:buSzPct val="54395"/>
              <a:buNone/>
            </a:pPr>
            <a:endParaRPr sz="1820" b="1">
              <a:solidFill>
                <a:srgbClr val="00B4FF"/>
              </a:solidFill>
            </a:endParaRPr>
          </a:p>
          <a:p>
            <a:pPr marL="0" lvl="0" indent="0" algn="l" rtl="0">
              <a:spcBef>
                <a:spcPts val="0"/>
              </a:spcBef>
              <a:spcAft>
                <a:spcPts val="0"/>
              </a:spcAft>
              <a:buSzPct val="54395"/>
              <a:buNone/>
            </a:pPr>
            <a:endParaRPr sz="1820" b="1">
              <a:solidFill>
                <a:srgbClr val="00B4FF"/>
              </a:solidFill>
            </a:endParaRPr>
          </a:p>
          <a:p>
            <a:pPr marL="0" lvl="0" indent="0" algn="l" rtl="0">
              <a:spcBef>
                <a:spcPts val="0"/>
              </a:spcBef>
              <a:spcAft>
                <a:spcPts val="0"/>
              </a:spcAft>
              <a:buSzPct val="54395"/>
              <a:buNone/>
            </a:pPr>
            <a:endParaRPr sz="1820" b="1">
              <a:solidFill>
                <a:srgbClr val="00B4FF"/>
              </a:solidFill>
            </a:endParaRPr>
          </a:p>
        </p:txBody>
      </p:sp>
      <p:pic>
        <p:nvPicPr>
          <p:cNvPr id="238" name="Google Shape;238;p37"/>
          <p:cNvPicPr preferRelativeResize="0"/>
          <p:nvPr/>
        </p:nvPicPr>
        <p:blipFill>
          <a:blip r:embed="rId3">
            <a:alphaModFix/>
          </a:blip>
          <a:stretch>
            <a:fillRect/>
          </a:stretch>
        </p:blipFill>
        <p:spPr>
          <a:xfrm>
            <a:off x="70925" y="565150"/>
            <a:ext cx="4501075" cy="4550110"/>
          </a:xfrm>
          <a:prstGeom prst="rect">
            <a:avLst/>
          </a:prstGeom>
          <a:noFill/>
          <a:ln>
            <a:noFill/>
          </a:ln>
        </p:spPr>
      </p:pic>
      <p:graphicFrame>
        <p:nvGraphicFramePr>
          <p:cNvPr id="239" name="Google Shape;239;p37"/>
          <p:cNvGraphicFramePr/>
          <p:nvPr/>
        </p:nvGraphicFramePr>
        <p:xfrm>
          <a:off x="5561150" y="98438"/>
          <a:ext cx="3430275" cy="3154410"/>
        </p:xfrm>
        <a:graphic>
          <a:graphicData uri="http://schemas.openxmlformats.org/drawingml/2006/table">
            <a:tbl>
              <a:tblPr>
                <a:noFill/>
                <a:tableStyleId>{F26D14C3-2335-4467-A9AB-CCE67A2BBDAD}</a:tableStyleId>
              </a:tblPr>
              <a:tblGrid>
                <a:gridCol w="1143425">
                  <a:extLst>
                    <a:ext uri="{9D8B030D-6E8A-4147-A177-3AD203B41FA5}">
                      <a16:colId xmlns:a16="http://schemas.microsoft.com/office/drawing/2014/main" val="20000"/>
                    </a:ext>
                  </a:extLst>
                </a:gridCol>
                <a:gridCol w="1143425">
                  <a:extLst>
                    <a:ext uri="{9D8B030D-6E8A-4147-A177-3AD203B41FA5}">
                      <a16:colId xmlns:a16="http://schemas.microsoft.com/office/drawing/2014/main" val="20001"/>
                    </a:ext>
                  </a:extLst>
                </a:gridCol>
                <a:gridCol w="1143425">
                  <a:extLst>
                    <a:ext uri="{9D8B030D-6E8A-4147-A177-3AD203B41FA5}">
                      <a16:colId xmlns:a16="http://schemas.microsoft.com/office/drawing/2014/main" val="20002"/>
                    </a:ext>
                  </a:extLst>
                </a:gridCol>
              </a:tblGrid>
              <a:tr h="298400">
                <a:tc>
                  <a:txBody>
                    <a:bodyPr/>
                    <a:lstStyle/>
                    <a:p>
                      <a:pPr marL="0" lvl="0" indent="0" algn="ctr" rtl="0">
                        <a:spcBef>
                          <a:spcPts val="0"/>
                        </a:spcBef>
                        <a:spcAft>
                          <a:spcPts val="0"/>
                        </a:spcAft>
                        <a:buNone/>
                      </a:pPr>
                      <a:r>
                        <a:rPr lang="en" sz="900" b="1"/>
                        <a:t>Annualized Metrics</a:t>
                      </a:r>
                      <a:r>
                        <a:rPr lang="en" sz="900"/>
                        <a:t> </a:t>
                      </a:r>
                      <a:endParaRPr sz="900"/>
                    </a:p>
                  </a:txBody>
                  <a:tcPr marL="91425" marR="91425" marT="91425" marB="91425"/>
                </a:tc>
                <a:tc>
                  <a:txBody>
                    <a:bodyPr/>
                    <a:lstStyle/>
                    <a:p>
                      <a:pPr marL="0" lvl="0" indent="0" algn="ctr" rtl="0">
                        <a:spcBef>
                          <a:spcPts val="0"/>
                        </a:spcBef>
                        <a:spcAft>
                          <a:spcPts val="0"/>
                        </a:spcAft>
                        <a:buNone/>
                      </a:pPr>
                      <a:r>
                        <a:rPr lang="en" sz="900"/>
                        <a:t>Buy</a:t>
                      </a:r>
                      <a:endParaRPr sz="900"/>
                    </a:p>
                  </a:txBody>
                  <a:tcPr marL="91425" marR="91425" marT="91425" marB="91425"/>
                </a:tc>
                <a:tc>
                  <a:txBody>
                    <a:bodyPr/>
                    <a:lstStyle/>
                    <a:p>
                      <a:pPr marL="0" lvl="0" indent="0" algn="ctr" rtl="0">
                        <a:spcBef>
                          <a:spcPts val="0"/>
                        </a:spcBef>
                        <a:spcAft>
                          <a:spcPts val="0"/>
                        </a:spcAft>
                        <a:buNone/>
                      </a:pPr>
                      <a:r>
                        <a:rPr lang="en" sz="900"/>
                        <a:t>Sell</a:t>
                      </a:r>
                      <a:endParaRPr sz="900"/>
                    </a:p>
                  </a:txBody>
                  <a:tcPr marL="91425" marR="91425" marT="91425" marB="91425"/>
                </a:tc>
                <a:extLst>
                  <a:ext uri="{0D108BD9-81ED-4DB2-BD59-A6C34878D82A}">
                    <a16:rowId xmlns:a16="http://schemas.microsoft.com/office/drawing/2014/main" val="10000"/>
                  </a:ext>
                </a:extLst>
              </a:tr>
              <a:tr h="298400">
                <a:tc>
                  <a:txBody>
                    <a:bodyPr/>
                    <a:lstStyle/>
                    <a:p>
                      <a:pPr marL="0" lvl="0" indent="0" algn="l" rtl="0">
                        <a:spcBef>
                          <a:spcPts val="0"/>
                        </a:spcBef>
                        <a:spcAft>
                          <a:spcPts val="0"/>
                        </a:spcAft>
                        <a:buNone/>
                      </a:pPr>
                      <a:r>
                        <a:rPr lang="en" sz="900"/>
                        <a:t>Mean Return</a:t>
                      </a:r>
                      <a:endParaRPr sz="900"/>
                    </a:p>
                  </a:txBody>
                  <a:tcPr marL="91425" marR="91425" marT="91425" marB="91425">
                    <a:solidFill>
                      <a:schemeClr val="lt2"/>
                    </a:solidFill>
                  </a:tcPr>
                </a:tc>
                <a:tc>
                  <a:txBody>
                    <a:bodyPr/>
                    <a:lstStyle/>
                    <a:p>
                      <a:pPr marL="0" lvl="0" indent="0" algn="l" rtl="0">
                        <a:spcBef>
                          <a:spcPts val="0"/>
                        </a:spcBef>
                        <a:spcAft>
                          <a:spcPts val="0"/>
                        </a:spcAft>
                        <a:buNone/>
                      </a:pPr>
                      <a:r>
                        <a:rPr lang="en" sz="900"/>
                        <a:t>45.68%</a:t>
                      </a:r>
                      <a:endParaRPr sz="900"/>
                    </a:p>
                  </a:txBody>
                  <a:tcPr marL="91425" marR="91425" marT="91425" marB="91425">
                    <a:solidFill>
                      <a:schemeClr val="lt2"/>
                    </a:solidFill>
                  </a:tcPr>
                </a:tc>
                <a:tc>
                  <a:txBody>
                    <a:bodyPr/>
                    <a:lstStyle/>
                    <a:p>
                      <a:pPr marL="0" lvl="0" indent="0" algn="l" rtl="0">
                        <a:spcBef>
                          <a:spcPts val="0"/>
                        </a:spcBef>
                        <a:spcAft>
                          <a:spcPts val="0"/>
                        </a:spcAft>
                        <a:buNone/>
                      </a:pPr>
                      <a:r>
                        <a:rPr lang="en" sz="900"/>
                        <a:t>14.17%</a:t>
                      </a:r>
                      <a:endParaRPr sz="900"/>
                    </a:p>
                  </a:txBody>
                  <a:tcPr marL="91425" marR="91425" marT="91425" marB="91425">
                    <a:solidFill>
                      <a:schemeClr val="lt2"/>
                    </a:solidFill>
                  </a:tcPr>
                </a:tc>
                <a:extLst>
                  <a:ext uri="{0D108BD9-81ED-4DB2-BD59-A6C34878D82A}">
                    <a16:rowId xmlns:a16="http://schemas.microsoft.com/office/drawing/2014/main" val="10001"/>
                  </a:ext>
                </a:extLst>
              </a:tr>
              <a:tr h="298400">
                <a:tc>
                  <a:txBody>
                    <a:bodyPr/>
                    <a:lstStyle/>
                    <a:p>
                      <a:pPr marL="0" lvl="0" indent="0" algn="l" rtl="0">
                        <a:spcBef>
                          <a:spcPts val="0"/>
                        </a:spcBef>
                        <a:spcAft>
                          <a:spcPts val="0"/>
                        </a:spcAft>
                        <a:buNone/>
                      </a:pPr>
                      <a:r>
                        <a:rPr lang="en" sz="900"/>
                        <a:t>Volatility</a:t>
                      </a:r>
                      <a:endParaRPr sz="900"/>
                    </a:p>
                  </a:txBody>
                  <a:tcPr marL="91425" marR="91425" marT="91425" marB="91425">
                    <a:solidFill>
                      <a:schemeClr val="lt1"/>
                    </a:solidFill>
                  </a:tcPr>
                </a:tc>
                <a:tc>
                  <a:txBody>
                    <a:bodyPr/>
                    <a:lstStyle/>
                    <a:p>
                      <a:pPr marL="0" lvl="0" indent="0" algn="l" rtl="0">
                        <a:spcBef>
                          <a:spcPts val="0"/>
                        </a:spcBef>
                        <a:spcAft>
                          <a:spcPts val="0"/>
                        </a:spcAft>
                        <a:buNone/>
                      </a:pPr>
                      <a:r>
                        <a:rPr lang="en" sz="900"/>
                        <a:t>27.03%</a:t>
                      </a:r>
                      <a:endParaRPr sz="900"/>
                    </a:p>
                  </a:txBody>
                  <a:tcPr marL="91425" marR="91425" marT="91425" marB="91425">
                    <a:solidFill>
                      <a:schemeClr val="lt1"/>
                    </a:solidFill>
                  </a:tcPr>
                </a:tc>
                <a:tc>
                  <a:txBody>
                    <a:bodyPr/>
                    <a:lstStyle/>
                    <a:p>
                      <a:pPr marL="0" lvl="0" indent="0" algn="l" rtl="0">
                        <a:spcBef>
                          <a:spcPts val="0"/>
                        </a:spcBef>
                        <a:spcAft>
                          <a:spcPts val="0"/>
                        </a:spcAft>
                        <a:buNone/>
                      </a:pPr>
                      <a:r>
                        <a:rPr lang="en" sz="900"/>
                        <a:t>26.67%</a:t>
                      </a:r>
                      <a:endParaRPr sz="900"/>
                    </a:p>
                  </a:txBody>
                  <a:tcPr marL="91425" marR="91425" marT="91425" marB="91425">
                    <a:solidFill>
                      <a:schemeClr val="lt1"/>
                    </a:solidFill>
                  </a:tcPr>
                </a:tc>
                <a:extLst>
                  <a:ext uri="{0D108BD9-81ED-4DB2-BD59-A6C34878D82A}">
                    <a16:rowId xmlns:a16="http://schemas.microsoft.com/office/drawing/2014/main" val="10002"/>
                  </a:ext>
                </a:extLst>
              </a:tr>
              <a:tr h="298400">
                <a:tc>
                  <a:txBody>
                    <a:bodyPr/>
                    <a:lstStyle/>
                    <a:p>
                      <a:pPr marL="0" lvl="0" indent="0" algn="l" rtl="0">
                        <a:spcBef>
                          <a:spcPts val="0"/>
                        </a:spcBef>
                        <a:spcAft>
                          <a:spcPts val="0"/>
                        </a:spcAft>
                        <a:buNone/>
                      </a:pPr>
                      <a:r>
                        <a:rPr lang="en" sz="900"/>
                        <a:t>Sharpe Ratio</a:t>
                      </a:r>
                      <a:endParaRPr sz="900"/>
                    </a:p>
                  </a:txBody>
                  <a:tcPr marL="91425" marR="91425" marT="91425" marB="91425">
                    <a:solidFill>
                      <a:schemeClr val="lt2"/>
                    </a:solidFill>
                  </a:tcPr>
                </a:tc>
                <a:tc>
                  <a:txBody>
                    <a:bodyPr/>
                    <a:lstStyle/>
                    <a:p>
                      <a:pPr marL="0" lvl="0" indent="0" algn="l" rtl="0">
                        <a:spcBef>
                          <a:spcPts val="0"/>
                        </a:spcBef>
                        <a:spcAft>
                          <a:spcPts val="0"/>
                        </a:spcAft>
                        <a:buNone/>
                      </a:pPr>
                      <a:r>
                        <a:rPr lang="en" sz="900"/>
                        <a:t>1.69</a:t>
                      </a:r>
                      <a:endParaRPr sz="900"/>
                    </a:p>
                  </a:txBody>
                  <a:tcPr marL="91425" marR="91425" marT="91425" marB="91425">
                    <a:solidFill>
                      <a:schemeClr val="lt2"/>
                    </a:solidFill>
                  </a:tcPr>
                </a:tc>
                <a:tc>
                  <a:txBody>
                    <a:bodyPr/>
                    <a:lstStyle/>
                    <a:p>
                      <a:pPr marL="0" lvl="0" indent="0" algn="l" rtl="0">
                        <a:spcBef>
                          <a:spcPts val="0"/>
                        </a:spcBef>
                        <a:spcAft>
                          <a:spcPts val="0"/>
                        </a:spcAft>
                        <a:buNone/>
                      </a:pPr>
                      <a:r>
                        <a:rPr lang="en" sz="900"/>
                        <a:t>0.53</a:t>
                      </a:r>
                      <a:endParaRPr sz="900"/>
                    </a:p>
                  </a:txBody>
                  <a:tcPr marL="91425" marR="91425" marT="91425" marB="91425">
                    <a:solidFill>
                      <a:schemeClr val="lt2"/>
                    </a:solidFill>
                  </a:tcPr>
                </a:tc>
                <a:extLst>
                  <a:ext uri="{0D108BD9-81ED-4DB2-BD59-A6C34878D82A}">
                    <a16:rowId xmlns:a16="http://schemas.microsoft.com/office/drawing/2014/main" val="10003"/>
                  </a:ext>
                </a:extLst>
              </a:tr>
              <a:tr h="298400">
                <a:tc>
                  <a:txBody>
                    <a:bodyPr/>
                    <a:lstStyle/>
                    <a:p>
                      <a:pPr marL="0" lvl="0" indent="0" algn="l" rtl="0">
                        <a:spcBef>
                          <a:spcPts val="0"/>
                        </a:spcBef>
                        <a:spcAft>
                          <a:spcPts val="0"/>
                        </a:spcAft>
                        <a:buNone/>
                      </a:pPr>
                      <a:r>
                        <a:rPr lang="en" sz="900"/>
                        <a:t>Skewness of Returns</a:t>
                      </a:r>
                      <a:endParaRPr sz="900"/>
                    </a:p>
                  </a:txBody>
                  <a:tcPr marL="91425" marR="91425" marT="91425" marB="91425">
                    <a:lnB w="9525" cap="flat" cmpd="sng">
                      <a:solidFill>
                        <a:srgbClr val="9E9E9E"/>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900"/>
                        <a:t>0.07</a:t>
                      </a:r>
                      <a:endParaRPr sz="900"/>
                    </a:p>
                  </a:txBody>
                  <a:tcPr marL="91425" marR="91425" marT="91425" marB="91425">
                    <a:lnB w="9525" cap="flat" cmpd="sng">
                      <a:solidFill>
                        <a:srgbClr val="9E9E9E"/>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900"/>
                        <a:t>0.06</a:t>
                      </a:r>
                      <a:endParaRPr sz="900"/>
                    </a:p>
                  </a:txBody>
                  <a:tcPr marL="91425" marR="91425" marT="91425" marB="91425">
                    <a:lnB w="9525"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298400">
                <a:tc>
                  <a:txBody>
                    <a:bodyPr/>
                    <a:lstStyle/>
                    <a:p>
                      <a:pPr marL="0" lvl="0" indent="0" algn="l" rtl="0">
                        <a:spcBef>
                          <a:spcPts val="0"/>
                        </a:spcBef>
                        <a:spcAft>
                          <a:spcPts val="0"/>
                        </a:spcAft>
                        <a:buNone/>
                      </a:pPr>
                      <a:r>
                        <a:rPr lang="en" sz="900"/>
                        <a:t>Mean Alpha</a:t>
                      </a:r>
                      <a:endParaRPr sz="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n" sz="900"/>
                        <a:t>24.58%</a:t>
                      </a:r>
                      <a:endParaRPr sz="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n" sz="900"/>
                        <a:t>-6.58%</a:t>
                      </a:r>
                      <a:endParaRPr sz="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298400">
                <a:tc>
                  <a:txBody>
                    <a:bodyPr/>
                    <a:lstStyle/>
                    <a:p>
                      <a:pPr marL="0" lvl="0" indent="0" algn="l" rtl="0">
                        <a:spcBef>
                          <a:spcPts val="0"/>
                        </a:spcBef>
                        <a:spcAft>
                          <a:spcPts val="0"/>
                        </a:spcAft>
                        <a:buNone/>
                      </a:pPr>
                      <a:r>
                        <a:rPr lang="en" sz="900"/>
                        <a:t>Tracking Error</a:t>
                      </a:r>
                      <a:endParaRPr sz="900"/>
                    </a:p>
                  </a:txBody>
                  <a:tcPr marL="91425" marR="91425" marT="91425" marB="91425">
                    <a:lnT w="9525" cap="flat" cmpd="sng">
                      <a:solidFill>
                        <a:srgbClr val="9E9E9E"/>
                      </a:solidFill>
                      <a:prstDash val="solid"/>
                      <a:round/>
                      <a:headEnd type="none" w="sm" len="sm"/>
                      <a:tailEnd type="none" w="sm" len="sm"/>
                    </a:lnT>
                    <a:solidFill>
                      <a:schemeClr val="lt1"/>
                    </a:solidFill>
                  </a:tcPr>
                </a:tc>
                <a:tc>
                  <a:txBody>
                    <a:bodyPr/>
                    <a:lstStyle/>
                    <a:p>
                      <a:pPr marL="0" lvl="0" indent="0" algn="l" rtl="0">
                        <a:spcBef>
                          <a:spcPts val="0"/>
                        </a:spcBef>
                        <a:spcAft>
                          <a:spcPts val="0"/>
                        </a:spcAft>
                        <a:buNone/>
                      </a:pPr>
                      <a:r>
                        <a:rPr lang="en" sz="900"/>
                        <a:t>16.24%</a:t>
                      </a:r>
                      <a:endParaRPr sz="900"/>
                    </a:p>
                  </a:txBody>
                  <a:tcPr marL="91425" marR="91425" marT="91425" marB="91425">
                    <a:lnT w="9525" cap="flat" cmpd="sng">
                      <a:solidFill>
                        <a:srgbClr val="9E9E9E"/>
                      </a:solidFill>
                      <a:prstDash val="solid"/>
                      <a:round/>
                      <a:headEnd type="none" w="sm" len="sm"/>
                      <a:tailEnd type="none" w="sm" len="sm"/>
                    </a:lnT>
                    <a:solidFill>
                      <a:schemeClr val="lt1"/>
                    </a:solidFill>
                  </a:tcPr>
                </a:tc>
                <a:tc>
                  <a:txBody>
                    <a:bodyPr/>
                    <a:lstStyle/>
                    <a:p>
                      <a:pPr marL="0" lvl="0" indent="0" algn="l" rtl="0">
                        <a:spcBef>
                          <a:spcPts val="0"/>
                        </a:spcBef>
                        <a:spcAft>
                          <a:spcPts val="0"/>
                        </a:spcAft>
                        <a:buNone/>
                      </a:pPr>
                      <a:r>
                        <a:rPr lang="en" sz="900"/>
                        <a:t>15.27%</a:t>
                      </a:r>
                      <a:endParaRPr sz="900"/>
                    </a:p>
                  </a:txBody>
                  <a:tcPr marL="91425" marR="91425" marT="91425" marB="91425">
                    <a:lnT w="9525" cap="flat" cmpd="sng">
                      <a:solidFill>
                        <a:srgbClr val="9E9E9E"/>
                      </a:solidFill>
                      <a:prstDash val="solid"/>
                      <a:round/>
                      <a:headEnd type="none" w="sm" len="sm"/>
                      <a:tailEnd type="none" w="sm" len="sm"/>
                    </a:lnT>
                    <a:solidFill>
                      <a:schemeClr val="lt1"/>
                    </a:solidFill>
                  </a:tcPr>
                </a:tc>
                <a:extLst>
                  <a:ext uri="{0D108BD9-81ED-4DB2-BD59-A6C34878D82A}">
                    <a16:rowId xmlns:a16="http://schemas.microsoft.com/office/drawing/2014/main" val="10006"/>
                  </a:ext>
                </a:extLst>
              </a:tr>
              <a:tr h="298400">
                <a:tc>
                  <a:txBody>
                    <a:bodyPr/>
                    <a:lstStyle/>
                    <a:p>
                      <a:pPr marL="0" lvl="0" indent="0" algn="l" rtl="0">
                        <a:spcBef>
                          <a:spcPts val="0"/>
                        </a:spcBef>
                        <a:spcAft>
                          <a:spcPts val="0"/>
                        </a:spcAft>
                        <a:buNone/>
                      </a:pPr>
                      <a:r>
                        <a:rPr lang="en" sz="900"/>
                        <a:t>Info. Ratio</a:t>
                      </a:r>
                      <a:endParaRPr sz="900"/>
                    </a:p>
                  </a:txBody>
                  <a:tcPr marL="91425" marR="91425" marT="91425" marB="91425">
                    <a:solidFill>
                      <a:schemeClr val="lt2"/>
                    </a:solidFill>
                  </a:tcPr>
                </a:tc>
                <a:tc>
                  <a:txBody>
                    <a:bodyPr/>
                    <a:lstStyle/>
                    <a:p>
                      <a:pPr marL="0" lvl="0" indent="0" algn="l" rtl="0">
                        <a:spcBef>
                          <a:spcPts val="0"/>
                        </a:spcBef>
                        <a:spcAft>
                          <a:spcPts val="0"/>
                        </a:spcAft>
                        <a:buNone/>
                      </a:pPr>
                      <a:r>
                        <a:rPr lang="en" sz="900"/>
                        <a:t>1.51</a:t>
                      </a:r>
                      <a:endParaRPr sz="900"/>
                    </a:p>
                  </a:txBody>
                  <a:tcPr marL="91425" marR="91425" marT="91425" marB="91425">
                    <a:solidFill>
                      <a:schemeClr val="lt2"/>
                    </a:solidFill>
                  </a:tcPr>
                </a:tc>
                <a:tc>
                  <a:txBody>
                    <a:bodyPr/>
                    <a:lstStyle/>
                    <a:p>
                      <a:pPr marL="0" lvl="0" indent="0" algn="l" rtl="0">
                        <a:spcBef>
                          <a:spcPts val="0"/>
                        </a:spcBef>
                        <a:spcAft>
                          <a:spcPts val="0"/>
                        </a:spcAft>
                        <a:buNone/>
                      </a:pPr>
                      <a:r>
                        <a:rPr lang="en" sz="900"/>
                        <a:t>-0.43</a:t>
                      </a:r>
                      <a:endParaRPr sz="900"/>
                    </a:p>
                  </a:txBody>
                  <a:tcPr marL="91425" marR="91425" marT="91425" marB="91425">
                    <a:solidFill>
                      <a:schemeClr val="lt2"/>
                    </a:solidFill>
                  </a:tcPr>
                </a:tc>
                <a:extLst>
                  <a:ext uri="{0D108BD9-81ED-4DB2-BD59-A6C34878D82A}">
                    <a16:rowId xmlns:a16="http://schemas.microsoft.com/office/drawing/2014/main" val="10007"/>
                  </a:ext>
                </a:extLst>
              </a:tr>
              <a:tr h="298400">
                <a:tc>
                  <a:txBody>
                    <a:bodyPr/>
                    <a:lstStyle/>
                    <a:p>
                      <a:pPr marL="0" lvl="0" indent="0" algn="l" rtl="0">
                        <a:spcBef>
                          <a:spcPts val="0"/>
                        </a:spcBef>
                        <a:spcAft>
                          <a:spcPts val="0"/>
                        </a:spcAft>
                        <a:buNone/>
                      </a:pPr>
                      <a:r>
                        <a:rPr lang="en" sz="900"/>
                        <a:t>Average Turnover</a:t>
                      </a:r>
                      <a:endParaRPr sz="900"/>
                    </a:p>
                  </a:txBody>
                  <a:tcPr marL="91425" marR="91425" marT="91425" marB="91425">
                    <a:solidFill>
                      <a:schemeClr val="lt1"/>
                    </a:solidFill>
                  </a:tcPr>
                </a:tc>
                <a:tc>
                  <a:txBody>
                    <a:bodyPr/>
                    <a:lstStyle/>
                    <a:p>
                      <a:pPr marL="0" lvl="0" indent="0" algn="l" rtl="0">
                        <a:spcBef>
                          <a:spcPts val="0"/>
                        </a:spcBef>
                        <a:spcAft>
                          <a:spcPts val="0"/>
                        </a:spcAft>
                        <a:buNone/>
                      </a:pPr>
                      <a:r>
                        <a:rPr lang="en" sz="900"/>
                        <a:t>0.28</a:t>
                      </a:r>
                      <a:endParaRPr sz="900"/>
                    </a:p>
                  </a:txBody>
                  <a:tcPr marL="91425" marR="91425" marT="91425" marB="91425">
                    <a:solidFill>
                      <a:schemeClr val="lt1"/>
                    </a:solidFill>
                  </a:tcPr>
                </a:tc>
                <a:tc>
                  <a:txBody>
                    <a:bodyPr/>
                    <a:lstStyle/>
                    <a:p>
                      <a:pPr marL="0" lvl="0" indent="0" algn="l" rtl="0">
                        <a:spcBef>
                          <a:spcPts val="0"/>
                        </a:spcBef>
                        <a:spcAft>
                          <a:spcPts val="0"/>
                        </a:spcAft>
                        <a:buNone/>
                      </a:pPr>
                      <a:r>
                        <a:rPr lang="en" sz="900"/>
                        <a:t>0.26</a:t>
                      </a:r>
                      <a:endParaRPr sz="900"/>
                    </a:p>
                  </a:txBody>
                  <a:tcPr marL="91425" marR="91425" marT="91425" marB="91425">
                    <a:solidFill>
                      <a:schemeClr val="lt1"/>
                    </a:solidFill>
                  </a:tcPr>
                </a:tc>
                <a:extLst>
                  <a:ext uri="{0D108BD9-81ED-4DB2-BD59-A6C34878D82A}">
                    <a16:rowId xmlns:a16="http://schemas.microsoft.com/office/drawing/2014/main" val="10008"/>
                  </a:ext>
                </a:extLst>
              </a:tr>
            </a:tbl>
          </a:graphicData>
        </a:graphic>
      </p:graphicFrame>
      <p:graphicFrame>
        <p:nvGraphicFramePr>
          <p:cNvPr id="240" name="Google Shape;240;p37"/>
          <p:cNvGraphicFramePr/>
          <p:nvPr/>
        </p:nvGraphicFramePr>
        <p:xfrm>
          <a:off x="5561150" y="3401710"/>
          <a:ext cx="3430275" cy="1659850"/>
        </p:xfrm>
        <a:graphic>
          <a:graphicData uri="http://schemas.openxmlformats.org/drawingml/2006/table">
            <a:tbl>
              <a:tblPr>
                <a:noFill/>
                <a:tableStyleId>{F26D14C3-2335-4467-A9AB-CCE67A2BBDAD}</a:tableStyleId>
              </a:tblPr>
              <a:tblGrid>
                <a:gridCol w="1143425">
                  <a:extLst>
                    <a:ext uri="{9D8B030D-6E8A-4147-A177-3AD203B41FA5}">
                      <a16:colId xmlns:a16="http://schemas.microsoft.com/office/drawing/2014/main" val="20000"/>
                    </a:ext>
                  </a:extLst>
                </a:gridCol>
                <a:gridCol w="1143425">
                  <a:extLst>
                    <a:ext uri="{9D8B030D-6E8A-4147-A177-3AD203B41FA5}">
                      <a16:colId xmlns:a16="http://schemas.microsoft.com/office/drawing/2014/main" val="20001"/>
                    </a:ext>
                  </a:extLst>
                </a:gridCol>
                <a:gridCol w="1143425">
                  <a:extLst>
                    <a:ext uri="{9D8B030D-6E8A-4147-A177-3AD203B41FA5}">
                      <a16:colId xmlns:a16="http://schemas.microsoft.com/office/drawing/2014/main" val="20002"/>
                    </a:ext>
                  </a:extLst>
                </a:gridCol>
              </a:tblGrid>
              <a:tr h="430950">
                <a:tc>
                  <a:txBody>
                    <a:bodyPr/>
                    <a:lstStyle/>
                    <a:p>
                      <a:pPr marL="0" lvl="0" indent="0" algn="ctr" rtl="0">
                        <a:spcBef>
                          <a:spcPts val="0"/>
                        </a:spcBef>
                        <a:spcAft>
                          <a:spcPts val="0"/>
                        </a:spcAft>
                        <a:buNone/>
                      </a:pPr>
                      <a:r>
                        <a:rPr lang="en" sz="900" b="1">
                          <a:solidFill>
                            <a:schemeClr val="dk1"/>
                          </a:solidFill>
                        </a:rPr>
                        <a:t>Factor Exposure</a:t>
                      </a:r>
                      <a:endParaRPr sz="800"/>
                    </a:p>
                  </a:txBody>
                  <a:tcPr marL="91425" marR="91425" marT="91425" marB="91425"/>
                </a:tc>
                <a:tc>
                  <a:txBody>
                    <a:bodyPr/>
                    <a:lstStyle/>
                    <a:p>
                      <a:pPr marL="0" lvl="0" indent="0" algn="ctr" rtl="0">
                        <a:spcBef>
                          <a:spcPts val="0"/>
                        </a:spcBef>
                        <a:spcAft>
                          <a:spcPts val="0"/>
                        </a:spcAft>
                        <a:buNone/>
                      </a:pPr>
                      <a:r>
                        <a:rPr lang="en" sz="800"/>
                        <a:t>Coefficient / (T-Stat)</a:t>
                      </a:r>
                      <a:endParaRPr sz="800"/>
                    </a:p>
                    <a:p>
                      <a:pPr marL="0" lvl="0" indent="0" algn="ctr" rtl="0">
                        <a:spcBef>
                          <a:spcPts val="0"/>
                        </a:spcBef>
                        <a:spcAft>
                          <a:spcPts val="0"/>
                        </a:spcAft>
                        <a:buClr>
                          <a:schemeClr val="dk1"/>
                        </a:buClr>
                        <a:buSzPts val="1100"/>
                        <a:buFont typeface="Arial"/>
                        <a:buNone/>
                      </a:pPr>
                      <a:r>
                        <a:rPr lang="en" sz="800">
                          <a:solidFill>
                            <a:schemeClr val="dk1"/>
                          </a:solidFill>
                        </a:rPr>
                        <a:t>Buy</a:t>
                      </a:r>
                      <a:endParaRPr sz="800"/>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sz="800">
                          <a:solidFill>
                            <a:schemeClr val="dk1"/>
                          </a:solidFill>
                        </a:rPr>
                        <a:t>Coefficient / (T-Stat)</a:t>
                      </a:r>
                      <a:endParaRPr sz="800">
                        <a:solidFill>
                          <a:schemeClr val="dk1"/>
                        </a:solidFill>
                      </a:endParaRPr>
                    </a:p>
                    <a:p>
                      <a:pPr marL="0" lvl="0" indent="0" algn="ctr" rtl="0">
                        <a:spcBef>
                          <a:spcPts val="0"/>
                        </a:spcBef>
                        <a:spcAft>
                          <a:spcPts val="0"/>
                        </a:spcAft>
                        <a:buNone/>
                      </a:pPr>
                      <a:r>
                        <a:rPr lang="en" sz="800">
                          <a:solidFill>
                            <a:schemeClr val="dk1"/>
                          </a:solidFill>
                        </a:rPr>
                        <a:t>Sell</a:t>
                      </a:r>
                      <a:endParaRPr sz="800"/>
                    </a:p>
                  </a:txBody>
                  <a:tcPr marL="91425" marR="91425" marT="91425" marB="91425"/>
                </a:tc>
                <a:extLst>
                  <a:ext uri="{0D108BD9-81ED-4DB2-BD59-A6C34878D82A}">
                    <a16:rowId xmlns:a16="http://schemas.microsoft.com/office/drawing/2014/main" val="10000"/>
                  </a:ext>
                </a:extLst>
              </a:tr>
              <a:tr h="307225">
                <a:tc>
                  <a:txBody>
                    <a:bodyPr/>
                    <a:lstStyle/>
                    <a:p>
                      <a:pPr marL="0" lvl="0" indent="0" algn="l" rtl="0">
                        <a:spcBef>
                          <a:spcPts val="0"/>
                        </a:spcBef>
                        <a:spcAft>
                          <a:spcPts val="0"/>
                        </a:spcAft>
                        <a:buNone/>
                      </a:pPr>
                      <a:r>
                        <a:rPr lang="en" sz="800"/>
                        <a:t>SMB</a:t>
                      </a:r>
                      <a:endParaRPr sz="800"/>
                    </a:p>
                  </a:txBody>
                  <a:tcPr marL="91425" marR="91425" marT="91425" marB="91425">
                    <a:solidFill>
                      <a:schemeClr val="lt2"/>
                    </a:solidFill>
                  </a:tcPr>
                </a:tc>
                <a:tc>
                  <a:txBody>
                    <a:bodyPr/>
                    <a:lstStyle/>
                    <a:p>
                      <a:pPr marL="0" lvl="0" indent="0" algn="l" rtl="0">
                        <a:spcBef>
                          <a:spcPts val="0"/>
                        </a:spcBef>
                        <a:spcAft>
                          <a:spcPts val="0"/>
                        </a:spcAft>
                        <a:buNone/>
                      </a:pPr>
                      <a:r>
                        <a:rPr lang="en" sz="800"/>
                        <a:t>0.03 (0.90)</a:t>
                      </a:r>
                      <a:endParaRPr sz="800"/>
                    </a:p>
                  </a:txBody>
                  <a:tcPr marL="91425" marR="91425" marT="91425" marB="91425">
                    <a:solidFill>
                      <a:schemeClr val="lt2"/>
                    </a:solidFill>
                  </a:tcPr>
                </a:tc>
                <a:tc>
                  <a:txBody>
                    <a:bodyPr/>
                    <a:lstStyle/>
                    <a:p>
                      <a:pPr marL="0" lvl="0" indent="0" algn="l" rtl="0">
                        <a:spcBef>
                          <a:spcPts val="0"/>
                        </a:spcBef>
                        <a:spcAft>
                          <a:spcPts val="0"/>
                        </a:spcAft>
                        <a:buNone/>
                      </a:pPr>
                      <a:r>
                        <a:rPr lang="en" sz="800"/>
                        <a:t>0.08 (2.28)</a:t>
                      </a:r>
                      <a:endParaRPr sz="800"/>
                    </a:p>
                  </a:txBody>
                  <a:tcPr marL="91425" marR="91425" marT="91425" marB="91425">
                    <a:solidFill>
                      <a:schemeClr val="lt2"/>
                    </a:solidFill>
                  </a:tcPr>
                </a:tc>
                <a:extLst>
                  <a:ext uri="{0D108BD9-81ED-4DB2-BD59-A6C34878D82A}">
                    <a16:rowId xmlns:a16="http://schemas.microsoft.com/office/drawing/2014/main" val="10001"/>
                  </a:ext>
                </a:extLst>
              </a:tr>
              <a:tr h="307225">
                <a:tc>
                  <a:txBody>
                    <a:bodyPr/>
                    <a:lstStyle/>
                    <a:p>
                      <a:pPr marL="0" lvl="0" indent="0" algn="l" rtl="0">
                        <a:spcBef>
                          <a:spcPts val="0"/>
                        </a:spcBef>
                        <a:spcAft>
                          <a:spcPts val="0"/>
                        </a:spcAft>
                        <a:buNone/>
                      </a:pPr>
                      <a:r>
                        <a:rPr lang="en" sz="800"/>
                        <a:t>CMA</a:t>
                      </a:r>
                      <a:endParaRPr sz="800"/>
                    </a:p>
                  </a:txBody>
                  <a:tcPr marL="91425" marR="91425" marT="91425" marB="91425"/>
                </a:tc>
                <a:tc>
                  <a:txBody>
                    <a:bodyPr/>
                    <a:lstStyle/>
                    <a:p>
                      <a:pPr marL="0" lvl="0" indent="0" algn="l" rtl="0">
                        <a:spcBef>
                          <a:spcPts val="0"/>
                        </a:spcBef>
                        <a:spcAft>
                          <a:spcPts val="0"/>
                        </a:spcAft>
                        <a:buNone/>
                      </a:pPr>
                      <a:r>
                        <a:rPr lang="en" sz="800"/>
                        <a:t>-0.10 (-1.67)</a:t>
                      </a:r>
                      <a:endParaRPr sz="800"/>
                    </a:p>
                  </a:txBody>
                  <a:tcPr marL="91425" marR="91425" marT="91425" marB="91425"/>
                </a:tc>
                <a:tc>
                  <a:txBody>
                    <a:bodyPr/>
                    <a:lstStyle/>
                    <a:p>
                      <a:pPr marL="0" lvl="0" indent="0" algn="l" rtl="0">
                        <a:spcBef>
                          <a:spcPts val="0"/>
                        </a:spcBef>
                        <a:spcAft>
                          <a:spcPts val="0"/>
                        </a:spcAft>
                        <a:buNone/>
                      </a:pPr>
                      <a:r>
                        <a:rPr lang="en" sz="800"/>
                        <a:t>-0.13 (-2.23)</a:t>
                      </a:r>
                      <a:endParaRPr sz="800"/>
                    </a:p>
                  </a:txBody>
                  <a:tcPr marL="91425" marR="91425" marT="91425" marB="91425"/>
                </a:tc>
                <a:extLst>
                  <a:ext uri="{0D108BD9-81ED-4DB2-BD59-A6C34878D82A}">
                    <a16:rowId xmlns:a16="http://schemas.microsoft.com/office/drawing/2014/main" val="10002"/>
                  </a:ext>
                </a:extLst>
              </a:tr>
              <a:tr h="307225">
                <a:tc>
                  <a:txBody>
                    <a:bodyPr/>
                    <a:lstStyle/>
                    <a:p>
                      <a:pPr marL="0" lvl="0" indent="0" algn="l" rtl="0">
                        <a:spcBef>
                          <a:spcPts val="0"/>
                        </a:spcBef>
                        <a:spcAft>
                          <a:spcPts val="0"/>
                        </a:spcAft>
                        <a:buNone/>
                      </a:pPr>
                      <a:r>
                        <a:rPr lang="en" sz="800"/>
                        <a:t>MOM</a:t>
                      </a:r>
                      <a:endParaRPr sz="800"/>
                    </a:p>
                  </a:txBody>
                  <a:tcPr marL="91425" marR="91425" marT="91425" marB="91425">
                    <a:solidFill>
                      <a:schemeClr val="lt2"/>
                    </a:solidFill>
                  </a:tcPr>
                </a:tc>
                <a:tc>
                  <a:txBody>
                    <a:bodyPr/>
                    <a:lstStyle/>
                    <a:p>
                      <a:pPr marL="0" lvl="0" indent="0" algn="l" rtl="0">
                        <a:spcBef>
                          <a:spcPts val="0"/>
                        </a:spcBef>
                        <a:spcAft>
                          <a:spcPts val="0"/>
                        </a:spcAft>
                        <a:buNone/>
                      </a:pPr>
                      <a:r>
                        <a:rPr lang="en" sz="800"/>
                        <a:t>0.19 (2.39)</a:t>
                      </a:r>
                      <a:endParaRPr sz="800"/>
                    </a:p>
                  </a:txBody>
                  <a:tcPr marL="91425" marR="91425" marT="91425" marB="91425">
                    <a:solidFill>
                      <a:schemeClr val="lt2"/>
                    </a:solidFill>
                  </a:tcPr>
                </a:tc>
                <a:tc>
                  <a:txBody>
                    <a:bodyPr/>
                    <a:lstStyle/>
                    <a:p>
                      <a:pPr marL="0" lvl="0" indent="0" algn="l" rtl="0">
                        <a:spcBef>
                          <a:spcPts val="0"/>
                        </a:spcBef>
                        <a:spcAft>
                          <a:spcPts val="0"/>
                        </a:spcAft>
                        <a:buNone/>
                      </a:pPr>
                      <a:r>
                        <a:rPr lang="en" sz="800"/>
                        <a:t>0.11 (1.43)</a:t>
                      </a:r>
                      <a:endParaRPr sz="800"/>
                    </a:p>
                  </a:txBody>
                  <a:tcPr marL="91425" marR="91425" marT="91425" marB="91425">
                    <a:solidFill>
                      <a:schemeClr val="lt2"/>
                    </a:solidFill>
                  </a:tcPr>
                </a:tc>
                <a:extLst>
                  <a:ext uri="{0D108BD9-81ED-4DB2-BD59-A6C34878D82A}">
                    <a16:rowId xmlns:a16="http://schemas.microsoft.com/office/drawing/2014/main" val="10003"/>
                  </a:ext>
                </a:extLst>
              </a:tr>
              <a:tr h="307225">
                <a:tc>
                  <a:txBody>
                    <a:bodyPr/>
                    <a:lstStyle/>
                    <a:p>
                      <a:pPr marL="0" lvl="0" indent="0" algn="l" rtl="0">
                        <a:spcBef>
                          <a:spcPts val="0"/>
                        </a:spcBef>
                        <a:spcAft>
                          <a:spcPts val="0"/>
                        </a:spcAft>
                        <a:buNone/>
                      </a:pPr>
                      <a:r>
                        <a:rPr lang="en" sz="800"/>
                        <a:t>Intercept</a:t>
                      </a:r>
                      <a:endParaRPr sz="800"/>
                    </a:p>
                  </a:txBody>
                  <a:tcPr marL="91425" marR="91425" marT="91425" marB="91425"/>
                </a:tc>
                <a:tc>
                  <a:txBody>
                    <a:bodyPr/>
                    <a:lstStyle/>
                    <a:p>
                      <a:pPr marL="0" lvl="0" indent="0" algn="l" rtl="0">
                        <a:spcBef>
                          <a:spcPts val="0"/>
                        </a:spcBef>
                        <a:spcAft>
                          <a:spcPts val="0"/>
                        </a:spcAft>
                        <a:buNone/>
                      </a:pPr>
                      <a:r>
                        <a:rPr lang="en" sz="800"/>
                        <a:t>0.001 (2.94)</a:t>
                      </a:r>
                      <a:endParaRPr sz="800"/>
                    </a:p>
                  </a:txBody>
                  <a:tcPr marL="91425" marR="91425" marT="91425" marB="91425"/>
                </a:tc>
                <a:tc>
                  <a:txBody>
                    <a:bodyPr/>
                    <a:lstStyle/>
                    <a:p>
                      <a:pPr marL="0" lvl="0" indent="0" algn="l" rtl="0">
                        <a:spcBef>
                          <a:spcPts val="0"/>
                        </a:spcBef>
                        <a:spcAft>
                          <a:spcPts val="0"/>
                        </a:spcAft>
                        <a:buNone/>
                      </a:pPr>
                      <a:r>
                        <a:rPr lang="en" sz="800"/>
                        <a:t>0.000 (0.24)</a:t>
                      </a:r>
                      <a:endParaRPr sz="800"/>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990"/>
              <a:buFont typeface="Arial"/>
              <a:buNone/>
            </a:pPr>
            <a:r>
              <a:rPr lang="en" sz="1820" b="1">
                <a:solidFill>
                  <a:srgbClr val="00B4FF"/>
                </a:solidFill>
              </a:rPr>
              <a:t>LONG/SHORT Signal:</a:t>
            </a:r>
            <a:r>
              <a:rPr lang="en" sz="1820">
                <a:solidFill>
                  <a:srgbClr val="00B4FF"/>
                </a:solidFill>
              </a:rPr>
              <a:t> 1 Year Sales High Forecast Moves</a:t>
            </a:r>
            <a:endParaRPr sz="1820" b="1">
              <a:solidFill>
                <a:srgbClr val="00B4FF"/>
              </a:solidFill>
            </a:endParaRPr>
          </a:p>
          <a:p>
            <a:pPr marL="0" lvl="0" indent="0" algn="l" rtl="0">
              <a:spcBef>
                <a:spcPts val="0"/>
              </a:spcBef>
              <a:spcAft>
                <a:spcPts val="0"/>
              </a:spcAft>
              <a:buSzPts val="990"/>
              <a:buNone/>
            </a:pPr>
            <a:endParaRPr sz="1820" b="1">
              <a:solidFill>
                <a:srgbClr val="00B4FF"/>
              </a:solidFill>
            </a:endParaRPr>
          </a:p>
        </p:txBody>
      </p:sp>
      <p:sp>
        <p:nvSpPr>
          <p:cNvPr id="246" name="Google Shape;246;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accent4"/>
                </a:solidFill>
              </a:rPr>
              <a:t>Hypothesis:</a:t>
            </a:r>
            <a:r>
              <a:rPr lang="en"/>
              <a:t> </a:t>
            </a:r>
            <a:r>
              <a:rPr lang="en">
                <a:solidFill>
                  <a:schemeClr val="dk1"/>
                </a:solidFill>
              </a:rPr>
              <a:t>Changes in analyst forecast may come from changes in underlying fundamentals or from analysts’ job security concerns. Investors may underreact to this information, and thus the stock may drift in one way for some time.</a:t>
            </a:r>
            <a:endParaRPr>
              <a:solidFill>
                <a:schemeClr val="dk1"/>
              </a:solidFill>
            </a:endParaRPr>
          </a:p>
          <a:p>
            <a:pPr marL="0" lvl="0" indent="0" algn="l" rtl="0">
              <a:spcBef>
                <a:spcPts val="1200"/>
              </a:spcBef>
              <a:spcAft>
                <a:spcPts val="0"/>
              </a:spcAft>
              <a:buNone/>
            </a:pPr>
            <a:r>
              <a:rPr lang="en" sz="1500">
                <a:solidFill>
                  <a:schemeClr val="accent4"/>
                </a:solidFill>
              </a:rPr>
              <a:t>Define Buy event:</a:t>
            </a:r>
            <a:r>
              <a:rPr lang="en" sz="1500"/>
              <a:t> </a:t>
            </a:r>
            <a:r>
              <a:rPr lang="en" sz="1500">
                <a:solidFill>
                  <a:schemeClr val="dk1"/>
                </a:solidFill>
              </a:rPr>
              <a:t>(Occurrences of Buys in Data: 34,369 times across 5,589 trading days</a:t>
            </a:r>
            <a:endParaRPr sz="1500">
              <a:solidFill>
                <a:schemeClr val="dk1"/>
              </a:solidFill>
            </a:endParaRPr>
          </a:p>
          <a:p>
            <a:pPr marL="0" lvl="0" indent="0" algn="l" rtl="0">
              <a:spcBef>
                <a:spcPts val="1200"/>
              </a:spcBef>
              <a:spcAft>
                <a:spcPts val="0"/>
              </a:spcAft>
              <a:buNone/>
            </a:pPr>
            <a:endParaRPr/>
          </a:p>
          <a:p>
            <a:pPr marL="0" lvl="0" indent="0" algn="l" rtl="0">
              <a:spcBef>
                <a:spcPts val="1200"/>
              </a:spcBef>
              <a:spcAft>
                <a:spcPts val="0"/>
              </a:spcAft>
              <a:buNone/>
            </a:pPr>
            <a:r>
              <a:rPr lang="en" sz="1500">
                <a:solidFill>
                  <a:schemeClr val="accent4"/>
                </a:solidFill>
              </a:rPr>
              <a:t>Define Sell event:</a:t>
            </a:r>
            <a:r>
              <a:rPr lang="en" sz="1500">
                <a:solidFill>
                  <a:schemeClr val="dk1"/>
                </a:solidFill>
              </a:rPr>
              <a:t> (Occurrences of Sells in Data: 39,312 times across 5,918 trading days</a:t>
            </a:r>
            <a:endParaRPr sz="1500">
              <a:solidFill>
                <a:schemeClr val="dk1"/>
              </a:solidFill>
            </a:endParaRPr>
          </a:p>
          <a:p>
            <a:pPr marL="0" lvl="0" indent="0" algn="l" rtl="0">
              <a:spcBef>
                <a:spcPts val="1200"/>
              </a:spcBef>
              <a:spcAft>
                <a:spcPts val="1200"/>
              </a:spcAft>
              <a:buNone/>
            </a:pPr>
            <a:endParaRPr/>
          </a:p>
        </p:txBody>
      </p:sp>
      <p:pic>
        <p:nvPicPr>
          <p:cNvPr id="247" name="Google Shape;247;p38"/>
          <p:cNvPicPr preferRelativeResize="0"/>
          <p:nvPr/>
        </p:nvPicPr>
        <p:blipFill>
          <a:blip r:embed="rId3">
            <a:alphaModFix/>
          </a:blip>
          <a:stretch>
            <a:fillRect/>
          </a:stretch>
        </p:blipFill>
        <p:spPr>
          <a:xfrm>
            <a:off x="413250" y="3536400"/>
            <a:ext cx="4273051" cy="548829"/>
          </a:xfrm>
          <a:prstGeom prst="rect">
            <a:avLst/>
          </a:prstGeom>
          <a:noFill/>
          <a:ln>
            <a:noFill/>
          </a:ln>
        </p:spPr>
      </p:pic>
      <p:pic>
        <p:nvPicPr>
          <p:cNvPr id="248" name="Google Shape;248;p38"/>
          <p:cNvPicPr preferRelativeResize="0"/>
          <p:nvPr/>
        </p:nvPicPr>
        <p:blipFill>
          <a:blip r:embed="rId4">
            <a:alphaModFix/>
          </a:blip>
          <a:stretch>
            <a:fillRect/>
          </a:stretch>
        </p:blipFill>
        <p:spPr>
          <a:xfrm>
            <a:off x="413250" y="2635875"/>
            <a:ext cx="4273049" cy="536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9"/>
          <p:cNvSpPr txBox="1">
            <a:spLocks noGrp="1"/>
          </p:cNvSpPr>
          <p:nvPr>
            <p:ph type="title"/>
          </p:nvPr>
        </p:nvSpPr>
        <p:spPr>
          <a:xfrm>
            <a:off x="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SzPct val="54395"/>
              <a:buNone/>
            </a:pPr>
            <a:r>
              <a:rPr lang="en" sz="1820" b="1">
                <a:solidFill>
                  <a:srgbClr val="00B4FF"/>
                </a:solidFill>
              </a:rPr>
              <a:t>LONG/SHORT Signal:</a:t>
            </a:r>
            <a:r>
              <a:rPr lang="en" sz="1820">
                <a:solidFill>
                  <a:srgbClr val="00B4FF"/>
                </a:solidFill>
              </a:rPr>
              <a:t> 1 Year High Sales Forecast Moves</a:t>
            </a:r>
            <a:endParaRPr sz="1820">
              <a:solidFill>
                <a:srgbClr val="00B4FF"/>
              </a:solidFill>
            </a:endParaRPr>
          </a:p>
          <a:p>
            <a:pPr marL="0" lvl="0" indent="0" algn="l" rtl="0">
              <a:spcBef>
                <a:spcPts val="0"/>
              </a:spcBef>
              <a:spcAft>
                <a:spcPts val="0"/>
              </a:spcAft>
              <a:buSzPct val="54395"/>
              <a:buNone/>
            </a:pPr>
            <a:endParaRPr sz="1820" b="1"/>
          </a:p>
          <a:p>
            <a:pPr marL="0" lvl="0" indent="0" algn="l" rtl="0">
              <a:spcBef>
                <a:spcPts val="0"/>
              </a:spcBef>
              <a:spcAft>
                <a:spcPts val="0"/>
              </a:spcAft>
              <a:buSzPct val="54395"/>
              <a:buNone/>
            </a:pPr>
            <a:endParaRPr sz="1820" b="1"/>
          </a:p>
          <a:p>
            <a:pPr marL="0" lvl="0" indent="0" algn="l" rtl="0">
              <a:spcBef>
                <a:spcPts val="0"/>
              </a:spcBef>
              <a:spcAft>
                <a:spcPts val="0"/>
              </a:spcAft>
              <a:buSzPct val="54395"/>
              <a:buNone/>
            </a:pPr>
            <a:endParaRPr sz="1820" b="1"/>
          </a:p>
          <a:p>
            <a:pPr marL="0" lvl="0" indent="0" algn="l" rtl="0">
              <a:spcBef>
                <a:spcPts val="0"/>
              </a:spcBef>
              <a:spcAft>
                <a:spcPts val="0"/>
              </a:spcAft>
              <a:buSzPct val="54395"/>
              <a:buNone/>
            </a:pPr>
            <a:endParaRPr sz="1820" b="1"/>
          </a:p>
        </p:txBody>
      </p:sp>
      <p:pic>
        <p:nvPicPr>
          <p:cNvPr id="254" name="Google Shape;254;p39"/>
          <p:cNvPicPr preferRelativeResize="0"/>
          <p:nvPr/>
        </p:nvPicPr>
        <p:blipFill>
          <a:blip r:embed="rId3">
            <a:alphaModFix/>
          </a:blip>
          <a:stretch>
            <a:fillRect/>
          </a:stretch>
        </p:blipFill>
        <p:spPr>
          <a:xfrm>
            <a:off x="102425" y="416000"/>
            <a:ext cx="4720189" cy="4727500"/>
          </a:xfrm>
          <a:prstGeom prst="rect">
            <a:avLst/>
          </a:prstGeom>
          <a:noFill/>
          <a:ln>
            <a:noFill/>
          </a:ln>
        </p:spPr>
      </p:pic>
      <p:graphicFrame>
        <p:nvGraphicFramePr>
          <p:cNvPr id="255" name="Google Shape;255;p39"/>
          <p:cNvGraphicFramePr/>
          <p:nvPr/>
        </p:nvGraphicFramePr>
        <p:xfrm>
          <a:off x="5649150" y="98438"/>
          <a:ext cx="3278925" cy="3291580"/>
        </p:xfrm>
        <a:graphic>
          <a:graphicData uri="http://schemas.openxmlformats.org/drawingml/2006/table">
            <a:tbl>
              <a:tblPr>
                <a:noFill/>
                <a:tableStyleId>{F26D14C3-2335-4467-A9AB-CCE67A2BBDAD}</a:tableStyleId>
              </a:tblPr>
              <a:tblGrid>
                <a:gridCol w="1092975">
                  <a:extLst>
                    <a:ext uri="{9D8B030D-6E8A-4147-A177-3AD203B41FA5}">
                      <a16:colId xmlns:a16="http://schemas.microsoft.com/office/drawing/2014/main" val="20000"/>
                    </a:ext>
                  </a:extLst>
                </a:gridCol>
                <a:gridCol w="1092975">
                  <a:extLst>
                    <a:ext uri="{9D8B030D-6E8A-4147-A177-3AD203B41FA5}">
                      <a16:colId xmlns:a16="http://schemas.microsoft.com/office/drawing/2014/main" val="20001"/>
                    </a:ext>
                  </a:extLst>
                </a:gridCol>
                <a:gridCol w="1092975">
                  <a:extLst>
                    <a:ext uri="{9D8B030D-6E8A-4147-A177-3AD203B41FA5}">
                      <a16:colId xmlns:a16="http://schemas.microsoft.com/office/drawing/2014/main" val="20002"/>
                    </a:ext>
                  </a:extLst>
                </a:gridCol>
              </a:tblGrid>
              <a:tr h="457175">
                <a:tc>
                  <a:txBody>
                    <a:bodyPr/>
                    <a:lstStyle/>
                    <a:p>
                      <a:pPr marL="0" lvl="0" indent="0" algn="ctr" rtl="0">
                        <a:spcBef>
                          <a:spcPts val="0"/>
                        </a:spcBef>
                        <a:spcAft>
                          <a:spcPts val="0"/>
                        </a:spcAft>
                        <a:buNone/>
                      </a:pPr>
                      <a:r>
                        <a:rPr lang="en" sz="900" b="1"/>
                        <a:t>Annualized Metrics</a:t>
                      </a:r>
                      <a:r>
                        <a:rPr lang="en" sz="900"/>
                        <a:t> </a:t>
                      </a:r>
                      <a:endParaRPr sz="900"/>
                    </a:p>
                  </a:txBody>
                  <a:tcPr marL="91425" marR="91425" marT="91425" marB="91425"/>
                </a:tc>
                <a:tc>
                  <a:txBody>
                    <a:bodyPr/>
                    <a:lstStyle/>
                    <a:p>
                      <a:pPr marL="0" lvl="0" indent="0" algn="ctr" rtl="0">
                        <a:spcBef>
                          <a:spcPts val="0"/>
                        </a:spcBef>
                        <a:spcAft>
                          <a:spcPts val="0"/>
                        </a:spcAft>
                        <a:buNone/>
                      </a:pPr>
                      <a:r>
                        <a:rPr lang="en" sz="900"/>
                        <a:t>Buy</a:t>
                      </a:r>
                      <a:endParaRPr sz="900"/>
                    </a:p>
                  </a:txBody>
                  <a:tcPr marL="91425" marR="91425" marT="91425" marB="91425"/>
                </a:tc>
                <a:tc>
                  <a:txBody>
                    <a:bodyPr/>
                    <a:lstStyle/>
                    <a:p>
                      <a:pPr marL="0" lvl="0" indent="0" algn="ctr" rtl="0">
                        <a:spcBef>
                          <a:spcPts val="0"/>
                        </a:spcBef>
                        <a:spcAft>
                          <a:spcPts val="0"/>
                        </a:spcAft>
                        <a:buNone/>
                      </a:pPr>
                      <a:r>
                        <a:rPr lang="en" sz="900"/>
                        <a:t>Sell</a:t>
                      </a:r>
                      <a:endParaRPr sz="900"/>
                    </a:p>
                  </a:txBody>
                  <a:tcPr marL="91425" marR="91425" marT="91425" marB="91425"/>
                </a:tc>
                <a:extLst>
                  <a:ext uri="{0D108BD9-81ED-4DB2-BD59-A6C34878D82A}">
                    <a16:rowId xmlns:a16="http://schemas.microsoft.com/office/drawing/2014/main" val="10000"/>
                  </a:ext>
                </a:extLst>
              </a:tr>
              <a:tr h="320000">
                <a:tc>
                  <a:txBody>
                    <a:bodyPr/>
                    <a:lstStyle/>
                    <a:p>
                      <a:pPr marL="0" lvl="0" indent="0" algn="l" rtl="0">
                        <a:spcBef>
                          <a:spcPts val="0"/>
                        </a:spcBef>
                        <a:spcAft>
                          <a:spcPts val="0"/>
                        </a:spcAft>
                        <a:buNone/>
                      </a:pPr>
                      <a:r>
                        <a:rPr lang="en" sz="900"/>
                        <a:t>Mean Return</a:t>
                      </a:r>
                      <a:endParaRPr sz="900"/>
                    </a:p>
                  </a:txBody>
                  <a:tcPr marL="91425" marR="91425" marT="91425" marB="91425">
                    <a:solidFill>
                      <a:schemeClr val="lt2"/>
                    </a:solidFill>
                  </a:tcPr>
                </a:tc>
                <a:tc>
                  <a:txBody>
                    <a:bodyPr/>
                    <a:lstStyle/>
                    <a:p>
                      <a:pPr marL="0" lvl="0" indent="0" algn="l" rtl="0">
                        <a:spcBef>
                          <a:spcPts val="0"/>
                        </a:spcBef>
                        <a:spcAft>
                          <a:spcPts val="0"/>
                        </a:spcAft>
                        <a:buNone/>
                      </a:pPr>
                      <a:r>
                        <a:rPr lang="en" sz="900"/>
                        <a:t>40.70%</a:t>
                      </a:r>
                      <a:endParaRPr sz="900"/>
                    </a:p>
                  </a:txBody>
                  <a:tcPr marL="91425" marR="91425" marT="91425" marB="91425">
                    <a:solidFill>
                      <a:schemeClr val="lt2"/>
                    </a:solidFill>
                  </a:tcPr>
                </a:tc>
                <a:tc>
                  <a:txBody>
                    <a:bodyPr/>
                    <a:lstStyle/>
                    <a:p>
                      <a:pPr marL="0" lvl="0" indent="0" algn="l" rtl="0">
                        <a:spcBef>
                          <a:spcPts val="0"/>
                        </a:spcBef>
                        <a:spcAft>
                          <a:spcPts val="0"/>
                        </a:spcAft>
                        <a:buNone/>
                      </a:pPr>
                      <a:r>
                        <a:rPr lang="en" sz="900"/>
                        <a:t>17.17%</a:t>
                      </a:r>
                      <a:endParaRPr sz="900"/>
                    </a:p>
                  </a:txBody>
                  <a:tcPr marL="91425" marR="91425" marT="91425" marB="91425">
                    <a:solidFill>
                      <a:schemeClr val="lt2"/>
                    </a:solidFill>
                  </a:tcPr>
                </a:tc>
                <a:extLst>
                  <a:ext uri="{0D108BD9-81ED-4DB2-BD59-A6C34878D82A}">
                    <a16:rowId xmlns:a16="http://schemas.microsoft.com/office/drawing/2014/main" val="10001"/>
                  </a:ext>
                </a:extLst>
              </a:tr>
              <a:tr h="320000">
                <a:tc>
                  <a:txBody>
                    <a:bodyPr/>
                    <a:lstStyle/>
                    <a:p>
                      <a:pPr marL="0" lvl="0" indent="0" algn="l" rtl="0">
                        <a:spcBef>
                          <a:spcPts val="0"/>
                        </a:spcBef>
                        <a:spcAft>
                          <a:spcPts val="0"/>
                        </a:spcAft>
                        <a:buNone/>
                      </a:pPr>
                      <a:r>
                        <a:rPr lang="en" sz="900"/>
                        <a:t>Volatility</a:t>
                      </a:r>
                      <a:endParaRPr sz="900"/>
                    </a:p>
                  </a:txBody>
                  <a:tcPr marL="91425" marR="91425" marT="91425" marB="91425">
                    <a:solidFill>
                      <a:schemeClr val="lt1"/>
                    </a:solidFill>
                  </a:tcPr>
                </a:tc>
                <a:tc>
                  <a:txBody>
                    <a:bodyPr/>
                    <a:lstStyle/>
                    <a:p>
                      <a:pPr marL="0" lvl="0" indent="0" algn="l" rtl="0">
                        <a:spcBef>
                          <a:spcPts val="0"/>
                        </a:spcBef>
                        <a:spcAft>
                          <a:spcPts val="0"/>
                        </a:spcAft>
                        <a:buNone/>
                      </a:pPr>
                      <a:r>
                        <a:rPr lang="en" sz="900"/>
                        <a:t>29.74%</a:t>
                      </a:r>
                      <a:endParaRPr sz="900"/>
                    </a:p>
                  </a:txBody>
                  <a:tcPr marL="91425" marR="91425" marT="91425" marB="91425">
                    <a:solidFill>
                      <a:schemeClr val="lt1"/>
                    </a:solidFill>
                  </a:tcPr>
                </a:tc>
                <a:tc>
                  <a:txBody>
                    <a:bodyPr/>
                    <a:lstStyle/>
                    <a:p>
                      <a:pPr marL="0" lvl="0" indent="0" algn="l" rtl="0">
                        <a:spcBef>
                          <a:spcPts val="0"/>
                        </a:spcBef>
                        <a:spcAft>
                          <a:spcPts val="0"/>
                        </a:spcAft>
                        <a:buNone/>
                      </a:pPr>
                      <a:r>
                        <a:rPr lang="en" sz="900"/>
                        <a:t>27.98%</a:t>
                      </a:r>
                      <a:endParaRPr sz="900"/>
                    </a:p>
                  </a:txBody>
                  <a:tcPr marL="91425" marR="91425" marT="91425" marB="91425">
                    <a:solidFill>
                      <a:schemeClr val="lt1"/>
                    </a:solidFill>
                  </a:tcPr>
                </a:tc>
                <a:extLst>
                  <a:ext uri="{0D108BD9-81ED-4DB2-BD59-A6C34878D82A}">
                    <a16:rowId xmlns:a16="http://schemas.microsoft.com/office/drawing/2014/main" val="10002"/>
                  </a:ext>
                </a:extLst>
              </a:tr>
              <a:tr h="320000">
                <a:tc>
                  <a:txBody>
                    <a:bodyPr/>
                    <a:lstStyle/>
                    <a:p>
                      <a:pPr marL="0" lvl="0" indent="0" algn="l" rtl="0">
                        <a:spcBef>
                          <a:spcPts val="0"/>
                        </a:spcBef>
                        <a:spcAft>
                          <a:spcPts val="0"/>
                        </a:spcAft>
                        <a:buNone/>
                      </a:pPr>
                      <a:r>
                        <a:rPr lang="en" sz="900"/>
                        <a:t>Sharpe Ratio</a:t>
                      </a:r>
                      <a:endParaRPr sz="900"/>
                    </a:p>
                  </a:txBody>
                  <a:tcPr marL="91425" marR="91425" marT="91425" marB="91425">
                    <a:solidFill>
                      <a:schemeClr val="lt2"/>
                    </a:solidFill>
                  </a:tcPr>
                </a:tc>
                <a:tc>
                  <a:txBody>
                    <a:bodyPr/>
                    <a:lstStyle/>
                    <a:p>
                      <a:pPr marL="0" lvl="0" indent="0" algn="l" rtl="0">
                        <a:spcBef>
                          <a:spcPts val="0"/>
                        </a:spcBef>
                        <a:spcAft>
                          <a:spcPts val="0"/>
                        </a:spcAft>
                        <a:buNone/>
                      </a:pPr>
                      <a:r>
                        <a:rPr lang="en" sz="900"/>
                        <a:t>1.37</a:t>
                      </a:r>
                      <a:endParaRPr sz="900"/>
                    </a:p>
                  </a:txBody>
                  <a:tcPr marL="91425" marR="91425" marT="91425" marB="91425">
                    <a:solidFill>
                      <a:schemeClr val="lt2"/>
                    </a:solidFill>
                  </a:tcPr>
                </a:tc>
                <a:tc>
                  <a:txBody>
                    <a:bodyPr/>
                    <a:lstStyle/>
                    <a:p>
                      <a:pPr marL="0" lvl="0" indent="0" algn="l" rtl="0">
                        <a:spcBef>
                          <a:spcPts val="0"/>
                        </a:spcBef>
                        <a:spcAft>
                          <a:spcPts val="0"/>
                        </a:spcAft>
                        <a:buNone/>
                      </a:pPr>
                      <a:r>
                        <a:rPr lang="en" sz="900"/>
                        <a:t>0.61</a:t>
                      </a:r>
                      <a:endParaRPr sz="900"/>
                    </a:p>
                  </a:txBody>
                  <a:tcPr marL="91425" marR="91425" marT="91425" marB="91425">
                    <a:solidFill>
                      <a:schemeClr val="lt2"/>
                    </a:solidFill>
                  </a:tcPr>
                </a:tc>
                <a:extLst>
                  <a:ext uri="{0D108BD9-81ED-4DB2-BD59-A6C34878D82A}">
                    <a16:rowId xmlns:a16="http://schemas.microsoft.com/office/drawing/2014/main" val="10003"/>
                  </a:ext>
                </a:extLst>
              </a:tr>
              <a:tr h="457175">
                <a:tc>
                  <a:txBody>
                    <a:bodyPr/>
                    <a:lstStyle/>
                    <a:p>
                      <a:pPr marL="0" lvl="0" indent="0" algn="l" rtl="0">
                        <a:spcBef>
                          <a:spcPts val="0"/>
                        </a:spcBef>
                        <a:spcAft>
                          <a:spcPts val="0"/>
                        </a:spcAft>
                        <a:buNone/>
                      </a:pPr>
                      <a:r>
                        <a:rPr lang="en" sz="900"/>
                        <a:t>Skewness of Returns</a:t>
                      </a:r>
                      <a:endParaRPr sz="900"/>
                    </a:p>
                  </a:txBody>
                  <a:tcPr marL="91425" marR="91425" marT="91425" marB="91425">
                    <a:lnB w="9525" cap="flat" cmpd="sng">
                      <a:solidFill>
                        <a:srgbClr val="9E9E9E"/>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900"/>
                        <a:t>-0.36</a:t>
                      </a:r>
                      <a:endParaRPr sz="900"/>
                    </a:p>
                  </a:txBody>
                  <a:tcPr marL="91425" marR="91425" marT="91425" marB="91425">
                    <a:lnB w="9525" cap="flat" cmpd="sng">
                      <a:solidFill>
                        <a:srgbClr val="9E9E9E"/>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900"/>
                        <a:t>-0.-0.03</a:t>
                      </a:r>
                      <a:endParaRPr sz="900"/>
                    </a:p>
                  </a:txBody>
                  <a:tcPr marL="91425" marR="91425" marT="91425" marB="91425">
                    <a:lnB w="9525"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20000">
                <a:tc>
                  <a:txBody>
                    <a:bodyPr/>
                    <a:lstStyle/>
                    <a:p>
                      <a:pPr marL="0" lvl="0" indent="0" algn="l" rtl="0">
                        <a:spcBef>
                          <a:spcPts val="0"/>
                        </a:spcBef>
                        <a:spcAft>
                          <a:spcPts val="0"/>
                        </a:spcAft>
                        <a:buNone/>
                      </a:pPr>
                      <a:r>
                        <a:rPr lang="en" sz="900"/>
                        <a:t>Mean Alpha</a:t>
                      </a:r>
                      <a:endParaRPr sz="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n" sz="900"/>
                        <a:t>19.50%</a:t>
                      </a:r>
                      <a:endParaRPr sz="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n" sz="900"/>
                        <a:t>-3.55%</a:t>
                      </a:r>
                      <a:endParaRPr sz="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320000">
                <a:tc>
                  <a:txBody>
                    <a:bodyPr/>
                    <a:lstStyle/>
                    <a:p>
                      <a:pPr marL="0" lvl="0" indent="0" algn="l" rtl="0">
                        <a:spcBef>
                          <a:spcPts val="0"/>
                        </a:spcBef>
                        <a:spcAft>
                          <a:spcPts val="0"/>
                        </a:spcAft>
                        <a:buNone/>
                      </a:pPr>
                      <a:r>
                        <a:rPr lang="en" sz="900"/>
                        <a:t>Tracking Error</a:t>
                      </a:r>
                      <a:endParaRPr sz="900"/>
                    </a:p>
                  </a:txBody>
                  <a:tcPr marL="91425" marR="91425" marT="91425" marB="91425">
                    <a:lnT w="9525" cap="flat" cmpd="sng">
                      <a:solidFill>
                        <a:srgbClr val="9E9E9E"/>
                      </a:solidFill>
                      <a:prstDash val="solid"/>
                      <a:round/>
                      <a:headEnd type="none" w="sm" len="sm"/>
                      <a:tailEnd type="none" w="sm" len="sm"/>
                    </a:lnT>
                    <a:solidFill>
                      <a:schemeClr val="lt1"/>
                    </a:solidFill>
                  </a:tcPr>
                </a:tc>
                <a:tc>
                  <a:txBody>
                    <a:bodyPr/>
                    <a:lstStyle/>
                    <a:p>
                      <a:pPr marL="0" lvl="0" indent="0" algn="l" rtl="0">
                        <a:spcBef>
                          <a:spcPts val="0"/>
                        </a:spcBef>
                        <a:spcAft>
                          <a:spcPts val="0"/>
                        </a:spcAft>
                        <a:buNone/>
                      </a:pPr>
                      <a:r>
                        <a:rPr lang="en" sz="900"/>
                        <a:t>19.66%</a:t>
                      </a:r>
                      <a:endParaRPr sz="900"/>
                    </a:p>
                  </a:txBody>
                  <a:tcPr marL="91425" marR="91425" marT="91425" marB="91425">
                    <a:lnT w="9525" cap="flat" cmpd="sng">
                      <a:solidFill>
                        <a:srgbClr val="9E9E9E"/>
                      </a:solidFill>
                      <a:prstDash val="solid"/>
                      <a:round/>
                      <a:headEnd type="none" w="sm" len="sm"/>
                      <a:tailEnd type="none" w="sm" len="sm"/>
                    </a:lnT>
                    <a:solidFill>
                      <a:schemeClr val="lt1"/>
                    </a:solidFill>
                  </a:tcPr>
                </a:tc>
                <a:tc>
                  <a:txBody>
                    <a:bodyPr/>
                    <a:lstStyle/>
                    <a:p>
                      <a:pPr marL="0" lvl="0" indent="0" algn="l" rtl="0">
                        <a:spcBef>
                          <a:spcPts val="0"/>
                        </a:spcBef>
                        <a:spcAft>
                          <a:spcPts val="0"/>
                        </a:spcAft>
                        <a:buNone/>
                      </a:pPr>
                      <a:r>
                        <a:rPr lang="en" sz="900"/>
                        <a:t>16.88%</a:t>
                      </a:r>
                      <a:endParaRPr sz="900"/>
                    </a:p>
                  </a:txBody>
                  <a:tcPr marL="91425" marR="91425" marT="91425" marB="91425">
                    <a:lnT w="9525" cap="flat" cmpd="sng">
                      <a:solidFill>
                        <a:srgbClr val="9E9E9E"/>
                      </a:solidFill>
                      <a:prstDash val="solid"/>
                      <a:round/>
                      <a:headEnd type="none" w="sm" len="sm"/>
                      <a:tailEnd type="none" w="sm" len="sm"/>
                    </a:lnT>
                    <a:solidFill>
                      <a:schemeClr val="lt1"/>
                    </a:solidFill>
                  </a:tcPr>
                </a:tc>
                <a:extLst>
                  <a:ext uri="{0D108BD9-81ED-4DB2-BD59-A6C34878D82A}">
                    <a16:rowId xmlns:a16="http://schemas.microsoft.com/office/drawing/2014/main" val="10006"/>
                  </a:ext>
                </a:extLst>
              </a:tr>
              <a:tr h="320000">
                <a:tc>
                  <a:txBody>
                    <a:bodyPr/>
                    <a:lstStyle/>
                    <a:p>
                      <a:pPr marL="0" lvl="0" indent="0" algn="l" rtl="0">
                        <a:spcBef>
                          <a:spcPts val="0"/>
                        </a:spcBef>
                        <a:spcAft>
                          <a:spcPts val="0"/>
                        </a:spcAft>
                        <a:buNone/>
                      </a:pPr>
                      <a:r>
                        <a:rPr lang="en" sz="900"/>
                        <a:t>Info. Ratio</a:t>
                      </a:r>
                      <a:endParaRPr sz="900"/>
                    </a:p>
                  </a:txBody>
                  <a:tcPr marL="91425" marR="91425" marT="91425" marB="91425">
                    <a:solidFill>
                      <a:schemeClr val="lt2"/>
                    </a:solidFill>
                  </a:tcPr>
                </a:tc>
                <a:tc>
                  <a:txBody>
                    <a:bodyPr/>
                    <a:lstStyle/>
                    <a:p>
                      <a:pPr marL="0" lvl="0" indent="0" algn="l" rtl="0">
                        <a:spcBef>
                          <a:spcPts val="0"/>
                        </a:spcBef>
                        <a:spcAft>
                          <a:spcPts val="0"/>
                        </a:spcAft>
                        <a:buNone/>
                      </a:pPr>
                      <a:r>
                        <a:rPr lang="en" sz="900"/>
                        <a:t>0.99</a:t>
                      </a:r>
                      <a:endParaRPr sz="900"/>
                    </a:p>
                  </a:txBody>
                  <a:tcPr marL="91425" marR="91425" marT="91425" marB="91425">
                    <a:solidFill>
                      <a:schemeClr val="lt2"/>
                    </a:solidFill>
                  </a:tcPr>
                </a:tc>
                <a:tc>
                  <a:txBody>
                    <a:bodyPr/>
                    <a:lstStyle/>
                    <a:p>
                      <a:pPr marL="0" lvl="0" indent="0" algn="l" rtl="0">
                        <a:spcBef>
                          <a:spcPts val="0"/>
                        </a:spcBef>
                        <a:spcAft>
                          <a:spcPts val="0"/>
                        </a:spcAft>
                        <a:buNone/>
                      </a:pPr>
                      <a:r>
                        <a:rPr lang="en" sz="900"/>
                        <a:t>-0.21</a:t>
                      </a:r>
                      <a:endParaRPr sz="900"/>
                    </a:p>
                  </a:txBody>
                  <a:tcPr marL="91425" marR="91425" marT="91425" marB="91425">
                    <a:solidFill>
                      <a:schemeClr val="lt2"/>
                    </a:solidFill>
                  </a:tcPr>
                </a:tc>
                <a:extLst>
                  <a:ext uri="{0D108BD9-81ED-4DB2-BD59-A6C34878D82A}">
                    <a16:rowId xmlns:a16="http://schemas.microsoft.com/office/drawing/2014/main" val="10007"/>
                  </a:ext>
                </a:extLst>
              </a:tr>
              <a:tr h="320000">
                <a:tc>
                  <a:txBody>
                    <a:bodyPr/>
                    <a:lstStyle/>
                    <a:p>
                      <a:pPr marL="0" lvl="0" indent="0" algn="l" rtl="0">
                        <a:spcBef>
                          <a:spcPts val="0"/>
                        </a:spcBef>
                        <a:spcAft>
                          <a:spcPts val="0"/>
                        </a:spcAft>
                        <a:buNone/>
                      </a:pPr>
                      <a:r>
                        <a:rPr lang="en" sz="900"/>
                        <a:t>Average Turnover</a:t>
                      </a:r>
                      <a:endParaRPr sz="900"/>
                    </a:p>
                  </a:txBody>
                  <a:tcPr marL="91425" marR="91425" marT="91425" marB="91425">
                    <a:solidFill>
                      <a:schemeClr val="lt1"/>
                    </a:solidFill>
                  </a:tcPr>
                </a:tc>
                <a:tc>
                  <a:txBody>
                    <a:bodyPr/>
                    <a:lstStyle/>
                    <a:p>
                      <a:pPr marL="0" lvl="0" indent="0" algn="l" rtl="0">
                        <a:spcBef>
                          <a:spcPts val="0"/>
                        </a:spcBef>
                        <a:spcAft>
                          <a:spcPts val="0"/>
                        </a:spcAft>
                        <a:buNone/>
                      </a:pPr>
                      <a:r>
                        <a:rPr lang="en" sz="900"/>
                        <a:t>0.28</a:t>
                      </a:r>
                      <a:endParaRPr sz="900"/>
                    </a:p>
                  </a:txBody>
                  <a:tcPr marL="91425" marR="91425" marT="91425" marB="91425">
                    <a:solidFill>
                      <a:schemeClr val="lt1"/>
                    </a:solidFill>
                  </a:tcPr>
                </a:tc>
                <a:tc>
                  <a:txBody>
                    <a:bodyPr/>
                    <a:lstStyle/>
                    <a:p>
                      <a:pPr marL="0" lvl="0" indent="0" algn="l" rtl="0">
                        <a:spcBef>
                          <a:spcPts val="0"/>
                        </a:spcBef>
                        <a:spcAft>
                          <a:spcPts val="0"/>
                        </a:spcAft>
                        <a:buNone/>
                      </a:pPr>
                      <a:r>
                        <a:rPr lang="en" sz="900"/>
                        <a:t>0.26</a:t>
                      </a:r>
                      <a:endParaRPr sz="900"/>
                    </a:p>
                  </a:txBody>
                  <a:tcPr marL="91425" marR="91425" marT="91425" marB="91425">
                    <a:solidFill>
                      <a:schemeClr val="lt1"/>
                    </a:solidFill>
                  </a:tcPr>
                </a:tc>
                <a:extLst>
                  <a:ext uri="{0D108BD9-81ED-4DB2-BD59-A6C34878D82A}">
                    <a16:rowId xmlns:a16="http://schemas.microsoft.com/office/drawing/2014/main" val="10008"/>
                  </a:ext>
                </a:extLst>
              </a:tr>
            </a:tbl>
          </a:graphicData>
        </a:graphic>
      </p:graphicFrame>
      <p:graphicFrame>
        <p:nvGraphicFramePr>
          <p:cNvPr id="256" name="Google Shape;256;p39"/>
          <p:cNvGraphicFramePr/>
          <p:nvPr/>
        </p:nvGraphicFramePr>
        <p:xfrm>
          <a:off x="5649125" y="3411485"/>
          <a:ext cx="3278925" cy="1777510"/>
        </p:xfrm>
        <a:graphic>
          <a:graphicData uri="http://schemas.openxmlformats.org/drawingml/2006/table">
            <a:tbl>
              <a:tblPr>
                <a:noFill/>
                <a:tableStyleId>{F26D14C3-2335-4467-A9AB-CCE67A2BBDAD}</a:tableStyleId>
              </a:tblPr>
              <a:tblGrid>
                <a:gridCol w="1092975">
                  <a:extLst>
                    <a:ext uri="{9D8B030D-6E8A-4147-A177-3AD203B41FA5}">
                      <a16:colId xmlns:a16="http://schemas.microsoft.com/office/drawing/2014/main" val="20000"/>
                    </a:ext>
                  </a:extLst>
                </a:gridCol>
                <a:gridCol w="1092975">
                  <a:extLst>
                    <a:ext uri="{9D8B030D-6E8A-4147-A177-3AD203B41FA5}">
                      <a16:colId xmlns:a16="http://schemas.microsoft.com/office/drawing/2014/main" val="20001"/>
                    </a:ext>
                  </a:extLst>
                </a:gridCol>
                <a:gridCol w="1092975">
                  <a:extLst>
                    <a:ext uri="{9D8B030D-6E8A-4147-A177-3AD203B41FA5}">
                      <a16:colId xmlns:a16="http://schemas.microsoft.com/office/drawing/2014/main" val="20002"/>
                    </a:ext>
                  </a:extLst>
                </a:gridCol>
              </a:tblGrid>
              <a:tr h="430950">
                <a:tc>
                  <a:txBody>
                    <a:bodyPr/>
                    <a:lstStyle/>
                    <a:p>
                      <a:pPr marL="0" lvl="0" indent="0" algn="ctr" rtl="0">
                        <a:spcBef>
                          <a:spcPts val="0"/>
                        </a:spcBef>
                        <a:spcAft>
                          <a:spcPts val="0"/>
                        </a:spcAft>
                        <a:buNone/>
                      </a:pPr>
                      <a:r>
                        <a:rPr lang="en" sz="900" b="1">
                          <a:solidFill>
                            <a:schemeClr val="dk1"/>
                          </a:solidFill>
                        </a:rPr>
                        <a:t>Factor Exposure</a:t>
                      </a:r>
                      <a:endParaRPr sz="800"/>
                    </a:p>
                  </a:txBody>
                  <a:tcPr marL="91425" marR="91425" marT="91425" marB="91425"/>
                </a:tc>
                <a:tc>
                  <a:txBody>
                    <a:bodyPr/>
                    <a:lstStyle/>
                    <a:p>
                      <a:pPr marL="0" lvl="0" indent="0" algn="ctr" rtl="0">
                        <a:spcBef>
                          <a:spcPts val="0"/>
                        </a:spcBef>
                        <a:spcAft>
                          <a:spcPts val="0"/>
                        </a:spcAft>
                        <a:buNone/>
                      </a:pPr>
                      <a:r>
                        <a:rPr lang="en" sz="800"/>
                        <a:t>Coefficient / (T-Stat)</a:t>
                      </a:r>
                      <a:endParaRPr sz="800"/>
                    </a:p>
                    <a:p>
                      <a:pPr marL="0" lvl="0" indent="0" algn="ctr" rtl="0">
                        <a:spcBef>
                          <a:spcPts val="0"/>
                        </a:spcBef>
                        <a:spcAft>
                          <a:spcPts val="0"/>
                        </a:spcAft>
                        <a:buClr>
                          <a:schemeClr val="dk1"/>
                        </a:buClr>
                        <a:buSzPts val="1100"/>
                        <a:buFont typeface="Arial"/>
                        <a:buNone/>
                      </a:pPr>
                      <a:r>
                        <a:rPr lang="en" sz="800">
                          <a:solidFill>
                            <a:schemeClr val="dk1"/>
                          </a:solidFill>
                        </a:rPr>
                        <a:t>Buy</a:t>
                      </a:r>
                      <a:endParaRPr sz="800"/>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sz="800">
                          <a:solidFill>
                            <a:schemeClr val="dk1"/>
                          </a:solidFill>
                        </a:rPr>
                        <a:t>Coefficient / (T-Stat)</a:t>
                      </a:r>
                      <a:endParaRPr sz="800">
                        <a:solidFill>
                          <a:schemeClr val="dk1"/>
                        </a:solidFill>
                      </a:endParaRPr>
                    </a:p>
                    <a:p>
                      <a:pPr marL="0" lvl="0" indent="0" algn="ctr" rtl="0">
                        <a:spcBef>
                          <a:spcPts val="0"/>
                        </a:spcBef>
                        <a:spcAft>
                          <a:spcPts val="0"/>
                        </a:spcAft>
                        <a:buNone/>
                      </a:pPr>
                      <a:r>
                        <a:rPr lang="en" sz="800">
                          <a:solidFill>
                            <a:schemeClr val="dk1"/>
                          </a:solidFill>
                        </a:rPr>
                        <a:t>Sell</a:t>
                      </a:r>
                      <a:endParaRPr sz="800"/>
                    </a:p>
                  </a:txBody>
                  <a:tcPr marL="91425" marR="91425" marT="91425" marB="91425"/>
                </a:tc>
                <a:extLst>
                  <a:ext uri="{0D108BD9-81ED-4DB2-BD59-A6C34878D82A}">
                    <a16:rowId xmlns:a16="http://schemas.microsoft.com/office/drawing/2014/main" val="10000"/>
                  </a:ext>
                </a:extLst>
              </a:tr>
              <a:tr h="307225">
                <a:tc>
                  <a:txBody>
                    <a:bodyPr/>
                    <a:lstStyle/>
                    <a:p>
                      <a:pPr marL="0" lvl="0" indent="0" algn="l" rtl="0">
                        <a:spcBef>
                          <a:spcPts val="0"/>
                        </a:spcBef>
                        <a:spcAft>
                          <a:spcPts val="0"/>
                        </a:spcAft>
                        <a:buNone/>
                      </a:pPr>
                      <a:r>
                        <a:rPr lang="en" sz="800"/>
                        <a:t>Beta</a:t>
                      </a:r>
                      <a:endParaRPr sz="800"/>
                    </a:p>
                  </a:txBody>
                  <a:tcPr marL="91425" marR="91425" marT="91425" marB="91425">
                    <a:solidFill>
                      <a:schemeClr val="lt2"/>
                    </a:solidFill>
                  </a:tcPr>
                </a:tc>
                <a:tc>
                  <a:txBody>
                    <a:bodyPr/>
                    <a:lstStyle/>
                    <a:p>
                      <a:pPr marL="0" lvl="0" indent="0" algn="l" rtl="0">
                        <a:spcBef>
                          <a:spcPts val="0"/>
                        </a:spcBef>
                        <a:spcAft>
                          <a:spcPts val="0"/>
                        </a:spcAft>
                        <a:buNone/>
                      </a:pPr>
                      <a:r>
                        <a:rPr lang="en" sz="800"/>
                        <a:t>-0.05 (-2.26)</a:t>
                      </a:r>
                      <a:endParaRPr sz="800"/>
                    </a:p>
                  </a:txBody>
                  <a:tcPr marL="91425" marR="91425" marT="91425" marB="91425">
                    <a:solidFill>
                      <a:schemeClr val="lt2"/>
                    </a:solidFill>
                  </a:tcPr>
                </a:tc>
                <a:tc>
                  <a:txBody>
                    <a:bodyPr/>
                    <a:lstStyle/>
                    <a:p>
                      <a:pPr marL="0" lvl="0" indent="0" algn="l" rtl="0">
                        <a:spcBef>
                          <a:spcPts val="0"/>
                        </a:spcBef>
                        <a:spcAft>
                          <a:spcPts val="0"/>
                        </a:spcAft>
                        <a:buNone/>
                      </a:pPr>
                      <a:r>
                        <a:rPr lang="en" sz="800"/>
                        <a:t>-0.02 (-0.98)</a:t>
                      </a:r>
                      <a:endParaRPr sz="800"/>
                    </a:p>
                  </a:txBody>
                  <a:tcPr marL="91425" marR="91425" marT="91425" marB="91425">
                    <a:solidFill>
                      <a:schemeClr val="lt2"/>
                    </a:solidFill>
                  </a:tcPr>
                </a:tc>
                <a:extLst>
                  <a:ext uri="{0D108BD9-81ED-4DB2-BD59-A6C34878D82A}">
                    <a16:rowId xmlns:a16="http://schemas.microsoft.com/office/drawing/2014/main" val="10001"/>
                  </a:ext>
                </a:extLst>
              </a:tr>
              <a:tr h="307225">
                <a:tc>
                  <a:txBody>
                    <a:bodyPr/>
                    <a:lstStyle/>
                    <a:p>
                      <a:pPr marL="0" lvl="0" indent="0" algn="l" rtl="0">
                        <a:spcBef>
                          <a:spcPts val="0"/>
                        </a:spcBef>
                        <a:spcAft>
                          <a:spcPts val="0"/>
                        </a:spcAft>
                        <a:buNone/>
                      </a:pPr>
                      <a:r>
                        <a:rPr lang="en" sz="800"/>
                        <a:t>SMB</a:t>
                      </a:r>
                      <a:endParaRPr sz="800"/>
                    </a:p>
                  </a:txBody>
                  <a:tcPr marL="91425" marR="91425" marT="91425" marB="91425"/>
                </a:tc>
                <a:tc>
                  <a:txBody>
                    <a:bodyPr/>
                    <a:lstStyle/>
                    <a:p>
                      <a:pPr marL="0" lvl="0" indent="0" algn="l" rtl="0">
                        <a:spcBef>
                          <a:spcPts val="0"/>
                        </a:spcBef>
                        <a:spcAft>
                          <a:spcPts val="0"/>
                        </a:spcAft>
                        <a:buNone/>
                      </a:pPr>
                      <a:r>
                        <a:rPr lang="en" sz="800"/>
                        <a:t>0.09 (2.28)</a:t>
                      </a:r>
                      <a:endParaRPr sz="800"/>
                    </a:p>
                  </a:txBody>
                  <a:tcPr marL="91425" marR="91425" marT="91425" marB="91425"/>
                </a:tc>
                <a:tc>
                  <a:txBody>
                    <a:bodyPr/>
                    <a:lstStyle/>
                    <a:p>
                      <a:pPr marL="0" lvl="0" indent="0" algn="l" rtl="0">
                        <a:spcBef>
                          <a:spcPts val="0"/>
                        </a:spcBef>
                        <a:spcAft>
                          <a:spcPts val="0"/>
                        </a:spcAft>
                        <a:buNone/>
                      </a:pPr>
                      <a:r>
                        <a:rPr lang="en" sz="800"/>
                        <a:t>0.08 (2.15)</a:t>
                      </a:r>
                      <a:endParaRPr sz="800"/>
                    </a:p>
                  </a:txBody>
                  <a:tcPr marL="91425" marR="91425" marT="91425" marB="91425"/>
                </a:tc>
                <a:extLst>
                  <a:ext uri="{0D108BD9-81ED-4DB2-BD59-A6C34878D82A}">
                    <a16:rowId xmlns:a16="http://schemas.microsoft.com/office/drawing/2014/main" val="10002"/>
                  </a:ext>
                </a:extLst>
              </a:tr>
              <a:tr h="307225">
                <a:tc>
                  <a:txBody>
                    <a:bodyPr/>
                    <a:lstStyle/>
                    <a:p>
                      <a:pPr marL="0" lvl="0" indent="0" algn="l" rtl="0">
                        <a:spcBef>
                          <a:spcPts val="0"/>
                        </a:spcBef>
                        <a:spcAft>
                          <a:spcPts val="0"/>
                        </a:spcAft>
                        <a:buNone/>
                      </a:pPr>
                      <a:r>
                        <a:rPr lang="en" sz="800"/>
                        <a:t>CMA</a:t>
                      </a:r>
                      <a:endParaRPr sz="800"/>
                    </a:p>
                  </a:txBody>
                  <a:tcPr marL="91425" marR="91425" marT="91425" marB="91425">
                    <a:solidFill>
                      <a:schemeClr val="lt2"/>
                    </a:solidFill>
                  </a:tcPr>
                </a:tc>
                <a:tc>
                  <a:txBody>
                    <a:bodyPr/>
                    <a:lstStyle/>
                    <a:p>
                      <a:pPr marL="0" lvl="0" indent="0" algn="l" rtl="0">
                        <a:spcBef>
                          <a:spcPts val="0"/>
                        </a:spcBef>
                        <a:spcAft>
                          <a:spcPts val="0"/>
                        </a:spcAft>
                        <a:buNone/>
                      </a:pPr>
                      <a:r>
                        <a:rPr lang="en" sz="800"/>
                        <a:t>-0.19 (-2.86)</a:t>
                      </a:r>
                      <a:endParaRPr sz="800"/>
                    </a:p>
                  </a:txBody>
                  <a:tcPr marL="91425" marR="91425" marT="91425" marB="91425">
                    <a:solidFill>
                      <a:schemeClr val="lt2"/>
                    </a:solidFill>
                  </a:tcPr>
                </a:tc>
                <a:tc>
                  <a:txBody>
                    <a:bodyPr/>
                    <a:lstStyle/>
                    <a:p>
                      <a:pPr marL="0" lvl="0" indent="0" algn="l" rtl="0">
                        <a:spcBef>
                          <a:spcPts val="0"/>
                        </a:spcBef>
                        <a:spcAft>
                          <a:spcPts val="0"/>
                        </a:spcAft>
                        <a:buNone/>
                      </a:pPr>
                      <a:r>
                        <a:rPr lang="en" sz="800"/>
                        <a:t>-0.10 (-1.51)</a:t>
                      </a:r>
                      <a:endParaRPr sz="800"/>
                    </a:p>
                  </a:txBody>
                  <a:tcPr marL="91425" marR="91425" marT="91425" marB="91425">
                    <a:solidFill>
                      <a:schemeClr val="lt2"/>
                    </a:solidFill>
                  </a:tcPr>
                </a:tc>
                <a:extLst>
                  <a:ext uri="{0D108BD9-81ED-4DB2-BD59-A6C34878D82A}">
                    <a16:rowId xmlns:a16="http://schemas.microsoft.com/office/drawing/2014/main" val="10003"/>
                  </a:ext>
                </a:extLst>
              </a:tr>
              <a:tr h="307225">
                <a:tc>
                  <a:txBody>
                    <a:bodyPr/>
                    <a:lstStyle/>
                    <a:p>
                      <a:pPr marL="0" lvl="0" indent="0" algn="l" rtl="0">
                        <a:spcBef>
                          <a:spcPts val="0"/>
                        </a:spcBef>
                        <a:spcAft>
                          <a:spcPts val="0"/>
                        </a:spcAft>
                        <a:buNone/>
                      </a:pPr>
                      <a:r>
                        <a:rPr lang="en" sz="800"/>
                        <a:t>MOM</a:t>
                      </a:r>
                      <a:endParaRPr sz="800"/>
                    </a:p>
                  </a:txBody>
                  <a:tcPr marL="91425" marR="91425" marT="91425" marB="91425"/>
                </a:tc>
                <a:tc>
                  <a:txBody>
                    <a:bodyPr/>
                    <a:lstStyle/>
                    <a:p>
                      <a:pPr marL="0" lvl="0" indent="0" algn="l" rtl="0">
                        <a:spcBef>
                          <a:spcPts val="0"/>
                        </a:spcBef>
                        <a:spcAft>
                          <a:spcPts val="0"/>
                        </a:spcAft>
                        <a:buNone/>
                      </a:pPr>
                      <a:r>
                        <a:rPr lang="en" sz="800"/>
                        <a:t>0.18 (2.09)</a:t>
                      </a:r>
                      <a:endParaRPr sz="800"/>
                    </a:p>
                  </a:txBody>
                  <a:tcPr marL="91425" marR="91425" marT="91425" marB="91425"/>
                </a:tc>
                <a:tc>
                  <a:txBody>
                    <a:bodyPr/>
                    <a:lstStyle/>
                    <a:p>
                      <a:pPr marL="0" lvl="0" indent="0" algn="l" rtl="0">
                        <a:spcBef>
                          <a:spcPts val="0"/>
                        </a:spcBef>
                        <a:spcAft>
                          <a:spcPts val="0"/>
                        </a:spcAft>
                        <a:buNone/>
                      </a:pPr>
                      <a:r>
                        <a:rPr lang="en" sz="800"/>
                        <a:t>0.13 (1.55)</a:t>
                      </a:r>
                      <a:endParaRPr sz="800"/>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0"/>
          <p:cNvSpPr txBox="1">
            <a:spLocks noGrp="1"/>
          </p:cNvSpPr>
          <p:nvPr>
            <p:ph type="title"/>
          </p:nvPr>
        </p:nvSpPr>
        <p:spPr>
          <a:xfrm>
            <a:off x="340075" y="3587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990"/>
              <a:buFont typeface="Arial"/>
              <a:buNone/>
            </a:pPr>
            <a:r>
              <a:rPr lang="en" sz="1820" b="1">
                <a:solidFill>
                  <a:srgbClr val="00B4FF"/>
                </a:solidFill>
              </a:rPr>
              <a:t>Signal:</a:t>
            </a:r>
            <a:r>
              <a:rPr lang="en" sz="1820">
                <a:solidFill>
                  <a:srgbClr val="00B4FF"/>
                </a:solidFill>
              </a:rPr>
              <a:t> Stock Split </a:t>
            </a:r>
            <a:endParaRPr sz="1820">
              <a:solidFill>
                <a:srgbClr val="00B4FF"/>
              </a:solidFill>
            </a:endParaRPr>
          </a:p>
          <a:p>
            <a:pPr marL="0" lvl="0" indent="0" algn="l" rtl="0">
              <a:spcBef>
                <a:spcPts val="0"/>
              </a:spcBef>
              <a:spcAft>
                <a:spcPts val="0"/>
              </a:spcAft>
              <a:buSzPts val="990"/>
              <a:buNone/>
            </a:pPr>
            <a:endParaRPr sz="1820" b="1"/>
          </a:p>
        </p:txBody>
      </p:sp>
      <p:sp>
        <p:nvSpPr>
          <p:cNvPr id="262" name="Google Shape;262;p40"/>
          <p:cNvSpPr txBox="1"/>
          <p:nvPr/>
        </p:nvSpPr>
        <p:spPr>
          <a:xfrm>
            <a:off x="311700" y="931400"/>
            <a:ext cx="70032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4"/>
                </a:solidFill>
              </a:rPr>
              <a:t>Hypothesis:</a:t>
            </a:r>
            <a:r>
              <a:rPr lang="en"/>
              <a:t> </a:t>
            </a:r>
            <a:r>
              <a:rPr lang="en">
                <a:solidFill>
                  <a:schemeClr val="dk1"/>
                </a:solidFill>
              </a:rPr>
              <a:t>Many companies announce stock splits so that the share price for a stock remains affordable for retail investors. This can be viewed as a positive sign since the stock price increased to a point where the shares need to be split for them to be affordable. Therefore, we would like to test whether a stock split would be a bullish signal. For the stocks that announce stock splits, we will buy them the next day after the announcement and see how that strategy performs. </a:t>
            </a:r>
            <a:endParaRPr/>
          </a:p>
        </p:txBody>
      </p:sp>
      <p:sp>
        <p:nvSpPr>
          <p:cNvPr id="263" name="Google Shape;263;p40"/>
          <p:cNvSpPr txBox="1"/>
          <p:nvPr/>
        </p:nvSpPr>
        <p:spPr>
          <a:xfrm>
            <a:off x="311700" y="2571750"/>
            <a:ext cx="3624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4"/>
                </a:solidFill>
              </a:rPr>
              <a:t>Signal Defined as:</a:t>
            </a:r>
            <a:r>
              <a:rPr lang="en">
                <a:solidFill>
                  <a:schemeClr val="dk1"/>
                </a:solidFill>
              </a:rPr>
              <a:t> (955 occurrences)</a:t>
            </a:r>
            <a:endParaRPr>
              <a:solidFill>
                <a:schemeClr val="dk1"/>
              </a:solidFill>
            </a:endParaRPr>
          </a:p>
        </p:txBody>
      </p:sp>
      <p:pic>
        <p:nvPicPr>
          <p:cNvPr id="264" name="Google Shape;264;p40"/>
          <p:cNvPicPr preferRelativeResize="0"/>
          <p:nvPr/>
        </p:nvPicPr>
        <p:blipFill>
          <a:blip r:embed="rId3">
            <a:alphaModFix/>
          </a:blip>
          <a:stretch>
            <a:fillRect/>
          </a:stretch>
        </p:blipFill>
        <p:spPr>
          <a:xfrm>
            <a:off x="430625" y="3134800"/>
            <a:ext cx="4648200" cy="7143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1"/>
          <p:cNvSpPr txBox="1">
            <a:spLocks noGrp="1"/>
          </p:cNvSpPr>
          <p:nvPr>
            <p:ph type="title"/>
          </p:nvPr>
        </p:nvSpPr>
        <p:spPr>
          <a:xfrm>
            <a:off x="311700" y="1125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990"/>
              <a:buFont typeface="Arial"/>
              <a:buNone/>
            </a:pPr>
            <a:r>
              <a:rPr lang="en" sz="1820" b="1">
                <a:solidFill>
                  <a:srgbClr val="00B4FF"/>
                </a:solidFill>
              </a:rPr>
              <a:t>Results:</a:t>
            </a:r>
            <a:r>
              <a:rPr lang="en" sz="1820">
                <a:solidFill>
                  <a:srgbClr val="00B4FF"/>
                </a:solidFill>
              </a:rPr>
              <a:t> Stock Split</a:t>
            </a:r>
            <a:endParaRPr sz="1820">
              <a:solidFill>
                <a:srgbClr val="00B4FF"/>
              </a:solidFill>
            </a:endParaRPr>
          </a:p>
          <a:p>
            <a:pPr marL="0" lvl="0" indent="0" algn="l" rtl="0">
              <a:spcBef>
                <a:spcPts val="0"/>
              </a:spcBef>
              <a:spcAft>
                <a:spcPts val="0"/>
              </a:spcAft>
              <a:buSzPts val="990"/>
              <a:buNone/>
            </a:pPr>
            <a:endParaRPr sz="1820" b="1">
              <a:solidFill>
                <a:srgbClr val="00B4FF"/>
              </a:solidFill>
            </a:endParaRPr>
          </a:p>
        </p:txBody>
      </p:sp>
      <p:pic>
        <p:nvPicPr>
          <p:cNvPr id="270" name="Google Shape;270;p41"/>
          <p:cNvPicPr preferRelativeResize="0"/>
          <p:nvPr/>
        </p:nvPicPr>
        <p:blipFill>
          <a:blip r:embed="rId3">
            <a:alphaModFix/>
          </a:blip>
          <a:stretch>
            <a:fillRect/>
          </a:stretch>
        </p:blipFill>
        <p:spPr>
          <a:xfrm>
            <a:off x="348950" y="587500"/>
            <a:ext cx="3058000" cy="3021475"/>
          </a:xfrm>
          <a:prstGeom prst="rect">
            <a:avLst/>
          </a:prstGeom>
          <a:noFill/>
          <a:ln>
            <a:noFill/>
          </a:ln>
        </p:spPr>
      </p:pic>
      <p:graphicFrame>
        <p:nvGraphicFramePr>
          <p:cNvPr id="271" name="Google Shape;271;p41"/>
          <p:cNvGraphicFramePr/>
          <p:nvPr/>
        </p:nvGraphicFramePr>
        <p:xfrm>
          <a:off x="5037050" y="274988"/>
          <a:ext cx="3430300" cy="2922762"/>
        </p:xfrm>
        <a:graphic>
          <a:graphicData uri="http://schemas.openxmlformats.org/drawingml/2006/table">
            <a:tbl>
              <a:tblPr>
                <a:noFill/>
                <a:tableStyleId>{F26D14C3-2335-4467-A9AB-CCE67A2BBDAD}</a:tableStyleId>
              </a:tblPr>
              <a:tblGrid>
                <a:gridCol w="1715150">
                  <a:extLst>
                    <a:ext uri="{9D8B030D-6E8A-4147-A177-3AD203B41FA5}">
                      <a16:colId xmlns:a16="http://schemas.microsoft.com/office/drawing/2014/main" val="20000"/>
                    </a:ext>
                  </a:extLst>
                </a:gridCol>
                <a:gridCol w="1715150">
                  <a:extLst>
                    <a:ext uri="{9D8B030D-6E8A-4147-A177-3AD203B41FA5}">
                      <a16:colId xmlns:a16="http://schemas.microsoft.com/office/drawing/2014/main" val="20001"/>
                    </a:ext>
                  </a:extLst>
                </a:gridCol>
              </a:tblGrid>
              <a:tr h="298400">
                <a:tc>
                  <a:txBody>
                    <a:bodyPr/>
                    <a:lstStyle/>
                    <a:p>
                      <a:pPr marL="0" lvl="0" indent="0" algn="ctr" rtl="0">
                        <a:spcBef>
                          <a:spcPts val="0"/>
                        </a:spcBef>
                        <a:spcAft>
                          <a:spcPts val="0"/>
                        </a:spcAft>
                        <a:buNone/>
                      </a:pPr>
                      <a:r>
                        <a:rPr lang="en" sz="900" b="1"/>
                        <a:t>Annualized Metrics</a:t>
                      </a:r>
                      <a:r>
                        <a:rPr lang="en" sz="900"/>
                        <a:t> </a:t>
                      </a:r>
                      <a:endParaRPr sz="900"/>
                    </a:p>
                  </a:txBody>
                  <a:tcPr marL="91425" marR="91425" marT="91425" marB="91425">
                    <a:lnB w="1270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900"/>
                        <a:t>20-Day Holding Period</a:t>
                      </a:r>
                      <a:endParaRPr sz="900"/>
                    </a:p>
                  </a:txBody>
                  <a:tcPr marL="91425" marR="91425" marT="91425" marB="91425">
                    <a:lnB w="12700"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298400">
                <a:tc>
                  <a:txBody>
                    <a:bodyPr/>
                    <a:lstStyle/>
                    <a:p>
                      <a:pPr marL="0" lvl="0" indent="0" algn="l" rtl="0">
                        <a:lnSpc>
                          <a:spcPct val="115000"/>
                        </a:lnSpc>
                        <a:spcBef>
                          <a:spcPts val="0"/>
                        </a:spcBef>
                        <a:spcAft>
                          <a:spcPts val="0"/>
                        </a:spcAft>
                        <a:buNone/>
                      </a:pPr>
                      <a:r>
                        <a:rPr lang="en" sz="900"/>
                        <a:t>Mean Return </a:t>
                      </a:r>
                      <a:endParaRPr sz="900"/>
                    </a:p>
                  </a:txBody>
                  <a:tcPr marL="68575" marR="68575" marT="91425" marB="91425">
                    <a:lnL w="9525"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2F2F2"/>
                    </a:solidFill>
                  </a:tcPr>
                </a:tc>
                <a:tc>
                  <a:txBody>
                    <a:bodyPr/>
                    <a:lstStyle/>
                    <a:p>
                      <a:pPr marL="0" lvl="0" indent="0" algn="l" rtl="0">
                        <a:lnSpc>
                          <a:spcPct val="115000"/>
                        </a:lnSpc>
                        <a:spcBef>
                          <a:spcPts val="0"/>
                        </a:spcBef>
                        <a:spcAft>
                          <a:spcPts val="0"/>
                        </a:spcAft>
                        <a:buNone/>
                      </a:pPr>
                      <a:r>
                        <a:rPr lang="en" sz="900"/>
                        <a:t>38.95%</a:t>
                      </a:r>
                      <a:endParaRPr sz="900"/>
                    </a:p>
                  </a:txBody>
                  <a:tcPr marL="68575" marR="68575" marT="91425" marB="91425">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2F2F2"/>
                    </a:solidFill>
                  </a:tcPr>
                </a:tc>
                <a:extLst>
                  <a:ext uri="{0D108BD9-81ED-4DB2-BD59-A6C34878D82A}">
                    <a16:rowId xmlns:a16="http://schemas.microsoft.com/office/drawing/2014/main" val="10001"/>
                  </a:ext>
                </a:extLst>
              </a:tr>
              <a:tr h="298400">
                <a:tc>
                  <a:txBody>
                    <a:bodyPr/>
                    <a:lstStyle/>
                    <a:p>
                      <a:pPr marL="0" lvl="0" indent="0" algn="l" rtl="0">
                        <a:lnSpc>
                          <a:spcPct val="115000"/>
                        </a:lnSpc>
                        <a:spcBef>
                          <a:spcPts val="0"/>
                        </a:spcBef>
                        <a:spcAft>
                          <a:spcPts val="0"/>
                        </a:spcAft>
                        <a:buNone/>
                      </a:pPr>
                      <a:r>
                        <a:rPr lang="en" sz="900"/>
                        <a:t>Volatility</a:t>
                      </a:r>
                      <a:endParaRPr sz="900"/>
                    </a:p>
                  </a:txBody>
                  <a:tcPr marL="68575" marR="68575" marT="91425" marB="91425">
                    <a:lnL w="9525"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t>44%</a:t>
                      </a:r>
                      <a:endParaRPr sz="900"/>
                    </a:p>
                  </a:txBody>
                  <a:tcPr marL="68575" marR="68575" marT="91425" marB="91425">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298400">
                <a:tc>
                  <a:txBody>
                    <a:bodyPr/>
                    <a:lstStyle/>
                    <a:p>
                      <a:pPr marL="0" lvl="0" indent="0" algn="l" rtl="0">
                        <a:lnSpc>
                          <a:spcPct val="115000"/>
                        </a:lnSpc>
                        <a:spcBef>
                          <a:spcPts val="0"/>
                        </a:spcBef>
                        <a:spcAft>
                          <a:spcPts val="0"/>
                        </a:spcAft>
                        <a:buNone/>
                      </a:pPr>
                      <a:r>
                        <a:rPr lang="en" sz="900"/>
                        <a:t>Sharpe Ratio </a:t>
                      </a:r>
                      <a:endParaRPr sz="900"/>
                    </a:p>
                  </a:txBody>
                  <a:tcPr marL="68575" marR="68575" marT="91425" marB="91425">
                    <a:lnL w="9525"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solidFill>
                      <a:srgbClr val="F2F2F2"/>
                    </a:solidFill>
                  </a:tcPr>
                </a:tc>
                <a:tc>
                  <a:txBody>
                    <a:bodyPr/>
                    <a:lstStyle/>
                    <a:p>
                      <a:pPr marL="0" lvl="0" indent="0" algn="l" rtl="0">
                        <a:lnSpc>
                          <a:spcPct val="115000"/>
                        </a:lnSpc>
                        <a:spcBef>
                          <a:spcPts val="0"/>
                        </a:spcBef>
                        <a:spcAft>
                          <a:spcPts val="0"/>
                        </a:spcAft>
                        <a:buNone/>
                      </a:pPr>
                      <a:r>
                        <a:rPr lang="en" sz="900"/>
                        <a:t>0.89</a:t>
                      </a:r>
                      <a:endParaRPr sz="900"/>
                    </a:p>
                  </a:txBody>
                  <a:tcPr marL="68575" marR="68575" marT="91425" marB="91425">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solidFill>
                      <a:srgbClr val="F2F2F2"/>
                    </a:solidFill>
                  </a:tcPr>
                </a:tc>
                <a:extLst>
                  <a:ext uri="{0D108BD9-81ED-4DB2-BD59-A6C34878D82A}">
                    <a16:rowId xmlns:a16="http://schemas.microsoft.com/office/drawing/2014/main" val="10003"/>
                  </a:ext>
                </a:extLst>
              </a:tr>
              <a:tr h="298400">
                <a:tc>
                  <a:txBody>
                    <a:bodyPr/>
                    <a:lstStyle/>
                    <a:p>
                      <a:pPr marL="0" lvl="0" indent="0" algn="l" rtl="0">
                        <a:spcBef>
                          <a:spcPts val="0"/>
                        </a:spcBef>
                        <a:spcAft>
                          <a:spcPts val="0"/>
                        </a:spcAft>
                        <a:buNone/>
                      </a:pPr>
                      <a:r>
                        <a:rPr lang="en" sz="900"/>
                        <a:t>Skewness of Returns</a:t>
                      </a:r>
                      <a:endParaRPr sz="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900"/>
                        <a:t>0.19</a:t>
                      </a:r>
                      <a:endParaRPr sz="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298400">
                <a:tc>
                  <a:txBody>
                    <a:bodyPr/>
                    <a:lstStyle/>
                    <a:p>
                      <a:pPr marL="0" lvl="0" indent="0" algn="l" rtl="0">
                        <a:lnSpc>
                          <a:spcPct val="115000"/>
                        </a:lnSpc>
                        <a:spcBef>
                          <a:spcPts val="0"/>
                        </a:spcBef>
                        <a:spcAft>
                          <a:spcPts val="0"/>
                        </a:spcAft>
                        <a:buNone/>
                      </a:pPr>
                      <a:r>
                        <a:rPr lang="en" sz="900"/>
                        <a:t>Mean Alpha</a:t>
                      </a:r>
                      <a:endParaRPr sz="900"/>
                    </a:p>
                  </a:txBody>
                  <a:tcPr marL="68575" marR="68575" marT="91425" marB="91425">
                    <a:lnL w="9525"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2"/>
                    </a:solidFill>
                  </a:tcPr>
                </a:tc>
                <a:tc>
                  <a:txBody>
                    <a:bodyPr/>
                    <a:lstStyle/>
                    <a:p>
                      <a:pPr marL="0" lvl="0" indent="0" algn="l" rtl="0">
                        <a:lnSpc>
                          <a:spcPct val="115000"/>
                        </a:lnSpc>
                        <a:spcBef>
                          <a:spcPts val="0"/>
                        </a:spcBef>
                        <a:spcAft>
                          <a:spcPts val="0"/>
                        </a:spcAft>
                        <a:buNone/>
                      </a:pPr>
                      <a:r>
                        <a:rPr lang="en" sz="900"/>
                        <a:t>9.75%</a:t>
                      </a:r>
                      <a:endParaRPr sz="900"/>
                    </a:p>
                  </a:txBody>
                  <a:tcPr marL="68575" marR="68575" marT="91425" marB="91425">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298400">
                <a:tc>
                  <a:txBody>
                    <a:bodyPr/>
                    <a:lstStyle/>
                    <a:p>
                      <a:pPr marL="0" lvl="0" indent="0" algn="l" rtl="0">
                        <a:lnSpc>
                          <a:spcPct val="115000"/>
                        </a:lnSpc>
                        <a:spcBef>
                          <a:spcPts val="0"/>
                        </a:spcBef>
                        <a:spcAft>
                          <a:spcPts val="0"/>
                        </a:spcAft>
                        <a:buNone/>
                      </a:pPr>
                      <a:r>
                        <a:rPr lang="en" sz="900"/>
                        <a:t>Tracking Error</a:t>
                      </a:r>
                      <a:endParaRPr sz="900"/>
                    </a:p>
                  </a:txBody>
                  <a:tcPr marL="68575" marR="68575" marT="91425" marB="91425">
                    <a:lnL w="9525"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en" sz="900"/>
                        <a:t>35.51%</a:t>
                      </a:r>
                      <a:endParaRPr sz="900"/>
                    </a:p>
                  </a:txBody>
                  <a:tcPr marL="68575" marR="68575" marT="91425" marB="91425">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298400">
                <a:tc>
                  <a:txBody>
                    <a:bodyPr/>
                    <a:lstStyle/>
                    <a:p>
                      <a:pPr marL="0" lvl="0" indent="0" algn="l" rtl="0">
                        <a:lnSpc>
                          <a:spcPct val="115000"/>
                        </a:lnSpc>
                        <a:spcBef>
                          <a:spcPts val="0"/>
                        </a:spcBef>
                        <a:spcAft>
                          <a:spcPts val="0"/>
                        </a:spcAft>
                        <a:buNone/>
                      </a:pPr>
                      <a:r>
                        <a:rPr lang="en" sz="900"/>
                        <a:t>Info. Ratio</a:t>
                      </a:r>
                      <a:endParaRPr sz="900"/>
                    </a:p>
                  </a:txBody>
                  <a:tcPr marL="68575" marR="68575" marT="91425" marB="91425">
                    <a:lnL w="9525"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solidFill>
                      <a:schemeClr val="lt2"/>
                    </a:solidFill>
                  </a:tcPr>
                </a:tc>
                <a:tc>
                  <a:txBody>
                    <a:bodyPr/>
                    <a:lstStyle/>
                    <a:p>
                      <a:pPr marL="0" lvl="0" indent="0" algn="l" rtl="0">
                        <a:lnSpc>
                          <a:spcPct val="115000"/>
                        </a:lnSpc>
                        <a:spcBef>
                          <a:spcPts val="0"/>
                        </a:spcBef>
                        <a:spcAft>
                          <a:spcPts val="0"/>
                        </a:spcAft>
                        <a:buNone/>
                      </a:pPr>
                      <a:r>
                        <a:rPr lang="en" sz="900"/>
                        <a:t>0.27</a:t>
                      </a:r>
                      <a:endParaRPr sz="900"/>
                    </a:p>
                  </a:txBody>
                  <a:tcPr marL="68575" marR="68575" marT="91425" marB="91425">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solidFill>
                      <a:schemeClr val="lt2"/>
                    </a:solidFill>
                  </a:tcPr>
                </a:tc>
                <a:extLst>
                  <a:ext uri="{0D108BD9-81ED-4DB2-BD59-A6C34878D82A}">
                    <a16:rowId xmlns:a16="http://schemas.microsoft.com/office/drawing/2014/main" val="10007"/>
                  </a:ext>
                </a:extLst>
              </a:tr>
              <a:tr h="298400">
                <a:tc>
                  <a:txBody>
                    <a:bodyPr/>
                    <a:lstStyle/>
                    <a:p>
                      <a:pPr marL="0" lvl="0" indent="0" algn="l" rtl="0">
                        <a:spcBef>
                          <a:spcPts val="0"/>
                        </a:spcBef>
                        <a:spcAft>
                          <a:spcPts val="0"/>
                        </a:spcAft>
                        <a:buNone/>
                      </a:pPr>
                      <a:r>
                        <a:rPr lang="en" sz="900"/>
                        <a:t>Average Turnover</a:t>
                      </a:r>
                      <a:endParaRPr sz="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900"/>
                        <a:t>0.11</a:t>
                      </a:r>
                      <a:endParaRPr sz="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graphicFrame>
        <p:nvGraphicFramePr>
          <p:cNvPr id="272" name="Google Shape;272;p41"/>
          <p:cNvGraphicFramePr/>
          <p:nvPr/>
        </p:nvGraphicFramePr>
        <p:xfrm>
          <a:off x="5421650" y="3588447"/>
          <a:ext cx="2472550" cy="1280040"/>
        </p:xfrm>
        <a:graphic>
          <a:graphicData uri="http://schemas.openxmlformats.org/drawingml/2006/table">
            <a:tbl>
              <a:tblPr>
                <a:noFill/>
                <a:tableStyleId>{F26D14C3-2335-4467-A9AB-CCE67A2BBDAD}</a:tableStyleId>
              </a:tblPr>
              <a:tblGrid>
                <a:gridCol w="1236275">
                  <a:extLst>
                    <a:ext uri="{9D8B030D-6E8A-4147-A177-3AD203B41FA5}">
                      <a16:colId xmlns:a16="http://schemas.microsoft.com/office/drawing/2014/main" val="20000"/>
                    </a:ext>
                  </a:extLst>
                </a:gridCol>
                <a:gridCol w="1236275">
                  <a:extLst>
                    <a:ext uri="{9D8B030D-6E8A-4147-A177-3AD203B41FA5}">
                      <a16:colId xmlns:a16="http://schemas.microsoft.com/office/drawing/2014/main" val="20001"/>
                    </a:ext>
                  </a:extLst>
                </a:gridCol>
              </a:tblGrid>
              <a:tr h="0">
                <a:tc>
                  <a:txBody>
                    <a:bodyPr/>
                    <a:lstStyle/>
                    <a:p>
                      <a:pPr marL="0" lvl="0" indent="0" algn="ctr" rtl="0">
                        <a:spcBef>
                          <a:spcPts val="0"/>
                        </a:spcBef>
                        <a:spcAft>
                          <a:spcPts val="0"/>
                        </a:spcAft>
                        <a:buClr>
                          <a:schemeClr val="dk1"/>
                        </a:buClr>
                        <a:buSzPts val="1100"/>
                        <a:buFont typeface="Arial"/>
                        <a:buNone/>
                      </a:pPr>
                      <a:r>
                        <a:rPr lang="en" sz="900" b="1">
                          <a:solidFill>
                            <a:schemeClr val="dk1"/>
                          </a:solidFill>
                        </a:rPr>
                        <a:t>Factor Exposure</a:t>
                      </a:r>
                      <a:endParaRPr sz="900"/>
                    </a:p>
                  </a:txBody>
                  <a:tcPr marL="91425" marR="91425" marT="91425" marB="91425"/>
                </a:tc>
                <a:tc>
                  <a:txBody>
                    <a:bodyPr/>
                    <a:lstStyle/>
                    <a:p>
                      <a:pPr marL="0" lvl="0" indent="0" algn="ctr" rtl="0">
                        <a:spcBef>
                          <a:spcPts val="0"/>
                        </a:spcBef>
                        <a:spcAft>
                          <a:spcPts val="0"/>
                        </a:spcAft>
                        <a:buNone/>
                      </a:pPr>
                      <a:r>
                        <a:rPr lang="en" sz="900"/>
                        <a:t>Coefficient / (T-Stat)</a:t>
                      </a:r>
                      <a:endParaRPr sz="900"/>
                    </a:p>
                  </a:txBody>
                  <a:tcPr marL="91425" marR="91425" marT="91425" marB="91425"/>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900"/>
                        <a:t>Beta</a:t>
                      </a:r>
                      <a:endParaRPr sz="900"/>
                    </a:p>
                  </a:txBody>
                  <a:tcPr marL="91425" marR="91425" marT="91425" marB="91425">
                    <a:solidFill>
                      <a:schemeClr val="lt2"/>
                    </a:solidFill>
                  </a:tcPr>
                </a:tc>
                <a:tc>
                  <a:txBody>
                    <a:bodyPr/>
                    <a:lstStyle/>
                    <a:p>
                      <a:pPr marL="0" lvl="0" indent="0" algn="l" rtl="0">
                        <a:spcBef>
                          <a:spcPts val="0"/>
                        </a:spcBef>
                        <a:spcAft>
                          <a:spcPts val="0"/>
                        </a:spcAft>
                        <a:buNone/>
                      </a:pPr>
                      <a:r>
                        <a:rPr lang="en" sz="900"/>
                        <a:t>0.088 (1.98)</a:t>
                      </a:r>
                      <a:endParaRPr sz="900"/>
                    </a:p>
                  </a:txBody>
                  <a:tcPr marL="91425" marR="91425" marT="91425" marB="91425">
                    <a:solidFill>
                      <a:schemeClr val="lt2"/>
                    </a:solidFill>
                  </a:tcPr>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sz="900"/>
                        <a:t>RMW</a:t>
                      </a:r>
                      <a:endParaRPr sz="900"/>
                    </a:p>
                  </a:txBody>
                  <a:tcPr marL="91425" marR="91425" marT="91425" marB="91425"/>
                </a:tc>
                <a:tc>
                  <a:txBody>
                    <a:bodyPr/>
                    <a:lstStyle/>
                    <a:p>
                      <a:pPr marL="0" lvl="0" indent="0" algn="l" rtl="0">
                        <a:spcBef>
                          <a:spcPts val="0"/>
                        </a:spcBef>
                        <a:spcAft>
                          <a:spcPts val="0"/>
                        </a:spcAft>
                        <a:buNone/>
                      </a:pPr>
                      <a:r>
                        <a:rPr lang="en" sz="900"/>
                        <a:t>0.234 (2.34)</a:t>
                      </a:r>
                      <a:endParaRPr sz="900"/>
                    </a:p>
                  </a:txBody>
                  <a:tcPr marL="91425" marR="91425" marT="91425" marB="91425"/>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 sz="900"/>
                        <a:t>CMA</a:t>
                      </a:r>
                      <a:endParaRPr sz="900"/>
                    </a:p>
                  </a:txBody>
                  <a:tcPr marL="91425" marR="91425" marT="91425" marB="91425">
                    <a:solidFill>
                      <a:schemeClr val="lt2"/>
                    </a:solidFill>
                  </a:tcPr>
                </a:tc>
                <a:tc>
                  <a:txBody>
                    <a:bodyPr/>
                    <a:lstStyle/>
                    <a:p>
                      <a:pPr marL="0" lvl="0" indent="0" algn="l" rtl="0">
                        <a:spcBef>
                          <a:spcPts val="0"/>
                        </a:spcBef>
                        <a:spcAft>
                          <a:spcPts val="0"/>
                        </a:spcAft>
                        <a:buNone/>
                      </a:pPr>
                      <a:r>
                        <a:rPr lang="en" sz="900"/>
                        <a:t>-0.363 (-2.88)</a:t>
                      </a:r>
                      <a:endParaRPr sz="900"/>
                    </a:p>
                  </a:txBody>
                  <a:tcPr marL="91425" marR="91425" marT="91425" marB="91425">
                    <a:solidFill>
                      <a:schemeClr val="lt2"/>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240950" y="3944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00B4FF"/>
                </a:solidFill>
              </a:rPr>
              <a:t>Background</a:t>
            </a:r>
            <a:endParaRPr b="1">
              <a:solidFill>
                <a:srgbClr val="00B4FF"/>
              </a:solidFill>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rPr>
              <a:t>Factor modelling has long been used to try and explain the movement of stock prices. Signals based on these factors can then be used in algorithmic trading to capture the profit profile provided by specific factor based events.</a:t>
            </a:r>
            <a:endParaRPr>
              <a:solidFill>
                <a:schemeClr val="dk1"/>
              </a:solidFill>
            </a:endParaRPr>
          </a:p>
          <a:p>
            <a:pPr marL="0" lvl="0" indent="0" algn="l" rtl="0">
              <a:spcBef>
                <a:spcPts val="1200"/>
              </a:spcBef>
              <a:spcAft>
                <a:spcPts val="1200"/>
              </a:spcAft>
              <a:buNone/>
            </a:pPr>
            <a:r>
              <a:rPr lang="en">
                <a:solidFill>
                  <a:schemeClr val="dk1"/>
                </a:solidFill>
              </a:rPr>
              <a:t>It is not only relevant to identify actionable changes in stock prices, but also the magnitude of the change in relation to the market at large. Thus, in additional to focusing on the returns generated by signals, the alpha generated is also of great interest in determining the usefulness of a signal.</a:t>
            </a:r>
            <a:endParaRPr>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2"/>
          <p:cNvSpPr txBox="1">
            <a:spLocks noGrp="1"/>
          </p:cNvSpPr>
          <p:nvPr>
            <p:ph type="title"/>
          </p:nvPr>
        </p:nvSpPr>
        <p:spPr>
          <a:xfrm>
            <a:off x="311700" y="1125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990"/>
              <a:buFont typeface="Arial"/>
              <a:buNone/>
            </a:pPr>
            <a:r>
              <a:rPr lang="en" sz="1820" b="1">
                <a:solidFill>
                  <a:srgbClr val="00B4FF"/>
                </a:solidFill>
              </a:rPr>
              <a:t>Signal:</a:t>
            </a:r>
            <a:r>
              <a:rPr lang="en" sz="1820">
                <a:solidFill>
                  <a:srgbClr val="00B4FF"/>
                </a:solidFill>
              </a:rPr>
              <a:t> Change in sector group of a company</a:t>
            </a:r>
            <a:endParaRPr sz="1820">
              <a:solidFill>
                <a:srgbClr val="00B4FF"/>
              </a:solidFill>
            </a:endParaRPr>
          </a:p>
          <a:p>
            <a:pPr marL="0" lvl="0" indent="0" algn="l" rtl="0">
              <a:spcBef>
                <a:spcPts val="0"/>
              </a:spcBef>
              <a:spcAft>
                <a:spcPts val="0"/>
              </a:spcAft>
              <a:buSzPts val="990"/>
              <a:buNone/>
            </a:pPr>
            <a:endParaRPr sz="1820" b="1"/>
          </a:p>
        </p:txBody>
      </p:sp>
      <p:sp>
        <p:nvSpPr>
          <p:cNvPr id="278" name="Google Shape;278;p42"/>
          <p:cNvSpPr txBox="1"/>
          <p:nvPr/>
        </p:nvSpPr>
        <p:spPr>
          <a:xfrm>
            <a:off x="311700" y="931400"/>
            <a:ext cx="70032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4"/>
                </a:solidFill>
              </a:rPr>
              <a:t>Hypothesis:</a:t>
            </a:r>
            <a:r>
              <a:rPr lang="en"/>
              <a:t> </a:t>
            </a:r>
            <a:r>
              <a:rPr lang="en">
                <a:solidFill>
                  <a:schemeClr val="dk1"/>
                </a:solidFill>
              </a:rPr>
              <a:t>Some companies that are experiencing financial hardship and are close to bankruptcy decide to pivot and change the direction where they are headed. Sometimes when they do that, they decide to pursue a different industry. This would result in the change of their sector group. Therefore, it is possible to expect the market to buy the stock since this event sparks the possibility of the company becoming profitable again. We would like to test whether this event could be used as a signal. For the companies that change their sector groups, we will purchase their stock one day after the change in the sector group and test how that strategy performs. </a:t>
            </a:r>
            <a:endParaRPr>
              <a:solidFill>
                <a:schemeClr val="dk1"/>
              </a:solidFill>
            </a:endParaRPr>
          </a:p>
          <a:p>
            <a:pPr marL="0" lvl="0" indent="0" algn="l" rtl="0">
              <a:spcBef>
                <a:spcPts val="0"/>
              </a:spcBef>
              <a:spcAft>
                <a:spcPts val="0"/>
              </a:spcAft>
              <a:buNone/>
            </a:pPr>
            <a:endParaRPr>
              <a:solidFill>
                <a:schemeClr val="dk1"/>
              </a:solidFill>
              <a:latin typeface="Calibri"/>
              <a:ea typeface="Calibri"/>
              <a:cs typeface="Calibri"/>
              <a:sym typeface="Calibri"/>
            </a:endParaRPr>
          </a:p>
        </p:txBody>
      </p:sp>
      <p:sp>
        <p:nvSpPr>
          <p:cNvPr id="279" name="Google Shape;279;p42"/>
          <p:cNvSpPr txBox="1"/>
          <p:nvPr/>
        </p:nvSpPr>
        <p:spPr>
          <a:xfrm>
            <a:off x="311700" y="2814300"/>
            <a:ext cx="380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4"/>
                </a:solidFill>
              </a:rPr>
              <a:t>Signal Defined as:</a:t>
            </a:r>
            <a:r>
              <a:rPr lang="en">
                <a:solidFill>
                  <a:srgbClr val="F1C232"/>
                </a:solidFill>
              </a:rPr>
              <a:t> </a:t>
            </a:r>
            <a:r>
              <a:rPr lang="en">
                <a:solidFill>
                  <a:schemeClr val="dk1"/>
                </a:solidFill>
              </a:rPr>
              <a:t>(406 occurrences)</a:t>
            </a:r>
            <a:endParaRPr>
              <a:solidFill>
                <a:schemeClr val="dk1"/>
              </a:solidFill>
            </a:endParaRPr>
          </a:p>
        </p:txBody>
      </p:sp>
      <p:pic>
        <p:nvPicPr>
          <p:cNvPr id="280" name="Google Shape;280;p42"/>
          <p:cNvPicPr preferRelativeResize="0"/>
          <p:nvPr/>
        </p:nvPicPr>
        <p:blipFill>
          <a:blip r:embed="rId3">
            <a:alphaModFix/>
          </a:blip>
          <a:stretch>
            <a:fillRect/>
          </a:stretch>
        </p:blipFill>
        <p:spPr>
          <a:xfrm>
            <a:off x="180775" y="3214500"/>
            <a:ext cx="6629400" cy="5619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graphicFrame>
        <p:nvGraphicFramePr>
          <p:cNvPr id="285" name="Google Shape;285;p43"/>
          <p:cNvGraphicFramePr/>
          <p:nvPr/>
        </p:nvGraphicFramePr>
        <p:xfrm>
          <a:off x="5230825" y="634338"/>
          <a:ext cx="3430300" cy="2922762"/>
        </p:xfrm>
        <a:graphic>
          <a:graphicData uri="http://schemas.openxmlformats.org/drawingml/2006/table">
            <a:tbl>
              <a:tblPr>
                <a:noFill/>
                <a:tableStyleId>{F26D14C3-2335-4467-A9AB-CCE67A2BBDAD}</a:tableStyleId>
              </a:tblPr>
              <a:tblGrid>
                <a:gridCol w="1715150">
                  <a:extLst>
                    <a:ext uri="{9D8B030D-6E8A-4147-A177-3AD203B41FA5}">
                      <a16:colId xmlns:a16="http://schemas.microsoft.com/office/drawing/2014/main" val="20000"/>
                    </a:ext>
                  </a:extLst>
                </a:gridCol>
                <a:gridCol w="1715150">
                  <a:extLst>
                    <a:ext uri="{9D8B030D-6E8A-4147-A177-3AD203B41FA5}">
                      <a16:colId xmlns:a16="http://schemas.microsoft.com/office/drawing/2014/main" val="20001"/>
                    </a:ext>
                  </a:extLst>
                </a:gridCol>
              </a:tblGrid>
              <a:tr h="298400">
                <a:tc>
                  <a:txBody>
                    <a:bodyPr/>
                    <a:lstStyle/>
                    <a:p>
                      <a:pPr marL="0" lvl="0" indent="0" algn="ctr" rtl="0">
                        <a:spcBef>
                          <a:spcPts val="0"/>
                        </a:spcBef>
                        <a:spcAft>
                          <a:spcPts val="0"/>
                        </a:spcAft>
                        <a:buNone/>
                      </a:pPr>
                      <a:r>
                        <a:rPr lang="en" sz="900" b="1"/>
                        <a:t>Annualized Metrics</a:t>
                      </a:r>
                      <a:r>
                        <a:rPr lang="en" sz="900"/>
                        <a:t> </a:t>
                      </a:r>
                      <a:endParaRPr sz="900"/>
                    </a:p>
                  </a:txBody>
                  <a:tcPr marL="91425" marR="91425" marT="91425" marB="91425">
                    <a:lnB w="1270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900"/>
                        <a:t>20-Day Holding Period</a:t>
                      </a:r>
                      <a:endParaRPr sz="900"/>
                    </a:p>
                  </a:txBody>
                  <a:tcPr marL="91425" marR="91425" marT="91425" marB="91425">
                    <a:lnB w="12700"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298400">
                <a:tc>
                  <a:txBody>
                    <a:bodyPr/>
                    <a:lstStyle/>
                    <a:p>
                      <a:pPr marL="0" lvl="0" indent="0" algn="l" rtl="0">
                        <a:lnSpc>
                          <a:spcPct val="115000"/>
                        </a:lnSpc>
                        <a:spcBef>
                          <a:spcPts val="0"/>
                        </a:spcBef>
                        <a:spcAft>
                          <a:spcPts val="0"/>
                        </a:spcAft>
                        <a:buNone/>
                      </a:pPr>
                      <a:r>
                        <a:rPr lang="en" sz="900"/>
                        <a:t>Mean Return </a:t>
                      </a:r>
                      <a:endParaRPr sz="900"/>
                    </a:p>
                  </a:txBody>
                  <a:tcPr marL="68575" marR="68575" marT="91425" marB="91425">
                    <a:lnL w="9525"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 sz="900"/>
                        <a:t>65.74%</a:t>
                      </a:r>
                      <a:endParaRPr sz="900"/>
                    </a:p>
                  </a:txBody>
                  <a:tcPr marL="68575" marR="68575" marT="91425" marB="91425">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2F2F2"/>
                    </a:solidFill>
                  </a:tcPr>
                </a:tc>
                <a:extLst>
                  <a:ext uri="{0D108BD9-81ED-4DB2-BD59-A6C34878D82A}">
                    <a16:rowId xmlns:a16="http://schemas.microsoft.com/office/drawing/2014/main" val="10001"/>
                  </a:ext>
                </a:extLst>
              </a:tr>
              <a:tr h="298400">
                <a:tc>
                  <a:txBody>
                    <a:bodyPr/>
                    <a:lstStyle/>
                    <a:p>
                      <a:pPr marL="0" lvl="0" indent="0" algn="l" rtl="0">
                        <a:lnSpc>
                          <a:spcPct val="115000"/>
                        </a:lnSpc>
                        <a:spcBef>
                          <a:spcPts val="0"/>
                        </a:spcBef>
                        <a:spcAft>
                          <a:spcPts val="0"/>
                        </a:spcAft>
                        <a:buNone/>
                      </a:pPr>
                      <a:r>
                        <a:rPr lang="en" sz="900"/>
                        <a:t>Volatility</a:t>
                      </a:r>
                      <a:endParaRPr sz="900"/>
                    </a:p>
                  </a:txBody>
                  <a:tcPr marL="68575" marR="68575" marT="91425" marB="91425">
                    <a:lnL w="9525"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900"/>
                        <a:t>56.03%</a:t>
                      </a:r>
                      <a:endParaRPr sz="900"/>
                    </a:p>
                  </a:txBody>
                  <a:tcPr marL="68575" marR="68575" marT="91425" marB="91425">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298400">
                <a:tc>
                  <a:txBody>
                    <a:bodyPr/>
                    <a:lstStyle/>
                    <a:p>
                      <a:pPr marL="0" lvl="0" indent="0" algn="l" rtl="0">
                        <a:lnSpc>
                          <a:spcPct val="115000"/>
                        </a:lnSpc>
                        <a:spcBef>
                          <a:spcPts val="0"/>
                        </a:spcBef>
                        <a:spcAft>
                          <a:spcPts val="0"/>
                        </a:spcAft>
                        <a:buNone/>
                      </a:pPr>
                      <a:r>
                        <a:rPr lang="en" sz="900"/>
                        <a:t>Sharpe Ratio </a:t>
                      </a:r>
                      <a:endParaRPr sz="900"/>
                    </a:p>
                  </a:txBody>
                  <a:tcPr marL="68575" marR="68575" marT="91425" marB="91425">
                    <a:lnL w="9525"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 sz="900"/>
                        <a:t>1.17</a:t>
                      </a:r>
                      <a:endParaRPr sz="900"/>
                    </a:p>
                  </a:txBody>
                  <a:tcPr marL="68575" marR="68575" marT="91425" marB="91425">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solidFill>
                      <a:srgbClr val="F2F2F2"/>
                    </a:solidFill>
                  </a:tcPr>
                </a:tc>
                <a:extLst>
                  <a:ext uri="{0D108BD9-81ED-4DB2-BD59-A6C34878D82A}">
                    <a16:rowId xmlns:a16="http://schemas.microsoft.com/office/drawing/2014/main" val="10003"/>
                  </a:ext>
                </a:extLst>
              </a:tr>
              <a:tr h="298400">
                <a:tc>
                  <a:txBody>
                    <a:bodyPr/>
                    <a:lstStyle/>
                    <a:p>
                      <a:pPr marL="0" lvl="0" indent="0" algn="l" rtl="0">
                        <a:spcBef>
                          <a:spcPts val="0"/>
                        </a:spcBef>
                        <a:spcAft>
                          <a:spcPts val="0"/>
                        </a:spcAft>
                        <a:buNone/>
                      </a:pPr>
                      <a:r>
                        <a:rPr lang="en" sz="900"/>
                        <a:t>Skewness of Returns</a:t>
                      </a:r>
                      <a:endParaRPr sz="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900"/>
                        <a:t>2.28</a:t>
                      </a:r>
                      <a:endParaRPr sz="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298400">
                <a:tc>
                  <a:txBody>
                    <a:bodyPr/>
                    <a:lstStyle/>
                    <a:p>
                      <a:pPr marL="0" lvl="0" indent="0" algn="l" rtl="0">
                        <a:lnSpc>
                          <a:spcPct val="115000"/>
                        </a:lnSpc>
                        <a:spcBef>
                          <a:spcPts val="0"/>
                        </a:spcBef>
                        <a:spcAft>
                          <a:spcPts val="0"/>
                        </a:spcAft>
                        <a:buNone/>
                      </a:pPr>
                      <a:r>
                        <a:rPr lang="en" sz="900"/>
                        <a:t>Mean Alpha</a:t>
                      </a:r>
                      <a:endParaRPr sz="900"/>
                    </a:p>
                  </a:txBody>
                  <a:tcPr marL="68575" marR="68575" marT="91425" marB="91425">
                    <a:lnL w="9525"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n" sz="900"/>
                        <a:t>44.33%</a:t>
                      </a:r>
                      <a:endParaRPr sz="900"/>
                    </a:p>
                  </a:txBody>
                  <a:tcPr marL="68575" marR="68575" marT="91425" marB="91425">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298400">
                <a:tc>
                  <a:txBody>
                    <a:bodyPr/>
                    <a:lstStyle/>
                    <a:p>
                      <a:pPr marL="0" lvl="0" indent="0" algn="l" rtl="0">
                        <a:lnSpc>
                          <a:spcPct val="115000"/>
                        </a:lnSpc>
                        <a:spcBef>
                          <a:spcPts val="0"/>
                        </a:spcBef>
                        <a:spcAft>
                          <a:spcPts val="0"/>
                        </a:spcAft>
                        <a:buNone/>
                      </a:pPr>
                      <a:r>
                        <a:rPr lang="en" sz="900"/>
                        <a:t>Tracking Error</a:t>
                      </a:r>
                      <a:endParaRPr sz="900"/>
                    </a:p>
                  </a:txBody>
                  <a:tcPr marL="68575" marR="68575" marT="91425" marB="91425">
                    <a:lnL w="9525"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900"/>
                        <a:t>49.44%</a:t>
                      </a:r>
                      <a:endParaRPr sz="900"/>
                    </a:p>
                  </a:txBody>
                  <a:tcPr marL="68575" marR="68575" marT="91425" marB="91425">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298400">
                <a:tc>
                  <a:txBody>
                    <a:bodyPr/>
                    <a:lstStyle/>
                    <a:p>
                      <a:pPr marL="0" lvl="0" indent="0" algn="l" rtl="0">
                        <a:lnSpc>
                          <a:spcPct val="115000"/>
                        </a:lnSpc>
                        <a:spcBef>
                          <a:spcPts val="0"/>
                        </a:spcBef>
                        <a:spcAft>
                          <a:spcPts val="0"/>
                        </a:spcAft>
                        <a:buNone/>
                      </a:pPr>
                      <a:r>
                        <a:rPr lang="en" sz="900"/>
                        <a:t>Info. Ratio</a:t>
                      </a:r>
                      <a:endParaRPr sz="900"/>
                    </a:p>
                  </a:txBody>
                  <a:tcPr marL="68575" marR="68575" marT="91425" marB="91425">
                    <a:lnL w="9525"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n" sz="900"/>
                        <a:t>0.90</a:t>
                      </a:r>
                      <a:endParaRPr sz="900"/>
                    </a:p>
                  </a:txBody>
                  <a:tcPr marL="68575" marR="68575" marT="91425" marB="91425">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solidFill>
                      <a:schemeClr val="lt2"/>
                    </a:solidFill>
                  </a:tcPr>
                </a:tc>
                <a:extLst>
                  <a:ext uri="{0D108BD9-81ED-4DB2-BD59-A6C34878D82A}">
                    <a16:rowId xmlns:a16="http://schemas.microsoft.com/office/drawing/2014/main" val="10007"/>
                  </a:ext>
                </a:extLst>
              </a:tr>
              <a:tr h="298400">
                <a:tc>
                  <a:txBody>
                    <a:bodyPr/>
                    <a:lstStyle/>
                    <a:p>
                      <a:pPr marL="0" lvl="0" indent="0" algn="l" rtl="0">
                        <a:spcBef>
                          <a:spcPts val="0"/>
                        </a:spcBef>
                        <a:spcAft>
                          <a:spcPts val="0"/>
                        </a:spcAft>
                        <a:buNone/>
                      </a:pPr>
                      <a:r>
                        <a:rPr lang="en" sz="900"/>
                        <a:t>Average Turnover</a:t>
                      </a:r>
                      <a:endParaRPr sz="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900"/>
                        <a:t>0.09</a:t>
                      </a:r>
                      <a:endParaRPr sz="9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sp>
        <p:nvSpPr>
          <p:cNvPr id="286" name="Google Shape;286;p43"/>
          <p:cNvSpPr txBox="1">
            <a:spLocks noGrp="1"/>
          </p:cNvSpPr>
          <p:nvPr>
            <p:ph type="title"/>
          </p:nvPr>
        </p:nvSpPr>
        <p:spPr>
          <a:xfrm>
            <a:off x="311700" y="1125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990"/>
              <a:buFont typeface="Arial"/>
              <a:buNone/>
            </a:pPr>
            <a:r>
              <a:rPr lang="en" sz="1820" b="1">
                <a:solidFill>
                  <a:srgbClr val="00B4FF"/>
                </a:solidFill>
              </a:rPr>
              <a:t>Signal:</a:t>
            </a:r>
            <a:r>
              <a:rPr lang="en" sz="1820">
                <a:solidFill>
                  <a:srgbClr val="00B4FF"/>
                </a:solidFill>
              </a:rPr>
              <a:t> Change in sector group of a company</a:t>
            </a:r>
            <a:endParaRPr sz="1820">
              <a:solidFill>
                <a:srgbClr val="00B4FF"/>
              </a:solidFill>
            </a:endParaRPr>
          </a:p>
          <a:p>
            <a:pPr marL="0" lvl="0" indent="0" algn="l" rtl="0">
              <a:spcBef>
                <a:spcPts val="0"/>
              </a:spcBef>
              <a:spcAft>
                <a:spcPts val="0"/>
              </a:spcAft>
              <a:buSzPts val="990"/>
              <a:buNone/>
            </a:pPr>
            <a:endParaRPr sz="1820" b="1"/>
          </a:p>
        </p:txBody>
      </p:sp>
      <p:graphicFrame>
        <p:nvGraphicFramePr>
          <p:cNvPr id="287" name="Google Shape;287;p43"/>
          <p:cNvGraphicFramePr/>
          <p:nvPr/>
        </p:nvGraphicFramePr>
        <p:xfrm>
          <a:off x="5596575" y="4080597"/>
          <a:ext cx="2472550" cy="640020"/>
        </p:xfrm>
        <a:graphic>
          <a:graphicData uri="http://schemas.openxmlformats.org/drawingml/2006/table">
            <a:tbl>
              <a:tblPr>
                <a:noFill/>
                <a:tableStyleId>{F26D14C3-2335-4467-A9AB-CCE67A2BBDAD}</a:tableStyleId>
              </a:tblPr>
              <a:tblGrid>
                <a:gridCol w="1236275">
                  <a:extLst>
                    <a:ext uri="{9D8B030D-6E8A-4147-A177-3AD203B41FA5}">
                      <a16:colId xmlns:a16="http://schemas.microsoft.com/office/drawing/2014/main" val="20000"/>
                    </a:ext>
                  </a:extLst>
                </a:gridCol>
                <a:gridCol w="1236275">
                  <a:extLst>
                    <a:ext uri="{9D8B030D-6E8A-4147-A177-3AD203B41FA5}">
                      <a16:colId xmlns:a16="http://schemas.microsoft.com/office/drawing/2014/main" val="20001"/>
                    </a:ext>
                  </a:extLst>
                </a:gridCol>
              </a:tblGrid>
              <a:tr h="0">
                <a:tc>
                  <a:txBody>
                    <a:bodyPr/>
                    <a:lstStyle/>
                    <a:p>
                      <a:pPr marL="0" lvl="0" indent="0" algn="ctr" rtl="0">
                        <a:spcBef>
                          <a:spcPts val="0"/>
                        </a:spcBef>
                        <a:spcAft>
                          <a:spcPts val="0"/>
                        </a:spcAft>
                        <a:buClr>
                          <a:schemeClr val="dk1"/>
                        </a:buClr>
                        <a:buSzPts val="1100"/>
                        <a:buFont typeface="Arial"/>
                        <a:buNone/>
                      </a:pPr>
                      <a:r>
                        <a:rPr lang="en" sz="900" b="1">
                          <a:solidFill>
                            <a:schemeClr val="dk1"/>
                          </a:solidFill>
                        </a:rPr>
                        <a:t>Factor Exposure</a:t>
                      </a:r>
                      <a:endParaRPr sz="900"/>
                    </a:p>
                  </a:txBody>
                  <a:tcPr marL="91425" marR="91425" marT="91425" marB="91425"/>
                </a:tc>
                <a:tc>
                  <a:txBody>
                    <a:bodyPr/>
                    <a:lstStyle/>
                    <a:p>
                      <a:pPr marL="0" lvl="0" indent="0" algn="ctr" rtl="0">
                        <a:spcBef>
                          <a:spcPts val="0"/>
                        </a:spcBef>
                        <a:spcAft>
                          <a:spcPts val="0"/>
                        </a:spcAft>
                        <a:buNone/>
                      </a:pPr>
                      <a:r>
                        <a:rPr lang="en" sz="900"/>
                        <a:t>Coefficient / (T-Stat)</a:t>
                      </a:r>
                      <a:endParaRPr sz="900"/>
                    </a:p>
                  </a:txBody>
                  <a:tcPr marL="91425" marR="91425" marT="91425" marB="91425"/>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900"/>
                        <a:t>SMB</a:t>
                      </a:r>
                      <a:endParaRPr sz="900"/>
                    </a:p>
                  </a:txBody>
                  <a:tcPr marL="91425" marR="91425" marT="91425" marB="91425">
                    <a:solidFill>
                      <a:schemeClr val="lt2"/>
                    </a:solidFill>
                  </a:tcPr>
                </a:tc>
                <a:tc>
                  <a:txBody>
                    <a:bodyPr/>
                    <a:lstStyle/>
                    <a:p>
                      <a:pPr marL="0" lvl="0" indent="0" algn="l" rtl="0">
                        <a:spcBef>
                          <a:spcPts val="0"/>
                        </a:spcBef>
                        <a:spcAft>
                          <a:spcPts val="0"/>
                        </a:spcAft>
                        <a:buNone/>
                      </a:pPr>
                      <a:r>
                        <a:rPr lang="en" sz="900"/>
                        <a:t>0.23 (1.89)</a:t>
                      </a:r>
                      <a:endParaRPr sz="900"/>
                    </a:p>
                  </a:txBody>
                  <a:tcPr marL="91425" marR="91425" marT="91425" marB="91425">
                    <a:solidFill>
                      <a:schemeClr val="lt2"/>
                    </a:solidFill>
                  </a:tcPr>
                </a:tc>
                <a:extLst>
                  <a:ext uri="{0D108BD9-81ED-4DB2-BD59-A6C34878D82A}">
                    <a16:rowId xmlns:a16="http://schemas.microsoft.com/office/drawing/2014/main" val="10001"/>
                  </a:ext>
                </a:extLst>
              </a:tr>
            </a:tbl>
          </a:graphicData>
        </a:graphic>
      </p:graphicFrame>
      <p:pic>
        <p:nvPicPr>
          <p:cNvPr id="288" name="Google Shape;288;p43"/>
          <p:cNvPicPr preferRelativeResize="0"/>
          <p:nvPr/>
        </p:nvPicPr>
        <p:blipFill>
          <a:blip r:embed="rId3">
            <a:alphaModFix/>
          </a:blip>
          <a:stretch>
            <a:fillRect/>
          </a:stretch>
        </p:blipFill>
        <p:spPr>
          <a:xfrm>
            <a:off x="834117" y="634350"/>
            <a:ext cx="2306408" cy="2237631"/>
          </a:xfrm>
          <a:prstGeom prst="rect">
            <a:avLst/>
          </a:prstGeom>
          <a:noFill/>
          <a:ln>
            <a:noFill/>
          </a:ln>
        </p:spPr>
      </p:pic>
      <p:pic>
        <p:nvPicPr>
          <p:cNvPr id="289" name="Google Shape;289;p43"/>
          <p:cNvPicPr preferRelativeResize="0"/>
          <p:nvPr/>
        </p:nvPicPr>
        <p:blipFill>
          <a:blip r:embed="rId4">
            <a:alphaModFix/>
          </a:blip>
          <a:stretch>
            <a:fillRect/>
          </a:stretch>
        </p:blipFill>
        <p:spPr>
          <a:xfrm>
            <a:off x="757125" y="2899189"/>
            <a:ext cx="2383395" cy="220963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0B4FF"/>
                </a:solidFill>
              </a:rPr>
              <a:t>Future Extensions</a:t>
            </a:r>
            <a:endParaRPr>
              <a:solidFill>
                <a:srgbClr val="00B4FF"/>
              </a:solidFill>
            </a:endParaRPr>
          </a:p>
        </p:txBody>
      </p:sp>
      <p:sp>
        <p:nvSpPr>
          <p:cNvPr id="415" name="Google Shape;415;p5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chemeClr val="dk1"/>
              </a:buClr>
              <a:buSzPts val="1400"/>
              <a:buAutoNum type="arabicPeriod"/>
            </a:pPr>
            <a:r>
              <a:rPr lang="en">
                <a:solidFill>
                  <a:schemeClr val="dk1"/>
                </a:solidFill>
              </a:rPr>
              <a:t>Portfolios without assuming fractional shares</a:t>
            </a:r>
            <a:endParaRPr>
              <a:solidFill>
                <a:schemeClr val="dk1"/>
              </a:solidFill>
            </a:endParaRPr>
          </a:p>
          <a:p>
            <a:pPr marL="457200" lvl="0" indent="-317500" algn="l" rtl="0">
              <a:spcBef>
                <a:spcPts val="0"/>
              </a:spcBef>
              <a:spcAft>
                <a:spcPts val="0"/>
              </a:spcAft>
              <a:buClr>
                <a:schemeClr val="dk1"/>
              </a:buClr>
              <a:buSzPts val="1400"/>
              <a:buAutoNum type="arabicPeriod"/>
            </a:pPr>
            <a:r>
              <a:rPr lang="en">
                <a:solidFill>
                  <a:schemeClr val="dk1"/>
                </a:solidFill>
              </a:rPr>
              <a:t>Different weighting structures</a:t>
            </a:r>
            <a:endParaRPr>
              <a:solidFill>
                <a:schemeClr val="dk1"/>
              </a:solidFill>
            </a:endParaRPr>
          </a:p>
          <a:p>
            <a:pPr marL="457200" lvl="0" indent="-317500" algn="l" rtl="0">
              <a:spcBef>
                <a:spcPts val="0"/>
              </a:spcBef>
              <a:spcAft>
                <a:spcPts val="0"/>
              </a:spcAft>
              <a:buClr>
                <a:schemeClr val="dk1"/>
              </a:buClr>
              <a:buSzPts val="1400"/>
              <a:buAutoNum type="arabicPeriod"/>
            </a:pPr>
            <a:r>
              <a:rPr lang="en">
                <a:solidFill>
                  <a:schemeClr val="dk1"/>
                </a:solidFill>
              </a:rPr>
              <a:t>Potentially testing risk-parity portfolios</a:t>
            </a:r>
            <a:endParaRPr>
              <a:solidFill>
                <a:schemeClr val="dk1"/>
              </a:solidFill>
            </a:endParaRPr>
          </a:p>
          <a:p>
            <a:pPr marL="457200" lvl="0" indent="-317500" algn="l" rtl="0">
              <a:spcBef>
                <a:spcPts val="0"/>
              </a:spcBef>
              <a:spcAft>
                <a:spcPts val="0"/>
              </a:spcAft>
              <a:buClr>
                <a:schemeClr val="dk1"/>
              </a:buClr>
              <a:buSzPts val="1400"/>
              <a:buAutoNum type="arabicPeriod"/>
            </a:pPr>
            <a:r>
              <a:rPr lang="en">
                <a:solidFill>
                  <a:schemeClr val="dk1"/>
                </a:solidFill>
              </a:rPr>
              <a:t>Implementing Beta-neutrality hedging</a:t>
            </a:r>
            <a:endParaRPr>
              <a:solidFill>
                <a:schemeClr val="dk1"/>
              </a:solidFill>
            </a:endParaRPr>
          </a:p>
          <a:p>
            <a:pPr marL="457200" lvl="0" indent="-317500" algn="l" rtl="0">
              <a:spcBef>
                <a:spcPts val="0"/>
              </a:spcBef>
              <a:spcAft>
                <a:spcPts val="0"/>
              </a:spcAft>
              <a:buClr>
                <a:schemeClr val="dk1"/>
              </a:buClr>
              <a:buSzPts val="1400"/>
              <a:buAutoNum type="arabicPeriod"/>
            </a:pPr>
            <a:r>
              <a:rPr lang="en">
                <a:solidFill>
                  <a:schemeClr val="dk1"/>
                </a:solidFill>
              </a:rPr>
              <a:t>Combining signals with statistically significant positive Value and Momentum exposures into one factor</a:t>
            </a:r>
            <a:endParaRPr>
              <a:solidFill>
                <a:schemeClr val="dk1"/>
              </a:solidFill>
            </a:endParaRPr>
          </a:p>
          <a:p>
            <a:pPr marL="457200" lvl="0" indent="-317500" algn="l" rtl="0">
              <a:spcBef>
                <a:spcPts val="0"/>
              </a:spcBef>
              <a:spcAft>
                <a:spcPts val="0"/>
              </a:spcAft>
              <a:buClr>
                <a:schemeClr val="dk1"/>
              </a:buClr>
              <a:buSzPts val="1400"/>
              <a:buAutoNum type="arabicPeriod"/>
            </a:pPr>
            <a:r>
              <a:rPr lang="en">
                <a:solidFill>
                  <a:schemeClr val="dk1"/>
                </a:solidFill>
              </a:rPr>
              <a:t>Test events based on Balance Sheet data &amp; Balance Sheet Analyst estimates</a:t>
            </a:r>
            <a:endParaRPr>
              <a:solidFill>
                <a:schemeClr val="dk1"/>
              </a:solidFill>
            </a:endParaRPr>
          </a:p>
          <a:p>
            <a:pPr marL="457200" lvl="0" indent="-317500" algn="l" rtl="0">
              <a:spcBef>
                <a:spcPts val="0"/>
              </a:spcBef>
              <a:spcAft>
                <a:spcPts val="0"/>
              </a:spcAft>
              <a:buClr>
                <a:schemeClr val="dk1"/>
              </a:buClr>
              <a:buSzPts val="1400"/>
              <a:buAutoNum type="arabicPeriod"/>
            </a:pPr>
            <a:r>
              <a:rPr lang="en">
                <a:solidFill>
                  <a:schemeClr val="dk1"/>
                </a:solidFill>
              </a:rPr>
              <a:t>Restrict regressors to only FF3+MOM</a:t>
            </a:r>
            <a:endParaRPr>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51"/>
          <p:cNvSpPr txBox="1">
            <a:spLocks noGrp="1"/>
          </p:cNvSpPr>
          <p:nvPr>
            <p:ph type="title"/>
          </p:nvPr>
        </p:nvSpPr>
        <p:spPr>
          <a:xfrm>
            <a:off x="311700" y="17687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500">
                <a:solidFill>
                  <a:srgbClr val="00B4FF"/>
                </a:solidFill>
              </a:rPr>
              <a:t>Questions?</a:t>
            </a:r>
            <a:endParaRPr sz="3500">
              <a:solidFill>
                <a:srgbClr val="00B4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00B4FF"/>
                </a:solidFill>
              </a:rPr>
              <a:t>Objectives</a:t>
            </a:r>
            <a:endParaRPr b="1">
              <a:solidFill>
                <a:srgbClr val="00B4FF"/>
              </a:solidFill>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Test various factor-based signals to identify possible sources of excess returns and alpha</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Track signals throughout the historical data to ensure usefulness and repeatability</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Examine the risk-adjusted performance of signals via Sharpe and Information ratios</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Create actionable and repeatable recommendations based off of findings</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body" idx="1"/>
          </p:nvPr>
        </p:nvSpPr>
        <p:spPr>
          <a:xfrm>
            <a:off x="0" y="1152475"/>
            <a:ext cx="5211300" cy="39639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sz="1600" b="1">
                <a:solidFill>
                  <a:schemeClr val="accent4"/>
                </a:solidFill>
              </a:rPr>
              <a:t>Textbooks</a:t>
            </a:r>
            <a:endParaRPr sz="1600" b="1">
              <a:solidFill>
                <a:schemeClr val="accent4"/>
              </a:solidFill>
            </a:endParaRPr>
          </a:p>
          <a:p>
            <a:pPr marL="457200" lvl="0" indent="-287655" algn="l" rtl="0">
              <a:spcBef>
                <a:spcPts val="0"/>
              </a:spcBef>
              <a:spcAft>
                <a:spcPts val="0"/>
              </a:spcAft>
              <a:buClr>
                <a:schemeClr val="dk1"/>
              </a:buClr>
              <a:buSzPct val="100000"/>
              <a:buAutoNum type="arabicPeriod"/>
            </a:pPr>
            <a:r>
              <a:rPr lang="en" sz="1200" b="1">
                <a:solidFill>
                  <a:schemeClr val="dk1"/>
                </a:solidFill>
              </a:rPr>
              <a:t>Elements of Statistical Learning:</a:t>
            </a:r>
            <a:r>
              <a:rPr lang="en" sz="1200">
                <a:solidFill>
                  <a:schemeClr val="dk1"/>
                </a:solidFill>
              </a:rPr>
              <a:t> Data Mining, Inference, and Prediction by Trevor Hastie and Robert Tibshirani</a:t>
            </a:r>
            <a:endParaRPr sz="1200">
              <a:solidFill>
                <a:schemeClr val="dk1"/>
              </a:solidFill>
            </a:endParaRPr>
          </a:p>
          <a:p>
            <a:pPr marL="457200" lvl="0" indent="-287655" algn="l" rtl="0">
              <a:spcBef>
                <a:spcPts val="0"/>
              </a:spcBef>
              <a:spcAft>
                <a:spcPts val="0"/>
              </a:spcAft>
              <a:buClr>
                <a:schemeClr val="dk1"/>
              </a:buClr>
              <a:buSzPct val="100000"/>
              <a:buAutoNum type="arabicPeriod"/>
            </a:pPr>
            <a:r>
              <a:rPr lang="en" sz="1200" b="1">
                <a:solidFill>
                  <a:schemeClr val="dk1"/>
                </a:solidFill>
              </a:rPr>
              <a:t>Analysis of Financial Time Series</a:t>
            </a:r>
            <a:r>
              <a:rPr lang="en" sz="1200">
                <a:solidFill>
                  <a:schemeClr val="dk1"/>
                </a:solidFill>
              </a:rPr>
              <a:t> by Ruey S. Tsay</a:t>
            </a:r>
            <a:endParaRPr sz="1200">
              <a:solidFill>
                <a:schemeClr val="dk1"/>
              </a:solidFill>
            </a:endParaRPr>
          </a:p>
          <a:p>
            <a:pPr marL="457200" lvl="0" indent="-287655" algn="l" rtl="0">
              <a:spcBef>
                <a:spcPts val="0"/>
              </a:spcBef>
              <a:spcAft>
                <a:spcPts val="0"/>
              </a:spcAft>
              <a:buClr>
                <a:schemeClr val="dk1"/>
              </a:buClr>
              <a:buSzPct val="100000"/>
              <a:buAutoNum type="arabicPeriod"/>
            </a:pPr>
            <a:r>
              <a:rPr lang="en" sz="1200" b="1">
                <a:solidFill>
                  <a:schemeClr val="dk1"/>
                </a:solidFill>
              </a:rPr>
              <a:t>Time Series for Macroeconomics and Finance</a:t>
            </a:r>
            <a:r>
              <a:rPr lang="en" sz="1200">
                <a:solidFill>
                  <a:schemeClr val="dk1"/>
                </a:solidFill>
              </a:rPr>
              <a:t> by John J. Cochrane</a:t>
            </a:r>
            <a:endParaRPr sz="1200" b="1">
              <a:solidFill>
                <a:schemeClr val="dk1"/>
              </a:solidFill>
            </a:endParaRPr>
          </a:p>
          <a:p>
            <a:pPr marL="0" lvl="0" indent="0" algn="l" rtl="0">
              <a:spcBef>
                <a:spcPts val="0"/>
              </a:spcBef>
              <a:spcAft>
                <a:spcPts val="0"/>
              </a:spcAft>
              <a:buNone/>
            </a:pPr>
            <a:endParaRPr sz="1100" b="1">
              <a:solidFill>
                <a:schemeClr val="dk1"/>
              </a:solidFill>
            </a:endParaRPr>
          </a:p>
          <a:p>
            <a:pPr marL="0" lvl="0" indent="0" algn="l" rtl="0">
              <a:spcBef>
                <a:spcPts val="0"/>
              </a:spcBef>
              <a:spcAft>
                <a:spcPts val="0"/>
              </a:spcAft>
              <a:buNone/>
            </a:pPr>
            <a:endParaRPr sz="1100" b="1">
              <a:solidFill>
                <a:schemeClr val="dk1"/>
              </a:solidFill>
            </a:endParaRPr>
          </a:p>
          <a:p>
            <a:pPr marL="0" lvl="0" indent="0" algn="l" rtl="0">
              <a:spcBef>
                <a:spcPts val="0"/>
              </a:spcBef>
              <a:spcAft>
                <a:spcPts val="0"/>
              </a:spcAft>
              <a:buNone/>
            </a:pPr>
            <a:r>
              <a:rPr lang="en" sz="1600" b="1">
                <a:solidFill>
                  <a:schemeClr val="accent4"/>
                </a:solidFill>
              </a:rPr>
              <a:t>Whitepapers</a:t>
            </a:r>
            <a:endParaRPr sz="1600" b="1">
              <a:solidFill>
                <a:schemeClr val="accent4"/>
              </a:solidFill>
            </a:endParaRPr>
          </a:p>
          <a:p>
            <a:pPr marL="457200" lvl="0" indent="-287655" algn="l" rtl="0">
              <a:spcBef>
                <a:spcPts val="0"/>
              </a:spcBef>
              <a:spcAft>
                <a:spcPts val="0"/>
              </a:spcAft>
              <a:buClr>
                <a:schemeClr val="dk1"/>
              </a:buClr>
              <a:buSzPct val="100000"/>
              <a:buAutoNum type="arabicPeriod"/>
            </a:pPr>
            <a:r>
              <a:rPr lang="en" sz="1200" b="1">
                <a:solidFill>
                  <a:schemeClr val="dk1"/>
                </a:solidFill>
              </a:rPr>
              <a:t>New Highs: Segmentation by Timothy Marble and Ronald P. Ognar:</a:t>
            </a:r>
            <a:r>
              <a:rPr lang="en" sz="1200">
                <a:solidFill>
                  <a:schemeClr val="dk1"/>
                </a:solidFill>
              </a:rPr>
              <a:t> Compared one year performance following a five-year new high event. Results:</a:t>
            </a:r>
            <a:endParaRPr sz="1200">
              <a:solidFill>
                <a:schemeClr val="dk1"/>
              </a:solidFill>
            </a:endParaRPr>
          </a:p>
          <a:p>
            <a:pPr marL="914400" lvl="1" indent="-287655" algn="l" rtl="0">
              <a:spcBef>
                <a:spcPts val="0"/>
              </a:spcBef>
              <a:spcAft>
                <a:spcPts val="0"/>
              </a:spcAft>
              <a:buClr>
                <a:schemeClr val="dk1"/>
              </a:buClr>
              <a:buSzPct val="100000"/>
              <a:buAutoNum type="alphaLcPeriod"/>
            </a:pPr>
            <a:r>
              <a:rPr lang="en" sz="1200">
                <a:solidFill>
                  <a:schemeClr val="dk1"/>
                </a:solidFill>
              </a:rPr>
              <a:t>Small - cap stocks’ new highs performed better than large-cap stocks’ new highs</a:t>
            </a:r>
            <a:endParaRPr sz="1200">
              <a:solidFill>
                <a:schemeClr val="dk1"/>
              </a:solidFill>
            </a:endParaRPr>
          </a:p>
          <a:p>
            <a:pPr marL="914400" lvl="0" indent="0" algn="l" rtl="0">
              <a:spcBef>
                <a:spcPts val="0"/>
              </a:spcBef>
              <a:spcAft>
                <a:spcPts val="0"/>
              </a:spcAft>
              <a:buNone/>
            </a:pPr>
            <a:endParaRPr sz="1200">
              <a:solidFill>
                <a:schemeClr val="dk1"/>
              </a:solidFill>
            </a:endParaRPr>
          </a:p>
          <a:p>
            <a:pPr marL="457200" lvl="0" indent="-287655" algn="l" rtl="0">
              <a:spcBef>
                <a:spcPts val="0"/>
              </a:spcBef>
              <a:spcAft>
                <a:spcPts val="0"/>
              </a:spcAft>
              <a:buClr>
                <a:schemeClr val="dk1"/>
              </a:buClr>
              <a:buSzPct val="100000"/>
              <a:buAutoNum type="arabicPeriod"/>
            </a:pPr>
            <a:r>
              <a:rPr lang="en" sz="1200" b="1">
                <a:solidFill>
                  <a:schemeClr val="dk1"/>
                </a:solidFill>
              </a:rPr>
              <a:t>New Highs: Best Served Rare by Timothy Marble and Ronald P. Ognar.</a:t>
            </a:r>
            <a:r>
              <a:rPr lang="en" sz="1200">
                <a:solidFill>
                  <a:schemeClr val="dk1"/>
                </a:solidFill>
              </a:rPr>
              <a:t> Results:</a:t>
            </a:r>
            <a:endParaRPr sz="1200">
              <a:solidFill>
                <a:schemeClr val="dk1"/>
              </a:solidFill>
            </a:endParaRPr>
          </a:p>
          <a:p>
            <a:pPr marL="914400" lvl="1" indent="-287655" algn="l" rtl="0">
              <a:spcBef>
                <a:spcPts val="0"/>
              </a:spcBef>
              <a:spcAft>
                <a:spcPts val="0"/>
              </a:spcAft>
              <a:buClr>
                <a:schemeClr val="dk1"/>
              </a:buClr>
              <a:buSzPct val="100000"/>
              <a:buAutoNum type="alphaLcPeriod"/>
            </a:pPr>
            <a:r>
              <a:rPr lang="en" sz="1200">
                <a:solidFill>
                  <a:schemeClr val="dk1"/>
                </a:solidFill>
              </a:rPr>
              <a:t>Their research discovered that during the days when there are fewer new highs, those new highs outperform the new highs that occur during the days with many of them</a:t>
            </a:r>
            <a:endParaRPr sz="1200">
              <a:solidFill>
                <a:schemeClr val="dk1"/>
              </a:solidFill>
            </a:endParaRPr>
          </a:p>
          <a:p>
            <a:pPr marL="914400" lvl="0" indent="0" algn="l" rtl="0">
              <a:spcBef>
                <a:spcPts val="0"/>
              </a:spcBef>
              <a:spcAft>
                <a:spcPts val="0"/>
              </a:spcAft>
              <a:buNone/>
            </a:pPr>
            <a:endParaRPr sz="1200">
              <a:solidFill>
                <a:schemeClr val="dk1"/>
              </a:solidFill>
            </a:endParaRPr>
          </a:p>
          <a:p>
            <a:pPr marL="457200" lvl="0" indent="-287655" algn="l" rtl="0">
              <a:spcBef>
                <a:spcPts val="0"/>
              </a:spcBef>
              <a:spcAft>
                <a:spcPts val="0"/>
              </a:spcAft>
              <a:buClr>
                <a:schemeClr val="dk1"/>
              </a:buClr>
              <a:buSzPct val="100000"/>
              <a:buAutoNum type="arabicPeriod"/>
            </a:pPr>
            <a:r>
              <a:rPr lang="en" sz="1200" b="1">
                <a:solidFill>
                  <a:schemeClr val="dk1"/>
                </a:solidFill>
              </a:rPr>
              <a:t>RS Rating: Pharma Flameouts and Small-Cap Values by Timothy Marble and Ronald Ognar: </a:t>
            </a:r>
            <a:r>
              <a:rPr lang="en" sz="1200" i="1">
                <a:solidFill>
                  <a:schemeClr val="dk1"/>
                </a:solidFill>
                <a:highlight>
                  <a:srgbClr val="FFFFFF"/>
                </a:highlight>
              </a:rPr>
              <a:t>Constructed quintile portfolios based on size and style. Results:</a:t>
            </a:r>
            <a:endParaRPr sz="1200" i="1">
              <a:solidFill>
                <a:schemeClr val="dk1"/>
              </a:solidFill>
              <a:highlight>
                <a:srgbClr val="FFFFFF"/>
              </a:highlight>
            </a:endParaRPr>
          </a:p>
          <a:p>
            <a:pPr marL="914400" lvl="1" indent="-287655" algn="l" rtl="0">
              <a:spcBef>
                <a:spcPts val="0"/>
              </a:spcBef>
              <a:spcAft>
                <a:spcPts val="0"/>
              </a:spcAft>
              <a:buClr>
                <a:schemeClr val="dk1"/>
              </a:buClr>
              <a:buSzPct val="100000"/>
              <a:buAutoNum type="alphaLcPeriod"/>
            </a:pPr>
            <a:r>
              <a:rPr lang="en" sz="1200">
                <a:solidFill>
                  <a:schemeClr val="dk1"/>
                </a:solidFill>
                <a:highlight>
                  <a:srgbClr val="FFFFFF"/>
                </a:highlight>
              </a:rPr>
              <a:t>Small-cap value performed the best followed by large cap value</a:t>
            </a:r>
            <a:endParaRPr sz="1200">
              <a:solidFill>
                <a:schemeClr val="dk1"/>
              </a:solidFill>
              <a:highlight>
                <a:srgbClr val="FFFFFF"/>
              </a:highlight>
            </a:endParaRPr>
          </a:p>
          <a:p>
            <a:pPr marL="0" lvl="0" indent="0" algn="l" rtl="0">
              <a:spcBef>
                <a:spcPts val="1200"/>
              </a:spcBef>
              <a:spcAft>
                <a:spcPts val="0"/>
              </a:spcAft>
              <a:buClr>
                <a:schemeClr val="dk1"/>
              </a:buClr>
              <a:buSzPct val="100000"/>
              <a:buFont typeface="Arial"/>
              <a:buNone/>
            </a:pPr>
            <a:endParaRPr sz="1100" b="1">
              <a:solidFill>
                <a:schemeClr val="dk1"/>
              </a:solidFill>
              <a:highlight>
                <a:srgbClr val="FFFFFF"/>
              </a:highlight>
            </a:endParaRPr>
          </a:p>
          <a:p>
            <a:pPr marL="0" lvl="0" indent="0" algn="l" rtl="0">
              <a:spcBef>
                <a:spcPts val="1200"/>
              </a:spcBef>
              <a:spcAft>
                <a:spcPts val="1200"/>
              </a:spcAft>
              <a:buNone/>
            </a:pPr>
            <a:endParaRPr/>
          </a:p>
        </p:txBody>
      </p:sp>
      <p:sp>
        <p:nvSpPr>
          <p:cNvPr id="80" name="Google Shape;80;p17"/>
          <p:cNvSpPr txBox="1">
            <a:spLocks noGrp="1"/>
          </p:cNvSpPr>
          <p:nvPr>
            <p:ph type="title"/>
          </p:nvPr>
        </p:nvSpPr>
        <p:spPr>
          <a:xfrm>
            <a:off x="325275" y="307800"/>
            <a:ext cx="420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0B4FF"/>
                </a:solidFill>
              </a:rPr>
              <a:t>Literature Review</a:t>
            </a:r>
            <a:endParaRPr>
              <a:solidFill>
                <a:srgbClr val="00B4FF"/>
              </a:solidFill>
            </a:endParaRPr>
          </a:p>
        </p:txBody>
      </p:sp>
      <p:pic>
        <p:nvPicPr>
          <p:cNvPr id="81" name="Google Shape;81;p17"/>
          <p:cNvPicPr preferRelativeResize="0"/>
          <p:nvPr/>
        </p:nvPicPr>
        <p:blipFill>
          <a:blip r:embed="rId3">
            <a:alphaModFix/>
          </a:blip>
          <a:stretch>
            <a:fillRect/>
          </a:stretch>
        </p:blipFill>
        <p:spPr>
          <a:xfrm>
            <a:off x="5211300" y="225300"/>
            <a:ext cx="3932700" cy="2477573"/>
          </a:xfrm>
          <a:prstGeom prst="rect">
            <a:avLst/>
          </a:prstGeom>
          <a:noFill/>
          <a:ln>
            <a:noFill/>
          </a:ln>
        </p:spPr>
      </p:pic>
      <p:pic>
        <p:nvPicPr>
          <p:cNvPr id="82" name="Google Shape;82;p17"/>
          <p:cNvPicPr preferRelativeResize="0"/>
          <p:nvPr/>
        </p:nvPicPr>
        <p:blipFill>
          <a:blip r:embed="rId4">
            <a:alphaModFix/>
          </a:blip>
          <a:stretch>
            <a:fillRect/>
          </a:stretch>
        </p:blipFill>
        <p:spPr>
          <a:xfrm>
            <a:off x="5107815" y="2965300"/>
            <a:ext cx="4036184" cy="2151050"/>
          </a:xfrm>
          <a:prstGeom prst="rect">
            <a:avLst/>
          </a:prstGeom>
          <a:noFill/>
          <a:ln>
            <a:noFill/>
          </a:ln>
        </p:spPr>
      </p:pic>
      <p:sp>
        <p:nvSpPr>
          <p:cNvPr id="83" name="Google Shape;83;p17"/>
          <p:cNvSpPr txBox="1"/>
          <p:nvPr/>
        </p:nvSpPr>
        <p:spPr>
          <a:xfrm>
            <a:off x="6062988" y="0"/>
            <a:ext cx="2229300" cy="3078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None/>
            </a:pPr>
            <a:r>
              <a:rPr lang="en" sz="800" b="1">
                <a:solidFill>
                  <a:schemeClr val="dk1"/>
                </a:solidFill>
              </a:rPr>
              <a:t>New Highs: Best Served Rare</a:t>
            </a:r>
            <a:endParaRPr/>
          </a:p>
        </p:txBody>
      </p:sp>
      <p:sp>
        <p:nvSpPr>
          <p:cNvPr id="84" name="Google Shape;84;p17"/>
          <p:cNvSpPr txBox="1"/>
          <p:nvPr/>
        </p:nvSpPr>
        <p:spPr>
          <a:xfrm>
            <a:off x="5654988" y="2649700"/>
            <a:ext cx="3045300" cy="315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850" b="1">
                <a:solidFill>
                  <a:schemeClr val="dk1"/>
                </a:solidFill>
              </a:rPr>
              <a:t>RS Rating: Pharma Flameouts and Small-Cal Values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0B4FF"/>
                </a:solidFill>
              </a:rPr>
              <a:t>Data</a:t>
            </a:r>
            <a:endParaRPr>
              <a:solidFill>
                <a:srgbClr val="00B4FF"/>
              </a:solidFill>
            </a:endParaRPr>
          </a:p>
        </p:txBody>
      </p:sp>
      <p:sp>
        <p:nvSpPr>
          <p:cNvPr id="90" name="Google Shape;90;p18"/>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rmAutofit/>
          </a:bodyPr>
          <a:lstStyle/>
          <a:p>
            <a:pPr marL="457200" lvl="0" indent="-342900" algn="l" rtl="0">
              <a:spcBef>
                <a:spcPts val="1200"/>
              </a:spcBef>
              <a:spcAft>
                <a:spcPts val="0"/>
              </a:spcAft>
              <a:buClr>
                <a:schemeClr val="dk1"/>
              </a:buClr>
              <a:buSzPts val="1800"/>
              <a:buChar char="●"/>
            </a:pPr>
            <a:r>
              <a:rPr lang="en" sz="1100">
                <a:solidFill>
                  <a:schemeClr val="dk1"/>
                </a:solidFill>
                <a:highlight>
                  <a:srgbClr val="FFFFFF"/>
                </a:highlight>
              </a:rPr>
              <a:t>A single CSV file with data on a universe of US equities (excluding very small stocks)</a:t>
            </a:r>
            <a:endParaRPr sz="1100">
              <a:solidFill>
                <a:schemeClr val="dk1"/>
              </a:solidFill>
              <a:highlight>
                <a:srgbClr val="FFFFFF"/>
              </a:highlight>
            </a:endParaRPr>
          </a:p>
          <a:p>
            <a:pPr marL="457200" lvl="0" indent="-342900" algn="l" rtl="0">
              <a:spcBef>
                <a:spcPts val="0"/>
              </a:spcBef>
              <a:spcAft>
                <a:spcPts val="0"/>
              </a:spcAft>
              <a:buClr>
                <a:schemeClr val="dk1"/>
              </a:buClr>
              <a:buSzPts val="1800"/>
              <a:buChar char="●"/>
            </a:pPr>
            <a:r>
              <a:rPr lang="en" sz="1100">
                <a:solidFill>
                  <a:schemeClr val="dk1"/>
                </a:solidFill>
                <a:highlight>
                  <a:srgbClr val="FFFFFF"/>
                </a:highlight>
              </a:rPr>
              <a:t>Every row of data represents information for one company at a trading date</a:t>
            </a:r>
            <a:endParaRPr sz="1100">
              <a:solidFill>
                <a:schemeClr val="dk1"/>
              </a:solidFill>
              <a:highlight>
                <a:srgbClr val="FFFFFF"/>
              </a:highlight>
            </a:endParaRPr>
          </a:p>
          <a:p>
            <a:pPr marL="457200" lvl="0" indent="-342900" algn="l" rtl="0">
              <a:spcBef>
                <a:spcPts val="0"/>
              </a:spcBef>
              <a:spcAft>
                <a:spcPts val="0"/>
              </a:spcAft>
              <a:buClr>
                <a:schemeClr val="dk1"/>
              </a:buClr>
              <a:buSzPts val="1800"/>
              <a:buChar char="●"/>
            </a:pPr>
            <a:r>
              <a:rPr lang="en" sz="1100">
                <a:solidFill>
                  <a:schemeClr val="dk1"/>
                </a:solidFill>
                <a:highlight>
                  <a:srgbClr val="FFFFFF"/>
                </a:highlight>
              </a:rPr>
              <a:t>Columns include data on price/volume, CAPM alpha, proprietary growth scores, analyst price targets, financial statement report/due dates, dummy indicators for index inclusions, and annual/quarterly accounting data (Earnings, Sales, and Cash Flow) as well as analyst forecasts of accounting data during a period from 1995 to 2021 </a:t>
            </a:r>
            <a:endParaRPr sz="1100">
              <a:solidFill>
                <a:schemeClr val="dk1"/>
              </a:solidFill>
              <a:highlight>
                <a:srgbClr val="FFFFFF"/>
              </a:highlight>
            </a:endParaRPr>
          </a:p>
          <a:p>
            <a:pPr marL="0" lvl="0" indent="0" algn="l" rtl="0">
              <a:spcBef>
                <a:spcPts val="1200"/>
              </a:spcBef>
              <a:spcAft>
                <a:spcPts val="0"/>
              </a:spcAft>
              <a:buClr>
                <a:schemeClr val="dk1"/>
              </a:buClr>
              <a:buSzPts val="1100"/>
              <a:buFont typeface="Arial"/>
              <a:buNone/>
            </a:pPr>
            <a:endParaRPr sz="1100">
              <a:solidFill>
                <a:schemeClr val="dk1"/>
              </a:solidFill>
              <a:highlight>
                <a:srgbClr val="FFFFFF"/>
              </a:highlight>
            </a:endParaRPr>
          </a:p>
          <a:p>
            <a:pPr marL="0" lvl="0" indent="0" algn="l" rtl="0">
              <a:spcBef>
                <a:spcPts val="1200"/>
              </a:spcBef>
              <a:spcAft>
                <a:spcPts val="1200"/>
              </a:spcAft>
              <a:buNone/>
            </a:pPr>
            <a:endParaRPr>
              <a:solidFill>
                <a:schemeClr val="dk1"/>
              </a:solidFill>
            </a:endParaRPr>
          </a:p>
        </p:txBody>
      </p:sp>
      <p:pic>
        <p:nvPicPr>
          <p:cNvPr id="91" name="Google Shape;91;p18"/>
          <p:cNvPicPr preferRelativeResize="0"/>
          <p:nvPr/>
        </p:nvPicPr>
        <p:blipFill>
          <a:blip r:embed="rId3">
            <a:alphaModFix/>
          </a:blip>
          <a:stretch>
            <a:fillRect/>
          </a:stretch>
        </p:blipFill>
        <p:spPr>
          <a:xfrm>
            <a:off x="639400" y="2713850"/>
            <a:ext cx="6084523" cy="2247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00B4FF"/>
                </a:solidFill>
              </a:rPr>
              <a:t>Portfolio Construction Methodology</a:t>
            </a:r>
            <a:endParaRPr>
              <a:solidFill>
                <a:srgbClr val="00B4FF"/>
              </a:solidFill>
            </a:endParaRPr>
          </a:p>
        </p:txBody>
      </p:sp>
      <p:sp>
        <p:nvSpPr>
          <p:cNvPr id="97" name="Google Shape;97;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dirty="0">
                <a:solidFill>
                  <a:schemeClr val="dk1"/>
                </a:solidFill>
              </a:rPr>
              <a:t>The following steps are followed for all events tested:</a:t>
            </a:r>
            <a:endParaRPr dirty="0">
              <a:solidFill>
                <a:schemeClr val="dk1"/>
              </a:solidFill>
            </a:endParaRPr>
          </a:p>
          <a:p>
            <a:pPr marL="914400" lvl="0" indent="-342900" algn="l" rtl="0">
              <a:spcBef>
                <a:spcPts val="0"/>
              </a:spcBef>
              <a:spcAft>
                <a:spcPts val="0"/>
              </a:spcAft>
              <a:buClr>
                <a:schemeClr val="dk1"/>
              </a:buClr>
              <a:buSzPts val="1800"/>
              <a:buAutoNum type="arabicParenR"/>
            </a:pPr>
            <a:r>
              <a:rPr lang="en" dirty="0">
                <a:solidFill>
                  <a:schemeClr val="dk1"/>
                </a:solidFill>
              </a:rPr>
              <a:t>Set columns ‘</a:t>
            </a:r>
            <a:r>
              <a:rPr lang="en" dirty="0" err="1">
                <a:solidFill>
                  <a:schemeClr val="dk1"/>
                </a:solidFill>
              </a:rPr>
              <a:t>buy_tomorrow</a:t>
            </a:r>
            <a:r>
              <a:rPr lang="en" dirty="0">
                <a:solidFill>
                  <a:schemeClr val="dk1"/>
                </a:solidFill>
              </a:rPr>
              <a:t>’/‘</a:t>
            </a:r>
            <a:r>
              <a:rPr lang="en" dirty="0" err="1">
                <a:solidFill>
                  <a:schemeClr val="dk1"/>
                </a:solidFill>
              </a:rPr>
              <a:t>sell_tomorrow</a:t>
            </a:r>
            <a:r>
              <a:rPr lang="en" dirty="0">
                <a:solidFill>
                  <a:schemeClr val="dk1"/>
                </a:solidFill>
              </a:rPr>
              <a:t>’ to be dummy indicators</a:t>
            </a:r>
            <a:endParaRPr dirty="0">
              <a:solidFill>
                <a:schemeClr val="dk1"/>
              </a:solidFill>
            </a:endParaRPr>
          </a:p>
          <a:p>
            <a:pPr marL="914400" lvl="0" indent="-342900" algn="l" rtl="0">
              <a:spcBef>
                <a:spcPts val="0"/>
              </a:spcBef>
              <a:spcAft>
                <a:spcPts val="0"/>
              </a:spcAft>
              <a:buClr>
                <a:schemeClr val="dk1"/>
              </a:buClr>
              <a:buSzPts val="1800"/>
              <a:buAutoNum type="arabicParenR"/>
            </a:pPr>
            <a:r>
              <a:rPr lang="en" dirty="0">
                <a:solidFill>
                  <a:schemeClr val="dk1"/>
                </a:solidFill>
              </a:rPr>
              <a:t>Then, erase all ‘</a:t>
            </a:r>
            <a:r>
              <a:rPr lang="en" dirty="0" err="1">
                <a:solidFill>
                  <a:schemeClr val="dk1"/>
                </a:solidFill>
              </a:rPr>
              <a:t>buy_tomorrow</a:t>
            </a:r>
            <a:r>
              <a:rPr lang="en" dirty="0">
                <a:solidFill>
                  <a:schemeClr val="dk1"/>
                </a:solidFill>
              </a:rPr>
              <a:t>’ and ‘</a:t>
            </a:r>
            <a:r>
              <a:rPr lang="en" dirty="0" err="1">
                <a:solidFill>
                  <a:schemeClr val="dk1"/>
                </a:solidFill>
              </a:rPr>
              <a:t>sell_tomorrow</a:t>
            </a:r>
            <a:r>
              <a:rPr lang="en" dirty="0">
                <a:solidFill>
                  <a:schemeClr val="dk1"/>
                </a:solidFill>
              </a:rPr>
              <a:t>’ signals for which the change in date from ‘today’ to ‘tomorrow’ is more than 20 days</a:t>
            </a:r>
            <a:endParaRPr dirty="0">
              <a:solidFill>
                <a:schemeClr val="dk1"/>
              </a:solidFill>
            </a:endParaRPr>
          </a:p>
          <a:p>
            <a:pPr marL="914400" lvl="0" indent="-342900" algn="l" rtl="0">
              <a:spcBef>
                <a:spcPts val="0"/>
              </a:spcBef>
              <a:spcAft>
                <a:spcPts val="0"/>
              </a:spcAft>
              <a:buClr>
                <a:schemeClr val="dk1"/>
              </a:buClr>
              <a:buSzPts val="1800"/>
              <a:buAutoNum type="arabicParenR"/>
            </a:pPr>
            <a:r>
              <a:rPr lang="en" dirty="0">
                <a:solidFill>
                  <a:schemeClr val="dk1"/>
                </a:solidFill>
              </a:rPr>
              <a:t>In order to simulate holding periods of 1, 5, 10, 15, and 20 days, create five </a:t>
            </a:r>
            <a:r>
              <a:rPr lang="en" dirty="0" err="1">
                <a:solidFill>
                  <a:schemeClr val="dk1"/>
                </a:solidFill>
              </a:rPr>
              <a:t>dataframes</a:t>
            </a:r>
            <a:r>
              <a:rPr lang="en" dirty="0">
                <a:solidFill>
                  <a:schemeClr val="dk1"/>
                </a:solidFill>
              </a:rPr>
              <a:t> with ‘</a:t>
            </a:r>
            <a:r>
              <a:rPr lang="en" dirty="0" err="1">
                <a:solidFill>
                  <a:schemeClr val="dk1"/>
                </a:solidFill>
              </a:rPr>
              <a:t>buy_tomorrow</a:t>
            </a:r>
            <a:r>
              <a:rPr lang="en" dirty="0">
                <a:solidFill>
                  <a:schemeClr val="dk1"/>
                </a:solidFill>
              </a:rPr>
              <a:t>’ and ‘</a:t>
            </a:r>
            <a:r>
              <a:rPr lang="en" dirty="0" err="1">
                <a:solidFill>
                  <a:schemeClr val="dk1"/>
                </a:solidFill>
              </a:rPr>
              <a:t>sell_tomorrow</a:t>
            </a:r>
            <a:r>
              <a:rPr lang="en" dirty="0">
                <a:solidFill>
                  <a:schemeClr val="dk1"/>
                </a:solidFill>
              </a:rPr>
              <a:t>’ signals that are pulled forward for 0, 4, 9, 14, and 19 days ahead within the same security</a:t>
            </a:r>
            <a:endParaRPr dirty="0">
              <a:solidFill>
                <a:schemeClr val="dk1"/>
              </a:solidFill>
            </a:endParaRPr>
          </a:p>
          <a:p>
            <a:pPr marL="914400" lvl="0" indent="-342900" algn="l" rtl="0">
              <a:spcBef>
                <a:spcPts val="0"/>
              </a:spcBef>
              <a:spcAft>
                <a:spcPts val="0"/>
              </a:spcAft>
              <a:buClr>
                <a:schemeClr val="dk1"/>
              </a:buClr>
              <a:buSzPts val="1800"/>
              <a:buAutoNum type="arabicParenR"/>
            </a:pPr>
            <a:r>
              <a:rPr lang="en" dirty="0">
                <a:solidFill>
                  <a:schemeClr val="dk1"/>
                </a:solidFill>
              </a:rPr>
              <a:t>Make sure that step #2 is satisfied in all five </a:t>
            </a:r>
            <a:r>
              <a:rPr lang="en" dirty="0" err="1">
                <a:solidFill>
                  <a:schemeClr val="dk1"/>
                </a:solidFill>
              </a:rPr>
              <a:t>dataframes</a:t>
            </a:r>
            <a:r>
              <a:rPr lang="en" dirty="0">
                <a:solidFill>
                  <a:schemeClr val="dk1"/>
                </a:solidFill>
              </a:rPr>
              <a:t> from step #3</a:t>
            </a:r>
            <a:endParaRPr dirty="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00B4FF"/>
                </a:solidFill>
              </a:rPr>
              <a:t>Portfolio Construction Methodology (cont.)</a:t>
            </a:r>
            <a:endParaRPr>
              <a:solidFill>
                <a:srgbClr val="00B4FF"/>
              </a:solidFill>
            </a:endParaRPr>
          </a:p>
        </p:txBody>
      </p:sp>
      <p:sp>
        <p:nvSpPr>
          <p:cNvPr id="103" name="Google Shape;103;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62500"/>
          </a:bodyPr>
          <a:lstStyle/>
          <a:p>
            <a:pPr marL="457200" lvl="0" indent="-300037" algn="l" rtl="0">
              <a:lnSpc>
                <a:spcPct val="150000"/>
              </a:lnSpc>
              <a:spcBef>
                <a:spcPts val="0"/>
              </a:spcBef>
              <a:spcAft>
                <a:spcPts val="0"/>
              </a:spcAft>
              <a:buClr>
                <a:schemeClr val="dk1"/>
              </a:buClr>
              <a:buSzPct val="100000"/>
              <a:buChar char="●"/>
            </a:pPr>
            <a:r>
              <a:rPr lang="en">
                <a:solidFill>
                  <a:schemeClr val="dk1"/>
                </a:solidFill>
              </a:rPr>
              <a:t>Next, we compute the following for the buy/sell signals separately in all five dataframes (1, 5, 10, 15, and 20 day holding periods):</a:t>
            </a:r>
            <a:endParaRPr>
              <a:solidFill>
                <a:schemeClr val="dk1"/>
              </a:solidFill>
            </a:endParaRPr>
          </a:p>
          <a:p>
            <a:pPr marL="914400" lvl="0" indent="-300037" algn="l" rtl="0">
              <a:lnSpc>
                <a:spcPct val="150000"/>
              </a:lnSpc>
              <a:spcBef>
                <a:spcPts val="0"/>
              </a:spcBef>
              <a:spcAft>
                <a:spcPts val="0"/>
              </a:spcAft>
              <a:buClr>
                <a:schemeClr val="dk1"/>
              </a:buClr>
              <a:buSzPct val="100000"/>
              <a:buAutoNum type="arabicParenR"/>
            </a:pPr>
            <a:r>
              <a:rPr lang="en">
                <a:solidFill>
                  <a:schemeClr val="dk1"/>
                </a:solidFill>
              </a:rPr>
              <a:t>Group stocks by date and create an equal weighted portfolio with all stocks whose signal=1 on the given day</a:t>
            </a:r>
            <a:endParaRPr>
              <a:solidFill>
                <a:schemeClr val="dk1"/>
              </a:solidFill>
            </a:endParaRPr>
          </a:p>
          <a:p>
            <a:pPr marL="914400" lvl="0" indent="-300037" algn="l" rtl="0">
              <a:lnSpc>
                <a:spcPct val="150000"/>
              </a:lnSpc>
              <a:spcBef>
                <a:spcPts val="0"/>
              </a:spcBef>
              <a:spcAft>
                <a:spcPts val="0"/>
              </a:spcAft>
              <a:buClr>
                <a:schemeClr val="dk1"/>
              </a:buClr>
              <a:buSzPct val="100000"/>
              <a:buAutoNum type="arabicParenR"/>
            </a:pPr>
            <a:r>
              <a:rPr lang="en">
                <a:solidFill>
                  <a:schemeClr val="dk1"/>
                </a:solidFill>
              </a:rPr>
              <a:t>Generate time series of returns/alphas for the equal weighted portfolios</a:t>
            </a:r>
            <a:endParaRPr>
              <a:solidFill>
                <a:schemeClr val="dk1"/>
              </a:solidFill>
            </a:endParaRPr>
          </a:p>
          <a:p>
            <a:pPr marL="914400" lvl="0" indent="-300037" algn="l" rtl="0">
              <a:lnSpc>
                <a:spcPct val="150000"/>
              </a:lnSpc>
              <a:spcBef>
                <a:spcPts val="0"/>
              </a:spcBef>
              <a:spcAft>
                <a:spcPts val="0"/>
              </a:spcAft>
              <a:buClr>
                <a:schemeClr val="dk1"/>
              </a:buClr>
              <a:buSzPct val="100000"/>
              <a:buAutoNum type="arabicParenR"/>
            </a:pPr>
            <a:r>
              <a:rPr lang="en">
                <a:solidFill>
                  <a:schemeClr val="dk1"/>
                </a:solidFill>
              </a:rPr>
              <a:t>Compute the following annualized statistics: mean return, standard deviation, SR, mean alpha, information ratio, skewness in return/alpha</a:t>
            </a:r>
            <a:endParaRPr>
              <a:solidFill>
                <a:schemeClr val="dk1"/>
              </a:solidFill>
            </a:endParaRPr>
          </a:p>
          <a:p>
            <a:pPr marL="914400" lvl="0" indent="-300037" algn="l" rtl="0">
              <a:lnSpc>
                <a:spcPct val="150000"/>
              </a:lnSpc>
              <a:spcBef>
                <a:spcPts val="0"/>
              </a:spcBef>
              <a:spcAft>
                <a:spcPts val="0"/>
              </a:spcAft>
              <a:buClr>
                <a:schemeClr val="dk1"/>
              </a:buClr>
              <a:buSzPct val="100000"/>
              <a:buAutoNum type="arabicParenR"/>
            </a:pPr>
            <a:r>
              <a:rPr lang="en">
                <a:solidFill>
                  <a:schemeClr val="dk1"/>
                </a:solidFill>
              </a:rPr>
              <a:t>Compute the time series of portfolio turnover (manually set turnover=100% when the change in date is less than 6 days)</a:t>
            </a:r>
            <a:endParaRPr>
              <a:solidFill>
                <a:schemeClr val="dk1"/>
              </a:solidFill>
            </a:endParaRPr>
          </a:p>
          <a:p>
            <a:pPr marL="914400" lvl="0" indent="-300037" algn="l" rtl="0">
              <a:lnSpc>
                <a:spcPct val="150000"/>
              </a:lnSpc>
              <a:spcBef>
                <a:spcPts val="0"/>
              </a:spcBef>
              <a:spcAft>
                <a:spcPts val="0"/>
              </a:spcAft>
              <a:buClr>
                <a:schemeClr val="dk1"/>
              </a:buClr>
              <a:buSzPct val="100000"/>
              <a:buAutoNum type="arabicParenR"/>
            </a:pPr>
            <a:r>
              <a:rPr lang="en">
                <a:solidFill>
                  <a:schemeClr val="dk1"/>
                </a:solidFill>
              </a:rPr>
              <a:t>Compute a dollar metric for transaction costs by accumulating 5bp of cost each time there is turnover in the portfolio by keeping track of starting and ending capital each period (start the portfolio with $1 of capital and 100% turnover)</a:t>
            </a:r>
            <a:endParaRPr>
              <a:solidFill>
                <a:schemeClr val="dk1"/>
              </a:solidFill>
            </a:endParaRPr>
          </a:p>
          <a:p>
            <a:pPr marL="914400" lvl="0" indent="-300037" algn="l" rtl="0">
              <a:lnSpc>
                <a:spcPct val="150000"/>
              </a:lnSpc>
              <a:spcBef>
                <a:spcPts val="0"/>
              </a:spcBef>
              <a:spcAft>
                <a:spcPts val="0"/>
              </a:spcAft>
              <a:buClr>
                <a:schemeClr val="dk1"/>
              </a:buClr>
              <a:buSzPct val="100000"/>
              <a:buAutoNum type="arabicParenR"/>
            </a:pPr>
            <a:r>
              <a:rPr lang="en">
                <a:solidFill>
                  <a:schemeClr val="dk1"/>
                </a:solidFill>
              </a:rPr>
              <a:t>Regress our excess returns on FF5 + Momentum factors</a:t>
            </a:r>
            <a:endParaRPr>
              <a:solidFill>
                <a:schemeClr val="dk1"/>
              </a:solidFill>
            </a:endParaRPr>
          </a:p>
          <a:p>
            <a:pPr marL="1828800" lvl="0" indent="0" algn="l" rtl="0">
              <a:spcBef>
                <a:spcPts val="1200"/>
              </a:spcBef>
              <a:spcAft>
                <a:spcPts val="1200"/>
              </a:spcAft>
              <a:buNone/>
            </a:pP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51675" y="-89850"/>
            <a:ext cx="8520600" cy="36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100" b="1">
                <a:solidFill>
                  <a:srgbClr val="00B4FF"/>
                </a:solidFill>
              </a:rPr>
              <a:t>Executive Summary</a:t>
            </a:r>
            <a:endParaRPr sz="2100">
              <a:solidFill>
                <a:srgbClr val="00B4FF"/>
              </a:solidFill>
            </a:endParaRPr>
          </a:p>
          <a:p>
            <a:pPr marL="0" lvl="0" indent="0" algn="l" rtl="0">
              <a:spcBef>
                <a:spcPts val="0"/>
              </a:spcBef>
              <a:spcAft>
                <a:spcPts val="0"/>
              </a:spcAft>
              <a:buNone/>
            </a:pPr>
            <a:endParaRPr sz="2100">
              <a:solidFill>
                <a:srgbClr val="00B4FF"/>
              </a:solidFill>
            </a:endParaRPr>
          </a:p>
        </p:txBody>
      </p:sp>
      <p:graphicFrame>
        <p:nvGraphicFramePr>
          <p:cNvPr id="109" name="Google Shape;109;p21"/>
          <p:cNvGraphicFramePr/>
          <p:nvPr/>
        </p:nvGraphicFramePr>
        <p:xfrm>
          <a:off x="689238" y="369865"/>
          <a:ext cx="7245475" cy="4697250"/>
        </p:xfrm>
        <a:graphic>
          <a:graphicData uri="http://schemas.openxmlformats.org/drawingml/2006/table">
            <a:tbl>
              <a:tblPr>
                <a:noFill/>
                <a:tableStyleId>{F26D14C3-2335-4467-A9AB-CCE67A2BBDAD}</a:tableStyleId>
              </a:tblPr>
              <a:tblGrid>
                <a:gridCol w="2579675">
                  <a:extLst>
                    <a:ext uri="{9D8B030D-6E8A-4147-A177-3AD203B41FA5}">
                      <a16:colId xmlns:a16="http://schemas.microsoft.com/office/drawing/2014/main" val="20000"/>
                    </a:ext>
                  </a:extLst>
                </a:gridCol>
                <a:gridCol w="1478475">
                  <a:extLst>
                    <a:ext uri="{9D8B030D-6E8A-4147-A177-3AD203B41FA5}">
                      <a16:colId xmlns:a16="http://schemas.microsoft.com/office/drawing/2014/main" val="20001"/>
                    </a:ext>
                  </a:extLst>
                </a:gridCol>
                <a:gridCol w="1276350">
                  <a:extLst>
                    <a:ext uri="{9D8B030D-6E8A-4147-A177-3AD203B41FA5}">
                      <a16:colId xmlns:a16="http://schemas.microsoft.com/office/drawing/2014/main" val="20002"/>
                    </a:ext>
                  </a:extLst>
                </a:gridCol>
                <a:gridCol w="819500">
                  <a:extLst>
                    <a:ext uri="{9D8B030D-6E8A-4147-A177-3AD203B41FA5}">
                      <a16:colId xmlns:a16="http://schemas.microsoft.com/office/drawing/2014/main" val="20003"/>
                    </a:ext>
                  </a:extLst>
                </a:gridCol>
                <a:gridCol w="1091475">
                  <a:extLst>
                    <a:ext uri="{9D8B030D-6E8A-4147-A177-3AD203B41FA5}">
                      <a16:colId xmlns:a16="http://schemas.microsoft.com/office/drawing/2014/main" val="20004"/>
                    </a:ext>
                  </a:extLst>
                </a:gridCol>
              </a:tblGrid>
              <a:tr h="475425">
                <a:tc>
                  <a:txBody>
                    <a:bodyPr/>
                    <a:lstStyle/>
                    <a:p>
                      <a:pPr marL="0" lvl="0" indent="0" algn="ctr" rtl="0">
                        <a:spcBef>
                          <a:spcPts val="0"/>
                        </a:spcBef>
                        <a:spcAft>
                          <a:spcPts val="0"/>
                        </a:spcAft>
                        <a:buNone/>
                      </a:pPr>
                      <a:r>
                        <a:rPr lang="en" sz="1100" b="1"/>
                        <a:t>Signal Name</a:t>
                      </a:r>
                      <a:endParaRPr sz="1100"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b="1"/>
                        <a:t>Average N-Period Return</a:t>
                      </a:r>
                      <a:endParaRPr sz="1100"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b="1"/>
                        <a:t>Standard Deviation</a:t>
                      </a:r>
                      <a:endParaRPr sz="1100"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b="1"/>
                        <a:t>Sharpe Ratio</a:t>
                      </a:r>
                      <a:endParaRPr sz="1100"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b="1"/>
                        <a:t>Information Ratio</a:t>
                      </a:r>
                      <a:endParaRPr sz="1100"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79825">
                <a:tc>
                  <a:txBody>
                    <a:bodyPr/>
                    <a:lstStyle/>
                    <a:p>
                      <a:pPr marL="0" lvl="0" indent="0" algn="l" rtl="0">
                        <a:spcBef>
                          <a:spcPts val="0"/>
                        </a:spcBef>
                        <a:spcAft>
                          <a:spcPts val="0"/>
                        </a:spcAft>
                        <a:buNone/>
                      </a:pPr>
                      <a:r>
                        <a:rPr lang="en" sz="800"/>
                        <a:t>High EPS relative to current EPS</a:t>
                      </a:r>
                      <a:endParaRPr sz="800"/>
                    </a:p>
                    <a:p>
                      <a:pPr marL="0" lvl="0" indent="0" algn="l" rtl="0">
                        <a:spcBef>
                          <a:spcPts val="0"/>
                        </a:spcBef>
                        <a:spcAft>
                          <a:spcPts val="0"/>
                        </a:spcAft>
                        <a:buNone/>
                      </a:pPr>
                      <a:r>
                        <a:rPr lang="en" sz="800"/>
                        <a:t>(Long/Short) - 5 Day</a:t>
                      </a:r>
                      <a:endParaRPr sz="800"/>
                    </a:p>
                  </a:txBody>
                  <a:tcPr marL="91425" marR="91425" marT="91425" marB="91425">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800"/>
                        <a:t>29.02%</a:t>
                      </a:r>
                      <a:endParaRPr sz="800"/>
                    </a:p>
                    <a:p>
                      <a:pPr marL="0" lvl="0" indent="0" algn="l" rtl="0">
                        <a:spcBef>
                          <a:spcPts val="0"/>
                        </a:spcBef>
                        <a:spcAft>
                          <a:spcPts val="0"/>
                        </a:spcAft>
                        <a:buNone/>
                      </a:pPr>
                      <a:r>
                        <a:rPr lang="en" sz="800"/>
                        <a:t>23.39%</a:t>
                      </a:r>
                      <a:endParaRPr sz="800"/>
                    </a:p>
                  </a:txBody>
                  <a:tcPr marL="91425" marR="91425" marT="91425" marB="91425">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800"/>
                        <a:t>27.64%</a:t>
                      </a:r>
                      <a:endParaRPr sz="800"/>
                    </a:p>
                    <a:p>
                      <a:pPr marL="0" lvl="0" indent="0" algn="l" rtl="0">
                        <a:spcBef>
                          <a:spcPts val="0"/>
                        </a:spcBef>
                        <a:spcAft>
                          <a:spcPts val="0"/>
                        </a:spcAft>
                        <a:buNone/>
                      </a:pPr>
                      <a:r>
                        <a:rPr lang="en" sz="800"/>
                        <a:t>29.91%</a:t>
                      </a:r>
                      <a:endParaRPr sz="800"/>
                    </a:p>
                  </a:txBody>
                  <a:tcPr marL="91425" marR="91425" marT="91425" marB="91425">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800"/>
                        <a:t>1.05</a:t>
                      </a:r>
                      <a:endParaRPr sz="800"/>
                    </a:p>
                    <a:p>
                      <a:pPr marL="0" lvl="0" indent="0" algn="l" rtl="0">
                        <a:spcBef>
                          <a:spcPts val="0"/>
                        </a:spcBef>
                        <a:spcAft>
                          <a:spcPts val="0"/>
                        </a:spcAft>
                        <a:buNone/>
                      </a:pPr>
                      <a:r>
                        <a:rPr lang="en" sz="800"/>
                        <a:t>0.78</a:t>
                      </a:r>
                      <a:endParaRPr sz="800"/>
                    </a:p>
                  </a:txBody>
                  <a:tcPr marL="91425" marR="91425" marT="91425" marB="91425">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800"/>
                        <a:t>0.36</a:t>
                      </a:r>
                      <a:endParaRPr sz="800"/>
                    </a:p>
                    <a:p>
                      <a:pPr marL="0" lvl="0" indent="0" algn="l" rtl="0">
                        <a:spcBef>
                          <a:spcPts val="0"/>
                        </a:spcBef>
                        <a:spcAft>
                          <a:spcPts val="0"/>
                        </a:spcAft>
                        <a:buNone/>
                      </a:pPr>
                      <a:r>
                        <a:rPr lang="en" sz="800"/>
                        <a:t>-0.01</a:t>
                      </a:r>
                      <a:endParaRPr sz="800"/>
                    </a:p>
                  </a:txBody>
                  <a:tcPr marL="91425" marR="91425" marT="91425" marB="91425">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79825">
                <a:tc>
                  <a:txBody>
                    <a:bodyPr/>
                    <a:lstStyle/>
                    <a:p>
                      <a:pPr marL="0" lvl="0" indent="0" algn="l" rtl="0">
                        <a:spcBef>
                          <a:spcPts val="0"/>
                        </a:spcBef>
                        <a:spcAft>
                          <a:spcPts val="0"/>
                        </a:spcAft>
                        <a:buNone/>
                      </a:pPr>
                      <a:r>
                        <a:rPr lang="en" sz="800"/>
                        <a:t>Strong Alpha Deviation</a:t>
                      </a:r>
                      <a:endParaRPr sz="800"/>
                    </a:p>
                    <a:p>
                      <a:pPr marL="0" lvl="0" indent="0" algn="l" rtl="0">
                        <a:spcBef>
                          <a:spcPts val="0"/>
                        </a:spcBef>
                        <a:spcAft>
                          <a:spcPts val="0"/>
                        </a:spcAft>
                        <a:buClr>
                          <a:schemeClr val="dk1"/>
                        </a:buClr>
                        <a:buSzPts val="1100"/>
                        <a:buFont typeface="Arial"/>
                        <a:buNone/>
                      </a:pPr>
                      <a:r>
                        <a:rPr lang="en" sz="800">
                          <a:solidFill>
                            <a:schemeClr val="dk1"/>
                          </a:solidFill>
                        </a:rPr>
                        <a:t>(Long/Short) - 5 Day</a:t>
                      </a:r>
                      <a:endParaRPr sz="800"/>
                    </a:p>
                  </a:txBody>
                  <a:tcPr marL="91425" marR="91425" marT="91425" marB="91425">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800"/>
                        <a:t>39.52%</a:t>
                      </a:r>
                      <a:endParaRPr sz="800"/>
                    </a:p>
                    <a:p>
                      <a:pPr marL="0" lvl="0" indent="0" algn="l" rtl="0">
                        <a:spcBef>
                          <a:spcPts val="0"/>
                        </a:spcBef>
                        <a:spcAft>
                          <a:spcPts val="0"/>
                        </a:spcAft>
                        <a:buNone/>
                      </a:pPr>
                      <a:r>
                        <a:rPr lang="en" sz="800"/>
                        <a:t>27.98%</a:t>
                      </a:r>
                      <a:endParaRPr sz="800"/>
                    </a:p>
                  </a:txBody>
                  <a:tcPr marL="91425" marR="91425" marT="91425" marB="91425">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800"/>
                        <a:t>27.87%</a:t>
                      </a:r>
                      <a:endParaRPr sz="800"/>
                    </a:p>
                    <a:p>
                      <a:pPr marL="0" lvl="0" indent="0" algn="l" rtl="0">
                        <a:spcBef>
                          <a:spcPts val="0"/>
                        </a:spcBef>
                        <a:spcAft>
                          <a:spcPts val="0"/>
                        </a:spcAft>
                        <a:buClr>
                          <a:schemeClr val="dk1"/>
                        </a:buClr>
                        <a:buSzPts val="1100"/>
                        <a:buFont typeface="Arial"/>
                        <a:buNone/>
                      </a:pPr>
                      <a:r>
                        <a:rPr lang="en" sz="800">
                          <a:solidFill>
                            <a:schemeClr val="dk1"/>
                          </a:solidFill>
                        </a:rPr>
                        <a:t>25.86%</a:t>
                      </a:r>
                      <a:endParaRPr sz="800"/>
                    </a:p>
                  </a:txBody>
                  <a:tcPr marL="91425" marR="91425" marT="91425" marB="91425">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800"/>
                        <a:t>1.42</a:t>
                      </a:r>
                      <a:endParaRPr sz="800"/>
                    </a:p>
                    <a:p>
                      <a:pPr marL="0" lvl="0" indent="0" algn="l" rtl="0">
                        <a:spcBef>
                          <a:spcPts val="0"/>
                        </a:spcBef>
                        <a:spcAft>
                          <a:spcPts val="0"/>
                        </a:spcAft>
                        <a:buNone/>
                      </a:pPr>
                      <a:r>
                        <a:rPr lang="en" sz="800"/>
                        <a:t>1.08</a:t>
                      </a:r>
                      <a:endParaRPr sz="800"/>
                    </a:p>
                  </a:txBody>
                  <a:tcPr marL="91425" marR="91425" marT="91425" marB="91425">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800"/>
                        <a:t>0.84</a:t>
                      </a:r>
                      <a:endParaRPr sz="800"/>
                    </a:p>
                    <a:p>
                      <a:pPr marL="0" lvl="0" indent="0" algn="l" rtl="0">
                        <a:spcBef>
                          <a:spcPts val="0"/>
                        </a:spcBef>
                        <a:spcAft>
                          <a:spcPts val="0"/>
                        </a:spcAft>
                        <a:buNone/>
                      </a:pPr>
                      <a:r>
                        <a:rPr lang="en" sz="800"/>
                        <a:t>0.21</a:t>
                      </a:r>
                      <a:endParaRPr sz="800"/>
                    </a:p>
                  </a:txBody>
                  <a:tcPr marL="91425" marR="91425" marT="91425" marB="91425">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79825">
                <a:tc>
                  <a:txBody>
                    <a:bodyPr/>
                    <a:lstStyle/>
                    <a:p>
                      <a:pPr marL="0" lvl="0" indent="0" algn="l" rtl="0">
                        <a:spcBef>
                          <a:spcPts val="0"/>
                        </a:spcBef>
                        <a:spcAft>
                          <a:spcPts val="0"/>
                        </a:spcAft>
                        <a:buNone/>
                      </a:pPr>
                      <a:r>
                        <a:rPr lang="en" sz="800"/>
                        <a:t>Price Target Moves</a:t>
                      </a:r>
                      <a:endParaRPr sz="800"/>
                    </a:p>
                    <a:p>
                      <a:pPr marL="0" lvl="0" indent="0" algn="l" rtl="0">
                        <a:spcBef>
                          <a:spcPts val="0"/>
                        </a:spcBef>
                        <a:spcAft>
                          <a:spcPts val="0"/>
                        </a:spcAft>
                        <a:buNone/>
                      </a:pPr>
                      <a:r>
                        <a:rPr lang="en" sz="800"/>
                        <a:t>(Long/Short) - 5 Day</a:t>
                      </a:r>
                      <a:endParaRPr sz="800"/>
                    </a:p>
                  </a:txBody>
                  <a:tcPr marL="91425" marR="91425" marT="91425" marB="91425">
                    <a:lnT w="9525" cap="flat" cmpd="sng">
                      <a:solidFill>
                        <a:schemeClr val="dk1"/>
                      </a:solidFill>
                      <a:prstDash val="solid"/>
                      <a:round/>
                      <a:headEnd type="none" w="sm" len="sm"/>
                      <a:tailEnd type="none" w="sm" len="sm"/>
                    </a:lnT>
                  </a:tcPr>
                </a:tc>
                <a:tc>
                  <a:txBody>
                    <a:bodyPr/>
                    <a:lstStyle/>
                    <a:p>
                      <a:pPr marL="0" lvl="0" indent="0" algn="l" rtl="0">
                        <a:spcBef>
                          <a:spcPts val="0"/>
                        </a:spcBef>
                        <a:spcAft>
                          <a:spcPts val="0"/>
                        </a:spcAft>
                        <a:buNone/>
                      </a:pPr>
                      <a:r>
                        <a:rPr lang="en" sz="800"/>
                        <a:t>38.31%</a:t>
                      </a:r>
                      <a:endParaRPr sz="800"/>
                    </a:p>
                    <a:p>
                      <a:pPr marL="0" lvl="0" indent="0" algn="l" rtl="0">
                        <a:spcBef>
                          <a:spcPts val="0"/>
                        </a:spcBef>
                        <a:spcAft>
                          <a:spcPts val="0"/>
                        </a:spcAft>
                        <a:buNone/>
                      </a:pPr>
                      <a:r>
                        <a:rPr lang="en" sz="800"/>
                        <a:t>-3.30%</a:t>
                      </a:r>
                      <a:endParaRPr sz="800"/>
                    </a:p>
                  </a:txBody>
                  <a:tcPr marL="91425" marR="91425" marT="91425" marB="91425">
                    <a:lnT w="9525" cap="flat" cmpd="sng">
                      <a:solidFill>
                        <a:schemeClr val="dk1"/>
                      </a:solidFill>
                      <a:prstDash val="solid"/>
                      <a:round/>
                      <a:headEnd type="none" w="sm" len="sm"/>
                      <a:tailEnd type="none" w="sm" len="sm"/>
                    </a:lnT>
                  </a:tcPr>
                </a:tc>
                <a:tc>
                  <a:txBody>
                    <a:bodyPr/>
                    <a:lstStyle/>
                    <a:p>
                      <a:pPr marL="0" lvl="0" indent="0" algn="l" rtl="0">
                        <a:spcBef>
                          <a:spcPts val="0"/>
                        </a:spcBef>
                        <a:spcAft>
                          <a:spcPts val="0"/>
                        </a:spcAft>
                        <a:buNone/>
                      </a:pPr>
                      <a:r>
                        <a:rPr lang="en" sz="800"/>
                        <a:t>25.30%</a:t>
                      </a:r>
                      <a:endParaRPr sz="800"/>
                    </a:p>
                    <a:p>
                      <a:pPr marL="0" lvl="0" indent="0" algn="l" rtl="0">
                        <a:spcBef>
                          <a:spcPts val="0"/>
                        </a:spcBef>
                        <a:spcAft>
                          <a:spcPts val="0"/>
                        </a:spcAft>
                        <a:buClr>
                          <a:schemeClr val="dk1"/>
                        </a:buClr>
                        <a:buSzPts val="1100"/>
                        <a:buFont typeface="Arial"/>
                        <a:buNone/>
                      </a:pPr>
                      <a:r>
                        <a:rPr lang="en" sz="800">
                          <a:solidFill>
                            <a:schemeClr val="dk1"/>
                          </a:solidFill>
                        </a:rPr>
                        <a:t>27.35%</a:t>
                      </a:r>
                      <a:endParaRPr sz="800"/>
                    </a:p>
                  </a:txBody>
                  <a:tcPr marL="91425" marR="91425" marT="91425" marB="91425">
                    <a:lnT w="9525" cap="flat" cmpd="sng">
                      <a:solidFill>
                        <a:schemeClr val="dk1"/>
                      </a:solidFill>
                      <a:prstDash val="solid"/>
                      <a:round/>
                      <a:headEnd type="none" w="sm" len="sm"/>
                      <a:tailEnd type="none" w="sm" len="sm"/>
                    </a:lnT>
                  </a:tcPr>
                </a:tc>
                <a:tc>
                  <a:txBody>
                    <a:bodyPr/>
                    <a:lstStyle/>
                    <a:p>
                      <a:pPr marL="0" lvl="0" indent="0" algn="l" rtl="0">
                        <a:spcBef>
                          <a:spcPts val="0"/>
                        </a:spcBef>
                        <a:spcAft>
                          <a:spcPts val="0"/>
                        </a:spcAft>
                        <a:buNone/>
                      </a:pPr>
                      <a:r>
                        <a:rPr lang="en" sz="800"/>
                        <a:t>1.51</a:t>
                      </a:r>
                      <a:endParaRPr sz="800"/>
                    </a:p>
                    <a:p>
                      <a:pPr marL="0" lvl="0" indent="0" algn="l" rtl="0">
                        <a:spcBef>
                          <a:spcPts val="0"/>
                        </a:spcBef>
                        <a:spcAft>
                          <a:spcPts val="0"/>
                        </a:spcAft>
                        <a:buNone/>
                      </a:pPr>
                      <a:r>
                        <a:rPr lang="en" sz="800"/>
                        <a:t>-0.12</a:t>
                      </a:r>
                      <a:endParaRPr sz="800"/>
                    </a:p>
                  </a:txBody>
                  <a:tcPr marL="91425" marR="91425" marT="91425" marB="91425">
                    <a:lnT w="9525" cap="flat" cmpd="sng">
                      <a:solidFill>
                        <a:schemeClr val="dk1"/>
                      </a:solidFill>
                      <a:prstDash val="solid"/>
                      <a:round/>
                      <a:headEnd type="none" w="sm" len="sm"/>
                      <a:tailEnd type="none" w="sm" len="sm"/>
                    </a:lnT>
                  </a:tcPr>
                </a:tc>
                <a:tc>
                  <a:txBody>
                    <a:bodyPr/>
                    <a:lstStyle/>
                    <a:p>
                      <a:pPr marL="0" lvl="0" indent="0" algn="l" rtl="0">
                        <a:spcBef>
                          <a:spcPts val="0"/>
                        </a:spcBef>
                        <a:spcAft>
                          <a:spcPts val="0"/>
                        </a:spcAft>
                        <a:buNone/>
                      </a:pPr>
                      <a:r>
                        <a:rPr lang="en" sz="800"/>
                        <a:t>2.01</a:t>
                      </a:r>
                      <a:endParaRPr sz="800"/>
                    </a:p>
                    <a:p>
                      <a:pPr marL="0" lvl="0" indent="0" algn="l" rtl="0">
                        <a:spcBef>
                          <a:spcPts val="0"/>
                        </a:spcBef>
                        <a:spcAft>
                          <a:spcPts val="0"/>
                        </a:spcAft>
                        <a:buNone/>
                      </a:pPr>
                      <a:r>
                        <a:rPr lang="en" sz="800"/>
                        <a:t>-1.60</a:t>
                      </a:r>
                      <a:endParaRPr sz="800"/>
                    </a:p>
                  </a:txBody>
                  <a:tcPr marL="91425" marR="91425" marT="91425" marB="91425">
                    <a:lnT w="9525" cap="flat" cmpd="sng">
                      <a:solidFill>
                        <a:schemeClr val="dk1"/>
                      </a:solidFill>
                      <a:prstDash val="solid"/>
                      <a:round/>
                      <a:headEnd type="none" w="sm" len="sm"/>
                      <a:tailEnd type="none" w="sm" len="sm"/>
                    </a:lnT>
                  </a:tcPr>
                </a:tc>
                <a:extLst>
                  <a:ext uri="{0D108BD9-81ED-4DB2-BD59-A6C34878D82A}">
                    <a16:rowId xmlns:a16="http://schemas.microsoft.com/office/drawing/2014/main" val="10003"/>
                  </a:ext>
                </a:extLst>
              </a:tr>
              <a:tr h="391525">
                <a:tc>
                  <a:txBody>
                    <a:bodyPr/>
                    <a:lstStyle/>
                    <a:p>
                      <a:pPr marL="0" lvl="0" indent="0" algn="l" rtl="0">
                        <a:spcBef>
                          <a:spcPts val="0"/>
                        </a:spcBef>
                        <a:spcAft>
                          <a:spcPts val="0"/>
                        </a:spcAft>
                        <a:buNone/>
                      </a:pPr>
                      <a:r>
                        <a:rPr lang="en" sz="800"/>
                        <a:t>Unusual Volume</a:t>
                      </a:r>
                      <a:endParaRPr sz="800"/>
                    </a:p>
                    <a:p>
                      <a:pPr marL="0" lvl="0" indent="0" algn="l" rtl="0">
                        <a:spcBef>
                          <a:spcPts val="0"/>
                        </a:spcBef>
                        <a:spcAft>
                          <a:spcPts val="0"/>
                        </a:spcAft>
                        <a:buClr>
                          <a:schemeClr val="dk1"/>
                        </a:buClr>
                        <a:buSzPts val="1100"/>
                        <a:buFont typeface="Arial"/>
                        <a:buNone/>
                      </a:pPr>
                      <a:r>
                        <a:rPr lang="en" sz="800">
                          <a:solidFill>
                            <a:schemeClr val="dk1"/>
                          </a:solidFill>
                        </a:rPr>
                        <a:t>(Long/Short) - 1 Day</a:t>
                      </a:r>
                      <a:endParaRPr sz="8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800">
                          <a:solidFill>
                            <a:schemeClr val="dk1"/>
                          </a:solidFill>
                        </a:rPr>
                        <a:t>78.13%</a:t>
                      </a:r>
                      <a:endParaRPr sz="800">
                        <a:solidFill>
                          <a:schemeClr val="dk1"/>
                        </a:solidFill>
                      </a:endParaRPr>
                    </a:p>
                    <a:p>
                      <a:pPr marL="0" lvl="0" indent="0" algn="l" rtl="0">
                        <a:spcBef>
                          <a:spcPts val="0"/>
                        </a:spcBef>
                        <a:spcAft>
                          <a:spcPts val="0"/>
                        </a:spcAft>
                        <a:buClr>
                          <a:schemeClr val="dk1"/>
                        </a:buClr>
                        <a:buSzPts val="1100"/>
                        <a:buFont typeface="Arial"/>
                        <a:buNone/>
                      </a:pPr>
                      <a:r>
                        <a:rPr lang="en" sz="800">
                          <a:solidFill>
                            <a:schemeClr val="dk1"/>
                          </a:solidFill>
                        </a:rPr>
                        <a:t>16.86%</a:t>
                      </a:r>
                      <a:endParaRPr sz="8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800">
                          <a:solidFill>
                            <a:schemeClr val="dk1"/>
                          </a:solidFill>
                        </a:rPr>
                        <a:t>150.9%</a:t>
                      </a:r>
                      <a:endParaRPr sz="800">
                        <a:solidFill>
                          <a:schemeClr val="dk1"/>
                        </a:solidFill>
                      </a:endParaRPr>
                    </a:p>
                    <a:p>
                      <a:pPr marL="0" lvl="0" indent="0" algn="l" rtl="0">
                        <a:spcBef>
                          <a:spcPts val="0"/>
                        </a:spcBef>
                        <a:spcAft>
                          <a:spcPts val="0"/>
                        </a:spcAft>
                        <a:buClr>
                          <a:schemeClr val="dk1"/>
                        </a:buClr>
                        <a:buSzPts val="1100"/>
                        <a:buFont typeface="Arial"/>
                        <a:buNone/>
                      </a:pPr>
                      <a:r>
                        <a:rPr lang="en" sz="800">
                          <a:solidFill>
                            <a:schemeClr val="dk1"/>
                          </a:solidFill>
                        </a:rPr>
                        <a:t>25.54%</a:t>
                      </a:r>
                      <a:endParaRPr sz="800"/>
                    </a:p>
                  </a:txBody>
                  <a:tcPr marL="91425" marR="91425" marT="91425" marB="91425"/>
                </a:tc>
                <a:tc>
                  <a:txBody>
                    <a:bodyPr/>
                    <a:lstStyle/>
                    <a:p>
                      <a:pPr marL="0" lvl="0" indent="0" algn="l" rtl="0">
                        <a:spcBef>
                          <a:spcPts val="0"/>
                        </a:spcBef>
                        <a:spcAft>
                          <a:spcPts val="0"/>
                        </a:spcAft>
                        <a:buNone/>
                      </a:pPr>
                      <a:r>
                        <a:rPr lang="en" sz="800"/>
                        <a:t>0.52</a:t>
                      </a:r>
                      <a:endParaRPr sz="800"/>
                    </a:p>
                    <a:p>
                      <a:pPr marL="0" lvl="0" indent="0" algn="l" rtl="0">
                        <a:spcBef>
                          <a:spcPts val="0"/>
                        </a:spcBef>
                        <a:spcAft>
                          <a:spcPts val="0"/>
                        </a:spcAft>
                        <a:buNone/>
                      </a:pPr>
                      <a:r>
                        <a:rPr lang="en" sz="800"/>
                        <a:t>0.66</a:t>
                      </a:r>
                      <a:endParaRPr sz="800"/>
                    </a:p>
                  </a:txBody>
                  <a:tcPr marL="91425" marR="91425" marT="91425" marB="91425"/>
                </a:tc>
                <a:tc>
                  <a:txBody>
                    <a:bodyPr/>
                    <a:lstStyle/>
                    <a:p>
                      <a:pPr marL="0" lvl="0" indent="0" algn="l" rtl="0">
                        <a:spcBef>
                          <a:spcPts val="0"/>
                        </a:spcBef>
                        <a:spcAft>
                          <a:spcPts val="0"/>
                        </a:spcAft>
                        <a:buNone/>
                      </a:pPr>
                      <a:r>
                        <a:rPr lang="en" sz="800"/>
                        <a:t>1.39</a:t>
                      </a:r>
                      <a:endParaRPr sz="800"/>
                    </a:p>
                    <a:p>
                      <a:pPr marL="0" lvl="0" indent="0" algn="l" rtl="0">
                        <a:spcBef>
                          <a:spcPts val="0"/>
                        </a:spcBef>
                        <a:spcAft>
                          <a:spcPts val="0"/>
                        </a:spcAft>
                        <a:buNone/>
                      </a:pPr>
                      <a:r>
                        <a:rPr lang="en" sz="800"/>
                        <a:t>-0.35</a:t>
                      </a:r>
                      <a:endParaRPr sz="800"/>
                    </a:p>
                  </a:txBody>
                  <a:tcPr marL="91425" marR="91425" marT="91425" marB="91425"/>
                </a:tc>
                <a:extLst>
                  <a:ext uri="{0D108BD9-81ED-4DB2-BD59-A6C34878D82A}">
                    <a16:rowId xmlns:a16="http://schemas.microsoft.com/office/drawing/2014/main" val="10004"/>
                  </a:ext>
                </a:extLst>
              </a:tr>
              <a:tr h="440425">
                <a:tc>
                  <a:txBody>
                    <a:bodyPr/>
                    <a:lstStyle/>
                    <a:p>
                      <a:pPr marL="0" lvl="0" indent="0" algn="l" rtl="0">
                        <a:spcBef>
                          <a:spcPts val="0"/>
                        </a:spcBef>
                        <a:spcAft>
                          <a:spcPts val="0"/>
                        </a:spcAft>
                        <a:buNone/>
                      </a:pPr>
                      <a:r>
                        <a:rPr lang="en" sz="800"/>
                        <a:t>Momentum + Earnings Surprise</a:t>
                      </a:r>
                      <a:endParaRPr sz="800"/>
                    </a:p>
                    <a:p>
                      <a:pPr marL="0" lvl="0" indent="0" algn="l" rtl="0">
                        <a:spcBef>
                          <a:spcPts val="0"/>
                        </a:spcBef>
                        <a:spcAft>
                          <a:spcPts val="0"/>
                        </a:spcAft>
                        <a:buClr>
                          <a:schemeClr val="dk1"/>
                        </a:buClr>
                        <a:buSzPts val="1100"/>
                        <a:buFont typeface="Arial"/>
                        <a:buNone/>
                      </a:pPr>
                      <a:r>
                        <a:rPr lang="en" sz="800">
                          <a:solidFill>
                            <a:schemeClr val="dk1"/>
                          </a:solidFill>
                        </a:rPr>
                        <a:t>(Long/Short) - 10 Day</a:t>
                      </a:r>
                      <a:endParaRPr sz="8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800">
                          <a:solidFill>
                            <a:schemeClr val="dk1"/>
                          </a:solidFill>
                        </a:rPr>
                        <a:t>35.11%</a:t>
                      </a:r>
                      <a:endParaRPr sz="800">
                        <a:solidFill>
                          <a:schemeClr val="dk1"/>
                        </a:solidFill>
                      </a:endParaRPr>
                    </a:p>
                    <a:p>
                      <a:pPr marL="0" lvl="0" indent="0" algn="l" rtl="0">
                        <a:spcBef>
                          <a:spcPts val="0"/>
                        </a:spcBef>
                        <a:spcAft>
                          <a:spcPts val="0"/>
                        </a:spcAft>
                        <a:buClr>
                          <a:schemeClr val="dk1"/>
                        </a:buClr>
                        <a:buSzPts val="1100"/>
                        <a:buFont typeface="Arial"/>
                        <a:buNone/>
                      </a:pPr>
                      <a:r>
                        <a:rPr lang="en" sz="800">
                          <a:solidFill>
                            <a:schemeClr val="dk1"/>
                          </a:solidFill>
                        </a:rPr>
                        <a:t>18.52%</a:t>
                      </a:r>
                      <a:endParaRPr sz="8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800">
                          <a:solidFill>
                            <a:schemeClr val="dk1"/>
                          </a:solidFill>
                        </a:rPr>
                        <a:t>40.85%</a:t>
                      </a:r>
                      <a:endParaRPr sz="800">
                        <a:solidFill>
                          <a:schemeClr val="dk1"/>
                        </a:solidFill>
                      </a:endParaRPr>
                    </a:p>
                    <a:p>
                      <a:pPr marL="0" lvl="0" indent="0" algn="l" rtl="0">
                        <a:spcBef>
                          <a:spcPts val="0"/>
                        </a:spcBef>
                        <a:spcAft>
                          <a:spcPts val="0"/>
                        </a:spcAft>
                        <a:buClr>
                          <a:schemeClr val="dk1"/>
                        </a:buClr>
                        <a:buSzPts val="1100"/>
                        <a:buFont typeface="Arial"/>
                        <a:buNone/>
                      </a:pPr>
                      <a:r>
                        <a:rPr lang="en" sz="800">
                          <a:solidFill>
                            <a:schemeClr val="dk1"/>
                          </a:solidFill>
                        </a:rPr>
                        <a:t>46.39%</a:t>
                      </a:r>
                      <a:endParaRPr sz="800"/>
                    </a:p>
                  </a:txBody>
                  <a:tcPr marL="91425" marR="91425" marT="91425" marB="91425"/>
                </a:tc>
                <a:tc>
                  <a:txBody>
                    <a:bodyPr/>
                    <a:lstStyle/>
                    <a:p>
                      <a:pPr marL="0" lvl="0" indent="0" algn="l" rtl="0">
                        <a:spcBef>
                          <a:spcPts val="0"/>
                        </a:spcBef>
                        <a:spcAft>
                          <a:spcPts val="0"/>
                        </a:spcAft>
                        <a:buNone/>
                      </a:pPr>
                      <a:r>
                        <a:rPr lang="en" sz="800"/>
                        <a:t>0.86</a:t>
                      </a:r>
                      <a:endParaRPr sz="800"/>
                    </a:p>
                    <a:p>
                      <a:pPr marL="0" lvl="0" indent="0" algn="l" rtl="0">
                        <a:spcBef>
                          <a:spcPts val="0"/>
                        </a:spcBef>
                        <a:spcAft>
                          <a:spcPts val="0"/>
                        </a:spcAft>
                        <a:buNone/>
                      </a:pPr>
                      <a:r>
                        <a:rPr lang="en" sz="800"/>
                        <a:t>0.40</a:t>
                      </a:r>
                      <a:endParaRPr sz="800"/>
                    </a:p>
                  </a:txBody>
                  <a:tcPr marL="91425" marR="91425" marT="91425" marB="91425"/>
                </a:tc>
                <a:tc>
                  <a:txBody>
                    <a:bodyPr/>
                    <a:lstStyle/>
                    <a:p>
                      <a:pPr marL="0" lvl="0" indent="0" algn="l" rtl="0">
                        <a:spcBef>
                          <a:spcPts val="0"/>
                        </a:spcBef>
                        <a:spcAft>
                          <a:spcPts val="0"/>
                        </a:spcAft>
                        <a:buNone/>
                      </a:pPr>
                      <a:r>
                        <a:rPr lang="en" sz="800"/>
                        <a:t>0.53</a:t>
                      </a:r>
                      <a:endParaRPr sz="800"/>
                    </a:p>
                    <a:p>
                      <a:pPr marL="0" lvl="0" indent="0" algn="l" rtl="0">
                        <a:spcBef>
                          <a:spcPts val="0"/>
                        </a:spcBef>
                        <a:spcAft>
                          <a:spcPts val="0"/>
                        </a:spcAft>
                        <a:buNone/>
                      </a:pPr>
                      <a:r>
                        <a:rPr lang="en" sz="800"/>
                        <a:t>-0.01</a:t>
                      </a:r>
                      <a:endParaRPr sz="800"/>
                    </a:p>
                  </a:txBody>
                  <a:tcPr marL="91425" marR="91425" marT="91425" marB="91425"/>
                </a:tc>
                <a:extLst>
                  <a:ext uri="{0D108BD9-81ED-4DB2-BD59-A6C34878D82A}">
                    <a16:rowId xmlns:a16="http://schemas.microsoft.com/office/drawing/2014/main" val="10005"/>
                  </a:ext>
                </a:extLst>
              </a:tr>
              <a:tr h="403250">
                <a:tc>
                  <a:txBody>
                    <a:bodyPr/>
                    <a:lstStyle/>
                    <a:p>
                      <a:pPr marL="0" lvl="0" indent="0" algn="l" rtl="0">
                        <a:spcBef>
                          <a:spcPts val="0"/>
                        </a:spcBef>
                        <a:spcAft>
                          <a:spcPts val="0"/>
                        </a:spcAft>
                        <a:buNone/>
                      </a:pPr>
                      <a:r>
                        <a:rPr lang="en" sz="800"/>
                        <a:t>Index Inclusion/Removal</a:t>
                      </a:r>
                      <a:endParaRPr sz="800"/>
                    </a:p>
                    <a:p>
                      <a:pPr marL="0" lvl="0" indent="0" algn="l" rtl="0">
                        <a:spcBef>
                          <a:spcPts val="0"/>
                        </a:spcBef>
                        <a:spcAft>
                          <a:spcPts val="0"/>
                        </a:spcAft>
                        <a:buClr>
                          <a:schemeClr val="dk1"/>
                        </a:buClr>
                        <a:buSzPts val="1100"/>
                        <a:buFont typeface="Arial"/>
                        <a:buNone/>
                      </a:pPr>
                      <a:r>
                        <a:rPr lang="en" sz="800">
                          <a:solidFill>
                            <a:schemeClr val="dk1"/>
                          </a:solidFill>
                        </a:rPr>
                        <a:t>(Long/Short) - 20 Day</a:t>
                      </a:r>
                      <a:endParaRPr sz="8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800">
                          <a:solidFill>
                            <a:schemeClr val="dk1"/>
                          </a:solidFill>
                        </a:rPr>
                        <a:t>75.03%</a:t>
                      </a:r>
                      <a:endParaRPr sz="800">
                        <a:solidFill>
                          <a:schemeClr val="dk1"/>
                        </a:solidFill>
                      </a:endParaRPr>
                    </a:p>
                    <a:p>
                      <a:pPr marL="0" lvl="0" indent="0" algn="l" rtl="0">
                        <a:spcBef>
                          <a:spcPts val="0"/>
                        </a:spcBef>
                        <a:spcAft>
                          <a:spcPts val="0"/>
                        </a:spcAft>
                        <a:buClr>
                          <a:schemeClr val="dk1"/>
                        </a:buClr>
                        <a:buSzPts val="1100"/>
                        <a:buFont typeface="Arial"/>
                        <a:buNone/>
                      </a:pPr>
                      <a:r>
                        <a:rPr lang="en" sz="800">
                          <a:solidFill>
                            <a:schemeClr val="dk1"/>
                          </a:solidFill>
                        </a:rPr>
                        <a:t>4.38%</a:t>
                      </a:r>
                      <a:endParaRPr sz="8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800">
                          <a:solidFill>
                            <a:schemeClr val="dk1"/>
                          </a:solidFill>
                        </a:rPr>
                        <a:t>69.76%</a:t>
                      </a:r>
                      <a:endParaRPr sz="800">
                        <a:solidFill>
                          <a:schemeClr val="dk1"/>
                        </a:solidFill>
                      </a:endParaRPr>
                    </a:p>
                    <a:p>
                      <a:pPr marL="0" lvl="0" indent="0" algn="l" rtl="0">
                        <a:spcBef>
                          <a:spcPts val="0"/>
                        </a:spcBef>
                        <a:spcAft>
                          <a:spcPts val="0"/>
                        </a:spcAft>
                        <a:buClr>
                          <a:schemeClr val="dk1"/>
                        </a:buClr>
                        <a:buSzPts val="1100"/>
                        <a:buFont typeface="Arial"/>
                        <a:buNone/>
                      </a:pPr>
                      <a:r>
                        <a:rPr lang="en" sz="800">
                          <a:solidFill>
                            <a:schemeClr val="dk1"/>
                          </a:solidFill>
                        </a:rPr>
                        <a:t>47.59%</a:t>
                      </a:r>
                      <a:endParaRPr sz="800"/>
                    </a:p>
                  </a:txBody>
                  <a:tcPr marL="91425" marR="91425" marT="91425" marB="91425"/>
                </a:tc>
                <a:tc>
                  <a:txBody>
                    <a:bodyPr/>
                    <a:lstStyle/>
                    <a:p>
                      <a:pPr marL="0" lvl="0" indent="0" algn="l" rtl="0">
                        <a:spcBef>
                          <a:spcPts val="0"/>
                        </a:spcBef>
                        <a:spcAft>
                          <a:spcPts val="0"/>
                        </a:spcAft>
                        <a:buNone/>
                      </a:pPr>
                      <a:r>
                        <a:rPr lang="en" sz="800"/>
                        <a:t>1.08</a:t>
                      </a:r>
                      <a:endParaRPr sz="800"/>
                    </a:p>
                    <a:p>
                      <a:pPr marL="0" lvl="0" indent="0" algn="l" rtl="0">
                        <a:spcBef>
                          <a:spcPts val="0"/>
                        </a:spcBef>
                        <a:spcAft>
                          <a:spcPts val="0"/>
                        </a:spcAft>
                        <a:buNone/>
                      </a:pPr>
                      <a:r>
                        <a:rPr lang="en" sz="800"/>
                        <a:t>0.09</a:t>
                      </a:r>
                      <a:endParaRPr sz="800"/>
                    </a:p>
                  </a:txBody>
                  <a:tcPr marL="91425" marR="91425" marT="91425" marB="91425"/>
                </a:tc>
                <a:tc>
                  <a:txBody>
                    <a:bodyPr/>
                    <a:lstStyle/>
                    <a:p>
                      <a:pPr marL="0" lvl="0" indent="0" algn="l" rtl="0">
                        <a:spcBef>
                          <a:spcPts val="0"/>
                        </a:spcBef>
                        <a:spcAft>
                          <a:spcPts val="0"/>
                        </a:spcAft>
                        <a:buNone/>
                      </a:pPr>
                      <a:r>
                        <a:rPr lang="en" sz="800"/>
                        <a:t>0.69</a:t>
                      </a:r>
                      <a:endParaRPr sz="800"/>
                    </a:p>
                    <a:p>
                      <a:pPr marL="0" lvl="0" indent="0" algn="l" rtl="0">
                        <a:spcBef>
                          <a:spcPts val="0"/>
                        </a:spcBef>
                        <a:spcAft>
                          <a:spcPts val="0"/>
                        </a:spcAft>
                        <a:buNone/>
                      </a:pPr>
                      <a:r>
                        <a:rPr lang="en" sz="800"/>
                        <a:t>-0.50</a:t>
                      </a:r>
                      <a:endParaRPr sz="800"/>
                    </a:p>
                  </a:txBody>
                  <a:tcPr marL="91425" marR="91425" marT="91425" marB="91425"/>
                </a:tc>
                <a:extLst>
                  <a:ext uri="{0D108BD9-81ED-4DB2-BD59-A6C34878D82A}">
                    <a16:rowId xmlns:a16="http://schemas.microsoft.com/office/drawing/2014/main" val="10006"/>
                  </a:ext>
                </a:extLst>
              </a:tr>
              <a:tr h="486000">
                <a:tc>
                  <a:txBody>
                    <a:bodyPr/>
                    <a:lstStyle/>
                    <a:p>
                      <a:pPr marL="0" lvl="0" indent="0" algn="l" rtl="0">
                        <a:spcBef>
                          <a:spcPts val="0"/>
                        </a:spcBef>
                        <a:spcAft>
                          <a:spcPts val="0"/>
                        </a:spcAft>
                        <a:buNone/>
                      </a:pPr>
                      <a:r>
                        <a:rPr lang="en" sz="800"/>
                        <a:t>EPS High Moves</a:t>
                      </a:r>
                      <a:endParaRPr sz="800"/>
                    </a:p>
                    <a:p>
                      <a:pPr marL="0" lvl="0" indent="0" algn="l" rtl="0">
                        <a:spcBef>
                          <a:spcPts val="0"/>
                        </a:spcBef>
                        <a:spcAft>
                          <a:spcPts val="0"/>
                        </a:spcAft>
                        <a:buClr>
                          <a:schemeClr val="dk1"/>
                        </a:buClr>
                        <a:buSzPts val="1100"/>
                        <a:buFont typeface="Arial"/>
                        <a:buNone/>
                      </a:pPr>
                      <a:r>
                        <a:rPr lang="en" sz="800">
                          <a:solidFill>
                            <a:schemeClr val="dk1"/>
                          </a:solidFill>
                        </a:rPr>
                        <a:t>(Long/Short) - 5 Day</a:t>
                      </a:r>
                      <a:endParaRPr sz="8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800">
                          <a:solidFill>
                            <a:schemeClr val="dk1"/>
                          </a:solidFill>
                        </a:rPr>
                        <a:t>45.68%</a:t>
                      </a:r>
                      <a:endParaRPr sz="800">
                        <a:solidFill>
                          <a:schemeClr val="dk1"/>
                        </a:solidFill>
                      </a:endParaRPr>
                    </a:p>
                    <a:p>
                      <a:pPr marL="0" lvl="0" indent="0" algn="l" rtl="0">
                        <a:spcBef>
                          <a:spcPts val="0"/>
                        </a:spcBef>
                        <a:spcAft>
                          <a:spcPts val="0"/>
                        </a:spcAft>
                        <a:buClr>
                          <a:schemeClr val="dk1"/>
                        </a:buClr>
                        <a:buSzPts val="1100"/>
                        <a:buFont typeface="Arial"/>
                        <a:buNone/>
                      </a:pPr>
                      <a:r>
                        <a:rPr lang="en" sz="800">
                          <a:solidFill>
                            <a:schemeClr val="dk1"/>
                          </a:solidFill>
                        </a:rPr>
                        <a:t>14.17%</a:t>
                      </a:r>
                      <a:endParaRPr sz="8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800">
                          <a:solidFill>
                            <a:schemeClr val="dk1"/>
                          </a:solidFill>
                        </a:rPr>
                        <a:t>27.03%</a:t>
                      </a:r>
                      <a:endParaRPr sz="800">
                        <a:solidFill>
                          <a:schemeClr val="dk1"/>
                        </a:solidFill>
                      </a:endParaRPr>
                    </a:p>
                    <a:p>
                      <a:pPr marL="0" lvl="0" indent="0" algn="l" rtl="0">
                        <a:spcBef>
                          <a:spcPts val="0"/>
                        </a:spcBef>
                        <a:spcAft>
                          <a:spcPts val="0"/>
                        </a:spcAft>
                        <a:buClr>
                          <a:schemeClr val="dk1"/>
                        </a:buClr>
                        <a:buSzPts val="1100"/>
                        <a:buFont typeface="Arial"/>
                        <a:buNone/>
                      </a:pPr>
                      <a:r>
                        <a:rPr lang="en" sz="800">
                          <a:solidFill>
                            <a:schemeClr val="dk1"/>
                          </a:solidFill>
                        </a:rPr>
                        <a:t>26.67%</a:t>
                      </a:r>
                      <a:endParaRPr sz="800"/>
                    </a:p>
                  </a:txBody>
                  <a:tcPr marL="91425" marR="91425" marT="91425" marB="91425"/>
                </a:tc>
                <a:tc>
                  <a:txBody>
                    <a:bodyPr/>
                    <a:lstStyle/>
                    <a:p>
                      <a:pPr marL="0" lvl="0" indent="0" algn="l" rtl="0">
                        <a:spcBef>
                          <a:spcPts val="0"/>
                        </a:spcBef>
                        <a:spcAft>
                          <a:spcPts val="0"/>
                        </a:spcAft>
                        <a:buNone/>
                      </a:pPr>
                      <a:r>
                        <a:rPr lang="en" sz="800"/>
                        <a:t>1.69</a:t>
                      </a:r>
                      <a:endParaRPr sz="800"/>
                    </a:p>
                    <a:p>
                      <a:pPr marL="0" lvl="0" indent="0" algn="l" rtl="0">
                        <a:spcBef>
                          <a:spcPts val="0"/>
                        </a:spcBef>
                        <a:spcAft>
                          <a:spcPts val="0"/>
                        </a:spcAft>
                        <a:buNone/>
                      </a:pPr>
                      <a:r>
                        <a:rPr lang="en" sz="800"/>
                        <a:t>0.53</a:t>
                      </a:r>
                      <a:endParaRPr sz="800"/>
                    </a:p>
                  </a:txBody>
                  <a:tcPr marL="91425" marR="91425" marT="91425" marB="91425"/>
                </a:tc>
                <a:tc>
                  <a:txBody>
                    <a:bodyPr/>
                    <a:lstStyle/>
                    <a:p>
                      <a:pPr marL="0" lvl="0" indent="0" algn="l" rtl="0">
                        <a:spcBef>
                          <a:spcPts val="0"/>
                        </a:spcBef>
                        <a:spcAft>
                          <a:spcPts val="0"/>
                        </a:spcAft>
                        <a:buNone/>
                      </a:pPr>
                      <a:r>
                        <a:rPr lang="en" sz="800"/>
                        <a:t>1.51</a:t>
                      </a:r>
                      <a:endParaRPr sz="800"/>
                    </a:p>
                    <a:p>
                      <a:pPr marL="0" lvl="0" indent="0" algn="l" rtl="0">
                        <a:spcBef>
                          <a:spcPts val="0"/>
                        </a:spcBef>
                        <a:spcAft>
                          <a:spcPts val="0"/>
                        </a:spcAft>
                        <a:buNone/>
                      </a:pPr>
                      <a:r>
                        <a:rPr lang="en" sz="800"/>
                        <a:t>-0.43</a:t>
                      </a:r>
                      <a:endParaRPr sz="800"/>
                    </a:p>
                  </a:txBody>
                  <a:tcPr marL="91425" marR="91425" marT="91425" marB="91425"/>
                </a:tc>
                <a:extLst>
                  <a:ext uri="{0D108BD9-81ED-4DB2-BD59-A6C34878D82A}">
                    <a16:rowId xmlns:a16="http://schemas.microsoft.com/office/drawing/2014/main" val="10007"/>
                  </a:ext>
                </a:extLst>
              </a:tr>
              <a:tr h="254475">
                <a:tc>
                  <a:txBody>
                    <a:bodyPr/>
                    <a:lstStyle/>
                    <a:p>
                      <a:pPr marL="0" lvl="0" indent="0" algn="l" rtl="0">
                        <a:spcBef>
                          <a:spcPts val="0"/>
                        </a:spcBef>
                        <a:spcAft>
                          <a:spcPts val="0"/>
                        </a:spcAft>
                        <a:buNone/>
                      </a:pPr>
                      <a:r>
                        <a:rPr lang="en" sz="800"/>
                        <a:t>2F CAPM - 10 Day</a:t>
                      </a:r>
                      <a:endParaRPr sz="800"/>
                    </a:p>
                  </a:txBody>
                  <a:tcPr marL="91425" marR="91425" marT="91425" marB="91425"/>
                </a:tc>
                <a:tc>
                  <a:txBody>
                    <a:bodyPr/>
                    <a:lstStyle/>
                    <a:p>
                      <a:pPr marL="0" lvl="0" indent="0" algn="l" rtl="0">
                        <a:spcBef>
                          <a:spcPts val="0"/>
                        </a:spcBef>
                        <a:spcAft>
                          <a:spcPts val="0"/>
                        </a:spcAft>
                        <a:buNone/>
                      </a:pPr>
                      <a:r>
                        <a:rPr lang="en" sz="800"/>
                        <a:t>5.36%</a:t>
                      </a:r>
                      <a:endParaRPr sz="800"/>
                    </a:p>
                  </a:txBody>
                  <a:tcPr marL="91425" marR="91425" marT="91425" marB="91425"/>
                </a:tc>
                <a:tc>
                  <a:txBody>
                    <a:bodyPr/>
                    <a:lstStyle/>
                    <a:p>
                      <a:pPr marL="0" lvl="0" indent="0" algn="l" rtl="0">
                        <a:spcBef>
                          <a:spcPts val="0"/>
                        </a:spcBef>
                        <a:spcAft>
                          <a:spcPts val="0"/>
                        </a:spcAft>
                        <a:buNone/>
                      </a:pPr>
                      <a:r>
                        <a:rPr lang="en" sz="800"/>
                        <a:t>4.88%</a:t>
                      </a:r>
                      <a:endParaRPr sz="800"/>
                    </a:p>
                  </a:txBody>
                  <a:tcPr marL="91425" marR="91425" marT="91425" marB="91425"/>
                </a:tc>
                <a:tc>
                  <a:txBody>
                    <a:bodyPr/>
                    <a:lstStyle/>
                    <a:p>
                      <a:pPr marL="0" lvl="0" indent="0" algn="l" rtl="0">
                        <a:spcBef>
                          <a:spcPts val="0"/>
                        </a:spcBef>
                        <a:spcAft>
                          <a:spcPts val="0"/>
                        </a:spcAft>
                        <a:buNone/>
                      </a:pPr>
                      <a:r>
                        <a:rPr lang="en" sz="800"/>
                        <a:t>1.05</a:t>
                      </a:r>
                      <a:endParaRPr sz="800"/>
                    </a:p>
                  </a:txBody>
                  <a:tcPr marL="91425" marR="91425" marT="91425" marB="91425"/>
                </a:tc>
                <a:tc>
                  <a:txBody>
                    <a:bodyPr/>
                    <a:lstStyle/>
                    <a:p>
                      <a:pPr marL="0" lvl="0" indent="0" algn="l" rtl="0">
                        <a:spcBef>
                          <a:spcPts val="0"/>
                        </a:spcBef>
                        <a:spcAft>
                          <a:spcPts val="0"/>
                        </a:spcAft>
                        <a:buNone/>
                      </a:pPr>
                      <a:r>
                        <a:rPr lang="en" sz="800"/>
                        <a:t>1.68</a:t>
                      </a:r>
                      <a:endParaRPr sz="800"/>
                    </a:p>
                  </a:txBody>
                  <a:tcPr marL="91425" marR="91425" marT="91425" marB="91425"/>
                </a:tc>
                <a:extLst>
                  <a:ext uri="{0D108BD9-81ED-4DB2-BD59-A6C34878D82A}">
                    <a16:rowId xmlns:a16="http://schemas.microsoft.com/office/drawing/2014/main" val="10008"/>
                  </a:ext>
                </a:extLst>
              </a:tr>
              <a:tr h="350300">
                <a:tc>
                  <a:txBody>
                    <a:bodyPr/>
                    <a:lstStyle/>
                    <a:p>
                      <a:pPr marL="0" lvl="0" indent="0" algn="l" rtl="0">
                        <a:spcBef>
                          <a:spcPts val="0"/>
                        </a:spcBef>
                        <a:spcAft>
                          <a:spcPts val="0"/>
                        </a:spcAft>
                        <a:buNone/>
                      </a:pPr>
                      <a:r>
                        <a:rPr lang="en" sz="800"/>
                        <a:t>Stock split - 20 Day</a:t>
                      </a:r>
                      <a:endParaRPr sz="800"/>
                    </a:p>
                  </a:txBody>
                  <a:tcPr marL="91425" marR="91425" marT="91425" marB="91425"/>
                </a:tc>
                <a:tc>
                  <a:txBody>
                    <a:bodyPr/>
                    <a:lstStyle/>
                    <a:p>
                      <a:pPr marL="0" lvl="0" indent="0" algn="l" rtl="0">
                        <a:spcBef>
                          <a:spcPts val="0"/>
                        </a:spcBef>
                        <a:spcAft>
                          <a:spcPts val="0"/>
                        </a:spcAft>
                        <a:buNone/>
                      </a:pPr>
                      <a:r>
                        <a:rPr lang="en" sz="800"/>
                        <a:t>38.95%</a:t>
                      </a:r>
                      <a:endParaRPr sz="800"/>
                    </a:p>
                  </a:txBody>
                  <a:tcPr marL="91425" marR="91425" marT="91425" marB="91425"/>
                </a:tc>
                <a:tc>
                  <a:txBody>
                    <a:bodyPr/>
                    <a:lstStyle/>
                    <a:p>
                      <a:pPr marL="0" lvl="0" indent="0" algn="l" rtl="0">
                        <a:spcBef>
                          <a:spcPts val="0"/>
                        </a:spcBef>
                        <a:spcAft>
                          <a:spcPts val="0"/>
                        </a:spcAft>
                        <a:buNone/>
                      </a:pPr>
                      <a:r>
                        <a:rPr lang="en" sz="800"/>
                        <a:t>44%</a:t>
                      </a:r>
                      <a:endParaRPr sz="800"/>
                    </a:p>
                  </a:txBody>
                  <a:tcPr marL="91425" marR="91425" marT="91425" marB="91425"/>
                </a:tc>
                <a:tc>
                  <a:txBody>
                    <a:bodyPr/>
                    <a:lstStyle/>
                    <a:p>
                      <a:pPr marL="0" lvl="0" indent="0" algn="l" rtl="0">
                        <a:spcBef>
                          <a:spcPts val="0"/>
                        </a:spcBef>
                        <a:spcAft>
                          <a:spcPts val="0"/>
                        </a:spcAft>
                        <a:buNone/>
                      </a:pPr>
                      <a:r>
                        <a:rPr lang="en" sz="800"/>
                        <a:t>0.27</a:t>
                      </a:r>
                      <a:endParaRPr sz="800"/>
                    </a:p>
                  </a:txBody>
                  <a:tcPr marL="91425" marR="91425" marT="91425" marB="91425"/>
                </a:tc>
                <a:tc>
                  <a:txBody>
                    <a:bodyPr/>
                    <a:lstStyle/>
                    <a:p>
                      <a:pPr marL="0" lvl="0" indent="0" algn="l" rtl="0">
                        <a:spcBef>
                          <a:spcPts val="0"/>
                        </a:spcBef>
                        <a:spcAft>
                          <a:spcPts val="0"/>
                        </a:spcAft>
                        <a:buNone/>
                      </a:pPr>
                      <a:r>
                        <a:rPr lang="en" sz="800"/>
                        <a:t>0.89</a:t>
                      </a:r>
                      <a:endParaRPr sz="800"/>
                    </a:p>
                  </a:txBody>
                  <a:tcPr marL="91425" marR="91425" marT="91425" marB="91425"/>
                </a:tc>
                <a:extLst>
                  <a:ext uri="{0D108BD9-81ED-4DB2-BD59-A6C34878D82A}">
                    <a16:rowId xmlns:a16="http://schemas.microsoft.com/office/drawing/2014/main" val="10009"/>
                  </a:ext>
                </a:extLst>
              </a:tr>
              <a:tr h="250200">
                <a:tc>
                  <a:txBody>
                    <a:bodyPr/>
                    <a:lstStyle/>
                    <a:p>
                      <a:pPr marL="0" lvl="0" indent="0" algn="l" rtl="0">
                        <a:spcBef>
                          <a:spcPts val="0"/>
                        </a:spcBef>
                        <a:spcAft>
                          <a:spcPts val="0"/>
                        </a:spcAft>
                        <a:buNone/>
                      </a:pPr>
                      <a:r>
                        <a:rPr lang="en" sz="800"/>
                        <a:t>Change in sector group - 20 Day</a:t>
                      </a:r>
                      <a:endParaRPr sz="800"/>
                    </a:p>
                  </a:txBody>
                  <a:tcPr marL="91425" marR="91425" marT="91425" marB="91425"/>
                </a:tc>
                <a:tc>
                  <a:txBody>
                    <a:bodyPr/>
                    <a:lstStyle/>
                    <a:p>
                      <a:pPr marL="0" lvl="0" indent="0" algn="l" rtl="0">
                        <a:spcBef>
                          <a:spcPts val="0"/>
                        </a:spcBef>
                        <a:spcAft>
                          <a:spcPts val="0"/>
                        </a:spcAft>
                        <a:buNone/>
                      </a:pPr>
                      <a:r>
                        <a:rPr lang="en" sz="800"/>
                        <a:t>43.25%</a:t>
                      </a:r>
                      <a:endParaRPr sz="800"/>
                    </a:p>
                  </a:txBody>
                  <a:tcPr marL="91425" marR="91425" marT="91425" marB="91425"/>
                </a:tc>
                <a:tc>
                  <a:txBody>
                    <a:bodyPr/>
                    <a:lstStyle/>
                    <a:p>
                      <a:pPr marL="0" lvl="0" indent="0" algn="l" rtl="0">
                        <a:spcBef>
                          <a:spcPts val="0"/>
                        </a:spcBef>
                        <a:spcAft>
                          <a:spcPts val="0"/>
                        </a:spcAft>
                        <a:buNone/>
                      </a:pPr>
                      <a:r>
                        <a:rPr lang="en" sz="800"/>
                        <a:t>38.66%</a:t>
                      </a:r>
                      <a:endParaRPr sz="800"/>
                    </a:p>
                  </a:txBody>
                  <a:tcPr marL="91425" marR="91425" marT="91425" marB="91425"/>
                </a:tc>
                <a:tc>
                  <a:txBody>
                    <a:bodyPr/>
                    <a:lstStyle/>
                    <a:p>
                      <a:pPr marL="0" lvl="0" indent="0" algn="l" rtl="0">
                        <a:spcBef>
                          <a:spcPts val="0"/>
                        </a:spcBef>
                        <a:spcAft>
                          <a:spcPts val="0"/>
                        </a:spcAft>
                        <a:buNone/>
                      </a:pPr>
                      <a:r>
                        <a:rPr lang="en" sz="800"/>
                        <a:t>1.17</a:t>
                      </a:r>
                      <a:endParaRPr sz="800"/>
                    </a:p>
                  </a:txBody>
                  <a:tcPr marL="91425" marR="91425" marT="91425" marB="91425"/>
                </a:tc>
                <a:tc>
                  <a:txBody>
                    <a:bodyPr/>
                    <a:lstStyle/>
                    <a:p>
                      <a:pPr marL="0" lvl="0" indent="0" algn="l" rtl="0">
                        <a:spcBef>
                          <a:spcPts val="0"/>
                        </a:spcBef>
                        <a:spcAft>
                          <a:spcPts val="0"/>
                        </a:spcAft>
                        <a:buNone/>
                      </a:pPr>
                      <a:r>
                        <a:rPr lang="en" sz="800"/>
                        <a:t>0.9</a:t>
                      </a:r>
                      <a:endParaRPr sz="800"/>
                    </a:p>
                  </a:txBody>
                  <a:tcPr marL="91425" marR="91425" marT="91425" marB="91425"/>
                </a:tc>
                <a:extLst>
                  <a:ext uri="{0D108BD9-81ED-4DB2-BD59-A6C34878D82A}">
                    <a16:rowId xmlns:a16="http://schemas.microsoft.com/office/drawing/2014/main" val="10010"/>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4592</Words>
  <Application>Microsoft Macintosh PowerPoint</Application>
  <PresentationFormat>On-screen Show (16:9)</PresentationFormat>
  <Paragraphs>727</Paragraphs>
  <Slides>33</Slides>
  <Notes>33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Arial</vt:lpstr>
      <vt:lpstr>Calibri</vt:lpstr>
      <vt:lpstr>Simple Light</vt:lpstr>
      <vt:lpstr> </vt:lpstr>
      <vt:lpstr>»Background and Objective »Literature Review and Data »Portfolio Construction Methodology »Executive Summary »Analysis »Future Extensions »Conclusion </vt:lpstr>
      <vt:lpstr>Background</vt:lpstr>
      <vt:lpstr>Objectives</vt:lpstr>
      <vt:lpstr>Literature Review</vt:lpstr>
      <vt:lpstr>Data</vt:lpstr>
      <vt:lpstr>Portfolio Construction Methodology</vt:lpstr>
      <vt:lpstr>Portfolio Construction Methodology (cont.)</vt:lpstr>
      <vt:lpstr>Executive Summary </vt:lpstr>
      <vt:lpstr>LONG/SHORT Signal: High EPS Estimate Relative to Current EPS 5 Day Horizon</vt:lpstr>
      <vt:lpstr>LONG/BUY Signal: High EPS estimate exceeds EPS by more than 20%</vt:lpstr>
      <vt:lpstr>LONG/BUY Signal: Day Alpha is more than 2 Standard Deviations from 0 5 Day Horizon</vt:lpstr>
      <vt:lpstr>LONG/BUY Signal: Day Alpha is more than 2 Standard Deviations below 0</vt:lpstr>
      <vt:lpstr>LONG/SHORT Signal: Price Target Moves</vt:lpstr>
      <vt:lpstr>LONG/SHORT Signal: Price Target Moves </vt:lpstr>
      <vt:lpstr>LONG/SHORT Signal: Unusual Volume</vt:lpstr>
      <vt:lpstr>LONG/SHORT Signal: Unusual Volume  </vt:lpstr>
      <vt:lpstr>LONG/SHORT Signal: Momentum on report date</vt:lpstr>
      <vt:lpstr>LONG/SHORT Signal: Momentum on report date   </vt:lpstr>
      <vt:lpstr>LONG/SHORT Signal: Momentum + Earnings Surprise on report date</vt:lpstr>
      <vt:lpstr>LONG/SHORT Signal: Momentum + Earnings Surprise on report date   </vt:lpstr>
      <vt:lpstr>LONG/SHORT Signal: Index Inclusion and Removal</vt:lpstr>
      <vt:lpstr>LONG/SHORT Signal: Index Inclusion and Removal   </vt:lpstr>
      <vt:lpstr>LONG/SHORT Signal: 1 Year EPS High Forecast Moves</vt:lpstr>
      <vt:lpstr>LONG/SHORT Signal: 1 Year High EPS Forecast Moves    </vt:lpstr>
      <vt:lpstr>LONG/SHORT Signal: 1 Year Sales High Forecast Moves </vt:lpstr>
      <vt:lpstr>LONG/SHORT Signal: 1 Year High Sales Forecast Moves    </vt:lpstr>
      <vt:lpstr>Signal: Stock Split  </vt:lpstr>
      <vt:lpstr>Results: Stock Split </vt:lpstr>
      <vt:lpstr>Signal: Change in sector group of a company </vt:lpstr>
      <vt:lpstr>Signal: Change in sector group of a company </vt:lpstr>
      <vt:lpstr>Future Extensions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cp:lastModifiedBy>Bardia Farajnejad</cp:lastModifiedBy>
  <cp:revision>1</cp:revision>
  <dcterms:modified xsi:type="dcterms:W3CDTF">2022-11-05T03:09:27Z</dcterms:modified>
</cp:coreProperties>
</file>