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5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1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0EEAD-28FB-364D-8703-27CA1E28E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CAPSTONE PROJECT </a:t>
            </a:r>
            <a:br>
              <a:rPr lang="en-US" dirty="0"/>
            </a:br>
            <a:r>
              <a:rPr lang="en-US" dirty="0"/>
              <a:t>(WEEK 3 &amp; 4) </a:t>
            </a:r>
            <a:br>
              <a:rPr lang="de-DE" dirty="0"/>
            </a:br>
            <a:r>
              <a:rPr lang="en-US" dirty="0"/>
              <a:t>THE BATTLE OF THE NEIGHBORHOODS 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226905-1547-E842-8EC6-E7227E66A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Bardiya</a:t>
            </a:r>
            <a:r>
              <a:rPr lang="en-US" dirty="0"/>
              <a:t> B.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5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r>
              <a:rPr lang="de-DE" b="1" dirty="0"/>
              <a:t>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9600"/>
            <a:ext cx="10487024" cy="4419600"/>
          </a:xfrm>
        </p:spPr>
        <p:txBody>
          <a:bodyPr>
            <a:normAutofit/>
          </a:bodyPr>
          <a:lstStyle/>
          <a:p>
            <a:r>
              <a:rPr lang="de-DE" sz="2800" dirty="0" err="1"/>
              <a:t>Running</a:t>
            </a:r>
            <a:r>
              <a:rPr lang="de-DE" sz="2800" dirty="0"/>
              <a:t> K-</a:t>
            </a:r>
            <a:r>
              <a:rPr lang="de-DE" sz="2800" dirty="0" err="1"/>
              <a:t>Mean</a:t>
            </a:r>
            <a:r>
              <a:rPr lang="de-DE" sz="2800" dirty="0"/>
              <a:t> on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rows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correlation</a:t>
            </a:r>
            <a:r>
              <a:rPr lang="de-DE" sz="2800" dirty="0"/>
              <a:t> </a:t>
            </a:r>
            <a:r>
              <a:rPr lang="de-DE" sz="2800" dirty="0" err="1"/>
              <a:t>matrix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err="1"/>
              <a:t>Elbow</a:t>
            </a:r>
            <a:r>
              <a:rPr lang="de-DE" sz="2800" dirty="0"/>
              <a:t>-point at </a:t>
            </a:r>
            <a:r>
              <a:rPr lang="de-DE" sz="2800" dirty="0" err="1"/>
              <a:t>k</a:t>
            </a:r>
            <a:r>
              <a:rPr lang="de-DE" sz="2800" dirty="0"/>
              <a:t>=7</a:t>
            </a:r>
          </a:p>
          <a:p>
            <a:endParaRPr lang="de-DE" sz="2800" dirty="0"/>
          </a:p>
          <a:p>
            <a:endParaRPr lang="de-DE" sz="2800" dirty="0"/>
          </a:p>
          <a:p>
            <a:pPr lvl="1"/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D6D621-0423-B646-AE58-C0E63228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324100"/>
            <a:ext cx="5346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2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r>
              <a:rPr lang="de-DE" b="1" dirty="0"/>
              <a:t>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9600"/>
            <a:ext cx="10487024" cy="4419600"/>
          </a:xfrm>
        </p:spPr>
        <p:txBody>
          <a:bodyPr>
            <a:normAutofit/>
          </a:bodyPr>
          <a:lstStyle/>
          <a:p>
            <a:r>
              <a:rPr lang="de-DE" sz="2800" dirty="0" err="1"/>
              <a:t>Running</a:t>
            </a:r>
            <a:r>
              <a:rPr lang="de-DE" sz="2800" dirty="0"/>
              <a:t> K-</a:t>
            </a:r>
            <a:r>
              <a:rPr lang="de-DE" sz="2800" dirty="0" err="1"/>
              <a:t>Mean</a:t>
            </a:r>
            <a:r>
              <a:rPr lang="de-DE" sz="2800" dirty="0"/>
              <a:t> on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rows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correlation</a:t>
            </a:r>
            <a:r>
              <a:rPr lang="de-DE" sz="2800" dirty="0"/>
              <a:t> </a:t>
            </a:r>
            <a:r>
              <a:rPr lang="de-DE" sz="2800" dirty="0" err="1"/>
              <a:t>matrix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err="1"/>
              <a:t>Elbow</a:t>
            </a:r>
            <a:r>
              <a:rPr lang="de-DE" sz="2800" dirty="0"/>
              <a:t>-point at </a:t>
            </a:r>
            <a:r>
              <a:rPr lang="de-DE" sz="2800" dirty="0" err="1"/>
              <a:t>k</a:t>
            </a:r>
            <a:r>
              <a:rPr lang="de-DE" sz="2800" dirty="0"/>
              <a:t>=7</a:t>
            </a:r>
          </a:p>
          <a:p>
            <a:endParaRPr lang="de-DE" sz="2800" dirty="0"/>
          </a:p>
          <a:p>
            <a:endParaRPr lang="de-DE" sz="2800" dirty="0"/>
          </a:p>
          <a:p>
            <a:pPr lvl="1"/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D6D621-0423-B646-AE58-C0E63228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324100"/>
            <a:ext cx="5346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8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r>
              <a:rPr lang="de-DE" b="1" dirty="0"/>
              <a:t>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9600"/>
            <a:ext cx="10487024" cy="4419600"/>
          </a:xfrm>
        </p:spPr>
        <p:txBody>
          <a:bodyPr>
            <a:normAutofit/>
          </a:bodyPr>
          <a:lstStyle/>
          <a:p>
            <a:r>
              <a:rPr lang="de-DE" sz="2800" dirty="0" err="1"/>
              <a:t>Strongly</a:t>
            </a:r>
            <a:r>
              <a:rPr lang="de-DE" sz="2800" dirty="0"/>
              <a:t> </a:t>
            </a:r>
            <a:r>
              <a:rPr lang="de-DE" sz="2800" dirty="0" err="1"/>
              <a:t>correlated</a:t>
            </a:r>
            <a:r>
              <a:rPr lang="de-DE" sz="2800" dirty="0"/>
              <a:t> </a:t>
            </a:r>
            <a:r>
              <a:rPr lang="de-DE" sz="2800" dirty="0" err="1"/>
              <a:t>cluster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size</a:t>
            </a:r>
            <a:r>
              <a:rPr lang="de-DE" sz="2800" dirty="0"/>
              <a:t> 8</a:t>
            </a:r>
          </a:p>
          <a:p>
            <a:r>
              <a:rPr lang="de-DE" sz="2800" dirty="0"/>
              <a:t>Cluster </a:t>
            </a:r>
            <a:r>
              <a:rPr lang="de-DE" sz="2800" dirty="0" err="1"/>
              <a:t>stays</a:t>
            </a:r>
            <a:r>
              <a:rPr lang="de-DE" sz="2800" dirty="0"/>
              <a:t> </a:t>
            </a:r>
            <a:r>
              <a:rPr lang="de-DE" sz="2800" dirty="0" err="1"/>
              <a:t>stable</a:t>
            </a:r>
            <a:r>
              <a:rPr lang="de-DE" sz="2800" dirty="0"/>
              <a:t> </a:t>
            </a:r>
            <a:r>
              <a:rPr lang="de-DE" sz="2800" dirty="0" err="1"/>
              <a:t>when</a:t>
            </a:r>
            <a:r>
              <a:rPr lang="de-DE" sz="2800" dirty="0"/>
              <a:t> </a:t>
            </a:r>
            <a:r>
              <a:rPr lang="de-DE" sz="2800" dirty="0" err="1"/>
              <a:t>varrying</a:t>
            </a:r>
            <a:r>
              <a:rPr lang="de-DE" sz="2800" dirty="0"/>
              <a:t> </a:t>
            </a:r>
            <a:r>
              <a:rPr lang="de-DE" sz="2800" dirty="0" err="1"/>
              <a:t>k</a:t>
            </a:r>
            <a:r>
              <a:rPr lang="de-DE" sz="2800" dirty="0"/>
              <a:t> </a:t>
            </a:r>
            <a:r>
              <a:rPr lang="de-DE" sz="2800" dirty="0" err="1"/>
              <a:t>around</a:t>
            </a:r>
            <a:r>
              <a:rPr lang="de-DE" sz="2800" dirty="0"/>
              <a:t> </a:t>
            </a:r>
            <a:r>
              <a:rPr lang="de-DE" sz="2800" dirty="0" err="1"/>
              <a:t>k</a:t>
            </a:r>
            <a:r>
              <a:rPr lang="de-DE" sz="2800" dirty="0"/>
              <a:t>=7</a:t>
            </a:r>
          </a:p>
          <a:p>
            <a:endParaRPr lang="de-DE" sz="2800" dirty="0"/>
          </a:p>
          <a:p>
            <a:endParaRPr lang="de-DE" sz="2800" dirty="0"/>
          </a:p>
          <a:p>
            <a:pPr lvl="1"/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250EA2-D0BF-6D4C-AEBC-88B36CACC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2819400"/>
            <a:ext cx="75692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5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r>
              <a:rPr lang="de-DE" b="1" dirty="0"/>
              <a:t>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81150"/>
            <a:ext cx="10487024" cy="4419600"/>
          </a:xfrm>
        </p:spPr>
        <p:txBody>
          <a:bodyPr>
            <a:normAutofit lnSpcReduction="10000"/>
          </a:bodyPr>
          <a:lstStyle/>
          <a:p>
            <a:pPr fontAlgn="base" latinLnBrk="1"/>
            <a:endParaRPr lang="de-DE" sz="2800" dirty="0"/>
          </a:p>
          <a:p>
            <a:pPr fontAlgn="base" latinLnBrk="1"/>
            <a:r>
              <a:rPr lang="de-DE" sz="2800" dirty="0"/>
              <a:t>Cluster </a:t>
            </a:r>
            <a:r>
              <a:rPr lang="de-DE" sz="2800" dirty="0" err="1"/>
              <a:t>given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:</a:t>
            </a:r>
          </a:p>
          <a:p>
            <a:pPr marL="457200" lvl="1" indent="0" fontAlgn="base" latinLnBrk="1">
              <a:buNone/>
            </a:pPr>
            <a:r>
              <a:rPr lang="de-DE" dirty="0"/>
              <a:t>[</a:t>
            </a:r>
            <a:r>
              <a:rPr lang="en-US" dirty="0"/>
              <a:t>'Farmers Market', 'Plaza', 'Steakhouse', 'Hotel‘, </a:t>
            </a:r>
            <a:r>
              <a:rPr lang="de-DE" dirty="0"/>
              <a:t> </a:t>
            </a:r>
            <a:r>
              <a:rPr lang="en-US" dirty="0"/>
              <a:t>'Concert Hall', 'Mediterranean Restaurant’ ,</a:t>
            </a:r>
          </a:p>
          <a:p>
            <a:pPr marL="457200" lvl="1" indent="0" fontAlgn="base" latinLnBrk="1">
              <a:buNone/>
            </a:pPr>
            <a:r>
              <a:rPr lang="en-US" dirty="0"/>
              <a:t>'Thai Restaurant', 'Theater’]</a:t>
            </a:r>
          </a:p>
          <a:p>
            <a:pPr marL="457200" lvl="1" indent="0" fontAlgn="base" latinLnBrk="1">
              <a:buNone/>
            </a:pPr>
            <a:endParaRPr lang="de-DE" dirty="0"/>
          </a:p>
          <a:p>
            <a:r>
              <a:rPr lang="de-DE" sz="2800" dirty="0"/>
              <a:t>Split </a:t>
            </a:r>
            <a:r>
              <a:rPr lang="de-DE" sz="2800" dirty="0" err="1"/>
              <a:t>into</a:t>
            </a:r>
            <a:r>
              <a:rPr lang="de-DE" sz="2800" dirty="0"/>
              <a:t> </a:t>
            </a:r>
          </a:p>
          <a:p>
            <a:pPr marL="457200" lvl="1" indent="0" fontAlgn="base" latinLnBrk="1">
              <a:buNone/>
            </a:pPr>
            <a:r>
              <a:rPr lang="en-US" dirty="0"/>
              <a:t>K1: 'Steakhouse', 'Hotel‘, </a:t>
            </a:r>
            <a:r>
              <a:rPr lang="de-DE" dirty="0"/>
              <a:t> </a:t>
            </a:r>
            <a:r>
              <a:rPr lang="en-US" dirty="0"/>
              <a:t>'Concert Hall', 'Mediterranean Restaurant’ , 'Thai Restaurant’, 		K2: Rest</a:t>
            </a:r>
            <a:endParaRPr lang="de-DE" dirty="0"/>
          </a:p>
          <a:p>
            <a:endParaRPr lang="de-DE" sz="2800" dirty="0"/>
          </a:p>
          <a:p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predictions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venues</a:t>
            </a:r>
            <a:r>
              <a:rPr lang="de-DE" sz="2400" dirty="0"/>
              <a:t> in K1 </a:t>
            </a:r>
            <a:r>
              <a:rPr lang="de-DE" sz="2400" dirty="0" err="1"/>
              <a:t>based</a:t>
            </a:r>
            <a:r>
              <a:rPr lang="de-DE" sz="2400" dirty="0"/>
              <a:t> on K2 </a:t>
            </a:r>
            <a:r>
              <a:rPr lang="de-DE" sz="2400" dirty="0" err="1"/>
              <a:t>from</a:t>
            </a:r>
            <a:r>
              <a:rPr lang="de-DE" sz="2400" dirty="0"/>
              <a:t> linear </a:t>
            </a:r>
            <a:r>
              <a:rPr lang="de-DE" sz="2400" dirty="0" err="1"/>
              <a:t>regression</a:t>
            </a:r>
            <a:endParaRPr lang="de-DE" sz="2400" dirty="0"/>
          </a:p>
          <a:p>
            <a:pPr marL="457200" lvl="1" indent="0">
              <a:buNone/>
            </a:pPr>
            <a:endParaRPr lang="de-DE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BEABD2-6D7F-3E4D-B64C-F70F019C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['Steakhouse', 'Mediterranean Restaurant', 			'Thai Restaurant']</a:t>
            </a:r>
            <a:r>
              <a:rPr kumimoji="0" lang="en-US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5DE56F-0536-C243-A07E-DA60B983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['Steakhouse', 'Mediterranean Restaurant', 			'Thai Restaurant']</a:t>
            </a:r>
            <a:r>
              <a:rPr kumimoji="0" lang="en-US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5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r>
              <a:rPr lang="de-DE" b="1" dirty="0"/>
              <a:t>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7" y="1328738"/>
            <a:ext cx="10494961" cy="2351351"/>
          </a:xfrm>
        </p:spPr>
        <p:txBody>
          <a:bodyPr>
            <a:normAutofit lnSpcReduction="10000"/>
          </a:bodyPr>
          <a:lstStyle/>
          <a:p>
            <a:pPr fontAlgn="base" latinLnBrk="1"/>
            <a:endParaRPr lang="de-DE" sz="2400" dirty="0"/>
          </a:p>
          <a:p>
            <a:pPr fontAlgn="base" latinLnBrk="1"/>
            <a:r>
              <a:rPr lang="de-DE" sz="2400" dirty="0"/>
              <a:t>Business </a:t>
            </a:r>
            <a:r>
              <a:rPr lang="de-DE" sz="2400" dirty="0" err="1"/>
              <a:t>opportunities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venues</a:t>
            </a:r>
            <a:r>
              <a:rPr lang="de-DE" sz="2400" dirty="0"/>
              <a:t> in K1,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difference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</a:t>
            </a:r>
            <a:r>
              <a:rPr lang="de-DE" sz="2400" dirty="0" err="1"/>
              <a:t>prediction</a:t>
            </a:r>
            <a:r>
              <a:rPr lang="de-DE" sz="2400" dirty="0"/>
              <a:t>/</a:t>
            </a:r>
            <a:r>
              <a:rPr lang="de-DE" sz="2400" dirty="0" err="1"/>
              <a:t>expectation</a:t>
            </a:r>
            <a:r>
              <a:rPr lang="de-DE" sz="2400" dirty="0"/>
              <a:t> vs. Real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endParaRPr lang="de-DE" sz="2400" dirty="0"/>
          </a:p>
          <a:p>
            <a:pPr fontAlgn="base" latinLnBrk="1"/>
            <a:endParaRPr lang="de-DE" sz="2400" dirty="0"/>
          </a:p>
          <a:p>
            <a:pPr fontAlgn="base" latinLnBrk="1"/>
            <a:r>
              <a:rPr lang="de-DE" sz="2400" dirty="0"/>
              <a:t>Best </a:t>
            </a:r>
            <a:r>
              <a:rPr lang="de-DE" sz="2400" dirty="0" err="1"/>
              <a:t>overall</a:t>
            </a:r>
            <a:r>
              <a:rPr lang="de-DE" sz="2400" dirty="0"/>
              <a:t> </a:t>
            </a:r>
            <a:r>
              <a:rPr lang="de-DE" sz="2400" dirty="0" err="1"/>
              <a:t>opportunities</a:t>
            </a:r>
            <a:endParaRPr lang="de-DE" sz="2400" dirty="0"/>
          </a:p>
          <a:p>
            <a:pPr fontAlgn="base" latinLnBrk="1"/>
            <a:endParaRPr lang="de-DE" sz="2400" dirty="0"/>
          </a:p>
          <a:p>
            <a:pPr marL="457200" lvl="1" indent="0">
              <a:buNone/>
            </a:pPr>
            <a:endParaRPr lang="de-DE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BEABD2-6D7F-3E4D-B64C-F70F019C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['Steakhouse', 'Mediterranean Restaurant', 			'Thai Restaurant']</a:t>
            </a:r>
            <a:r>
              <a:rPr kumimoji="0" lang="en-US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5DE56F-0536-C243-A07E-DA60B983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['Steakhouse', 'Mediterranean Restaurant', 			'Thai Restaurant']</a:t>
            </a:r>
            <a:r>
              <a:rPr kumimoji="0" lang="en-US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BA557A-5762-A746-9DEF-394B173C47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39590" y="3443289"/>
            <a:ext cx="7604761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7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r>
              <a:rPr lang="de-DE" b="1" dirty="0"/>
              <a:t>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7" y="1328738"/>
            <a:ext cx="10494961" cy="2351351"/>
          </a:xfrm>
        </p:spPr>
        <p:txBody>
          <a:bodyPr>
            <a:normAutofit/>
          </a:bodyPr>
          <a:lstStyle/>
          <a:p>
            <a:pPr fontAlgn="base" latinLnBrk="1"/>
            <a:r>
              <a:rPr lang="de-DE" sz="2400" dirty="0"/>
              <a:t>Best </a:t>
            </a:r>
            <a:r>
              <a:rPr lang="de-DE" sz="2400" dirty="0" err="1"/>
              <a:t>opportunities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Steakhouses</a:t>
            </a:r>
            <a:endParaRPr lang="de-DE" sz="2400" dirty="0"/>
          </a:p>
          <a:p>
            <a:pPr marL="457200" lvl="1" indent="0">
              <a:buNone/>
            </a:pPr>
            <a:endParaRPr lang="de-DE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BEABD2-6D7F-3E4D-B64C-F70F019C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['Steakhouse', 'Mediterranean Restaurant', 			'Thai Restaurant']</a:t>
            </a:r>
            <a:r>
              <a:rPr kumimoji="0" lang="en-US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5DE56F-0536-C243-A07E-DA60B983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['Steakhouse', 'Mediterranean Restaurant', 			'Thai Restaurant']</a:t>
            </a:r>
            <a:r>
              <a:rPr kumimoji="0" lang="en-US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E52DAF-BA25-C140-BB9C-300C8ACB7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24" y="2785005"/>
            <a:ext cx="8173799" cy="35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r>
              <a:rPr lang="de-DE" b="1" dirty="0"/>
              <a:t>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7" y="1328738"/>
            <a:ext cx="10494961" cy="2351351"/>
          </a:xfrm>
        </p:spPr>
        <p:txBody>
          <a:bodyPr>
            <a:normAutofit/>
          </a:bodyPr>
          <a:lstStyle/>
          <a:p>
            <a:pPr fontAlgn="base" latinLnBrk="1"/>
            <a:r>
              <a:rPr lang="de-DE" sz="2400" dirty="0"/>
              <a:t>Best </a:t>
            </a:r>
            <a:r>
              <a:rPr lang="de-DE" sz="2400" dirty="0" err="1"/>
              <a:t>opportunities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Medditerranean</a:t>
            </a:r>
            <a:r>
              <a:rPr lang="de-DE" sz="2400" dirty="0"/>
              <a:t> Restaurants</a:t>
            </a:r>
          </a:p>
          <a:p>
            <a:pPr marL="457200" lvl="1" indent="0">
              <a:buNone/>
            </a:pPr>
            <a:endParaRPr lang="de-DE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BEABD2-6D7F-3E4D-B64C-F70F019C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['Steakhouse', 'Mediterranean Restaurant', 			'Thai Restaurant']</a:t>
            </a:r>
            <a:r>
              <a:rPr kumimoji="0" lang="en-US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5DE56F-0536-C243-A07E-DA60B983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['Steakhouse', 'Mediterranean Restaurant', 			'Thai Restaurant']</a:t>
            </a:r>
            <a:r>
              <a:rPr kumimoji="0" lang="en-US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BE70278-6FF3-5349-90BB-A73A7A43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9" y="3100388"/>
            <a:ext cx="8228701" cy="33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1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r>
              <a:rPr lang="de-DE" b="1" dirty="0"/>
              <a:t>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7" y="1328738"/>
            <a:ext cx="10494961" cy="2351351"/>
          </a:xfrm>
        </p:spPr>
        <p:txBody>
          <a:bodyPr>
            <a:normAutofit/>
          </a:bodyPr>
          <a:lstStyle/>
          <a:p>
            <a:pPr fontAlgn="base" latinLnBrk="1"/>
            <a:r>
              <a:rPr lang="de-DE" sz="2400" dirty="0"/>
              <a:t>Best </a:t>
            </a:r>
            <a:r>
              <a:rPr lang="de-DE" sz="2400" dirty="0" err="1"/>
              <a:t>opportunities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Thai Restaurants</a:t>
            </a:r>
          </a:p>
          <a:p>
            <a:pPr marL="457200" lvl="1" indent="0">
              <a:buNone/>
            </a:pPr>
            <a:endParaRPr lang="de-DE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BEABD2-6D7F-3E4D-B64C-F70F019C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['Steakhouse', 'Mediterranean Restaurant', 			'Thai Restaurant']</a:t>
            </a:r>
            <a:r>
              <a:rPr kumimoji="0" lang="en-US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5DE56F-0536-C243-A07E-DA60B983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['Steakhouse', 'Mediterranean Restaurant', 			'Thai Restaurant']</a:t>
            </a:r>
            <a:r>
              <a:rPr kumimoji="0" lang="en-US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CFC0EB-8013-BE46-8E0A-F5F4BAD1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12" y="2785005"/>
            <a:ext cx="7894637" cy="3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6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&amp; Conclusions</a:t>
            </a:r>
            <a:r>
              <a:rPr lang="de-DE" b="1" dirty="0"/>
              <a:t>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2" y="1700213"/>
            <a:ext cx="10494961" cy="4343400"/>
          </a:xfrm>
        </p:spPr>
        <p:txBody>
          <a:bodyPr>
            <a:normAutofit/>
          </a:bodyPr>
          <a:lstStyle/>
          <a:p>
            <a:pPr fontAlgn="base" latinLnBrk="1"/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suggested</a:t>
            </a:r>
            <a:r>
              <a:rPr lang="de-DE" sz="2400" dirty="0"/>
              <a:t> a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identify</a:t>
            </a:r>
            <a:r>
              <a:rPr lang="de-DE" sz="2400" dirty="0"/>
              <a:t> </a:t>
            </a:r>
            <a:r>
              <a:rPr lang="de-DE" sz="2400" dirty="0" err="1"/>
              <a:t>neighborhood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business</a:t>
            </a:r>
            <a:r>
              <a:rPr lang="de-DE" sz="2400" dirty="0"/>
              <a:t> </a:t>
            </a:r>
          </a:p>
          <a:p>
            <a:pPr marL="0" indent="0" fontAlgn="base" latinLnBrk="1">
              <a:buNone/>
            </a:pPr>
            <a:r>
              <a:rPr lang="de-DE" sz="2400" dirty="0"/>
              <a:t>	</a:t>
            </a:r>
            <a:r>
              <a:rPr lang="de-DE" sz="2400" dirty="0" err="1"/>
              <a:t>opportunities</a:t>
            </a:r>
            <a:r>
              <a:rPr lang="de-DE" sz="2400" dirty="0"/>
              <a:t> &amp; </a:t>
            </a:r>
            <a:r>
              <a:rPr lang="de-DE" sz="2400" dirty="0" err="1"/>
              <a:t>identification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venue</a:t>
            </a:r>
            <a:r>
              <a:rPr lang="de-DE" sz="2400" dirty="0"/>
              <a:t> </a:t>
            </a:r>
            <a:r>
              <a:rPr lang="de-DE" sz="2400" dirty="0" err="1"/>
              <a:t>types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potential</a:t>
            </a:r>
          </a:p>
          <a:p>
            <a:pPr fontAlgn="base" latinLnBrk="1"/>
            <a:r>
              <a:rPr lang="de-DE" sz="2400" dirty="0"/>
              <a:t>Problems:</a:t>
            </a:r>
          </a:p>
          <a:p>
            <a:pPr lvl="1" fontAlgn="base" latinLnBrk="1"/>
            <a:r>
              <a:rPr lang="de-DE" sz="2200" dirty="0"/>
              <a:t>Need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r>
              <a:rPr lang="de-DE" sz="2200" dirty="0"/>
              <a:t> </a:t>
            </a:r>
            <a:r>
              <a:rPr lang="de-DE" sz="2200" dirty="0" err="1"/>
              <a:t>statistics</a:t>
            </a:r>
            <a:endParaRPr lang="de-DE" sz="2200" dirty="0"/>
          </a:p>
          <a:p>
            <a:pPr lvl="1" fontAlgn="base" latinLnBrk="1"/>
            <a:r>
              <a:rPr lang="de-DE" sz="2200" dirty="0"/>
              <a:t>Need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take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account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neighborhoods</a:t>
            </a:r>
            <a:r>
              <a:rPr lang="de-DE" sz="2200" dirty="0"/>
              <a:t>, </a:t>
            </a:r>
            <a:r>
              <a:rPr lang="de-DE" sz="2200" dirty="0" err="1"/>
              <a:t>cities</a:t>
            </a:r>
            <a:r>
              <a:rPr lang="de-DE" sz="2200" dirty="0"/>
              <a:t>, countries</a:t>
            </a:r>
          </a:p>
          <a:p>
            <a:pPr lvl="1" fontAlgn="base" latinLnBrk="1"/>
            <a:r>
              <a:rPr lang="de-DE" sz="2200" dirty="0" err="1"/>
              <a:t>Therefore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</a:t>
            </a:r>
            <a:r>
              <a:rPr lang="de-DE" sz="2200" dirty="0" err="1"/>
              <a:t>generalized</a:t>
            </a:r>
            <a:r>
              <a:rPr lang="de-DE" sz="2200" dirty="0"/>
              <a:t> </a:t>
            </a:r>
            <a:r>
              <a:rPr lang="de-DE" sz="2200" dirty="0" err="1"/>
              <a:t>model</a:t>
            </a:r>
            <a:r>
              <a:rPr lang="de-DE" sz="2200" dirty="0"/>
              <a:t>, </a:t>
            </a:r>
            <a:r>
              <a:rPr lang="de-DE" sz="2200" dirty="0" err="1"/>
              <a:t>mixed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 </a:t>
            </a:r>
            <a:r>
              <a:rPr lang="de-DE" sz="2200" dirty="0" err="1"/>
              <a:t>split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train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test</a:t>
            </a:r>
            <a:r>
              <a:rPr lang="de-DE" sz="2200" dirty="0"/>
              <a:t> </a:t>
            </a:r>
            <a:r>
              <a:rPr lang="de-DE" sz="2200" dirty="0" err="1"/>
              <a:t>set</a:t>
            </a:r>
            <a:endParaRPr lang="de-DE" sz="2200" dirty="0"/>
          </a:p>
          <a:p>
            <a:pPr lvl="1" fontAlgn="base" latinLnBrk="1"/>
            <a:r>
              <a:rPr lang="de-DE" sz="2200" dirty="0"/>
              <a:t>Try out </a:t>
            </a:r>
            <a:r>
              <a:rPr lang="de-DE" sz="2200" dirty="0" err="1"/>
              <a:t>other</a:t>
            </a:r>
            <a:r>
              <a:rPr lang="de-DE" sz="2200" dirty="0"/>
              <a:t> </a:t>
            </a:r>
            <a:r>
              <a:rPr lang="de-DE" sz="2200" dirty="0" err="1"/>
              <a:t>models</a:t>
            </a:r>
            <a:r>
              <a:rPr lang="de-DE" sz="2200" dirty="0"/>
              <a:t>, </a:t>
            </a:r>
            <a:r>
              <a:rPr lang="de-DE" sz="2200" dirty="0" err="1"/>
              <a:t>polynomial</a:t>
            </a:r>
            <a:r>
              <a:rPr lang="de-DE" sz="2200" dirty="0"/>
              <a:t> </a:t>
            </a:r>
            <a:r>
              <a:rPr lang="de-DE" sz="2200" dirty="0" err="1"/>
              <a:t>regression</a:t>
            </a:r>
            <a:r>
              <a:rPr lang="de-DE" sz="2200" dirty="0"/>
              <a:t>, </a:t>
            </a:r>
            <a:r>
              <a:rPr lang="de-DE" sz="2200" dirty="0" err="1"/>
              <a:t>random</a:t>
            </a:r>
            <a:r>
              <a:rPr lang="de-DE" sz="2200" dirty="0"/>
              <a:t> </a:t>
            </a:r>
            <a:r>
              <a:rPr lang="de-DE" sz="2200" dirty="0" err="1"/>
              <a:t>forrests</a:t>
            </a:r>
            <a:r>
              <a:rPr lang="de-DE" sz="2200" dirty="0"/>
              <a:t>, </a:t>
            </a:r>
            <a:r>
              <a:rPr lang="de-DE" sz="2200" dirty="0" err="1"/>
              <a:t>neural</a:t>
            </a:r>
            <a:r>
              <a:rPr lang="de-DE" sz="2200" dirty="0"/>
              <a:t> </a:t>
            </a:r>
            <a:r>
              <a:rPr lang="de-DE" sz="2200" dirty="0" err="1"/>
              <a:t>networks</a:t>
            </a:r>
            <a:endParaRPr lang="de-DE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BEABD2-6D7F-3E4D-B64C-F70F019C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['Steakhouse', 'Mediterranean Restaurant', 			'Thai Restaurant']</a:t>
            </a:r>
            <a:r>
              <a:rPr kumimoji="0" lang="en-US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5DE56F-0536-C243-A07E-DA60B983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['Steakhouse', 'Mediterranean Restaurant', 			'Thai Restaurant']</a:t>
            </a:r>
            <a:r>
              <a:rPr kumimoji="0" lang="en-US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6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769" y="2781300"/>
            <a:ext cx="6291262" cy="1456267"/>
          </a:xfrm>
        </p:spPr>
        <p:txBody>
          <a:bodyPr/>
          <a:lstStyle/>
          <a:p>
            <a:pPr algn="ctr"/>
            <a:r>
              <a:rPr lang="en-US" b="1" dirty="0" err="1"/>
              <a:t>tHANK</a:t>
            </a:r>
            <a:r>
              <a:rPr lang="en-US" b="1" dirty="0"/>
              <a:t> YOU</a:t>
            </a:r>
            <a:endParaRPr lang="de-D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BEABD2-6D7F-3E4D-B64C-F70F019C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['Steakhouse', 'Mediterranean Restaurant', 			'Thai Restaurant']</a:t>
            </a:r>
            <a:r>
              <a:rPr kumimoji="0" lang="en-US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5DE56F-0536-C243-A07E-DA60B983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['Steakhouse', 'Mediterranean Restaurant', 			'Thai Restaurant']</a:t>
            </a:r>
            <a:r>
              <a:rPr kumimoji="0" lang="en-US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4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 Description: 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Investigation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types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numbers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venues</a:t>
            </a:r>
            <a:r>
              <a:rPr lang="de-DE" sz="2200" dirty="0"/>
              <a:t> in </a:t>
            </a:r>
            <a:r>
              <a:rPr lang="de-DE" sz="2200" dirty="0" err="1"/>
              <a:t>neighborhoods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Identify</a:t>
            </a:r>
            <a:r>
              <a:rPr lang="de-DE" sz="2200" dirty="0"/>
              <a:t> </a:t>
            </a:r>
            <a:r>
              <a:rPr lang="de-DE" sz="2200" dirty="0" err="1"/>
              <a:t>needed</a:t>
            </a:r>
            <a:r>
              <a:rPr lang="de-DE" sz="2200" dirty="0"/>
              <a:t> </a:t>
            </a:r>
            <a:r>
              <a:rPr lang="de-DE" sz="2200" dirty="0" err="1"/>
              <a:t>venue</a:t>
            </a:r>
            <a:r>
              <a:rPr lang="de-DE" sz="2200" dirty="0"/>
              <a:t> </a:t>
            </a:r>
            <a:r>
              <a:rPr lang="de-DE" sz="2200" dirty="0" err="1"/>
              <a:t>types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business</a:t>
            </a:r>
            <a:r>
              <a:rPr lang="de-DE" sz="2200" dirty="0"/>
              <a:t> potential</a:t>
            </a:r>
          </a:p>
          <a:p>
            <a:endParaRPr lang="de-DE" sz="2200" dirty="0"/>
          </a:p>
          <a:p>
            <a:r>
              <a:rPr lang="de-DE" sz="2200" dirty="0" err="1"/>
              <a:t>Identify</a:t>
            </a:r>
            <a:r>
              <a:rPr lang="de-DE" sz="2200" dirty="0"/>
              <a:t> </a:t>
            </a:r>
            <a:r>
              <a:rPr lang="de-DE" sz="2200" dirty="0" err="1"/>
              <a:t>neighborhoods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some</a:t>
            </a:r>
            <a:r>
              <a:rPr lang="de-DE" sz="2200" dirty="0"/>
              <a:t> </a:t>
            </a:r>
            <a:r>
              <a:rPr lang="de-DE" sz="2200" dirty="0" err="1"/>
              <a:t>venue</a:t>
            </a:r>
            <a:r>
              <a:rPr lang="de-DE" sz="2200" dirty="0"/>
              <a:t> </a:t>
            </a:r>
            <a:r>
              <a:rPr lang="de-DE" sz="2200" dirty="0" err="1"/>
              <a:t>types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business</a:t>
            </a:r>
            <a:r>
              <a:rPr lang="de-DE" sz="2200" dirty="0"/>
              <a:t> potential</a:t>
            </a:r>
          </a:p>
        </p:txBody>
      </p:sp>
    </p:spTree>
    <p:extLst>
      <p:ext uri="{BB962C8B-B14F-4D97-AF65-F5344CB8AC3E}">
        <p14:creationId xmlns:p14="http://schemas.microsoft.com/office/powerpoint/2010/main" val="251761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Idea</a:t>
            </a:r>
            <a:r>
              <a:rPr lang="de-DE" b="1" dirty="0"/>
              <a:t>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200" dirty="0" err="1"/>
              <a:t>Investigate</a:t>
            </a:r>
            <a:r>
              <a:rPr lang="de-DE" sz="2200" dirty="0"/>
              <a:t> </a:t>
            </a:r>
            <a:r>
              <a:rPr lang="de-DE" sz="2200" dirty="0" err="1"/>
              <a:t>correlation</a:t>
            </a:r>
            <a:r>
              <a:rPr lang="de-DE" sz="2200" dirty="0"/>
              <a:t> </a:t>
            </a:r>
            <a:r>
              <a:rPr lang="de-DE" sz="2200" dirty="0" err="1"/>
              <a:t>between</a:t>
            </a:r>
            <a:r>
              <a:rPr lang="de-DE" sz="2200" dirty="0"/>
              <a:t> different </a:t>
            </a:r>
            <a:r>
              <a:rPr lang="de-DE" sz="2200" dirty="0" err="1"/>
              <a:t>venue</a:t>
            </a:r>
            <a:r>
              <a:rPr lang="de-DE" sz="2200" dirty="0"/>
              <a:t> </a:t>
            </a:r>
            <a:r>
              <a:rPr lang="de-DE" sz="2200" dirty="0" err="1"/>
              <a:t>types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Make</a:t>
            </a:r>
            <a:r>
              <a:rPr lang="de-DE" sz="2200" dirty="0"/>
              <a:t> an </a:t>
            </a:r>
            <a:r>
              <a:rPr lang="de-DE" sz="2200" dirty="0" err="1"/>
              <a:t>educated</a:t>
            </a:r>
            <a:r>
              <a:rPr lang="de-DE" sz="2200" dirty="0"/>
              <a:t> </a:t>
            </a:r>
            <a:r>
              <a:rPr lang="de-DE" sz="2200" dirty="0" err="1"/>
              <a:t>guess</a:t>
            </a:r>
            <a:r>
              <a:rPr lang="de-DE" sz="2200" dirty="0"/>
              <a:t> </a:t>
            </a:r>
            <a:r>
              <a:rPr lang="de-DE" sz="2200" dirty="0" err="1"/>
              <a:t>about</a:t>
            </a:r>
            <a:r>
              <a:rPr lang="de-DE" sz="2200" dirty="0"/>
              <a:t> </a:t>
            </a:r>
            <a:r>
              <a:rPr lang="de-DE" sz="2200" dirty="0" err="1"/>
              <a:t>competetive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supporting</a:t>
            </a:r>
            <a:r>
              <a:rPr lang="de-DE" sz="2200" dirty="0"/>
              <a:t> </a:t>
            </a:r>
            <a:r>
              <a:rPr lang="de-DE" sz="2200" dirty="0" err="1"/>
              <a:t>venues</a:t>
            </a:r>
            <a:r>
              <a:rPr lang="de-DE" sz="2200" dirty="0"/>
              <a:t> in a </a:t>
            </a:r>
            <a:r>
              <a:rPr lang="de-DE" sz="2200" dirty="0" err="1"/>
              <a:t>strongly</a:t>
            </a:r>
            <a:r>
              <a:rPr lang="de-DE" sz="2200" dirty="0"/>
              <a:t> </a:t>
            </a:r>
            <a:r>
              <a:rPr lang="de-DE" sz="2200" dirty="0" err="1"/>
              <a:t>correlated</a:t>
            </a:r>
            <a:r>
              <a:rPr lang="de-DE" sz="2200" dirty="0"/>
              <a:t> </a:t>
            </a:r>
            <a:r>
              <a:rPr lang="de-DE" sz="2200" dirty="0" err="1"/>
              <a:t>cluster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Subcluster </a:t>
            </a:r>
            <a:r>
              <a:rPr lang="de-DE" sz="2200" dirty="0" err="1"/>
              <a:t>into</a:t>
            </a:r>
            <a:r>
              <a:rPr lang="de-DE" sz="2200" dirty="0"/>
              <a:t> K1: </a:t>
            </a:r>
            <a:r>
              <a:rPr lang="de-DE" sz="2200" dirty="0" err="1"/>
              <a:t>competitive</a:t>
            </a:r>
            <a:r>
              <a:rPr lang="de-DE" sz="2200" dirty="0"/>
              <a:t> </a:t>
            </a:r>
            <a:r>
              <a:rPr lang="de-DE" sz="2200" dirty="0" err="1"/>
              <a:t>venues</a:t>
            </a:r>
            <a:r>
              <a:rPr lang="de-DE" sz="2200" dirty="0"/>
              <a:t>, K2: </a:t>
            </a:r>
            <a:r>
              <a:rPr lang="de-DE" sz="2200" dirty="0" err="1"/>
              <a:t>supproting</a:t>
            </a:r>
            <a:r>
              <a:rPr lang="de-DE" sz="2200" dirty="0"/>
              <a:t> </a:t>
            </a:r>
            <a:r>
              <a:rPr lang="de-DE" sz="2200" dirty="0" err="1"/>
              <a:t>venues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K1</a:t>
            </a:r>
          </a:p>
          <a:p>
            <a:endParaRPr lang="de-DE" sz="2200" dirty="0"/>
          </a:p>
          <a:p>
            <a:r>
              <a:rPr lang="de-DE" sz="2200" dirty="0"/>
              <a:t>I.e. K1: Different </a:t>
            </a:r>
            <a:r>
              <a:rPr lang="de-DE" sz="2200" dirty="0" err="1"/>
              <a:t>types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restaurant</a:t>
            </a:r>
            <a:r>
              <a:rPr lang="de-DE" sz="2200" dirty="0"/>
              <a:t>, K2: </a:t>
            </a:r>
            <a:r>
              <a:rPr lang="de-DE" sz="2200" dirty="0" err="1"/>
              <a:t>venues</a:t>
            </a:r>
            <a:r>
              <a:rPr lang="de-DE" sz="2200" dirty="0"/>
              <a:t> </a:t>
            </a:r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don‘t</a:t>
            </a:r>
            <a:r>
              <a:rPr lang="de-DE" sz="2200" dirty="0"/>
              <a:t> </a:t>
            </a:r>
            <a:r>
              <a:rPr lang="de-DE" sz="2200" dirty="0" err="1"/>
              <a:t>compete</a:t>
            </a:r>
            <a:r>
              <a:rPr lang="de-DE" sz="2200" dirty="0"/>
              <a:t> but </a:t>
            </a:r>
            <a:r>
              <a:rPr lang="de-DE" sz="2200" dirty="0" err="1"/>
              <a:t>correlate</a:t>
            </a:r>
            <a:r>
              <a:rPr lang="de-DE" sz="2200" dirty="0"/>
              <a:t> </a:t>
            </a:r>
            <a:r>
              <a:rPr lang="de-DE" sz="2200" dirty="0" err="1"/>
              <a:t>strongly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K1</a:t>
            </a:r>
          </a:p>
        </p:txBody>
      </p:sp>
    </p:spTree>
    <p:extLst>
      <p:ext uri="{BB962C8B-B14F-4D97-AF65-F5344CB8AC3E}">
        <p14:creationId xmlns:p14="http://schemas.microsoft.com/office/powerpoint/2010/main" val="210108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Idea</a:t>
            </a:r>
            <a:r>
              <a:rPr lang="de-DE" b="1" dirty="0"/>
              <a:t> PART 2: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neighborhood</a:t>
            </a:r>
            <a:r>
              <a:rPr lang="de-DE" sz="2200" dirty="0"/>
              <a:t>:</a:t>
            </a:r>
          </a:p>
          <a:p>
            <a:pPr marL="0" indent="0">
              <a:buNone/>
            </a:pPr>
            <a:endParaRPr lang="de-DE" sz="2200" dirty="0"/>
          </a:p>
          <a:p>
            <a:pPr lvl="1"/>
            <a:r>
              <a:rPr lang="de-DE" sz="2000" dirty="0"/>
              <a:t>Train a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predict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occurencies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venues</a:t>
            </a:r>
            <a:r>
              <a:rPr lang="de-DE" sz="2000" dirty="0"/>
              <a:t> in K1 </a:t>
            </a:r>
            <a:r>
              <a:rPr lang="de-DE" sz="2000" dirty="0" err="1"/>
              <a:t>based</a:t>
            </a:r>
            <a:r>
              <a:rPr lang="de-DE" sz="2000" dirty="0"/>
              <a:t> on K2</a:t>
            </a:r>
          </a:p>
          <a:p>
            <a:pPr marL="457200" lvl="1" indent="0">
              <a:buNone/>
            </a:pPr>
            <a:endParaRPr lang="de-DE" sz="2000" dirty="0"/>
          </a:p>
          <a:p>
            <a:pPr lvl="1"/>
            <a:r>
              <a:rPr lang="de-DE" sz="2000" dirty="0"/>
              <a:t>Interpret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difference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predicted</a:t>
            </a:r>
            <a:r>
              <a:rPr lang="de-DE" sz="2000" dirty="0"/>
              <a:t>/</a:t>
            </a:r>
            <a:r>
              <a:rPr lang="de-DE" sz="2000" dirty="0" err="1"/>
              <a:t>expected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real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business</a:t>
            </a:r>
            <a:r>
              <a:rPr lang="de-DE" sz="2000" dirty="0"/>
              <a:t> </a:t>
            </a:r>
            <a:r>
              <a:rPr lang="de-DE" sz="2000" dirty="0" err="1"/>
              <a:t>opportunity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-saturation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market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0761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DATA 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data we are going to use is the same as before. </a:t>
            </a:r>
            <a:endParaRPr lang="de-DE" sz="2200" dirty="0"/>
          </a:p>
          <a:p>
            <a:pPr lvl="3"/>
            <a:r>
              <a:rPr lang="en-US" sz="2200" b="1" i="1" dirty="0"/>
              <a:t>We are going to scrape the following Wikipedia site for information about Toronto: </a:t>
            </a:r>
            <a:r>
              <a:rPr lang="en-US" sz="2200" b="1" i="1" dirty="0">
                <a:hlinkClick r:id="rId2"/>
              </a:rPr>
              <a:t>https://en.wikipedia.org/wiki/List_of_postal_codes_of_Canada:_M</a:t>
            </a:r>
            <a:endParaRPr lang="de-DE" sz="2200" b="1" i="1" dirty="0"/>
          </a:p>
          <a:p>
            <a:pPr lvl="3"/>
            <a:r>
              <a:rPr lang="en-US" sz="2200" b="1" i="1" dirty="0"/>
              <a:t>We are going to use the CSV file provided in the previous assignments to get the coordinates of the neighborhoods of Toronto</a:t>
            </a:r>
            <a:endParaRPr lang="de-DE" sz="2200" b="1" i="1" dirty="0"/>
          </a:p>
          <a:p>
            <a:pPr lvl="3"/>
            <a:r>
              <a:rPr lang="en-US" sz="2200" b="1" i="1" dirty="0"/>
              <a:t>We will use the Foursquare API to get information about venues in the different neighborhoods.</a:t>
            </a:r>
            <a:endParaRPr lang="de-DE" sz="2200" b="1" i="1" dirty="0"/>
          </a:p>
          <a:p>
            <a:pPr lvl="7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0510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Methodology</a:t>
            </a:r>
            <a:r>
              <a:rPr lang="de-DE" b="1" dirty="0"/>
              <a:t>:</a:t>
            </a:r>
            <a:br>
              <a:rPr lang="de-DE" b="1" dirty="0"/>
            </a:b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F5D59E-BE67-1A4C-8270-0108E7259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Correlation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/>
                        </m:ctrlPr>
                      </m:sSubPr>
                      <m:e>
                        <m:r>
                          <a:rPr lang="en-US" sz="2200" i="1"/>
                          <m:t>𝐶</m:t>
                        </m:r>
                      </m:e>
                      <m:sub>
                        <m:r>
                          <a:rPr lang="en-US" sz="2200" i="1"/>
                          <m:t>𝑥𝑦</m:t>
                        </m:r>
                      </m:sub>
                    </m:sSub>
                    <m:r>
                      <a:rPr lang="en-US" sz="2200" i="1"/>
                      <m:t> </m:t>
                    </m:r>
                  </m:oMath>
                </a14:m>
                <a:r>
                  <a:rPr lang="en-US" sz="2200" dirty="0"/>
                  <a:t>between two types of venues </a:t>
                </a:r>
                <a14:m>
                  <m:oMath xmlns:m="http://schemas.openxmlformats.org/officeDocument/2006/math">
                    <m:r>
                      <a:rPr lang="en-US" sz="2200" i="1"/>
                      <m:t>𝑥</m:t>
                    </m:r>
                    <m:r>
                      <a:rPr lang="en-US" sz="2200" i="1"/>
                      <m:t>, </m:t>
                    </m:r>
                    <m:r>
                      <a:rPr lang="en-US" sz="2200" i="1"/>
                      <m:t>𝑦</m:t>
                    </m:r>
                  </m:oMath>
                </a14:m>
                <a:r>
                  <a:rPr lang="en-US" sz="2200" dirty="0"/>
                  <a:t> :</a:t>
                </a:r>
                <a:endParaRPr lang="de-DE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i="1"/>
                          </m:ctrlPr>
                        </m:sSubPr>
                        <m:e>
                          <m:r>
                            <a:rPr lang="en-US" sz="2200" i="1"/>
                            <m:t>𝐶</m:t>
                          </m:r>
                        </m:e>
                        <m:sub>
                          <m:r>
                            <a:rPr lang="en-US" sz="2200" i="1"/>
                            <m:t>𝑥𝑦</m:t>
                          </m:r>
                        </m:sub>
                      </m:sSub>
                      <m:r>
                        <a:rPr lang="en-US" sz="2200" i="1"/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de-DE" sz="2200" i="1"/>
                          </m:ctrlPr>
                        </m:naryPr>
                        <m:sub>
                          <m:r>
                            <a:rPr lang="en-US" sz="2200" i="1"/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de-DE" sz="2200" i="1"/>
                              </m:ctrlPr>
                            </m:fPr>
                            <m:num>
                              <m:r>
                                <a:rPr lang="en-US" sz="2200" i="1"/>
                                <m:t>(</m:t>
                              </m:r>
                              <m:sSub>
                                <m:sSubPr>
                                  <m:ctrlPr>
                                    <a:rPr lang="de-DE" sz="2200" i="1"/>
                                  </m:ctrlPr>
                                </m:sSubPr>
                                <m:e>
                                  <m:r>
                                    <a:rPr lang="en-US" sz="2200" i="1"/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i="1"/>
                                    <m:t>𝑥</m:t>
                                  </m:r>
                                  <m:r>
                                    <a:rPr lang="en-US" sz="2200" i="1"/>
                                    <m:t>,</m:t>
                                  </m:r>
                                  <m:r>
                                    <a:rPr lang="en-US" sz="2200" i="1"/>
                                    <m:t>𝑖</m:t>
                                  </m:r>
                                </m:sub>
                              </m:sSub>
                              <m:r>
                                <a:rPr lang="en-US" sz="2200" i="1"/>
                                <m:t>−</m:t>
                              </m:r>
                              <m:sSub>
                                <m:sSubPr>
                                  <m:ctrlPr>
                                    <a:rPr lang="de-DE" sz="2200" i="1"/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ym typeface="Symbol" pitchFamily="2" charset="2"/>
                                    </a:rPr>
                                    <m:t>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sz="2200" i="1"/>
                                      </m:ctrlPr>
                                    </m:sSubPr>
                                    <m:e>
                                      <m:r>
                                        <a:rPr lang="en-US" sz="2200" i="1"/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200" i="1"/>
                                        <m:t>𝑥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200" i="1"/>
                                <m:t>)(</m:t>
                              </m:r>
                              <m:sSub>
                                <m:sSubPr>
                                  <m:ctrlPr>
                                    <a:rPr lang="de-DE" sz="2200" i="1"/>
                                  </m:ctrlPr>
                                </m:sSubPr>
                                <m:e>
                                  <m:r>
                                    <a:rPr lang="en-US" sz="2200" i="1"/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i="1"/>
                                    <m:t>𝑦</m:t>
                                  </m:r>
                                  <m:r>
                                    <a:rPr lang="en-US" sz="2200" i="1"/>
                                    <m:t>,</m:t>
                                  </m:r>
                                  <m:r>
                                    <a:rPr lang="en-US" sz="2200" i="1"/>
                                    <m:t>𝑖</m:t>
                                  </m:r>
                                </m:sub>
                              </m:sSub>
                              <m:r>
                                <a:rPr lang="en-US" sz="2200" i="1"/>
                                <m:t>−</m:t>
                              </m:r>
                              <m:sSub>
                                <m:sSubPr>
                                  <m:ctrlPr>
                                    <a:rPr lang="de-DE" sz="2200" i="1"/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ym typeface="Symbol" pitchFamily="2" charset="2"/>
                                    </a:rPr>
                                    <m:t>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sz="2200" i="1"/>
                                      </m:ctrlPr>
                                    </m:sSubPr>
                                    <m:e>
                                      <m:r>
                                        <a:rPr lang="en-US" sz="2200" i="1"/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200" i="1"/>
                                        <m:t>𝑥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200" i="1"/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2200" i="1"/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sz="2200" i="1"/>
                                      </m:ctrlPr>
                                    </m:sSubPr>
                                    <m:e>
                                      <m:r>
                                        <a:rPr lang="en-US" sz="2200" i="1"/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200" i="1"/>
                                        <m:t>𝑥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de-DE" sz="2200" i="1"/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sz="2200" i="1"/>
                                      </m:ctrlPr>
                                    </m:sSubPr>
                                    <m:e>
                                      <m:r>
                                        <a:rPr lang="en-US" sz="2200" i="1"/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200" i="1"/>
                                        <m:t>𝑦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de-DE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/>
                        </m:ctrlPr>
                      </m:sSubPr>
                      <m:e>
                        <m:r>
                          <a:rPr lang="en-US" i="1"/>
                          <m:t>𝑛</m:t>
                        </m:r>
                      </m:e>
                      <m:sub>
                        <m:r>
                          <a:rPr lang="en-US" i="1"/>
                          <m:t>𝑥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number of venues of type </a:t>
                </a:r>
                <a14:m>
                  <m:oMath xmlns:m="http://schemas.openxmlformats.org/officeDocument/2006/math">
                    <m:r>
                      <a:rPr lang="en-US" i="1"/>
                      <m:t>𝑥</m:t>
                    </m:r>
                  </m:oMath>
                </a14:m>
                <a:r>
                  <a:rPr lang="en-US" dirty="0"/>
                  <a:t>  in neighborhood </a:t>
                </a:r>
                <a14:m>
                  <m:oMath xmlns:m="http://schemas.openxmlformats.org/officeDocument/2006/math">
                    <m:r>
                      <a:rPr lang="en-US" i="1"/>
                      <m:t>𝑖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/>
                        </m:ctrlPr>
                      </m:sSubPr>
                      <m:e>
                        <m:r>
                          <a:rPr lang="en-US" i="1">
                            <a:sym typeface="Symbol" pitchFamily="2" charset="2"/>
                          </a:rPr>
                          <m:t></m:t>
                        </m:r>
                      </m:e>
                      <m:sub>
                        <m:sSub>
                          <m:sSubPr>
                            <m:ctrlPr>
                              <a:rPr lang="de-DE" i="1"/>
                            </m:ctrlPr>
                          </m:sSubPr>
                          <m:e>
                            <m:r>
                              <a:rPr lang="en-US" i="1"/>
                              <m:t>𝑛</m:t>
                            </m:r>
                          </m:e>
                          <m:sub>
                            <m:r>
                              <a:rPr lang="en-US" i="1"/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: average number of venues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over all neighborhoods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/>
                        </m:ctrlPr>
                      </m:sSubPr>
                      <m:e>
                        <m:r>
                          <a:rPr lang="en-US" i="1">
                            <a:sym typeface="Symbol" pitchFamily="2" charset="2"/>
                          </a:rPr>
                          <m:t></m:t>
                        </m:r>
                      </m:e>
                      <m:sub>
                        <m:sSub>
                          <m:sSubPr>
                            <m:ctrlPr>
                              <a:rPr lang="de-DE" i="1"/>
                            </m:ctrlPr>
                          </m:sSubPr>
                          <m:e>
                            <m:r>
                              <a:rPr lang="en-US" i="1"/>
                              <m:t>𝑛</m:t>
                            </m:r>
                          </m:e>
                          <m:sub>
                            <m:r>
                              <a:rPr lang="en-US" i="1"/>
                              <m:t>𝑥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 corresponding standard deviation</a:t>
                </a:r>
                <a:endParaRPr lang="de-DE" sz="2200" dirty="0"/>
              </a:p>
              <a:p>
                <a:pPr lvl="7"/>
                <a:endParaRPr lang="de-DE" sz="16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F5D59E-BE67-1A4C-8270-0108E7259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6" t="-97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6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r>
              <a:rPr lang="de-DE" b="1" dirty="0"/>
              <a:t> PART 2: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err="1"/>
              <a:t>Restrict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venues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</a:t>
            </a:r>
            <a:r>
              <a:rPr lang="de-DE" sz="2200" dirty="0" err="1"/>
              <a:t>occur</a:t>
            </a:r>
            <a:r>
              <a:rPr lang="de-DE" sz="2200" dirty="0"/>
              <a:t> </a:t>
            </a:r>
            <a:r>
              <a:rPr lang="de-DE" sz="2200" dirty="0" err="1"/>
              <a:t>often</a:t>
            </a:r>
            <a:r>
              <a:rPr lang="de-DE" sz="2200" dirty="0"/>
              <a:t> </a:t>
            </a:r>
            <a:r>
              <a:rPr lang="de-DE" sz="2200" dirty="0" err="1"/>
              <a:t>enough</a:t>
            </a:r>
            <a:r>
              <a:rPr lang="de-DE" sz="2200" dirty="0"/>
              <a:t>, </a:t>
            </a:r>
            <a:r>
              <a:rPr lang="de-DE" sz="2200" dirty="0" err="1"/>
              <a:t>for</a:t>
            </a:r>
            <a:r>
              <a:rPr lang="de-DE" sz="2200" dirty="0"/>
              <a:t> proper </a:t>
            </a:r>
            <a:r>
              <a:rPr lang="de-DE" sz="2200" dirty="0" err="1"/>
              <a:t>statistics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Find </a:t>
            </a:r>
            <a:r>
              <a:rPr lang="de-DE" sz="2200" dirty="0" err="1"/>
              <a:t>cluster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stronly</a:t>
            </a:r>
            <a:r>
              <a:rPr lang="de-DE" sz="2200" dirty="0"/>
              <a:t> </a:t>
            </a:r>
            <a:r>
              <a:rPr lang="de-DE" sz="2200" dirty="0" err="1"/>
              <a:t>correlated</a:t>
            </a:r>
            <a:r>
              <a:rPr lang="de-DE" sz="2200" dirty="0"/>
              <a:t> </a:t>
            </a:r>
            <a:r>
              <a:rPr lang="de-DE" sz="2200" dirty="0" err="1"/>
              <a:t>venues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Split </a:t>
            </a:r>
            <a:r>
              <a:rPr lang="de-DE" sz="2200" dirty="0" err="1"/>
              <a:t>cluster</a:t>
            </a:r>
            <a:r>
              <a:rPr lang="de-DE" sz="2200" dirty="0"/>
              <a:t>:</a:t>
            </a:r>
          </a:p>
          <a:p>
            <a:pPr lvl="1"/>
            <a:r>
              <a:rPr lang="de-DE" sz="2200" dirty="0"/>
              <a:t>K1:  </a:t>
            </a:r>
            <a:r>
              <a:rPr lang="de-DE" sz="2200" dirty="0" err="1"/>
              <a:t>Competitive</a:t>
            </a:r>
            <a:r>
              <a:rPr lang="de-DE" sz="2200" dirty="0"/>
              <a:t> </a:t>
            </a:r>
            <a:r>
              <a:rPr lang="de-DE" sz="2200" dirty="0" err="1"/>
              <a:t>venues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make</a:t>
            </a:r>
            <a:r>
              <a:rPr lang="de-DE" sz="2200" dirty="0"/>
              <a:t> </a:t>
            </a:r>
            <a:r>
              <a:rPr lang="de-DE" sz="2200" dirty="0" err="1"/>
              <a:t>predictions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endParaRPr lang="de-DE" sz="2200" dirty="0"/>
          </a:p>
          <a:p>
            <a:pPr lvl="1"/>
            <a:r>
              <a:rPr lang="de-DE" sz="2200" dirty="0"/>
              <a:t>K2: Other </a:t>
            </a:r>
            <a:r>
              <a:rPr lang="de-DE" sz="2200" dirty="0" err="1"/>
              <a:t>venues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base</a:t>
            </a:r>
            <a:r>
              <a:rPr lang="de-DE" sz="2200" dirty="0"/>
              <a:t> </a:t>
            </a:r>
            <a:r>
              <a:rPr lang="de-DE" sz="2200" dirty="0" err="1"/>
              <a:t>prediction</a:t>
            </a:r>
            <a:r>
              <a:rPr lang="de-DE" sz="2200" dirty="0"/>
              <a:t> on</a:t>
            </a:r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9224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r>
              <a:rPr lang="de-DE" b="1" dirty="0"/>
              <a:t> PART 3:</a:t>
            </a:r>
            <a:br>
              <a:rPr lang="de-DE" b="1" dirty="0"/>
            </a:b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F5D59E-BE67-1A4C-8270-0108E7259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628776"/>
                <a:ext cx="10487024" cy="4419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e-DE" sz="2800" dirty="0"/>
                  <a:t>Use linear </a:t>
                </a:r>
                <a:r>
                  <a:rPr lang="de-DE" sz="2800" dirty="0" err="1"/>
                  <a:t>regression</a:t>
                </a:r>
                <a:r>
                  <a:rPr lang="de-DE" sz="2800" dirty="0"/>
                  <a:t>  </a:t>
                </a:r>
                <a:r>
                  <a:rPr lang="de-DE" sz="2800" dirty="0" err="1"/>
                  <a:t>to</a:t>
                </a:r>
                <a:r>
                  <a:rPr lang="de-DE" sz="2800" dirty="0"/>
                  <a:t> </a:t>
                </a:r>
                <a:r>
                  <a:rPr lang="de-DE" sz="2800" dirty="0" err="1"/>
                  <a:t>make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predictions</a:t>
                </a:r>
                <a:r>
                  <a:rPr lang="de-DE" sz="2800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/>
                          </m:ctrlPr>
                        </m:sSubSupPr>
                        <m:e>
                          <m:r>
                            <a:rPr lang="en-US" sz="2800" i="1"/>
                            <m:t>𝑛</m:t>
                          </m:r>
                        </m:e>
                        <m:sub>
                          <m:r>
                            <a:rPr lang="en-US" sz="2800" i="1"/>
                            <m:t>𝑥</m:t>
                          </m:r>
                          <m:r>
                            <a:rPr lang="en-US" sz="2800" i="1"/>
                            <m:t>,</m:t>
                          </m:r>
                          <m:r>
                            <a:rPr lang="en-US" sz="2800" i="1"/>
                            <m:t>𝑖</m:t>
                          </m:r>
                        </m:sub>
                        <m:sup>
                          <m:r>
                            <a:rPr lang="en-US" sz="2800" i="1"/>
                            <m:t>𝑝𝑟𝑒𝑑</m:t>
                          </m:r>
                        </m:sup>
                      </m:sSubSup>
                      <m:r>
                        <a:rPr lang="en-US" sz="2800" i="1"/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de-DE" sz="2800" i="1"/>
                          </m:ctrlPr>
                        </m:naryPr>
                        <m:sub>
                          <m:r>
                            <a:rPr lang="en-US" sz="2800" i="1"/>
                            <m:t>𝑦</m:t>
                          </m:r>
                          <m:r>
                            <a:rPr lang="en-US" sz="2800" i="1"/>
                            <m:t>∈</m:t>
                          </m:r>
                          <m:sSub>
                            <m:sSubPr>
                              <m:ctrlPr>
                                <a:rPr lang="de-DE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𝐾</m:t>
                              </m:r>
                            </m:e>
                            <m:sub>
                              <m:r>
                                <a:rPr lang="en-US" sz="2800" i="1"/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de-DE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𝐴</m:t>
                              </m:r>
                            </m:e>
                            <m:sub>
                              <m:r>
                                <a:rPr lang="en-US" sz="2800" i="1"/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𝑛</m:t>
                              </m:r>
                            </m:e>
                            <m:sub>
                              <m:r>
                                <a:rPr lang="en-US" sz="2800" i="1"/>
                                <m:t>𝑦</m:t>
                              </m:r>
                              <m:r>
                                <a:rPr lang="en-US" sz="2800" i="1"/>
                                <m:t>,</m:t>
                              </m:r>
                              <m:r>
                                <a:rPr lang="en-US" sz="2800" i="1"/>
                                <m:t>𝑖</m:t>
                              </m:r>
                              <m:r>
                                <a:rPr lang="en-US" sz="2800" i="1"/>
                                <m:t>  </m:t>
                              </m:r>
                            </m:sub>
                          </m:sSub>
                          <m:r>
                            <a:rPr lang="en-US" sz="2800" i="1"/>
                            <m:t>,             </m:t>
                          </m:r>
                          <m:r>
                            <a:rPr lang="en-US" sz="2800" i="1"/>
                            <m:t>𝑥</m:t>
                          </m:r>
                          <m:r>
                            <a:rPr lang="en-US" sz="2800" i="1"/>
                            <m:t>∈</m:t>
                          </m:r>
                        </m:e>
                      </m:nary>
                      <m:sSub>
                        <m:sSubPr>
                          <m:ctrlPr>
                            <a:rPr lang="de-DE" sz="2800" i="1"/>
                          </m:ctrlPr>
                        </m:sSubPr>
                        <m:e>
                          <m:r>
                            <a:rPr lang="en-US" sz="2800" i="1"/>
                            <m:t>𝐾</m:t>
                          </m:r>
                        </m:e>
                        <m:sub>
                          <m:r>
                            <a:rPr lang="en-US" sz="2800" i="1"/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  <a:p>
                <a:pPr marL="0" indent="0" algn="ctr">
                  <a:buNone/>
                </a:pPr>
                <a:endParaRPr lang="de-DE" sz="2800" dirty="0"/>
              </a:p>
              <a:p>
                <a:r>
                  <a:rPr lang="en-US" sz="2800" dirty="0"/>
                  <a:t>Define Business opportunity for venue type x and neighborhood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</a:t>
                </a:r>
                <a:endParaRPr lang="de-DE" sz="28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800" i="1"/>
                      <m:t>𝑜𝑝</m:t>
                    </m:r>
                    <m:sSub>
                      <m:sSubPr>
                        <m:ctrlPr>
                          <a:rPr lang="de-DE" sz="2800" i="1"/>
                        </m:ctrlPr>
                      </m:sSubPr>
                      <m:e>
                        <m:r>
                          <a:rPr lang="en-US" sz="2800" i="1"/>
                          <m:t>𝑝</m:t>
                        </m:r>
                      </m:e>
                      <m:sub>
                        <m:r>
                          <a:rPr lang="en-US" sz="2800" i="1"/>
                          <m:t>𝑥</m:t>
                        </m:r>
                        <m:r>
                          <a:rPr lang="en-US" sz="2800" i="1"/>
                          <m:t>,</m:t>
                        </m:r>
                        <m:r>
                          <a:rPr lang="en-US" sz="2800" i="1"/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	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/>
                        </m:ctrlPr>
                      </m:sSubSupPr>
                      <m:e>
                        <m:r>
                          <a:rPr lang="en-US" sz="2800" i="1"/>
                          <m:t>𝑛</m:t>
                        </m:r>
                      </m:e>
                      <m:sub>
                        <m:r>
                          <a:rPr lang="en-US" sz="2800" i="1"/>
                          <m:t>𝑥</m:t>
                        </m:r>
                        <m:r>
                          <a:rPr lang="en-US" sz="2800" i="1"/>
                          <m:t>,</m:t>
                        </m:r>
                        <m:r>
                          <a:rPr lang="en-US" sz="2800" i="1"/>
                          <m:t>𝑖</m:t>
                        </m:r>
                      </m:sub>
                      <m:sup>
                        <m:r>
                          <a:rPr lang="en-US" sz="2800" i="1"/>
                          <m:t>𝑝𝑟𝑒𝑑</m:t>
                        </m:r>
                      </m:sup>
                    </m:sSubSup>
                    <m:r>
                      <a:rPr lang="en-US" sz="2800" i="1"/>
                      <m:t>−</m:t>
                    </m:r>
                    <m:sSub>
                      <m:sSubPr>
                        <m:ctrlPr>
                          <a:rPr lang="de-DE" sz="2800" i="1"/>
                        </m:ctrlPr>
                      </m:sSubPr>
                      <m:e>
                        <m:r>
                          <a:rPr lang="en-US" sz="2800" i="1"/>
                          <m:t>𝑛</m:t>
                        </m:r>
                      </m:e>
                      <m:sub>
                        <m:r>
                          <a:rPr lang="en-US" sz="2800" i="1"/>
                          <m:t>𝑥</m:t>
                        </m:r>
                      </m:sub>
                    </m:sSub>
                  </m:oMath>
                </a14:m>
                <a:endParaRPr lang="de-DE" sz="2800" dirty="0"/>
              </a:p>
              <a:p>
                <a:pPr marL="457200" lvl="1" indent="0" algn="ctr">
                  <a:buNone/>
                </a:pPr>
                <a:endParaRPr lang="de-DE" sz="2800" dirty="0"/>
              </a:p>
              <a:p>
                <a:r>
                  <a:rPr lang="en-US" sz="2800" dirty="0"/>
                  <a:t>Define overall business opportunity in cluster K1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/>
                        <m:t>𝑜𝑣𝑒𝑟𝑎𝑙𝑙𝑜𝑝</m:t>
                      </m:r>
                      <m:sSub>
                        <m:sSubPr>
                          <m:ctrlPr>
                            <a:rPr lang="de-DE" sz="2800" i="1"/>
                          </m:ctrlPr>
                        </m:sSubPr>
                        <m:e>
                          <m:r>
                            <a:rPr lang="en-US" sz="2800" i="1"/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de-DE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𝐾</m:t>
                              </m:r>
                            </m:e>
                            <m:sub>
                              <m:r>
                                <a:rPr lang="en-US" sz="2800" i="1"/>
                                <m:t>1</m:t>
                              </m:r>
                            </m:sub>
                          </m:sSub>
                          <m:r>
                            <a:rPr lang="en-US" sz="2800" i="1"/>
                            <m:t>,</m:t>
                          </m:r>
                          <m:r>
                            <a:rPr lang="en-US" sz="2800" i="1"/>
                            <m:t>𝑖</m:t>
                          </m:r>
                        </m:sub>
                      </m:sSub>
                      <m:r>
                        <a:rPr lang="en-US" sz="2800" i="1"/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de-DE" sz="2800" i="1"/>
                          </m:ctrlPr>
                        </m:naryPr>
                        <m:sub>
                          <m:r>
                            <a:rPr lang="en-US" sz="2800" i="1"/>
                            <m:t>𝑥</m:t>
                          </m:r>
                          <m:r>
                            <a:rPr lang="en-US" sz="2800" i="1"/>
                            <m:t>∈</m:t>
                          </m:r>
                          <m:sSub>
                            <m:sSubPr>
                              <m:ctrlPr>
                                <a:rPr lang="de-DE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𝐾</m:t>
                              </m:r>
                            </m:e>
                            <m:sub>
                              <m:r>
                                <a:rPr lang="en-US" sz="2800" i="1"/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/>
                            <m:t>𝑜𝑝</m:t>
                          </m:r>
                          <m:sSub>
                            <m:sSubPr>
                              <m:ctrlPr>
                                <a:rPr lang="de-DE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𝑝</m:t>
                              </m:r>
                            </m:e>
                            <m:sub>
                              <m:r>
                                <a:rPr lang="en-US" sz="2800" i="1"/>
                                <m:t>𝑥</m:t>
                              </m:r>
                              <m:r>
                                <a:rPr lang="en-US" sz="2800" i="1"/>
                                <m:t>,</m:t>
                              </m:r>
                              <m:r>
                                <a:rPr lang="en-US" sz="2800" i="1"/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2800" dirty="0"/>
              </a:p>
              <a:p>
                <a:pPr lvl="1"/>
                <a:endParaRPr lang="de-DE" sz="18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F5D59E-BE67-1A4C-8270-0108E7259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628776"/>
                <a:ext cx="10487024" cy="4419600"/>
              </a:xfrm>
              <a:blipFill>
                <a:blip r:embed="rId2"/>
                <a:stretch>
                  <a:fillRect l="-605" t="-19771" b="-306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18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8D9C-010A-844A-AEB8-205D4F3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r>
              <a:rPr lang="de-DE" b="1" dirty="0"/>
              <a:t>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5D59E-BE67-1A4C-8270-0108E725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9600"/>
            <a:ext cx="10487024" cy="4419600"/>
          </a:xfrm>
        </p:spPr>
        <p:txBody>
          <a:bodyPr>
            <a:normAutofit/>
          </a:bodyPr>
          <a:lstStyle/>
          <a:p>
            <a:r>
              <a:rPr lang="de-DE" sz="2800" dirty="0" err="1"/>
              <a:t>Taking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top 25% </a:t>
            </a:r>
            <a:r>
              <a:rPr lang="de-DE" sz="2800" dirty="0" err="1"/>
              <a:t>venues</a:t>
            </a:r>
            <a:r>
              <a:rPr lang="de-DE" sz="2800" dirty="0"/>
              <a:t> in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neighborhoods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torronto</a:t>
            </a:r>
            <a:r>
              <a:rPr lang="de-DE" sz="2800" dirty="0"/>
              <a:t> </a:t>
            </a:r>
            <a:r>
              <a:rPr lang="de-DE" sz="2800" dirty="0" err="1"/>
              <a:t>we</a:t>
            </a:r>
            <a:r>
              <a:rPr lang="de-DE" sz="2800" dirty="0"/>
              <a:t> find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correlation</a:t>
            </a:r>
            <a:r>
              <a:rPr lang="de-DE" sz="2800" dirty="0"/>
              <a:t> </a:t>
            </a:r>
            <a:r>
              <a:rPr lang="de-DE" sz="2800" dirty="0" err="1"/>
              <a:t>heat</a:t>
            </a:r>
            <a:r>
              <a:rPr lang="de-DE" sz="2800" dirty="0"/>
              <a:t> </a:t>
            </a:r>
            <a:r>
              <a:rPr lang="de-DE" sz="2800" dirty="0" err="1"/>
              <a:t>map</a:t>
            </a:r>
            <a:r>
              <a:rPr lang="de-DE" sz="2800" dirty="0"/>
              <a:t>:</a:t>
            </a:r>
          </a:p>
          <a:p>
            <a:endParaRPr lang="de-DE" sz="2800" dirty="0"/>
          </a:p>
          <a:p>
            <a:endParaRPr lang="de-DE" sz="2800" dirty="0"/>
          </a:p>
          <a:p>
            <a:pPr lvl="1"/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0AAA51-55F3-9B4D-86B5-4E6367F1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2790825"/>
            <a:ext cx="3470275" cy="33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78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Himmel</Template>
  <TotalTime>0</TotalTime>
  <Words>598</Words>
  <Application>Microsoft Macintosh PowerPoint</Application>
  <PresentationFormat>Breitbild</PresentationFormat>
  <Paragraphs>111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Himmel</vt:lpstr>
      <vt:lpstr>   CAPSTONE PROJECT  (WEEK 3 &amp; 4)  THE BATTLE OF THE NEIGHBORHOODS  </vt:lpstr>
      <vt:lpstr>Problem Description:  </vt:lpstr>
      <vt:lpstr>Idea: </vt:lpstr>
      <vt:lpstr>Idea PART 2: </vt:lpstr>
      <vt:lpstr>DATA : </vt:lpstr>
      <vt:lpstr>Methodology: </vt:lpstr>
      <vt:lpstr>Methodology PART 2: </vt:lpstr>
      <vt:lpstr>Methodology PART 3: </vt:lpstr>
      <vt:lpstr>Results: </vt:lpstr>
      <vt:lpstr>Results: </vt:lpstr>
      <vt:lpstr>Results: </vt:lpstr>
      <vt:lpstr>Results: </vt:lpstr>
      <vt:lpstr>Results: </vt:lpstr>
      <vt:lpstr>Results: </vt:lpstr>
      <vt:lpstr>Results: </vt:lpstr>
      <vt:lpstr>Results: </vt:lpstr>
      <vt:lpstr>Results: </vt:lpstr>
      <vt:lpstr>Discussion &amp; Conclusions: 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CAPSTONE PROJECT  (WEEK 3 &amp; 4)  THE BATTLE OF THE NEIGHBORHOODS  </dc:title>
  <dc:creator>Microsoft Office User</dc:creator>
  <cp:lastModifiedBy>Microsoft Office User</cp:lastModifiedBy>
  <cp:revision>14</cp:revision>
  <dcterms:created xsi:type="dcterms:W3CDTF">2019-10-03T20:41:13Z</dcterms:created>
  <dcterms:modified xsi:type="dcterms:W3CDTF">2019-10-03T21:26:43Z</dcterms:modified>
</cp:coreProperties>
</file>