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04" r:id="rId2"/>
    <p:sldId id="364" r:id="rId3"/>
    <p:sldId id="365" r:id="rId4"/>
    <p:sldId id="368" r:id="rId5"/>
    <p:sldId id="366" r:id="rId6"/>
    <p:sldId id="367" r:id="rId7"/>
    <p:sldId id="369" r:id="rId8"/>
    <p:sldId id="380" r:id="rId9"/>
    <p:sldId id="381" r:id="rId10"/>
    <p:sldId id="384" r:id="rId11"/>
    <p:sldId id="382" r:id="rId12"/>
    <p:sldId id="385" r:id="rId13"/>
    <p:sldId id="386" r:id="rId14"/>
    <p:sldId id="387" r:id="rId15"/>
    <p:sldId id="388" r:id="rId16"/>
    <p:sldId id="379" r:id="rId17"/>
    <p:sldId id="376" r:id="rId18"/>
    <p:sldId id="377" r:id="rId19"/>
    <p:sldId id="337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77B4D1"/>
    <a:srgbClr val="80CD39"/>
    <a:srgbClr val="F0F0F0"/>
    <a:srgbClr val="F3F3F3"/>
    <a:srgbClr val="E1E0E3"/>
    <a:srgbClr val="0F181D"/>
    <a:srgbClr val="00B0F0"/>
    <a:srgbClr val="77119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7" autoAdjust="0"/>
    <p:restoredTop sz="88009" autoAdjust="0"/>
  </p:normalViewPr>
  <p:slideViewPr>
    <p:cSldViewPr snapToGrid="0" snapToObjects="1">
      <p:cViewPr>
        <p:scale>
          <a:sx n="40" d="100"/>
          <a:sy n="40" d="100"/>
        </p:scale>
        <p:origin x="-438" y="-48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1393A-581A-2543-B8FB-EC978B8E6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OR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6392083" y="1881075"/>
            <a:ext cx="11429930" cy="9829028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921567" y="6161042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Put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21567" y="6868009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4115" y="4788001"/>
            <a:ext cx="4769420" cy="41399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57405" y="4525169"/>
            <a:ext cx="8671275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975128" y="1285587"/>
            <a:ext cx="14038262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6" name="Picture 1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0113669" y="1285587"/>
            <a:ext cx="6465210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6942642" y="1285587"/>
            <a:ext cx="7019379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7" name="Picture 16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62769" y="1339850"/>
            <a:ext cx="23252113" cy="117983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113940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5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95855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5" name="Picture 1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792655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4" y="2296687"/>
            <a:ext cx="7886657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095058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2635517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8125176" y="2296687"/>
            <a:ext cx="5219999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4" name="Picture 13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5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1358407"/>
            <a:ext cx="24377650" cy="111462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8600" y="6337300"/>
            <a:ext cx="1041400" cy="1041400"/>
          </a:xfrm>
          <a:prstGeom prst="rect">
            <a:avLst/>
          </a:prstGeom>
        </p:spPr>
      </p:pic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10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11"/>
          <p:cNvCxnSpPr/>
          <p:nvPr userDrawn="1"/>
        </p:nvCxnSpPr>
        <p:spPr>
          <a:xfrm>
            <a:off x="813944" y="5401350"/>
            <a:ext cx="21641184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0"/>
          <p:cNvGrpSpPr/>
          <p:nvPr userDrawn="1"/>
        </p:nvGrpSpPr>
        <p:grpSpPr>
          <a:xfrm>
            <a:off x="796272" y="6825907"/>
            <a:ext cx="21071530" cy="3600986"/>
            <a:chOff x="1242167" y="4721354"/>
            <a:chExt cx="21071530" cy="3600986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242167" y="4721354"/>
              <a:ext cx="4661105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6959809" y="4721354"/>
              <a:ext cx="492069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2652050" y="4721354"/>
              <a:ext cx="4653791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010093" y="4721354"/>
              <a:ext cx="430360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</p:grp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26965" y="2579481"/>
            <a:ext cx="12188825" cy="2477428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1298939" y="5976578"/>
            <a:ext cx="4250798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615512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949619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Your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230511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2639220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7640398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974505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pic>
        <p:nvPicPr>
          <p:cNvPr id="20" name="Picture 1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51320" y="30460"/>
            <a:ext cx="13151231" cy="13712428"/>
          </a:xfrm>
          <a:prstGeom prst="rect">
            <a:avLst/>
          </a:prstGeom>
        </p:spPr>
      </p:pic>
      <p:cxnSp>
        <p:nvCxnSpPr>
          <p:cNvPr id="21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3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43" name="Picture 4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5123667"/>
            <a:ext cx="7250483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F0F0F0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43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4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2 u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640224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131212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622200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8113187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8113187" y="675640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8113187" y="8264525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113187" y="977265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930301" y="6582653"/>
            <a:ext cx="6410840" cy="920750"/>
          </a:xfrm>
          <a:prstGeom prst="rect">
            <a:avLst/>
          </a:prstGeom>
        </p:spPr>
        <p:txBody>
          <a:bodyPr vert="horz"/>
          <a:lstStyle>
            <a:lvl1pPr algn="l">
              <a:defRPr sz="4000" b="0" i="0" baseline="0">
                <a:solidFill>
                  <a:srgbClr val="161B1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30301" y="7577098"/>
            <a:ext cx="6304153" cy="3016250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chemeClr val="accent5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pic>
        <p:nvPicPr>
          <p:cNvPr id="23" name="Picture 22" descr="map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64" y="6257062"/>
            <a:ext cx="9763465" cy="5255998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3151880" y="4312066"/>
            <a:ext cx="1525588" cy="692150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171604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5" hasCustomPrompt="1"/>
          </p:nvPr>
        </p:nvSpPr>
        <p:spPr>
          <a:xfrm>
            <a:off x="738442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12823991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8369165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19573580" y="7236592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8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19573580" y="8677905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9573580" y="10352821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COUNTRIES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930301" y="6062718"/>
            <a:ext cx="22401109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849929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30301" y="2139531"/>
            <a:ext cx="21893213" cy="1765719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6049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384927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823991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8369165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18192099" y="6907296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18192099" y="8342677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18192099" y="9869735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6" hasCustomPrompt="1"/>
          </p:nvPr>
        </p:nvSpPr>
        <p:spPr>
          <a:xfrm>
            <a:off x="19573580" y="9962296"/>
            <a:ext cx="4474748" cy="449262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SERVING CUSTOMERS IN</a:t>
            </a:r>
          </a:p>
        </p:txBody>
      </p:sp>
      <p:pic>
        <p:nvPicPr>
          <p:cNvPr id="33" name="Picture 3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 userDrawn="1"/>
        </p:nvCxnSpPr>
        <p:spPr>
          <a:xfrm>
            <a:off x="911225" y="3179700"/>
            <a:ext cx="22599113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 userDrawn="1"/>
        </p:nvCxnSpPr>
        <p:spPr>
          <a:xfrm>
            <a:off x="911225" y="4532970"/>
            <a:ext cx="13220076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921064" y="3664815"/>
            <a:ext cx="12402087" cy="798513"/>
          </a:xfrm>
          <a:prstGeom prst="rect">
            <a:avLst/>
          </a:prstGeom>
        </p:spPr>
        <p:txBody>
          <a:bodyPr vert="horz"/>
          <a:lstStyle>
            <a:lvl1pPr algn="l">
              <a:defRPr sz="40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15308910" y="3664815"/>
            <a:ext cx="8201428" cy="8458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21631381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101665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4553235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299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1312334"/>
            <a:ext cx="24377650" cy="7857066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4515" r="29878" b="38131"/>
          <a:stretch/>
        </p:blipFill>
        <p:spPr>
          <a:xfrm>
            <a:off x="3792200" y="1312334"/>
            <a:ext cx="20585451" cy="7857066"/>
          </a:xfrm>
          <a:prstGeom prst="rect">
            <a:avLst/>
          </a:prstGeom>
        </p:spPr>
      </p:pic>
      <p:sp>
        <p:nvSpPr>
          <p:cNvPr id="3" name="Shape 64"/>
          <p:cNvSpPr/>
          <p:nvPr userDrawn="1"/>
        </p:nvSpPr>
        <p:spPr>
          <a:xfrm>
            <a:off x="1460120" y="12306301"/>
            <a:ext cx="21432369" cy="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06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46363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977078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5289250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646363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958534" y="5398679"/>
            <a:ext cx="5954205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289248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410924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71892"/>
            <a:ext cx="24377650" cy="1382399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8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4525169"/>
            <a:ext cx="5475507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</a:t>
            </a:r>
          </a:p>
          <a:p>
            <a:pPr lvl="0"/>
            <a:r>
              <a:rPr lang="es-ES_tradnl" dirty="0" err="1"/>
              <a:t>Presentation</a:t>
            </a:r>
            <a:endParaRPr lang="en-US" dirty="0"/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5" y="6255126"/>
            <a:ext cx="7174662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20831" y="6252900"/>
            <a:ext cx="14105318" cy="5356938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3600" b="0" i="0" baseline="0">
                <a:solidFill>
                  <a:srgbClr val="0F181D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</p:txBody>
      </p:sp>
      <p:pic>
        <p:nvPicPr>
          <p:cNvPr id="5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26419" y="30460"/>
            <a:ext cx="13151231" cy="13712428"/>
          </a:xfrm>
          <a:prstGeom prst="rect">
            <a:avLst/>
          </a:prstGeom>
        </p:spPr>
      </p:pic>
      <p:sp>
        <p:nvSpPr>
          <p:cNvPr id="6" name="Rectangle 27"/>
          <p:cNvSpPr/>
          <p:nvPr userDrawn="1"/>
        </p:nvSpPr>
        <p:spPr>
          <a:xfrm>
            <a:off x="920831" y="4246979"/>
            <a:ext cx="12188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 dirty="0">
                <a:solidFill>
                  <a:schemeClr val="tx1">
                    <a:lumMod val="75000"/>
                  </a:schemeClr>
                </a:solidFill>
                <a:latin typeface="Gill Sans SemiBold"/>
                <a:ea typeface="Open Sans Light" charset="0"/>
                <a:cs typeface="Gill Sans SemiBold"/>
              </a:rPr>
              <a:t>Index</a:t>
            </a: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504825" y="5802604"/>
            <a:ext cx="10460472" cy="0"/>
          </a:xfrm>
          <a:prstGeom prst="line">
            <a:avLst/>
          </a:prstGeom>
          <a:ln w="31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8298" y="-23086"/>
            <a:ext cx="14328773" cy="1141061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1818" y="2348165"/>
            <a:ext cx="10470500" cy="4717653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1818" y="7667941"/>
            <a:ext cx="104705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7405" y="2348165"/>
            <a:ext cx="11277600" cy="485619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7405" y="7667941"/>
            <a:ext cx="112776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"/>
          <p:cNvSpPr/>
          <p:nvPr/>
        </p:nvSpPr>
        <p:spPr>
          <a:xfrm>
            <a:off x="1472816" y="12754703"/>
            <a:ext cx="144712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34315" y="3624695"/>
            <a:ext cx="6142037" cy="693738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4315" y="4663642"/>
            <a:ext cx="19718337" cy="2655887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3" name="Straight Connector 12"/>
          <p:cNvCxnSpPr>
            <a:cxnSpLocks noChangeAspect="1"/>
          </p:cNvCxnSpPr>
          <p:nvPr userDrawn="1"/>
        </p:nvCxnSpPr>
        <p:spPr>
          <a:xfrm>
            <a:off x="877882" y="8289637"/>
            <a:ext cx="7503920" cy="0"/>
          </a:xfrm>
          <a:prstGeom prst="line">
            <a:avLst/>
          </a:prstGeom>
          <a:noFill/>
          <a:ln w="762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34315" y="8566006"/>
            <a:ext cx="2908300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34315" y="9235931"/>
            <a:ext cx="7666037" cy="2226339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04600" y="13210686"/>
            <a:ext cx="14471243" cy="345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23438272" y="13124477"/>
            <a:ext cx="690381" cy="5005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20DFA4-2F46-1646-9D9B-355CB8E1805D}" type="slidenum">
              <a:rPr lang="en-US" sz="240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/>
              <a:t>‹#›</a:t>
            </a:fld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573870" y="12954931"/>
            <a:ext cx="1074278" cy="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6" r:id="rId15"/>
    <p:sldLayoutId id="2147483727" r:id="rId16"/>
    <p:sldLayoutId id="2147483722" r:id="rId17"/>
    <p:sldLayoutId id="2147483717" r:id="rId18"/>
    <p:sldLayoutId id="2147483728" r:id="rId19"/>
    <p:sldLayoutId id="2147483729" r:id="rId20"/>
    <p:sldLayoutId id="2147483718" r:id="rId21"/>
    <p:sldLayoutId id="2147483724" r:id="rId22"/>
    <p:sldLayoutId id="2147483704" r:id="rId23"/>
    <p:sldLayoutId id="2147483732" r:id="rId24"/>
    <p:sldLayoutId id="2147483719" r:id="rId25"/>
    <p:sldLayoutId id="2147483720" r:id="rId26"/>
    <p:sldLayoutId id="2147483705" r:id="rId27"/>
  </p:sldLayoutIdLst>
  <p:transition spd="med"/>
  <p:hf hdr="0" ftr="0" dt="0"/>
  <p:txStyles>
    <p:title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indent="22853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indent="45706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indent="685594"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indent="914126"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114265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1371189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59972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82825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titleStyle>
    <p:body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35549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71098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06648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42197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bodyStyle>
    <p:otherStyle>
      <a:lvl1pPr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53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063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594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126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2657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189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599720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25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ongodb.com/download-center/community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7" name="Picture Placeholder 6" descr="ojos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0" b="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720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3331" y="2310748"/>
            <a:ext cx="9872896" cy="10443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Db.neoris.find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()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busca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todo</a:t>
            </a:r>
            <a:endParaRPr kumimoji="0" lang="en-US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Db.nerois.find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({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codicion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}) 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Db.neoris.find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().sort({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criterio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})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600" dirty="0" smtClean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600" dirty="0" smtClean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Db.neoris.stats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() 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Find()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estadisticas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)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{-1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desc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, 1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asc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}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Db.neoris.find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().sort(-1).limit(3)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63167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6616" y="3434965"/>
            <a:ext cx="10316927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Db.collection.update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>
                <a:solidFill>
                  <a:srgbClr val="000000"/>
                </a:solidFill>
                <a:sym typeface="Gill Sans"/>
              </a:rPr>
              <a:t>{_id: 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2}, 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{$set:{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key:value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}}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)</a:t>
            </a:r>
          </a:p>
          <a:p>
            <a:pPr algn="ctr" defTabSz="825500" latinLnBrk="1" hangingPunct="0"/>
            <a:endParaRPr lang="en-US" sz="56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Db.collection.update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({_id:2}, </a:t>
            </a:r>
          </a:p>
          <a:p>
            <a:pPr algn="ctr" defTabSz="825500" latinLnBrk="1" hangingPunct="0"/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{$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inc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:{x:1	}})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Si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existe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lo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modifica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sino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lo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crea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028514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4471" y="5347850"/>
            <a:ext cx="8880636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Db.neoris.remove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({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criterio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})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Db.neoris.remove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({_id:4})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6561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BSON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7955" y="1871068"/>
            <a:ext cx="11780468" cy="11182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s-ES" sz="5600" dirty="0" err="1">
                <a:solidFill>
                  <a:srgbClr val="000000"/>
                </a:solidFill>
                <a:sym typeface="Gill Sans"/>
              </a:rPr>
              <a:t>var</a:t>
            </a:r>
            <a:r>
              <a:rPr lang="es-ES" sz="5600" dirty="0">
                <a:solidFill>
                  <a:srgbClr val="000000"/>
                </a:solidFill>
                <a:sym typeface="Gill Sans"/>
              </a:rPr>
              <a:t> p = {</a:t>
            </a:r>
            <a:r>
              <a:rPr lang="es-ES" sz="5600" dirty="0" err="1">
                <a:solidFill>
                  <a:srgbClr val="000000"/>
                </a:solidFill>
                <a:sym typeface="Gill Sans"/>
              </a:rPr>
              <a:t>nombre:'Alejandro</a:t>
            </a:r>
            <a:r>
              <a:rPr lang="es-ES" sz="5600" dirty="0">
                <a:solidFill>
                  <a:srgbClr val="000000"/>
                </a:solidFill>
                <a:sym typeface="Gill Sans"/>
              </a:rPr>
              <a:t>', </a:t>
            </a:r>
            <a:endParaRPr lang="es-ES" sz="56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s-ES" sz="5600" dirty="0" smtClean="0">
                <a:solidFill>
                  <a:srgbClr val="000000"/>
                </a:solidFill>
                <a:sym typeface="Gill Sans"/>
              </a:rPr>
              <a:t>nacimiento</a:t>
            </a:r>
            <a:r>
              <a:rPr lang="es-ES" sz="5600" dirty="0">
                <a:solidFill>
                  <a:srgbClr val="000000"/>
                </a:solidFill>
                <a:sym typeface="Gill Sans"/>
              </a:rPr>
              <a:t>: </a:t>
            </a:r>
            <a:r>
              <a:rPr lang="es-ES" sz="5600" dirty="0" err="1">
                <a:solidFill>
                  <a:srgbClr val="000000"/>
                </a:solidFill>
                <a:sym typeface="Gill Sans"/>
              </a:rPr>
              <a:t>ISODate</a:t>
            </a:r>
            <a:r>
              <a:rPr lang="es-ES" sz="5600" dirty="0">
                <a:solidFill>
                  <a:srgbClr val="000000"/>
                </a:solidFill>
                <a:sym typeface="Gill Sans"/>
              </a:rPr>
              <a:t>("1970-01-01"), </a:t>
            </a:r>
            <a:endParaRPr lang="es-ES" sz="56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s-ES" sz="5600" dirty="0" smtClean="0">
                <a:solidFill>
                  <a:srgbClr val="000000"/>
                </a:solidFill>
                <a:sym typeface="Gill Sans"/>
              </a:rPr>
              <a:t>gustos</a:t>
            </a:r>
            <a:r>
              <a:rPr lang="es-ES" sz="5600" dirty="0">
                <a:solidFill>
                  <a:srgbClr val="000000"/>
                </a:solidFill>
                <a:sym typeface="Gill Sans"/>
              </a:rPr>
              <a:t>:['</a:t>
            </a:r>
            <a:r>
              <a:rPr lang="es-ES" sz="5600" dirty="0" err="1">
                <a:solidFill>
                  <a:srgbClr val="000000"/>
                </a:solidFill>
                <a:sym typeface="Gill Sans"/>
              </a:rPr>
              <a:t>caramelos','tortas</a:t>
            </a:r>
            <a:r>
              <a:rPr lang="es-ES" sz="5600" dirty="0">
                <a:solidFill>
                  <a:srgbClr val="000000"/>
                </a:solidFill>
                <a:sym typeface="Gill Sans"/>
              </a:rPr>
              <a:t>'], </a:t>
            </a:r>
            <a:endParaRPr lang="es-ES" sz="56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s-ES" sz="5600" dirty="0" smtClean="0">
                <a:solidFill>
                  <a:srgbClr val="000000"/>
                </a:solidFill>
                <a:sym typeface="Gill Sans"/>
              </a:rPr>
              <a:t>puntos:1}</a:t>
            </a:r>
          </a:p>
          <a:p>
            <a:pPr algn="ctr" defTabSz="825500" latinLnBrk="1" hangingPunct="0"/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algn="ctr" defTabSz="825500" latinLnBrk="1" hangingPunct="0"/>
            <a:endParaRPr lang="es-ES" sz="56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kumimoji="0" lang="es-E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Db.neoris.save</a:t>
            </a:r>
            <a:r>
              <a:rPr kumimoji="0" lang="es-E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(p)</a:t>
            </a:r>
          </a:p>
          <a:p>
            <a:pPr algn="ctr" defTabSz="825500" latinLnBrk="1" hangingPunct="0"/>
            <a:endParaRPr lang="es-E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kumimoji="0" lang="es-E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Db.neoris.find</a:t>
            </a:r>
            <a:r>
              <a:rPr kumimoji="0" lang="es-E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()</a:t>
            </a:r>
          </a:p>
          <a:p>
            <a:pPr algn="ctr" defTabSz="825500" latinLnBrk="1" hangingPunct="0"/>
            <a:endParaRPr lang="es-E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3200" dirty="0">
                <a:solidFill>
                  <a:srgbClr val="000000"/>
                </a:solidFill>
                <a:sym typeface="Gill Sans"/>
              </a:rPr>
              <a:t>{ "_id" : 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ObjectId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("5d25d059465b6cb537890250"), </a:t>
            </a:r>
            <a:endParaRPr lang="en-US" sz="32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3200" dirty="0" smtClean="0">
                <a:solidFill>
                  <a:srgbClr val="000000"/>
                </a:solidFill>
                <a:sym typeface="Gill Sans"/>
              </a:rPr>
              <a:t>"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nombre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" : "Alejandro", </a:t>
            </a:r>
            <a:endParaRPr lang="en-US" sz="32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3200" dirty="0" smtClean="0">
                <a:solidFill>
                  <a:srgbClr val="000000"/>
                </a:solidFill>
                <a:sym typeface="Gill Sans"/>
              </a:rPr>
              <a:t>"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nacimiento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" : 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ISODate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("1970-01-01T00:00:00Z"), </a:t>
            </a:r>
            <a:endParaRPr lang="en-US" sz="32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3200" dirty="0" smtClean="0">
                <a:solidFill>
                  <a:srgbClr val="000000"/>
                </a:solidFill>
                <a:sym typeface="Gill Sans"/>
              </a:rPr>
              <a:t>"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gustos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" : [ "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caramelos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", "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tortas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" ], </a:t>
            </a:r>
            <a:endParaRPr lang="en-US" sz="3200" dirty="0" smtClean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3200" dirty="0" smtClean="0">
                <a:solidFill>
                  <a:srgbClr val="000000"/>
                </a:solidFill>
                <a:sym typeface="Gill Sans"/>
              </a:rPr>
              <a:t>"</a:t>
            </a:r>
            <a:r>
              <a:rPr lang="en-US" sz="3200" dirty="0" err="1">
                <a:solidFill>
                  <a:srgbClr val="000000"/>
                </a:solidFill>
                <a:sym typeface="Gill Sans"/>
              </a:rPr>
              <a:t>puntos</a:t>
            </a:r>
            <a:r>
              <a:rPr lang="en-US" sz="3200" dirty="0">
                <a:solidFill>
                  <a:srgbClr val="000000"/>
                </a:solidFill>
                <a:sym typeface="Gill Sans"/>
              </a:rPr>
              <a:t>" : 1 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494615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Id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2" y="2693326"/>
            <a:ext cx="19130211" cy="1048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5256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0400" y="6233687"/>
            <a:ext cx="17782674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Var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x =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db.neoris.find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()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x.next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()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990438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Agregar al proyecto Express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565" y="2236784"/>
            <a:ext cx="21354372" cy="9459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Npm</a:t>
            </a:r>
            <a:r>
              <a:rPr kumimoji="0" lang="es-A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</a:t>
            </a: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install</a:t>
            </a:r>
            <a:r>
              <a:rPr kumimoji="0" lang="es-A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</a:t>
            </a: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mongodb</a:t>
            </a:r>
            <a:r>
              <a:rPr lang="es-AR" sz="3200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AR" sz="3200" dirty="0" smtClean="0">
                <a:solidFill>
                  <a:srgbClr val="000000"/>
                </a:solidFill>
                <a:sym typeface="Gill Sans"/>
              </a:rPr>
              <a:t>–g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Npm</a:t>
            </a:r>
            <a:r>
              <a:rPr kumimoji="0" lang="es-A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link </a:t>
            </a: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mongodb</a:t>
            </a:r>
            <a:endParaRPr kumimoji="0" lang="es-AR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32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Connection</a:t>
            </a:r>
            <a:r>
              <a:rPr kumimoji="0" lang="es-A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</a:t>
            </a:r>
            <a:r>
              <a:rPr kumimoji="0" lang="es-AR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String</a:t>
            </a:r>
            <a:endParaRPr kumimoji="0" lang="es-AR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3200" dirty="0">
              <a:solidFill>
                <a:srgbClr val="000000"/>
              </a:solidFill>
              <a:sym typeface="Gill Sans"/>
            </a:endParaRPr>
          </a:p>
          <a:p>
            <a:r>
              <a:rPr lang="en-US" sz="3200" dirty="0" err="1"/>
              <a:t>MongoClient.connect</a:t>
            </a:r>
            <a:r>
              <a:rPr lang="en-US" sz="3200" dirty="0"/>
              <a:t>('</a:t>
            </a:r>
            <a:r>
              <a:rPr lang="en-US" sz="3200" dirty="0" err="1"/>
              <a:t>mongodb</a:t>
            </a:r>
            <a:r>
              <a:rPr lang="en-US" sz="3200" dirty="0"/>
              <a:t>://localhost:27017/demo',{ </a:t>
            </a:r>
            <a:r>
              <a:rPr lang="en-US" sz="3200" dirty="0" err="1"/>
              <a:t>useNewUrlParser</a:t>
            </a:r>
            <a:r>
              <a:rPr lang="en-US" sz="3200" dirty="0"/>
              <a:t>: true }, function (err, client) {</a:t>
            </a:r>
          </a:p>
          <a:p>
            <a:r>
              <a:rPr lang="en-US" sz="3200" dirty="0"/>
              <a:t>if (err) throw err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db</a:t>
            </a:r>
            <a:r>
              <a:rPr lang="en-US" sz="3200" dirty="0"/>
              <a:t> = </a:t>
            </a:r>
            <a:r>
              <a:rPr lang="en-US" sz="3200" dirty="0" err="1"/>
              <a:t>client.db</a:t>
            </a:r>
            <a:r>
              <a:rPr lang="en-US" sz="3200" dirty="0"/>
              <a:t>('demo')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db.collection</a:t>
            </a:r>
            <a:r>
              <a:rPr lang="en-US" sz="3200" dirty="0"/>
              <a:t>('</a:t>
            </a:r>
            <a:r>
              <a:rPr lang="en-US" sz="3200" dirty="0" err="1"/>
              <a:t>neoris</a:t>
            </a:r>
            <a:r>
              <a:rPr lang="en-US" sz="3200" dirty="0"/>
              <a:t>').find().</a:t>
            </a:r>
            <a:r>
              <a:rPr lang="en-US" sz="3200" dirty="0" err="1"/>
              <a:t>toArray</a:t>
            </a:r>
            <a:r>
              <a:rPr lang="en-US" sz="3200" dirty="0"/>
              <a:t>(function (err, result) {</a:t>
            </a:r>
          </a:p>
          <a:p>
            <a:r>
              <a:rPr lang="en-US" sz="3200" dirty="0"/>
              <a:t>if (err) throw err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console.log(result)</a:t>
            </a:r>
          </a:p>
          <a:p>
            <a:r>
              <a:rPr lang="en-US" sz="3200" dirty="0"/>
              <a:t>})</a:t>
            </a:r>
          </a:p>
          <a:p>
            <a:r>
              <a:rPr lang="en-US" sz="3200" dirty="0"/>
              <a:t>})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});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980275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Dudas y preguntas?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06" y="1794061"/>
            <a:ext cx="6509684" cy="813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46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Muchas gracias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128" y="4731621"/>
            <a:ext cx="13963378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Cualquier duda o consulta me escriben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Dante Panella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Dante.panella@neoris.com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3162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"/>
                <a:cs typeface="Gill Sans"/>
              </a:rPr>
              <a:t>www.neoris.com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Dante </a:t>
            </a:r>
            <a:r>
              <a:rPr lang="en-US" dirty="0" err="1" smtClean="0">
                <a:solidFill>
                  <a:srgbClr val="FFFFFF"/>
                </a:solidFill>
              </a:rPr>
              <a:t>Panella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Master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Dante.panella@neoris.com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258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20831" y="6252900"/>
            <a:ext cx="9379616" cy="6037712"/>
          </a:xfrm>
        </p:spPr>
        <p:txBody>
          <a:bodyPr/>
          <a:lstStyle/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  <a:cs typeface="Gill Sans Light"/>
              </a:rPr>
              <a:t>Que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es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MongoDB</a:t>
            </a:r>
            <a:r>
              <a:rPr lang="en-US" dirty="0" smtClean="0">
                <a:latin typeface="Gill Sans Light"/>
                <a:cs typeface="Gill Sans Light"/>
              </a:rPr>
              <a:t>?</a:t>
            </a:r>
            <a:endParaRPr lang="en-US" dirty="0" smtClean="0">
              <a:latin typeface="Gill Sans Light"/>
              <a:cs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Ventajas</a:t>
            </a:r>
            <a:r>
              <a:rPr lang="en-US" dirty="0" smtClean="0">
                <a:latin typeface="Gill Sans Light"/>
              </a:rPr>
              <a:t> y </a:t>
            </a:r>
            <a:r>
              <a:rPr lang="en-US" dirty="0" err="1" smtClean="0">
                <a:latin typeface="Gill Sans Light"/>
              </a:rPr>
              <a:t>Desventajas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Instalacion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Ejemplos consola</a:t>
            </a:r>
            <a:endParaRPr lang="es-MX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Integrando a </a:t>
            </a:r>
            <a:r>
              <a:rPr lang="es-MX" dirty="0" err="1" smtClean="0"/>
              <a:t>express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7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8459" y="349106"/>
            <a:ext cx="22270010" cy="898525"/>
          </a:xfrm>
        </p:spPr>
        <p:txBody>
          <a:bodyPr/>
          <a:lstStyle/>
          <a:p>
            <a:pPr algn="ctr"/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4" y="2321080"/>
            <a:ext cx="23161499" cy="9951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3200" b="1" dirty="0" err="1"/>
              <a:t>MongoDB</a:t>
            </a:r>
            <a:r>
              <a:rPr lang="es-ES" sz="3200" dirty="0"/>
              <a:t> es una base de datos orientada a documentos. Esto quiere decir que en lugar de guardar los datos en registros, guarda los datos en documentos. Estos documentos son almacenados en BSON, que es una representación binaria de JSON.</a:t>
            </a:r>
          </a:p>
          <a:p>
            <a:r>
              <a:rPr lang="es-ES" sz="3200" dirty="0"/>
              <a:t>Una de las diferencias más importantes con respecto a las bases de datos relacionales, es que </a:t>
            </a:r>
            <a:r>
              <a:rPr lang="es-ES" sz="3200" b="1" dirty="0"/>
              <a:t>no es necesario seguir un esquema</a:t>
            </a:r>
            <a:r>
              <a:rPr lang="es-ES" sz="3200" dirty="0"/>
              <a:t>. Los documentos de una misma colección - concepto similar a una tabla de una base de datos relacional -, pueden tener esquemas diferentes.</a:t>
            </a:r>
          </a:p>
          <a:p>
            <a:r>
              <a:rPr lang="es-ES" sz="3200" dirty="0"/>
              <a:t>Imaginemos que tenemos una colección a la que llamamos Personas. Un documento podría almacenarse de la siguiente manera</a:t>
            </a:r>
            <a:r>
              <a:rPr lang="es-ES" sz="3200" dirty="0" smtClean="0"/>
              <a:t>:</a:t>
            </a:r>
          </a:p>
          <a:p>
            <a:endParaRPr lang="es-ES" sz="3200" dirty="0"/>
          </a:p>
          <a:p>
            <a:r>
              <a:rPr lang="es-ES" sz="3200" dirty="0"/>
              <a:t>{ </a:t>
            </a:r>
            <a:endParaRPr lang="es-ES" sz="3200" dirty="0" smtClean="0"/>
          </a:p>
          <a:p>
            <a:r>
              <a:rPr lang="es-ES" sz="3200" dirty="0" smtClean="0"/>
              <a:t>         Nombre</a:t>
            </a:r>
            <a:r>
              <a:rPr lang="es-ES" sz="3200" dirty="0"/>
              <a:t>: "Pedro", </a:t>
            </a:r>
            <a:endParaRPr lang="es-ES" sz="3200" dirty="0" smtClean="0"/>
          </a:p>
          <a:p>
            <a:r>
              <a:rPr lang="es-ES" sz="3200" dirty="0"/>
              <a:t> </a:t>
            </a:r>
            <a:r>
              <a:rPr lang="es-ES" sz="3200" dirty="0" smtClean="0"/>
              <a:t>        Apellidos</a:t>
            </a:r>
            <a:r>
              <a:rPr lang="es-ES" sz="3200" dirty="0"/>
              <a:t>: "Martínez Campo", </a:t>
            </a:r>
            <a:endParaRPr lang="es-ES" sz="3200" dirty="0" smtClean="0"/>
          </a:p>
          <a:p>
            <a:r>
              <a:rPr lang="es-ES" sz="3200" dirty="0"/>
              <a:t> </a:t>
            </a:r>
            <a:r>
              <a:rPr lang="es-ES" sz="3200" dirty="0" smtClean="0"/>
              <a:t>        Edad</a:t>
            </a:r>
            <a:r>
              <a:rPr lang="es-ES" sz="3200" dirty="0"/>
              <a:t>: 22, </a:t>
            </a:r>
            <a:endParaRPr lang="es-ES" sz="3200" dirty="0" smtClean="0"/>
          </a:p>
          <a:p>
            <a:r>
              <a:rPr lang="es-ES" sz="3200" dirty="0"/>
              <a:t> </a:t>
            </a:r>
            <a:r>
              <a:rPr lang="es-ES" sz="3200" dirty="0" smtClean="0"/>
              <a:t>        Aficiones</a:t>
            </a:r>
            <a:r>
              <a:rPr lang="es-ES" sz="3200" dirty="0"/>
              <a:t>: ["</a:t>
            </a:r>
            <a:r>
              <a:rPr lang="es-ES" sz="3200" dirty="0" err="1"/>
              <a:t>fútbol","tenis","ciclismo</a:t>
            </a:r>
            <a:r>
              <a:rPr lang="es-ES" sz="3200" dirty="0"/>
              <a:t>"], </a:t>
            </a:r>
            <a:endParaRPr lang="es-ES" sz="3200" dirty="0" smtClean="0"/>
          </a:p>
          <a:p>
            <a:r>
              <a:rPr lang="es-ES" sz="3200" dirty="0"/>
              <a:t> </a:t>
            </a:r>
            <a:r>
              <a:rPr lang="es-ES" sz="3200" dirty="0" smtClean="0"/>
              <a:t>       Amigos</a:t>
            </a:r>
            <a:r>
              <a:rPr lang="es-ES" sz="3200" dirty="0"/>
              <a:t>: </a:t>
            </a:r>
            <a:r>
              <a:rPr lang="es-ES" sz="3200" dirty="0" smtClean="0"/>
              <a:t>[</a:t>
            </a:r>
          </a:p>
          <a:p>
            <a:r>
              <a:rPr lang="es-ES" sz="3200" dirty="0"/>
              <a:t> </a:t>
            </a:r>
            <a:r>
              <a:rPr lang="es-ES" sz="3200" dirty="0" smtClean="0"/>
              <a:t>                       </a:t>
            </a:r>
            <a:r>
              <a:rPr lang="es-ES" sz="3200" dirty="0"/>
              <a:t>{ </a:t>
            </a:r>
            <a:r>
              <a:rPr lang="es-ES" sz="3200" dirty="0" err="1"/>
              <a:t>Nombre:"María</a:t>
            </a:r>
            <a:r>
              <a:rPr lang="es-ES" sz="3200" dirty="0"/>
              <a:t>", Edad:22 }, </a:t>
            </a:r>
            <a:endParaRPr lang="es-ES" sz="3200" dirty="0" smtClean="0"/>
          </a:p>
          <a:p>
            <a:r>
              <a:rPr lang="es-ES" sz="3200" dirty="0"/>
              <a:t> </a:t>
            </a:r>
            <a:r>
              <a:rPr lang="es-ES" sz="3200" dirty="0" smtClean="0"/>
              <a:t>                       { </a:t>
            </a:r>
            <a:r>
              <a:rPr lang="es-ES" sz="3200" dirty="0" err="1"/>
              <a:t>Nombre:"Luis</a:t>
            </a:r>
            <a:r>
              <a:rPr lang="es-ES" sz="3200" dirty="0"/>
              <a:t>", Edad:28 } </a:t>
            </a:r>
            <a:endParaRPr lang="es-ES" sz="3200" dirty="0" smtClean="0"/>
          </a:p>
          <a:p>
            <a:r>
              <a:rPr lang="es-ES" sz="3200" dirty="0"/>
              <a:t> </a:t>
            </a:r>
            <a:r>
              <a:rPr lang="es-ES" sz="3200" dirty="0" smtClean="0"/>
              <a:t>                   ]</a:t>
            </a:r>
          </a:p>
          <a:p>
            <a:r>
              <a:rPr lang="es-ES" sz="3200" dirty="0" smtClean="0"/>
              <a:t> }</a:t>
            </a:r>
          </a:p>
          <a:p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r>
              <a:rPr lang="es-ES" sz="3200" dirty="0" smtClean="0">
                <a:solidFill>
                  <a:srgbClr val="000000"/>
                </a:solidFill>
                <a:sym typeface="Gill Sans"/>
              </a:rPr>
              <a:t>BSON es </a:t>
            </a:r>
            <a:r>
              <a:rPr lang="es-ES" sz="3200" dirty="0" err="1" smtClean="0">
                <a:solidFill>
                  <a:srgbClr val="000000"/>
                </a:solidFill>
                <a:sym typeface="Gill Sans"/>
              </a:rPr>
              <a:t>Binary</a:t>
            </a:r>
            <a:r>
              <a:rPr lang="es-ES" sz="3200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ES" sz="3200" dirty="0" err="1" smtClean="0">
                <a:solidFill>
                  <a:srgbClr val="000000"/>
                </a:solidFill>
                <a:sym typeface="Gill Sans"/>
              </a:rPr>
              <a:t>Json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023212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Dónde no se debe usar </a:t>
            </a:r>
            <a:r>
              <a:rPr lang="es-ES" b="1" dirty="0" err="1"/>
              <a:t>MongoDB</a:t>
            </a:r>
            <a:r>
              <a:rPr lang="es-ES" b="1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565" y="6742485"/>
            <a:ext cx="2089434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latinLnBrk="1" hangingPunct="0"/>
            <a:endParaRPr lang="es-AR" sz="4000" dirty="0" smtClean="0">
              <a:solidFill>
                <a:srgbClr val="000000"/>
              </a:solidFill>
              <a:sym typeface="Gill Sans"/>
            </a:endParaRPr>
          </a:p>
          <a:p>
            <a:pPr defTabSz="825500" latinLnBrk="1" hangingPunct="0"/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905" y="2534505"/>
            <a:ext cx="22402800" cy="1025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4400" dirty="0"/>
              <a:t>En esta base de datos </a:t>
            </a:r>
            <a:r>
              <a:rPr lang="es-ES" sz="4400" b="1" dirty="0"/>
              <a:t>no existen las transacciones</a:t>
            </a:r>
            <a:r>
              <a:rPr lang="es-ES" sz="4400" dirty="0"/>
              <a:t>. Aunque nuestra aplicación puede utilizar alguna técnica para simular las transacciones, </a:t>
            </a:r>
            <a:r>
              <a:rPr lang="es-ES" sz="4400" b="1" dirty="0" err="1"/>
              <a:t>MongoDB</a:t>
            </a:r>
            <a:r>
              <a:rPr lang="es-ES" sz="4400" dirty="0"/>
              <a:t> no tiene esta capacidad. Solo garantiza operaciones atómicas a nivel de documento. Si las transacciones son algo indispensable en nuestro desarrollo, deberemos pensar en otro sistema.</a:t>
            </a:r>
          </a:p>
          <a:p>
            <a:r>
              <a:rPr lang="es-ES" sz="4400" b="1" dirty="0"/>
              <a:t>Tampoco existen los JOINS</a:t>
            </a:r>
            <a:r>
              <a:rPr lang="es-ES" sz="4400" dirty="0"/>
              <a:t>. Para consultar datos relacionados en dos o más colecciones, tenemos que hacer más de una consulta. En general, si nuestros datos pueden ser estructurados en tablas, y necesitamos las relaciones, es mejor que optemos por un RDBMS clásico.</a:t>
            </a:r>
          </a:p>
          <a:p>
            <a:r>
              <a:rPr lang="es-ES" sz="4400" dirty="0"/>
              <a:t>Y para finalizar, están las consultas de agregación. </a:t>
            </a:r>
            <a:r>
              <a:rPr lang="es-ES" sz="4400" b="1" dirty="0" err="1"/>
              <a:t>MongoDB</a:t>
            </a:r>
            <a:r>
              <a:rPr lang="es-ES" sz="4400" dirty="0"/>
              <a:t> tiene un </a:t>
            </a:r>
            <a:r>
              <a:rPr lang="es-ES" sz="4400" dirty="0" err="1"/>
              <a:t>framework</a:t>
            </a:r>
            <a:r>
              <a:rPr lang="es-ES" sz="4400" dirty="0"/>
              <a:t> para realizar consultas de este tipo llamado </a:t>
            </a:r>
            <a:r>
              <a:rPr lang="es-ES" sz="4400" dirty="0" err="1"/>
              <a:t>Aggregation</a:t>
            </a:r>
            <a:r>
              <a:rPr lang="es-ES" sz="4400" dirty="0"/>
              <a:t> Framework. También puede usar </a:t>
            </a:r>
            <a:r>
              <a:rPr lang="es-ES" sz="4400" dirty="0" err="1"/>
              <a:t>Map</a:t>
            </a:r>
            <a:r>
              <a:rPr lang="es-ES" sz="4400" dirty="0"/>
              <a:t> Reduce. Aún así, estos métodos no llegan a la potencia de un sistema relacional. Si vamos a necesitar explotar informes complejos, deberemos pensar en utilizar otro sistema. Eso sí, esta es una brecha que </a:t>
            </a:r>
            <a:r>
              <a:rPr lang="es-ES" sz="4400" dirty="0" err="1"/>
              <a:t>MongoDB</a:t>
            </a:r>
            <a:r>
              <a:rPr lang="es-ES" sz="4400" dirty="0"/>
              <a:t> va recortando con cada versión. En poco tiempo esto podría dejar de ser un problema.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77424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36" y="3574482"/>
            <a:ext cx="17036214" cy="891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117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Aplicaciones </a:t>
            </a:r>
            <a:r>
              <a:rPr lang="es-ES" dirty="0" smtClean="0"/>
              <a:t>web &amp; </a:t>
            </a:r>
            <a:r>
              <a:rPr lang="es-ES" dirty="0" err="1" smtClean="0"/>
              <a:t>Rest</a:t>
            </a:r>
            <a:r>
              <a:rPr lang="es-ES" dirty="0" smtClean="0"/>
              <a:t>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235" y="3490425"/>
            <a:ext cx="2199938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dirty="0">
                <a:hlinkClick r:id="rId2"/>
              </a:rPr>
              <a:t>https://www.mongodb.com/download-center/community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45" y="5560344"/>
            <a:ext cx="17348492" cy="745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16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AutoShape 2" descr="https://cdn-images-1.medium.com/max/800/0*CdyB7LNbnZbZhClu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2159" y="2743756"/>
            <a:ext cx="19952513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Sentencias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Basicas</a:t>
            </a:r>
            <a:endParaRPr kumimoji="0" lang="en-US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1600017" lvl="1" indent="-685800" defTabSz="825500" latinLnBrk="1" hangingPunct="0">
              <a:buFont typeface="Arial" pitchFamily="34" charset="0"/>
              <a:buChar char="•"/>
            </a:pPr>
            <a:r>
              <a:rPr lang="es-AR" sz="5600" dirty="0" err="1">
                <a:solidFill>
                  <a:srgbClr val="000000"/>
                </a:solidFill>
                <a:sym typeface="Gill Sans"/>
              </a:rPr>
              <a:t>Insert</a:t>
            </a:r>
            <a:r>
              <a:rPr lang="es-AR" sz="5600" dirty="0">
                <a:solidFill>
                  <a:srgbClr val="000000"/>
                </a:solidFill>
                <a:sym typeface="Gill Sans"/>
              </a:rPr>
              <a:t>()</a:t>
            </a:r>
            <a:endParaRPr lang="en-US" sz="5600" dirty="0" smtClean="0">
              <a:solidFill>
                <a:srgbClr val="000000"/>
              </a:solidFill>
              <a:sym typeface="Gill Sans"/>
            </a:endParaRPr>
          </a:p>
          <a:p>
            <a:pPr marL="1600017" lvl="1" indent="-685800" defTabSz="825500" latinLnBrk="1" hangingPunct="0">
              <a:buFont typeface="Arial" pitchFamily="34" charset="0"/>
              <a:buChar char="•"/>
            </a:pP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Find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()</a:t>
            </a:r>
            <a:endParaRPr kumimoji="0" lang="es-AR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1600017" lvl="1" indent="-685800" defTabSz="825500" latinLnBrk="1" hangingPunct="0">
              <a:buFont typeface="Arial" pitchFamily="34" charset="0"/>
              <a:buChar char="•"/>
            </a:pP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Save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()</a:t>
            </a:r>
          </a:p>
          <a:p>
            <a:pPr marL="1600017" lvl="1" indent="-685800" defTabSz="825500" latinLnBrk="1" hangingPunct="0">
              <a:buFont typeface="Arial" pitchFamily="34" charset="0"/>
              <a:buChar char="•"/>
            </a:pPr>
            <a:r>
              <a:rPr kumimoji="0" lang="es-AR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Update</a:t>
            </a: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()</a:t>
            </a:r>
          </a:p>
          <a:p>
            <a:pPr marL="1600017" lvl="1" indent="-685800" defTabSz="825500" latinLnBrk="1" hangingPunct="0">
              <a:buFont typeface="Arial" pitchFamily="34" charset="0"/>
              <a:buChar char="•"/>
            </a:pP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Delete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()</a:t>
            </a:r>
            <a:endParaRPr kumimoji="0" lang="en-US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644"/>
            <a:ext cx="1724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7399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5074" y="2608367"/>
            <a:ext cx="16338884" cy="9582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Db.collection.insert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(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{_id: 1, 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empleado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: Dante,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Empresa:Neoris</a:t>
            </a:r>
            <a:endParaRPr kumimoji="0" lang="en-US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Categorita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: Master SD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},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_id:2,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Empleado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: Jose,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Empresa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: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Neoris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baseline="0" dirty="0" err="1" smtClean="0">
                <a:solidFill>
                  <a:srgbClr val="000000"/>
                </a:solidFill>
                <a:sym typeface="Gill Sans"/>
              </a:rPr>
              <a:t>Categoria</a:t>
            </a:r>
            <a:r>
              <a:rPr lang="en-US" sz="5600" baseline="0" dirty="0" smtClean="0">
                <a:solidFill>
                  <a:srgbClr val="000000"/>
                </a:solidFill>
                <a:sym typeface="Gill Sans"/>
              </a:rPr>
              <a:t>: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Trainee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}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931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6616" y="1280530"/>
            <a:ext cx="10316927" cy="12167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Db.collection.insert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(</a:t>
            </a:r>
          </a:p>
          <a:p>
            <a:pPr algn="ctr" defTabSz="825500" latinLnBrk="1" hangingPunct="0"/>
            <a:r>
              <a:rPr lang="en-US" sz="5600" dirty="0">
                <a:solidFill>
                  <a:srgbClr val="000000"/>
                </a:solidFill>
                <a:sym typeface="Gill Sans"/>
              </a:rPr>
              <a:t>{_id: 1, </a:t>
            </a:r>
          </a:p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empleado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: Dante,</a:t>
            </a:r>
          </a:p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Empresa:Neoris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Categorita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: Master SD</a:t>
            </a:r>
          </a:p>
          <a:p>
            <a:pPr algn="ctr" defTabSz="825500" latinLnBrk="1" hangingPunct="0"/>
            <a:r>
              <a:rPr lang="en-US" sz="5600" dirty="0">
                <a:solidFill>
                  <a:srgbClr val="000000"/>
                </a:solidFill>
                <a:sym typeface="Gill Sans"/>
              </a:rPr>
              <a:t>},</a:t>
            </a:r>
          </a:p>
          <a:p>
            <a:pPr algn="ctr" defTabSz="825500" latinLnBrk="1" hangingPunct="0"/>
            <a:r>
              <a:rPr lang="en-US" sz="5600" dirty="0">
                <a:solidFill>
                  <a:srgbClr val="000000"/>
                </a:solidFill>
                <a:sym typeface="Gill Sans"/>
              </a:rPr>
              <a:t>_id:2,</a:t>
            </a:r>
          </a:p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Empleado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: Jose,</a:t>
            </a:r>
          </a:p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Empresa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: </a:t>
            </a:r>
            <a:r>
              <a:rPr lang="en-US" sz="5600" dirty="0" err="1">
                <a:solidFill>
                  <a:srgbClr val="000000"/>
                </a:solidFill>
                <a:sym typeface="Gill Sans"/>
              </a:rPr>
              <a:t>Neoris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,</a:t>
            </a:r>
          </a:p>
          <a:p>
            <a:pPr algn="ctr" defTabSz="825500" latinLnBrk="1" hangingPunct="0"/>
            <a:r>
              <a:rPr lang="en-US" sz="5600" dirty="0" err="1">
                <a:solidFill>
                  <a:srgbClr val="000000"/>
                </a:solidFill>
                <a:sym typeface="Gill Sans"/>
              </a:rPr>
              <a:t>Categoria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: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Ssr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}</a:t>
            </a:r>
          </a:p>
          <a:p>
            <a:pPr algn="ctr" defTabSz="825500" latinLnBrk="1" hangingPunct="0"/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Si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existe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lo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modifica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sino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lo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crea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91803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Custom 2">
      <a:dk1>
        <a:srgbClr val="161B1F"/>
      </a:dk1>
      <a:lt1>
        <a:sysClr val="window" lastClr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14914</TotalTime>
  <Words>332</Words>
  <Application>Microsoft Office PowerPoint</Application>
  <PresentationFormat>Custom</PresentationFormat>
  <Paragraphs>136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Blackman, Jeanelle</dc:creator>
  <cp:lastModifiedBy>Dante Panella</cp:lastModifiedBy>
  <cp:revision>502</cp:revision>
  <dcterms:created xsi:type="dcterms:W3CDTF">2017-11-24T23:51:46Z</dcterms:created>
  <dcterms:modified xsi:type="dcterms:W3CDTF">2019-07-10T16:56:52Z</dcterms:modified>
</cp:coreProperties>
</file>